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3.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4.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5.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theme/theme7.xml" ContentType="application/vnd.openxmlformats-officedocument.theme+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8.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9.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10.xml" ContentType="application/vnd.openxmlformats-officedocument.theme+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theme/theme11.xml" ContentType="application/vnd.openxmlformats-officedocument.theme+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2.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theme/theme13.xml" ContentType="application/vnd.openxmlformats-officedocument.theme+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theme/theme14.xml" ContentType="application/vnd.openxmlformats-officedocument.theme+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theme/theme15.xml" ContentType="application/vnd.openxmlformats-officedocument.theme+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theme/theme16.xml" ContentType="application/vnd.openxmlformats-officedocument.theme+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theme/theme17.xml" ContentType="application/vnd.openxmlformats-officedocument.theme+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theme/theme18.xml" ContentType="application/vnd.openxmlformats-officedocument.theme+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theme/theme19.xml" ContentType="application/vnd.openxmlformats-officedocument.theme+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theme/theme20.xml" ContentType="application/vnd.openxmlformats-officedocument.theme+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8.xml" ContentType="application/vnd.openxmlformats-officedocument.presentationml.notesSlide+xml"/>
  <Override PartName="/ppt/tags/tag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5.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tags/tag9.xml" ContentType="application/vnd.openxmlformats-officedocument.presentationml.tags+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4082" r:id="rId4"/>
    <p:sldMasterId id="2147484187" r:id="rId5"/>
    <p:sldMasterId id="2147484530" r:id="rId6"/>
    <p:sldMasterId id="2147484215" r:id="rId7"/>
    <p:sldMasterId id="2147484243" r:id="rId8"/>
    <p:sldMasterId id="2147484349" r:id="rId9"/>
    <p:sldMasterId id="2147484404" r:id="rId10"/>
    <p:sldMasterId id="2147484424" r:id="rId11"/>
    <p:sldMasterId id="2147484443" r:id="rId12"/>
    <p:sldMasterId id="2147484462" r:id="rId13"/>
    <p:sldMasterId id="2147484481" r:id="rId14"/>
    <p:sldMasterId id="2147484500" r:id="rId15"/>
    <p:sldMasterId id="2147484558" r:id="rId16"/>
    <p:sldMasterId id="2147484587" r:id="rId17"/>
    <p:sldMasterId id="2147484610" r:id="rId18"/>
    <p:sldMasterId id="2147484634" r:id="rId19"/>
    <p:sldMasterId id="2147484662" r:id="rId20"/>
    <p:sldMasterId id="2147484690" r:id="rId21"/>
    <p:sldMasterId id="2147484712" r:id="rId22"/>
    <p:sldMasterId id="2147484736" r:id="rId23"/>
    <p:sldMasterId id="2147484766" r:id="rId24"/>
  </p:sldMasterIdLst>
  <p:notesMasterIdLst>
    <p:notesMasterId r:id="rId157"/>
  </p:notesMasterIdLst>
  <p:handoutMasterIdLst>
    <p:handoutMasterId r:id="rId158"/>
  </p:handoutMasterIdLst>
  <p:sldIdLst>
    <p:sldId id="545" r:id="rId25"/>
    <p:sldId id="556" r:id="rId26"/>
    <p:sldId id="557" r:id="rId27"/>
    <p:sldId id="724" r:id="rId28"/>
    <p:sldId id="725" r:id="rId29"/>
    <p:sldId id="726" r:id="rId30"/>
    <p:sldId id="727" r:id="rId31"/>
    <p:sldId id="758" r:id="rId32"/>
    <p:sldId id="759" r:id="rId33"/>
    <p:sldId id="760" r:id="rId34"/>
    <p:sldId id="761" r:id="rId35"/>
    <p:sldId id="762" r:id="rId36"/>
    <p:sldId id="552" r:id="rId37"/>
    <p:sldId id="553" r:id="rId38"/>
    <p:sldId id="554" r:id="rId39"/>
    <p:sldId id="555" r:id="rId40"/>
    <p:sldId id="558" r:id="rId41"/>
    <p:sldId id="559" r:id="rId42"/>
    <p:sldId id="560" r:id="rId43"/>
    <p:sldId id="561" r:id="rId44"/>
    <p:sldId id="562" r:id="rId45"/>
    <p:sldId id="564" r:id="rId46"/>
    <p:sldId id="563" r:id="rId47"/>
    <p:sldId id="565" r:id="rId48"/>
    <p:sldId id="566" r:id="rId49"/>
    <p:sldId id="567" r:id="rId50"/>
    <p:sldId id="568" r:id="rId51"/>
    <p:sldId id="569" r:id="rId52"/>
    <p:sldId id="570" r:id="rId53"/>
    <p:sldId id="571" r:id="rId54"/>
    <p:sldId id="572" r:id="rId55"/>
    <p:sldId id="573" r:id="rId56"/>
    <p:sldId id="574" r:id="rId57"/>
    <p:sldId id="575" r:id="rId58"/>
    <p:sldId id="576" r:id="rId59"/>
    <p:sldId id="577" r:id="rId60"/>
    <p:sldId id="728" r:id="rId61"/>
    <p:sldId id="729" r:id="rId62"/>
    <p:sldId id="730" r:id="rId63"/>
    <p:sldId id="731" r:id="rId64"/>
    <p:sldId id="732" r:id="rId65"/>
    <p:sldId id="733" r:id="rId66"/>
    <p:sldId id="734" r:id="rId67"/>
    <p:sldId id="735" r:id="rId68"/>
    <p:sldId id="736" r:id="rId69"/>
    <p:sldId id="737" r:id="rId70"/>
    <p:sldId id="738" r:id="rId71"/>
    <p:sldId id="739" r:id="rId72"/>
    <p:sldId id="740" r:id="rId73"/>
    <p:sldId id="742" r:id="rId74"/>
    <p:sldId id="743" r:id="rId75"/>
    <p:sldId id="744" r:id="rId76"/>
    <p:sldId id="745" r:id="rId77"/>
    <p:sldId id="746" r:id="rId78"/>
    <p:sldId id="747" r:id="rId79"/>
    <p:sldId id="748" r:id="rId80"/>
    <p:sldId id="749" r:id="rId81"/>
    <p:sldId id="750" r:id="rId82"/>
    <p:sldId id="751" r:id="rId83"/>
    <p:sldId id="752" r:id="rId84"/>
    <p:sldId id="753" r:id="rId85"/>
    <p:sldId id="754" r:id="rId86"/>
    <p:sldId id="755" r:id="rId87"/>
    <p:sldId id="756" r:id="rId88"/>
    <p:sldId id="757" r:id="rId89"/>
    <p:sldId id="763" r:id="rId90"/>
    <p:sldId id="764" r:id="rId91"/>
    <p:sldId id="765" r:id="rId92"/>
    <p:sldId id="766" r:id="rId93"/>
    <p:sldId id="767" r:id="rId94"/>
    <p:sldId id="768" r:id="rId95"/>
    <p:sldId id="769" r:id="rId96"/>
    <p:sldId id="770" r:id="rId97"/>
    <p:sldId id="771" r:id="rId98"/>
    <p:sldId id="772" r:id="rId99"/>
    <p:sldId id="773" r:id="rId100"/>
    <p:sldId id="774" r:id="rId101"/>
    <p:sldId id="775" r:id="rId102"/>
    <p:sldId id="776" r:id="rId103"/>
    <p:sldId id="777" r:id="rId104"/>
    <p:sldId id="778" r:id="rId105"/>
    <p:sldId id="779" r:id="rId106"/>
    <p:sldId id="780" r:id="rId107"/>
    <p:sldId id="781" r:id="rId108"/>
    <p:sldId id="782" r:id="rId109"/>
    <p:sldId id="783" r:id="rId110"/>
    <p:sldId id="784" r:id="rId111"/>
    <p:sldId id="628" r:id="rId112"/>
    <p:sldId id="629" r:id="rId113"/>
    <p:sldId id="630" r:id="rId114"/>
    <p:sldId id="631" r:id="rId115"/>
    <p:sldId id="632" r:id="rId116"/>
    <p:sldId id="633" r:id="rId117"/>
    <p:sldId id="634" r:id="rId118"/>
    <p:sldId id="635" r:id="rId119"/>
    <p:sldId id="636" r:id="rId120"/>
    <p:sldId id="637" r:id="rId121"/>
    <p:sldId id="638" r:id="rId122"/>
    <p:sldId id="639" r:id="rId123"/>
    <p:sldId id="640" r:id="rId124"/>
    <p:sldId id="641" r:id="rId125"/>
    <p:sldId id="642" r:id="rId126"/>
    <p:sldId id="643" r:id="rId127"/>
    <p:sldId id="644" r:id="rId128"/>
    <p:sldId id="645" r:id="rId129"/>
    <p:sldId id="646" r:id="rId130"/>
    <p:sldId id="647" r:id="rId131"/>
    <p:sldId id="648" r:id="rId132"/>
    <p:sldId id="649" r:id="rId133"/>
    <p:sldId id="650" r:id="rId134"/>
    <p:sldId id="651" r:id="rId135"/>
    <p:sldId id="652" r:id="rId136"/>
    <p:sldId id="653" r:id="rId137"/>
    <p:sldId id="654" r:id="rId138"/>
    <p:sldId id="655" r:id="rId139"/>
    <p:sldId id="656" r:id="rId140"/>
    <p:sldId id="657" r:id="rId141"/>
    <p:sldId id="658" r:id="rId142"/>
    <p:sldId id="659" r:id="rId143"/>
    <p:sldId id="660" r:id="rId144"/>
    <p:sldId id="661" r:id="rId145"/>
    <p:sldId id="662" r:id="rId146"/>
    <p:sldId id="663" r:id="rId147"/>
    <p:sldId id="664" r:id="rId148"/>
    <p:sldId id="665" r:id="rId149"/>
    <p:sldId id="666" r:id="rId150"/>
    <p:sldId id="667" r:id="rId151"/>
    <p:sldId id="668" r:id="rId152"/>
    <p:sldId id="669" r:id="rId153"/>
    <p:sldId id="670" r:id="rId154"/>
    <p:sldId id="671" r:id="rId155"/>
    <p:sldId id="672" r:id="rId156"/>
  </p:sldIdLst>
  <p:sldSz cx="12436475" cy="6994525"/>
  <p:notesSz cx="6858000" cy="9144000"/>
  <p:embeddedFontLst>
    <p:embeddedFont>
      <p:font typeface="Segoe Pro Light" panose="020B0604020202020204" charset="0"/>
      <p:regular r:id="rId159"/>
      <p:italic r:id="rId160"/>
    </p:embeddedFont>
    <p:embeddedFont>
      <p:font typeface="Segoe UI" panose="020B0502040204020203" pitchFamily="34" charset="0"/>
      <p:regular r:id="rId161"/>
      <p:bold r:id="rId162"/>
      <p:italic r:id="rId163"/>
      <p:boldItalic r:id="rId164"/>
    </p:embeddedFont>
    <p:embeddedFont>
      <p:font typeface="Segoe Pro" panose="020B0604020202020204" charset="0"/>
      <p:regular r:id="rId165"/>
      <p:bold r:id="rId166"/>
      <p:italic r:id="rId167"/>
      <p:boldItalic r:id="rId168"/>
    </p:embeddedFont>
    <p:embeddedFont>
      <p:font typeface="MS PGothic" panose="020B0600070205080204" pitchFamily="34" charset="-128"/>
      <p:regular r:id="rId169"/>
    </p:embeddedFont>
    <p:embeddedFont>
      <p:font typeface="MS PGothic" panose="020B0600070205080204" pitchFamily="34" charset="-128"/>
      <p:regular r:id="rId169"/>
    </p:embeddedFont>
    <p:embeddedFont>
      <p:font typeface="Arial Black" panose="020B0A04020102020204" pitchFamily="34" charset="0"/>
      <p:bold r:id="rId170"/>
    </p:embeddedFont>
    <p:embeddedFont>
      <p:font typeface="Calibri Light" panose="020F0302020204030204" pitchFamily="34" charset="0"/>
      <p:regular r:id="rId171"/>
      <p:italic r:id="rId172"/>
    </p:embeddedFont>
    <p:embeddedFont>
      <p:font typeface="Segoe UI Light" panose="020B0502040204020203" pitchFamily="34" charset="0"/>
      <p:regular r:id="rId173"/>
      <p:italic r:id="rId174"/>
    </p:embeddedFont>
    <p:embeddedFont>
      <p:font typeface="Segoe UI Semibold" panose="020B0702040204020203" pitchFamily="34" charset="0"/>
      <p:bold r:id="rId175"/>
      <p:boldItalic r:id="rId176"/>
    </p:embeddedFont>
    <p:embeddedFont>
      <p:font typeface="Segoe Pro SemiLight" panose="020B0402040204020203" charset="0"/>
      <p:regular r:id="rId177"/>
      <p:italic r:id="rId178"/>
    </p:embeddedFont>
    <p:embeddedFont>
      <p:font typeface="Wingdings 3" panose="05040102010807070707" pitchFamily="18" charset="2"/>
      <p:regular r:id="rId179"/>
    </p:embeddedFont>
    <p:embeddedFont>
      <p:font typeface="Segoe UI Semilight" panose="020B0402040204020203" pitchFamily="34" charset="0"/>
      <p:regular r:id="rId180"/>
      <p:italic r:id="rId181"/>
    </p:embeddedFont>
    <p:embeddedFont>
      <p:font typeface="Segoe Light" panose="020B0604020202020204" charset="0"/>
      <p:regular r:id="rId182"/>
      <p:italic r:id="rId183"/>
    </p:embeddedFont>
    <p:embeddedFont>
      <p:font typeface="Consolas" panose="020B0609020204030204" pitchFamily="49" charset="0"/>
      <p:regular r:id="rId184"/>
      <p:bold r:id="rId185"/>
      <p:italic r:id="rId186"/>
      <p:boldItalic r:id="rId187"/>
    </p:embeddedFont>
    <p:embeddedFont>
      <p:font typeface="Calibri" panose="020F0502020204030204" pitchFamily="34" charset="0"/>
      <p:regular r:id="rId188"/>
      <p:bold r:id="rId189"/>
      <p:italic r:id="rId190"/>
      <p:boldItalic r:id="rId191"/>
    </p:embeddedFont>
  </p:embeddedFontLst>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QL Server 2016 Overview" id="{7BF07836-2AEB-4C93-8E55-B63333D0FD4D}">
          <p14:sldIdLst>
            <p14:sldId id="545"/>
            <p14:sldId id="556"/>
            <p14:sldId id="557"/>
            <p14:sldId id="724"/>
            <p14:sldId id="725"/>
            <p14:sldId id="726"/>
            <p14:sldId id="727"/>
            <p14:sldId id="758"/>
            <p14:sldId id="759"/>
            <p14:sldId id="760"/>
            <p14:sldId id="761"/>
            <p14:sldId id="762"/>
            <p14:sldId id="552"/>
            <p14:sldId id="553"/>
            <p14:sldId id="554"/>
            <p14:sldId id="555"/>
            <p14:sldId id="558"/>
            <p14:sldId id="559"/>
            <p14:sldId id="560"/>
            <p14:sldId id="561"/>
            <p14:sldId id="562"/>
            <p14:sldId id="564"/>
            <p14:sldId id="563"/>
            <p14:sldId id="565"/>
            <p14:sldId id="566"/>
            <p14:sldId id="567"/>
            <p14:sldId id="568"/>
            <p14:sldId id="569"/>
            <p14:sldId id="570"/>
            <p14:sldId id="571"/>
            <p14:sldId id="572"/>
            <p14:sldId id="573"/>
            <p14:sldId id="574"/>
            <p14:sldId id="575"/>
            <p14:sldId id="576"/>
            <p14:sldId id="577"/>
          </p14:sldIdLst>
        </p14:section>
        <p14:section name="Real-Time Operational Analytics" id="{909396D7-0AF2-44F4-B4DA-189C79AAF2F8}">
          <p14:sldIdLst>
            <p14:sldId id="728"/>
            <p14:sldId id="729"/>
            <p14:sldId id="730"/>
            <p14:sldId id="731"/>
            <p14:sldId id="732"/>
            <p14:sldId id="733"/>
            <p14:sldId id="734"/>
            <p14:sldId id="735"/>
            <p14:sldId id="736"/>
            <p14:sldId id="737"/>
            <p14:sldId id="738"/>
            <p14:sldId id="739"/>
            <p14:sldId id="740"/>
            <p14:sldId id="742"/>
            <p14:sldId id="743"/>
            <p14:sldId id="744"/>
            <p14:sldId id="745"/>
            <p14:sldId id="746"/>
            <p14:sldId id="747"/>
            <p14:sldId id="748"/>
            <p14:sldId id="749"/>
            <p14:sldId id="750"/>
            <p14:sldId id="751"/>
            <p14:sldId id="752"/>
            <p14:sldId id="753"/>
            <p14:sldId id="754"/>
            <p14:sldId id="755"/>
            <p14:sldId id="756"/>
            <p14:sldId id="757"/>
          </p14:sldIdLst>
        </p14:section>
        <p14:section name="In-Memory Optimization OLTP Enhancements" id="{D7DD01AE-40D4-44F4-8A5A-461F0C31CCA4}">
          <p14:sldIdLst>
            <p14:sldId id="763"/>
            <p14:sldId id="764"/>
            <p14:sldId id="765"/>
            <p14:sldId id="766"/>
            <p14:sldId id="767"/>
            <p14:sldId id="768"/>
            <p14:sldId id="769"/>
            <p14:sldId id="770"/>
            <p14:sldId id="771"/>
            <p14:sldId id="772"/>
            <p14:sldId id="773"/>
            <p14:sldId id="774"/>
            <p14:sldId id="775"/>
            <p14:sldId id="776"/>
            <p14:sldId id="777"/>
            <p14:sldId id="778"/>
            <p14:sldId id="779"/>
            <p14:sldId id="780"/>
            <p14:sldId id="781"/>
            <p14:sldId id="782"/>
            <p14:sldId id="783"/>
            <p14:sldId id="784"/>
          </p14:sldIdLst>
        </p14:section>
        <p14:section name="Stretch Database" id="{366A6038-91DB-4F32-A0E6-D01C438E5A05}">
          <p14:sldIdLst>
            <p14:sldId id="628"/>
            <p14:sldId id="629"/>
            <p14:sldId id="630"/>
            <p14:sldId id="631"/>
            <p14:sldId id="632"/>
            <p14:sldId id="633"/>
            <p14:sldId id="634"/>
            <p14:sldId id="635"/>
            <p14:sldId id="636"/>
            <p14:sldId id="637"/>
            <p14:sldId id="638"/>
            <p14:sldId id="639"/>
            <p14:sldId id="640"/>
            <p14:sldId id="641"/>
            <p14:sldId id="642"/>
            <p14:sldId id="643"/>
            <p14:sldId id="644"/>
            <p14:sldId id="645"/>
            <p14:sldId id="646"/>
            <p14:sldId id="647"/>
            <p14:sldId id="648"/>
          </p14:sldIdLst>
        </p14:section>
        <p14:section name="Always Encrypted" id="{6E543932-0C12-49B9-9860-D4CEFEA358A3}">
          <p14:sldIdLst>
            <p14:sldId id="649"/>
            <p14:sldId id="650"/>
            <p14:sldId id="651"/>
            <p14:sldId id="652"/>
            <p14:sldId id="653"/>
            <p14:sldId id="654"/>
            <p14:sldId id="655"/>
            <p14:sldId id="656"/>
            <p14:sldId id="657"/>
            <p14:sldId id="658"/>
            <p14:sldId id="659"/>
            <p14:sldId id="660"/>
            <p14:sldId id="661"/>
            <p14:sldId id="662"/>
            <p14:sldId id="663"/>
            <p14:sldId id="664"/>
            <p14:sldId id="665"/>
            <p14:sldId id="666"/>
            <p14:sldId id="667"/>
            <p14:sldId id="668"/>
            <p14:sldId id="669"/>
            <p14:sldId id="670"/>
            <p14:sldId id="671"/>
            <p14:sldId id="672"/>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ku Uchikawa" initials="SU" lastIdx="11" clrIdx="0"/>
  <p:cmAuthor id="7" name="Jessica Tjhin Southworth (INDIGO SLATE)" initials="JTS(S" lastIdx="1" clrIdx="7">
    <p:extLst>
      <p:ext uri="{19B8F6BF-5375-455C-9EA6-DF929625EA0E}">
        <p15:presenceInfo xmlns:p15="http://schemas.microsoft.com/office/powerpoint/2012/main" userId="S-1-5-21-2127521184-1604012920-1887927527-17849489" providerId="AD"/>
      </p:ext>
    </p:extLst>
  </p:cmAuthor>
  <p:cmAuthor id="1" name="Mary Feil-Jacobs" initials="MFJ" lastIdx="43" clrIdx="1"/>
  <p:cmAuthor id="8" name="Sunil Agarwal" initials="SA" lastIdx="2" clrIdx="8">
    <p:extLst>
      <p:ext uri="{19B8F6BF-5375-455C-9EA6-DF929625EA0E}">
        <p15:presenceInfo xmlns:p15="http://schemas.microsoft.com/office/powerpoint/2012/main" userId="S-1-5-21-2127521184-1604012920-1887927527-1332566" providerId="AD"/>
      </p:ext>
    </p:extLst>
  </p:cmAuthor>
  <p:cmAuthor id="2" name="John Higuera (Simplicity Consulting Inc)" initials="JH(CI" lastIdx="5" clrIdx="2">
    <p:extLst>
      <p:ext uri="{19B8F6BF-5375-455C-9EA6-DF929625EA0E}">
        <p15:presenceInfo xmlns:p15="http://schemas.microsoft.com/office/powerpoint/2012/main" userId="S-1-5-21-2127521184-1604012920-1887927527-11457299" providerId="AD"/>
      </p:ext>
    </p:extLst>
  </p:cmAuthor>
  <p:cmAuthor id="3" name="Author" initials="A" lastIdx="524" clrIdx="3"/>
  <p:cmAuthor id="4" name="Badal Bordia" initials="BB" lastIdx="34" clrIdx="4">
    <p:extLst>
      <p:ext uri="{19B8F6BF-5375-455C-9EA6-DF929625EA0E}">
        <p15:presenceInfo xmlns:p15="http://schemas.microsoft.com/office/powerpoint/2012/main" userId="S-1-5-21-1610812990-1533591103-3379555260-1209" providerId="AD"/>
      </p:ext>
    </p:extLst>
  </p:cmAuthor>
  <p:cmAuthor id="5" name="Jessica Tjhin Southworth" initials="JTS" lastIdx="7" clrIdx="5">
    <p:extLst>
      <p:ext uri="{19B8F6BF-5375-455C-9EA6-DF929625EA0E}">
        <p15:presenceInfo xmlns:p15="http://schemas.microsoft.com/office/powerpoint/2012/main" userId="46aaeb08f77f2ec7" providerId="Windows Live"/>
      </p:ext>
    </p:extLst>
  </p:cmAuthor>
  <p:cmAuthor id="6" name="Ben Sampson" initials="BS" lastIdx="14" clrIdx="6">
    <p:extLst>
      <p:ext uri="{19B8F6BF-5375-455C-9EA6-DF929625EA0E}">
        <p15:presenceInfo xmlns:p15="http://schemas.microsoft.com/office/powerpoint/2012/main" userId="S-1-5-21-3649012876-1825867495-937646333-522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5050"/>
    <a:srgbClr val="FFFFFF"/>
    <a:srgbClr val="000000"/>
    <a:srgbClr val="008272"/>
    <a:srgbClr val="BA141A"/>
    <a:srgbClr val="68217A"/>
    <a:srgbClr val="90217A"/>
    <a:srgbClr val="442359"/>
    <a:srgbClr val="DC3C00"/>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613" autoAdjust="0"/>
    <p:restoredTop sz="88457" autoAdjust="0"/>
  </p:normalViewPr>
  <p:slideViewPr>
    <p:cSldViewPr snapToGrid="0">
      <p:cViewPr varScale="1">
        <p:scale>
          <a:sx n="69" d="100"/>
          <a:sy n="69" d="100"/>
        </p:scale>
        <p:origin x="78" y="318"/>
      </p:cViewPr>
      <p:guideLst/>
    </p:cSldViewPr>
  </p:slideViewPr>
  <p:outlineViewPr>
    <p:cViewPr>
      <p:scale>
        <a:sx n="33" d="100"/>
        <a:sy n="33" d="100"/>
      </p:scale>
      <p:origin x="0" y="-7164"/>
    </p:cViewPr>
  </p:outlineViewPr>
  <p:notesTextViewPr>
    <p:cViewPr>
      <p:scale>
        <a:sx n="100" d="100"/>
        <a:sy n="100" d="100"/>
      </p:scale>
      <p:origin x="0" y="0"/>
    </p:cViewPr>
  </p:notesTextViewPr>
  <p:sorterViewPr>
    <p:cViewPr varScale="1">
      <p:scale>
        <a:sx n="1" d="1"/>
        <a:sy n="1" d="1"/>
      </p:scale>
      <p:origin x="0" y="-34128"/>
    </p:cViewPr>
  </p:sorterViewPr>
  <p:notesViewPr>
    <p:cSldViewPr snapToGrid="0" showGuides="1">
      <p:cViewPr varScale="1">
        <p:scale>
          <a:sx n="63" d="100"/>
          <a:sy n="63" d="100"/>
        </p:scale>
        <p:origin x="2558" y="53"/>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3.xml"/><Relationship Id="rId21" Type="http://schemas.openxmlformats.org/officeDocument/2006/relationships/slideMaster" Target="slideMasters/slideMaster18.xml"/><Relationship Id="rId42" Type="http://schemas.openxmlformats.org/officeDocument/2006/relationships/slide" Target="slides/slide18.xml"/><Relationship Id="rId63" Type="http://schemas.openxmlformats.org/officeDocument/2006/relationships/slide" Target="slides/slide39.xml"/><Relationship Id="rId84" Type="http://schemas.openxmlformats.org/officeDocument/2006/relationships/slide" Target="slides/slide60.xml"/><Relationship Id="rId138" Type="http://schemas.openxmlformats.org/officeDocument/2006/relationships/slide" Target="slides/slide114.xml"/><Relationship Id="rId159" Type="http://schemas.openxmlformats.org/officeDocument/2006/relationships/font" Target="fonts/font1.fntdata"/><Relationship Id="rId170" Type="http://schemas.openxmlformats.org/officeDocument/2006/relationships/font" Target="fonts/font12.fntdata"/><Relationship Id="rId191" Type="http://schemas.openxmlformats.org/officeDocument/2006/relationships/font" Target="fonts/font33.fntdata"/><Relationship Id="rId107" Type="http://schemas.openxmlformats.org/officeDocument/2006/relationships/slide" Target="slides/slide83.xml"/><Relationship Id="rId11" Type="http://schemas.openxmlformats.org/officeDocument/2006/relationships/slideMaster" Target="slideMasters/slideMaster8.xml"/><Relationship Id="rId32" Type="http://schemas.openxmlformats.org/officeDocument/2006/relationships/slide" Target="slides/slide8.xml"/><Relationship Id="rId53" Type="http://schemas.openxmlformats.org/officeDocument/2006/relationships/slide" Target="slides/slide29.xml"/><Relationship Id="rId74" Type="http://schemas.openxmlformats.org/officeDocument/2006/relationships/slide" Target="slides/slide50.xml"/><Relationship Id="rId128" Type="http://schemas.openxmlformats.org/officeDocument/2006/relationships/slide" Target="slides/slide104.xml"/><Relationship Id="rId149" Type="http://schemas.openxmlformats.org/officeDocument/2006/relationships/slide" Target="slides/slide125.xml"/><Relationship Id="rId5" Type="http://schemas.openxmlformats.org/officeDocument/2006/relationships/slideMaster" Target="slideMasters/slideMaster2.xml"/><Relationship Id="rId95" Type="http://schemas.openxmlformats.org/officeDocument/2006/relationships/slide" Target="slides/slide71.xml"/><Relationship Id="rId160" Type="http://schemas.openxmlformats.org/officeDocument/2006/relationships/font" Target="fonts/font2.fntdata"/><Relationship Id="rId181" Type="http://schemas.openxmlformats.org/officeDocument/2006/relationships/font" Target="fonts/font23.fntdata"/><Relationship Id="rId22" Type="http://schemas.openxmlformats.org/officeDocument/2006/relationships/slideMaster" Target="slideMasters/slideMaster19.xml"/><Relationship Id="rId43" Type="http://schemas.openxmlformats.org/officeDocument/2006/relationships/slide" Target="slides/slide19.xml"/><Relationship Id="rId64" Type="http://schemas.openxmlformats.org/officeDocument/2006/relationships/slide" Target="slides/slide40.xml"/><Relationship Id="rId118" Type="http://schemas.openxmlformats.org/officeDocument/2006/relationships/slide" Target="slides/slide94.xml"/><Relationship Id="rId139" Type="http://schemas.openxmlformats.org/officeDocument/2006/relationships/slide" Target="slides/slide115.xml"/><Relationship Id="rId85" Type="http://schemas.openxmlformats.org/officeDocument/2006/relationships/slide" Target="slides/slide61.xml"/><Relationship Id="rId150" Type="http://schemas.openxmlformats.org/officeDocument/2006/relationships/slide" Target="slides/slide126.xml"/><Relationship Id="rId171" Type="http://schemas.openxmlformats.org/officeDocument/2006/relationships/font" Target="fonts/font13.fntdata"/><Relationship Id="rId192" Type="http://schemas.openxmlformats.org/officeDocument/2006/relationships/commentAuthors" Target="commentAuthors.xml"/><Relationship Id="rId12" Type="http://schemas.openxmlformats.org/officeDocument/2006/relationships/slideMaster" Target="slideMasters/slideMaster9.xml"/><Relationship Id="rId33" Type="http://schemas.openxmlformats.org/officeDocument/2006/relationships/slide" Target="slides/slide9.xml"/><Relationship Id="rId108" Type="http://schemas.openxmlformats.org/officeDocument/2006/relationships/slide" Target="slides/slide84.xml"/><Relationship Id="rId129" Type="http://schemas.openxmlformats.org/officeDocument/2006/relationships/slide" Target="slides/slide105.xml"/><Relationship Id="rId54" Type="http://schemas.openxmlformats.org/officeDocument/2006/relationships/slide" Target="slides/slide30.xml"/><Relationship Id="rId75" Type="http://schemas.openxmlformats.org/officeDocument/2006/relationships/slide" Target="slides/slide51.xml"/><Relationship Id="rId96" Type="http://schemas.openxmlformats.org/officeDocument/2006/relationships/slide" Target="slides/slide72.xml"/><Relationship Id="rId140" Type="http://schemas.openxmlformats.org/officeDocument/2006/relationships/slide" Target="slides/slide116.xml"/><Relationship Id="rId161" Type="http://schemas.openxmlformats.org/officeDocument/2006/relationships/font" Target="fonts/font3.fntdata"/><Relationship Id="rId182" Type="http://schemas.openxmlformats.org/officeDocument/2006/relationships/font" Target="fonts/font24.fntdata"/><Relationship Id="rId6" Type="http://schemas.openxmlformats.org/officeDocument/2006/relationships/slideMaster" Target="slideMasters/slideMaster3.xml"/><Relationship Id="rId23" Type="http://schemas.openxmlformats.org/officeDocument/2006/relationships/slideMaster" Target="slideMasters/slideMaster20.xml"/><Relationship Id="rId119" Type="http://schemas.openxmlformats.org/officeDocument/2006/relationships/slide" Target="slides/slide95.xml"/><Relationship Id="rId44" Type="http://schemas.openxmlformats.org/officeDocument/2006/relationships/slide" Target="slides/slide20.xml"/><Relationship Id="rId65" Type="http://schemas.openxmlformats.org/officeDocument/2006/relationships/slide" Target="slides/slide41.xml"/><Relationship Id="rId86" Type="http://schemas.openxmlformats.org/officeDocument/2006/relationships/slide" Target="slides/slide62.xml"/><Relationship Id="rId130" Type="http://schemas.openxmlformats.org/officeDocument/2006/relationships/slide" Target="slides/slide106.xml"/><Relationship Id="rId151" Type="http://schemas.openxmlformats.org/officeDocument/2006/relationships/slide" Target="slides/slide127.xml"/><Relationship Id="rId172" Type="http://schemas.openxmlformats.org/officeDocument/2006/relationships/font" Target="fonts/font14.fntdata"/><Relationship Id="rId193" Type="http://schemas.openxmlformats.org/officeDocument/2006/relationships/presProps" Target="presProps.xml"/><Relationship Id="rId13" Type="http://schemas.openxmlformats.org/officeDocument/2006/relationships/slideMaster" Target="slideMasters/slideMaster10.xml"/><Relationship Id="rId109" Type="http://schemas.openxmlformats.org/officeDocument/2006/relationships/slide" Target="slides/slide85.xml"/><Relationship Id="rId34" Type="http://schemas.openxmlformats.org/officeDocument/2006/relationships/slide" Target="slides/slide10.xml"/><Relationship Id="rId50" Type="http://schemas.openxmlformats.org/officeDocument/2006/relationships/slide" Target="slides/slide26.xml"/><Relationship Id="rId55" Type="http://schemas.openxmlformats.org/officeDocument/2006/relationships/slide" Target="slides/slide31.xml"/><Relationship Id="rId76" Type="http://schemas.openxmlformats.org/officeDocument/2006/relationships/slide" Target="slides/slide52.xml"/><Relationship Id="rId97" Type="http://schemas.openxmlformats.org/officeDocument/2006/relationships/slide" Target="slides/slide73.xml"/><Relationship Id="rId104" Type="http://schemas.openxmlformats.org/officeDocument/2006/relationships/slide" Target="slides/slide80.xml"/><Relationship Id="rId120" Type="http://schemas.openxmlformats.org/officeDocument/2006/relationships/slide" Target="slides/slide96.xml"/><Relationship Id="rId125" Type="http://schemas.openxmlformats.org/officeDocument/2006/relationships/slide" Target="slides/slide101.xml"/><Relationship Id="rId141" Type="http://schemas.openxmlformats.org/officeDocument/2006/relationships/slide" Target="slides/slide117.xml"/><Relationship Id="rId146" Type="http://schemas.openxmlformats.org/officeDocument/2006/relationships/slide" Target="slides/slide122.xml"/><Relationship Id="rId167" Type="http://schemas.openxmlformats.org/officeDocument/2006/relationships/font" Target="fonts/font9.fntdata"/><Relationship Id="rId188" Type="http://schemas.openxmlformats.org/officeDocument/2006/relationships/font" Target="fonts/font30.fntdata"/><Relationship Id="rId7" Type="http://schemas.openxmlformats.org/officeDocument/2006/relationships/slideMaster" Target="slideMasters/slideMaster4.xml"/><Relationship Id="rId71" Type="http://schemas.openxmlformats.org/officeDocument/2006/relationships/slide" Target="slides/slide47.xml"/><Relationship Id="rId92" Type="http://schemas.openxmlformats.org/officeDocument/2006/relationships/slide" Target="slides/slide68.xml"/><Relationship Id="rId162" Type="http://schemas.openxmlformats.org/officeDocument/2006/relationships/font" Target="fonts/font4.fntdata"/><Relationship Id="rId183" Type="http://schemas.openxmlformats.org/officeDocument/2006/relationships/font" Target="fonts/font25.fntdata"/><Relationship Id="rId2" Type="http://schemas.openxmlformats.org/officeDocument/2006/relationships/customXml" Target="../customXml/item2.xml"/><Relationship Id="rId29" Type="http://schemas.openxmlformats.org/officeDocument/2006/relationships/slide" Target="slides/slide5.xml"/><Relationship Id="rId24" Type="http://schemas.openxmlformats.org/officeDocument/2006/relationships/slideMaster" Target="slideMasters/slideMaster21.xml"/><Relationship Id="rId40" Type="http://schemas.openxmlformats.org/officeDocument/2006/relationships/slide" Target="slides/slide16.xml"/><Relationship Id="rId45" Type="http://schemas.openxmlformats.org/officeDocument/2006/relationships/slide" Target="slides/slide21.xml"/><Relationship Id="rId66" Type="http://schemas.openxmlformats.org/officeDocument/2006/relationships/slide" Target="slides/slide42.xml"/><Relationship Id="rId87" Type="http://schemas.openxmlformats.org/officeDocument/2006/relationships/slide" Target="slides/slide63.xml"/><Relationship Id="rId110" Type="http://schemas.openxmlformats.org/officeDocument/2006/relationships/slide" Target="slides/slide86.xml"/><Relationship Id="rId115" Type="http://schemas.openxmlformats.org/officeDocument/2006/relationships/slide" Target="slides/slide91.xml"/><Relationship Id="rId131" Type="http://schemas.openxmlformats.org/officeDocument/2006/relationships/slide" Target="slides/slide107.xml"/><Relationship Id="rId136" Type="http://schemas.openxmlformats.org/officeDocument/2006/relationships/slide" Target="slides/slide112.xml"/><Relationship Id="rId157" Type="http://schemas.openxmlformats.org/officeDocument/2006/relationships/notesMaster" Target="notesMasters/notesMaster1.xml"/><Relationship Id="rId178" Type="http://schemas.openxmlformats.org/officeDocument/2006/relationships/font" Target="fonts/font20.fntdata"/><Relationship Id="rId61" Type="http://schemas.openxmlformats.org/officeDocument/2006/relationships/slide" Target="slides/slide37.xml"/><Relationship Id="rId82" Type="http://schemas.openxmlformats.org/officeDocument/2006/relationships/slide" Target="slides/slide58.xml"/><Relationship Id="rId152" Type="http://schemas.openxmlformats.org/officeDocument/2006/relationships/slide" Target="slides/slide128.xml"/><Relationship Id="rId173" Type="http://schemas.openxmlformats.org/officeDocument/2006/relationships/font" Target="fonts/font15.fntdata"/><Relationship Id="rId194" Type="http://schemas.openxmlformats.org/officeDocument/2006/relationships/viewProps" Target="viewProps.xml"/><Relationship Id="rId19" Type="http://schemas.openxmlformats.org/officeDocument/2006/relationships/slideMaster" Target="slideMasters/slideMaster16.xml"/><Relationship Id="rId14" Type="http://schemas.openxmlformats.org/officeDocument/2006/relationships/slideMaster" Target="slideMasters/slideMaster11.xml"/><Relationship Id="rId30" Type="http://schemas.openxmlformats.org/officeDocument/2006/relationships/slide" Target="slides/slide6.xml"/><Relationship Id="rId35" Type="http://schemas.openxmlformats.org/officeDocument/2006/relationships/slide" Target="slides/slide11.xml"/><Relationship Id="rId56" Type="http://schemas.openxmlformats.org/officeDocument/2006/relationships/slide" Target="slides/slide32.xml"/><Relationship Id="rId77" Type="http://schemas.openxmlformats.org/officeDocument/2006/relationships/slide" Target="slides/slide53.xml"/><Relationship Id="rId100" Type="http://schemas.openxmlformats.org/officeDocument/2006/relationships/slide" Target="slides/slide76.xml"/><Relationship Id="rId105" Type="http://schemas.openxmlformats.org/officeDocument/2006/relationships/slide" Target="slides/slide81.xml"/><Relationship Id="rId126" Type="http://schemas.openxmlformats.org/officeDocument/2006/relationships/slide" Target="slides/slide102.xml"/><Relationship Id="rId147" Type="http://schemas.openxmlformats.org/officeDocument/2006/relationships/slide" Target="slides/slide123.xml"/><Relationship Id="rId168" Type="http://schemas.openxmlformats.org/officeDocument/2006/relationships/font" Target="fonts/font10.fntdata"/><Relationship Id="rId8" Type="http://schemas.openxmlformats.org/officeDocument/2006/relationships/slideMaster" Target="slideMasters/slideMaster5.xml"/><Relationship Id="rId51" Type="http://schemas.openxmlformats.org/officeDocument/2006/relationships/slide" Target="slides/slide27.xml"/><Relationship Id="rId72" Type="http://schemas.openxmlformats.org/officeDocument/2006/relationships/slide" Target="slides/slide48.xml"/><Relationship Id="rId93" Type="http://schemas.openxmlformats.org/officeDocument/2006/relationships/slide" Target="slides/slide69.xml"/><Relationship Id="rId98" Type="http://schemas.openxmlformats.org/officeDocument/2006/relationships/slide" Target="slides/slide74.xml"/><Relationship Id="rId121" Type="http://schemas.openxmlformats.org/officeDocument/2006/relationships/slide" Target="slides/slide97.xml"/><Relationship Id="rId142" Type="http://schemas.openxmlformats.org/officeDocument/2006/relationships/slide" Target="slides/slide118.xml"/><Relationship Id="rId163" Type="http://schemas.openxmlformats.org/officeDocument/2006/relationships/font" Target="fonts/font5.fntdata"/><Relationship Id="rId184" Type="http://schemas.openxmlformats.org/officeDocument/2006/relationships/font" Target="fonts/font26.fntdata"/><Relationship Id="rId189" Type="http://schemas.openxmlformats.org/officeDocument/2006/relationships/font" Target="fonts/font31.fntdata"/><Relationship Id="rId3" Type="http://schemas.openxmlformats.org/officeDocument/2006/relationships/customXml" Target="../customXml/item3.xml"/><Relationship Id="rId25" Type="http://schemas.openxmlformats.org/officeDocument/2006/relationships/slide" Target="slides/slide1.xml"/><Relationship Id="rId46" Type="http://schemas.openxmlformats.org/officeDocument/2006/relationships/slide" Target="slides/slide22.xml"/><Relationship Id="rId67" Type="http://schemas.openxmlformats.org/officeDocument/2006/relationships/slide" Target="slides/slide43.xml"/><Relationship Id="rId116" Type="http://schemas.openxmlformats.org/officeDocument/2006/relationships/slide" Target="slides/slide92.xml"/><Relationship Id="rId137" Type="http://schemas.openxmlformats.org/officeDocument/2006/relationships/slide" Target="slides/slide113.xml"/><Relationship Id="rId158" Type="http://schemas.openxmlformats.org/officeDocument/2006/relationships/handoutMaster" Target="handoutMasters/handoutMaster1.xml"/><Relationship Id="rId20" Type="http://schemas.openxmlformats.org/officeDocument/2006/relationships/slideMaster" Target="slideMasters/slideMaster17.xml"/><Relationship Id="rId41" Type="http://schemas.openxmlformats.org/officeDocument/2006/relationships/slide" Target="slides/slide17.xml"/><Relationship Id="rId62" Type="http://schemas.openxmlformats.org/officeDocument/2006/relationships/slide" Target="slides/slide38.xml"/><Relationship Id="rId83" Type="http://schemas.openxmlformats.org/officeDocument/2006/relationships/slide" Target="slides/slide59.xml"/><Relationship Id="rId88" Type="http://schemas.openxmlformats.org/officeDocument/2006/relationships/slide" Target="slides/slide64.xml"/><Relationship Id="rId111" Type="http://schemas.openxmlformats.org/officeDocument/2006/relationships/slide" Target="slides/slide87.xml"/><Relationship Id="rId132" Type="http://schemas.openxmlformats.org/officeDocument/2006/relationships/slide" Target="slides/slide108.xml"/><Relationship Id="rId153" Type="http://schemas.openxmlformats.org/officeDocument/2006/relationships/slide" Target="slides/slide129.xml"/><Relationship Id="rId174" Type="http://schemas.openxmlformats.org/officeDocument/2006/relationships/font" Target="fonts/font16.fntdata"/><Relationship Id="rId179" Type="http://schemas.openxmlformats.org/officeDocument/2006/relationships/font" Target="fonts/font21.fntdata"/><Relationship Id="rId195" Type="http://schemas.openxmlformats.org/officeDocument/2006/relationships/theme" Target="theme/theme1.xml"/><Relationship Id="rId190" Type="http://schemas.openxmlformats.org/officeDocument/2006/relationships/font" Target="fonts/font32.fntdata"/><Relationship Id="rId15" Type="http://schemas.openxmlformats.org/officeDocument/2006/relationships/slideMaster" Target="slideMasters/slideMaster12.xml"/><Relationship Id="rId36" Type="http://schemas.openxmlformats.org/officeDocument/2006/relationships/slide" Target="slides/slide12.xml"/><Relationship Id="rId57" Type="http://schemas.openxmlformats.org/officeDocument/2006/relationships/slide" Target="slides/slide33.xml"/><Relationship Id="rId106" Type="http://schemas.openxmlformats.org/officeDocument/2006/relationships/slide" Target="slides/slide82.xml"/><Relationship Id="rId127" Type="http://schemas.openxmlformats.org/officeDocument/2006/relationships/slide" Target="slides/slide103.xml"/><Relationship Id="rId10" Type="http://schemas.openxmlformats.org/officeDocument/2006/relationships/slideMaster" Target="slideMasters/slideMaster7.xml"/><Relationship Id="rId31" Type="http://schemas.openxmlformats.org/officeDocument/2006/relationships/slide" Target="slides/slide7.xml"/><Relationship Id="rId52" Type="http://schemas.openxmlformats.org/officeDocument/2006/relationships/slide" Target="slides/slide28.xml"/><Relationship Id="rId73" Type="http://schemas.openxmlformats.org/officeDocument/2006/relationships/slide" Target="slides/slide49.xml"/><Relationship Id="rId78" Type="http://schemas.openxmlformats.org/officeDocument/2006/relationships/slide" Target="slides/slide54.xml"/><Relationship Id="rId94" Type="http://schemas.openxmlformats.org/officeDocument/2006/relationships/slide" Target="slides/slide70.xml"/><Relationship Id="rId99" Type="http://schemas.openxmlformats.org/officeDocument/2006/relationships/slide" Target="slides/slide75.xml"/><Relationship Id="rId101" Type="http://schemas.openxmlformats.org/officeDocument/2006/relationships/slide" Target="slides/slide77.xml"/><Relationship Id="rId122" Type="http://schemas.openxmlformats.org/officeDocument/2006/relationships/slide" Target="slides/slide98.xml"/><Relationship Id="rId143" Type="http://schemas.openxmlformats.org/officeDocument/2006/relationships/slide" Target="slides/slide119.xml"/><Relationship Id="rId148" Type="http://schemas.openxmlformats.org/officeDocument/2006/relationships/slide" Target="slides/slide124.xml"/><Relationship Id="rId164" Type="http://schemas.openxmlformats.org/officeDocument/2006/relationships/font" Target="fonts/font6.fntdata"/><Relationship Id="rId169" Type="http://schemas.openxmlformats.org/officeDocument/2006/relationships/font" Target="fonts/font11.fntdata"/><Relationship Id="rId185" Type="http://schemas.openxmlformats.org/officeDocument/2006/relationships/font" Target="fonts/font27.fntdata"/><Relationship Id="rId4" Type="http://schemas.openxmlformats.org/officeDocument/2006/relationships/slideMaster" Target="slideMasters/slideMaster1.xml"/><Relationship Id="rId9" Type="http://schemas.openxmlformats.org/officeDocument/2006/relationships/slideMaster" Target="slideMasters/slideMaster6.xml"/><Relationship Id="rId180" Type="http://schemas.openxmlformats.org/officeDocument/2006/relationships/font" Target="fonts/font22.fntdata"/><Relationship Id="rId26" Type="http://schemas.openxmlformats.org/officeDocument/2006/relationships/slide" Target="slides/slide2.xml"/><Relationship Id="rId47" Type="http://schemas.openxmlformats.org/officeDocument/2006/relationships/slide" Target="slides/slide23.xml"/><Relationship Id="rId68" Type="http://schemas.openxmlformats.org/officeDocument/2006/relationships/slide" Target="slides/slide44.xml"/><Relationship Id="rId89" Type="http://schemas.openxmlformats.org/officeDocument/2006/relationships/slide" Target="slides/slide65.xml"/><Relationship Id="rId112" Type="http://schemas.openxmlformats.org/officeDocument/2006/relationships/slide" Target="slides/slide88.xml"/><Relationship Id="rId133" Type="http://schemas.openxmlformats.org/officeDocument/2006/relationships/slide" Target="slides/slide109.xml"/><Relationship Id="rId154" Type="http://schemas.openxmlformats.org/officeDocument/2006/relationships/slide" Target="slides/slide130.xml"/><Relationship Id="rId175" Type="http://schemas.openxmlformats.org/officeDocument/2006/relationships/font" Target="fonts/font17.fntdata"/><Relationship Id="rId196" Type="http://schemas.openxmlformats.org/officeDocument/2006/relationships/tableStyles" Target="tableStyles.xml"/><Relationship Id="rId16" Type="http://schemas.openxmlformats.org/officeDocument/2006/relationships/slideMaster" Target="slideMasters/slideMaster13.xml"/><Relationship Id="rId37" Type="http://schemas.openxmlformats.org/officeDocument/2006/relationships/slide" Target="slides/slide13.xml"/><Relationship Id="rId58" Type="http://schemas.openxmlformats.org/officeDocument/2006/relationships/slide" Target="slides/slide34.xml"/><Relationship Id="rId79" Type="http://schemas.openxmlformats.org/officeDocument/2006/relationships/slide" Target="slides/slide55.xml"/><Relationship Id="rId102" Type="http://schemas.openxmlformats.org/officeDocument/2006/relationships/slide" Target="slides/slide78.xml"/><Relationship Id="rId123" Type="http://schemas.openxmlformats.org/officeDocument/2006/relationships/slide" Target="slides/slide99.xml"/><Relationship Id="rId144" Type="http://schemas.openxmlformats.org/officeDocument/2006/relationships/slide" Target="slides/slide120.xml"/><Relationship Id="rId90" Type="http://schemas.openxmlformats.org/officeDocument/2006/relationships/slide" Target="slides/slide66.xml"/><Relationship Id="rId165" Type="http://schemas.openxmlformats.org/officeDocument/2006/relationships/font" Target="fonts/font7.fntdata"/><Relationship Id="rId186" Type="http://schemas.openxmlformats.org/officeDocument/2006/relationships/font" Target="fonts/font28.fntdata"/><Relationship Id="rId27" Type="http://schemas.openxmlformats.org/officeDocument/2006/relationships/slide" Target="slides/slide3.xml"/><Relationship Id="rId48" Type="http://schemas.openxmlformats.org/officeDocument/2006/relationships/slide" Target="slides/slide24.xml"/><Relationship Id="rId69" Type="http://schemas.openxmlformats.org/officeDocument/2006/relationships/slide" Target="slides/slide45.xml"/><Relationship Id="rId113" Type="http://schemas.openxmlformats.org/officeDocument/2006/relationships/slide" Target="slides/slide89.xml"/><Relationship Id="rId134" Type="http://schemas.openxmlformats.org/officeDocument/2006/relationships/slide" Target="slides/slide110.xml"/><Relationship Id="rId80" Type="http://schemas.openxmlformats.org/officeDocument/2006/relationships/slide" Target="slides/slide56.xml"/><Relationship Id="rId155" Type="http://schemas.openxmlformats.org/officeDocument/2006/relationships/slide" Target="slides/slide131.xml"/><Relationship Id="rId176" Type="http://schemas.openxmlformats.org/officeDocument/2006/relationships/font" Target="fonts/font18.fntdata"/><Relationship Id="rId17" Type="http://schemas.openxmlformats.org/officeDocument/2006/relationships/slideMaster" Target="slideMasters/slideMaster14.xml"/><Relationship Id="rId38" Type="http://schemas.openxmlformats.org/officeDocument/2006/relationships/slide" Target="slides/slide14.xml"/><Relationship Id="rId59" Type="http://schemas.openxmlformats.org/officeDocument/2006/relationships/slide" Target="slides/slide35.xml"/><Relationship Id="rId103" Type="http://schemas.openxmlformats.org/officeDocument/2006/relationships/slide" Target="slides/slide79.xml"/><Relationship Id="rId124" Type="http://schemas.openxmlformats.org/officeDocument/2006/relationships/slide" Target="slides/slide100.xml"/><Relationship Id="rId70" Type="http://schemas.openxmlformats.org/officeDocument/2006/relationships/slide" Target="slides/slide46.xml"/><Relationship Id="rId91" Type="http://schemas.openxmlformats.org/officeDocument/2006/relationships/slide" Target="slides/slide67.xml"/><Relationship Id="rId145" Type="http://schemas.openxmlformats.org/officeDocument/2006/relationships/slide" Target="slides/slide121.xml"/><Relationship Id="rId166" Type="http://schemas.openxmlformats.org/officeDocument/2006/relationships/font" Target="fonts/font8.fntdata"/><Relationship Id="rId187" Type="http://schemas.openxmlformats.org/officeDocument/2006/relationships/font" Target="fonts/font29.fntdata"/><Relationship Id="rId1" Type="http://schemas.openxmlformats.org/officeDocument/2006/relationships/customXml" Target="../customXml/item1.xml"/><Relationship Id="rId28" Type="http://schemas.openxmlformats.org/officeDocument/2006/relationships/slide" Target="slides/slide4.xml"/><Relationship Id="rId49" Type="http://schemas.openxmlformats.org/officeDocument/2006/relationships/slide" Target="slides/slide25.xml"/><Relationship Id="rId114" Type="http://schemas.openxmlformats.org/officeDocument/2006/relationships/slide" Target="slides/slide90.xml"/><Relationship Id="rId60" Type="http://schemas.openxmlformats.org/officeDocument/2006/relationships/slide" Target="slides/slide36.xml"/><Relationship Id="rId81" Type="http://schemas.openxmlformats.org/officeDocument/2006/relationships/slide" Target="slides/slide57.xml"/><Relationship Id="rId135" Type="http://schemas.openxmlformats.org/officeDocument/2006/relationships/slide" Target="slides/slide111.xml"/><Relationship Id="rId156" Type="http://schemas.openxmlformats.org/officeDocument/2006/relationships/slide" Target="slides/slide132.xml"/><Relationship Id="rId177" Type="http://schemas.openxmlformats.org/officeDocument/2006/relationships/font" Target="fonts/font19.fntdata"/><Relationship Id="rId18" Type="http://schemas.openxmlformats.org/officeDocument/2006/relationships/slideMaster" Target="slideMasters/slideMaster15.xml"/><Relationship Id="rId39"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latin typeface="Segoe UI" pitchFamily="34" charset="0"/>
              </a:rPr>
              <a:t>Server and Cloud 2013 Template</a:t>
            </a:r>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8D34AC8-E01F-4FBF-B65F-21ABDE98B385}" type="datetime8">
              <a:rPr lang="en-US" smtClean="0">
                <a:latin typeface="Segoe UI" pitchFamily="34" charset="0"/>
              </a:rPr>
              <a:t>12/26/2015 7:37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smtClean="0">
                <a:gradFill>
                  <a:gsLst>
                    <a:gs pos="0">
                      <a:schemeClr val="tx1"/>
                    </a:gs>
                    <a:gs pos="100000">
                      <a:schemeClr val="tx1"/>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64CFA94A-519F-445C-B30C-9E76FA6A2031}" type="datetime8">
              <a:rPr lang="en-US" smtClean="0"/>
              <a:t>12/26/2015 7:37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dirty="0"/>
          </a:p>
        </p:txBody>
      </p:sp>
    </p:spTree>
    <p:extLst>
      <p:ext uri="{BB962C8B-B14F-4D97-AF65-F5344CB8AC3E}">
        <p14:creationId xmlns:p14="http://schemas.microsoft.com/office/powerpoint/2010/main" val="3158096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72066367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a:t>
            </a: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2015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105</a:t>
            </a:fld>
            <a:endParaRPr lang="en-US" dirty="0">
              <a:solidFill>
                <a:prstClr val="black"/>
              </a:solidFill>
            </a:endParaRPr>
          </a:p>
        </p:txBody>
      </p:sp>
    </p:spTree>
    <p:extLst>
      <p:ext uri="{BB962C8B-B14F-4D97-AF65-F5344CB8AC3E}">
        <p14:creationId xmlns:p14="http://schemas.microsoft.com/office/powerpoint/2010/main" val="24325821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2015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106</a:t>
            </a:fld>
            <a:endParaRPr lang="en-US" dirty="0">
              <a:solidFill>
                <a:prstClr val="black"/>
              </a:solidFill>
            </a:endParaRPr>
          </a:p>
        </p:txBody>
      </p:sp>
    </p:spTree>
    <p:extLst>
      <p:ext uri="{BB962C8B-B14F-4D97-AF65-F5344CB8AC3E}">
        <p14:creationId xmlns:p14="http://schemas.microsoft.com/office/powerpoint/2010/main" val="35746481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107</a:t>
            </a:fld>
            <a:endParaRPr lang="en-US" dirty="0">
              <a:solidFill>
                <a:prstClr val="black"/>
              </a:solidFill>
            </a:endParaRPr>
          </a:p>
        </p:txBody>
      </p:sp>
    </p:spTree>
    <p:extLst>
      <p:ext uri="{BB962C8B-B14F-4D97-AF65-F5344CB8AC3E}">
        <p14:creationId xmlns:p14="http://schemas.microsoft.com/office/powerpoint/2010/main" val="316823076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108</a:t>
            </a:fld>
            <a:endParaRPr lang="en-US" dirty="0">
              <a:solidFill>
                <a:prstClr val="black"/>
              </a:solidFill>
            </a:endParaRPr>
          </a:p>
        </p:txBody>
      </p:sp>
    </p:spTree>
    <p:extLst>
      <p:ext uri="{BB962C8B-B14F-4D97-AF65-F5344CB8AC3E}">
        <p14:creationId xmlns:p14="http://schemas.microsoft.com/office/powerpoint/2010/main" val="413875547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109</a:t>
            </a:fld>
            <a:endParaRPr lang="en-US" dirty="0">
              <a:solidFill>
                <a:prstClr val="black"/>
              </a:solidFill>
            </a:endParaRPr>
          </a:p>
        </p:txBody>
      </p:sp>
    </p:spTree>
    <p:extLst>
      <p:ext uri="{BB962C8B-B14F-4D97-AF65-F5344CB8AC3E}">
        <p14:creationId xmlns:p14="http://schemas.microsoft.com/office/powerpoint/2010/main" val="296507740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110</a:t>
            </a:fld>
            <a:endParaRPr lang="en-US" dirty="0">
              <a:solidFill>
                <a:prstClr val="black"/>
              </a:solidFill>
            </a:endParaRPr>
          </a:p>
        </p:txBody>
      </p:sp>
    </p:spTree>
    <p:extLst>
      <p:ext uri="{BB962C8B-B14F-4D97-AF65-F5344CB8AC3E}">
        <p14:creationId xmlns:p14="http://schemas.microsoft.com/office/powerpoint/2010/main" val="36103261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800" dirty="0">
              <a:solidFill>
                <a:schemeClr val="bg1">
                  <a:lumMod val="20000"/>
                  <a:lumOff val="80000"/>
                </a:schemeClr>
              </a:solidFill>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111</a:t>
            </a:fld>
            <a:endParaRPr lang="en-US" dirty="0">
              <a:solidFill>
                <a:prstClr val="black"/>
              </a:solidFill>
            </a:endParaRPr>
          </a:p>
        </p:txBody>
      </p:sp>
    </p:spTree>
    <p:extLst>
      <p:ext uri="{BB962C8B-B14F-4D97-AF65-F5344CB8AC3E}">
        <p14:creationId xmlns:p14="http://schemas.microsoft.com/office/powerpoint/2010/main" val="1551207340"/>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112</a:t>
            </a:fld>
            <a:endParaRPr lang="en-US" dirty="0">
              <a:solidFill>
                <a:prstClr val="black"/>
              </a:solidFill>
            </a:endParaRPr>
          </a:p>
        </p:txBody>
      </p:sp>
    </p:spTree>
    <p:extLst>
      <p:ext uri="{BB962C8B-B14F-4D97-AF65-F5344CB8AC3E}">
        <p14:creationId xmlns:p14="http://schemas.microsoft.com/office/powerpoint/2010/main" val="26524120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12/26/2015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113</a:t>
            </a:fld>
            <a:endParaRPr lang="en-US" dirty="0">
              <a:solidFill>
                <a:prstClr val="black"/>
              </a:solidFill>
            </a:endParaRPr>
          </a:p>
        </p:txBody>
      </p:sp>
    </p:spTree>
    <p:extLst>
      <p:ext uri="{BB962C8B-B14F-4D97-AF65-F5344CB8AC3E}">
        <p14:creationId xmlns:p14="http://schemas.microsoft.com/office/powerpoint/2010/main" val="229272284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114</a:t>
            </a:fld>
            <a:endParaRPr lang="en-US" dirty="0">
              <a:solidFill>
                <a:prstClr val="black"/>
              </a:solidFill>
            </a:endParaRPr>
          </a:p>
        </p:txBody>
      </p:sp>
    </p:spTree>
    <p:extLst>
      <p:ext uri="{BB962C8B-B14F-4D97-AF65-F5344CB8AC3E}">
        <p14:creationId xmlns:p14="http://schemas.microsoft.com/office/powerpoint/2010/main" val="2542522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378312765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a:t>
            </a: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115</a:t>
            </a:fld>
            <a:endParaRPr lang="en-US" dirty="0">
              <a:solidFill>
                <a:prstClr val="black"/>
              </a:solidFill>
            </a:endParaRPr>
          </a:p>
        </p:txBody>
      </p:sp>
    </p:spTree>
    <p:extLst>
      <p:ext uri="{BB962C8B-B14F-4D97-AF65-F5344CB8AC3E}">
        <p14:creationId xmlns:p14="http://schemas.microsoft.com/office/powerpoint/2010/main" val="14381077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116</a:t>
            </a:fld>
            <a:endParaRPr lang="en-US" dirty="0">
              <a:solidFill>
                <a:prstClr val="black"/>
              </a:solidFill>
            </a:endParaRPr>
          </a:p>
        </p:txBody>
      </p:sp>
    </p:spTree>
    <p:extLst>
      <p:ext uri="{BB962C8B-B14F-4D97-AF65-F5344CB8AC3E}">
        <p14:creationId xmlns:p14="http://schemas.microsoft.com/office/powerpoint/2010/main" val="1064762058"/>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117</a:t>
            </a:fld>
            <a:endParaRPr lang="en-US" dirty="0">
              <a:solidFill>
                <a:prstClr val="black"/>
              </a:solidFill>
            </a:endParaRPr>
          </a:p>
        </p:txBody>
      </p:sp>
    </p:spTree>
    <p:extLst>
      <p:ext uri="{BB962C8B-B14F-4D97-AF65-F5344CB8AC3E}">
        <p14:creationId xmlns:p14="http://schemas.microsoft.com/office/powerpoint/2010/main" val="153349212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118</a:t>
            </a:fld>
            <a:endParaRPr lang="en-US" dirty="0">
              <a:solidFill>
                <a:prstClr val="black"/>
              </a:solidFill>
            </a:endParaRPr>
          </a:p>
        </p:txBody>
      </p:sp>
    </p:spTree>
    <p:extLst>
      <p:ext uri="{BB962C8B-B14F-4D97-AF65-F5344CB8AC3E}">
        <p14:creationId xmlns:p14="http://schemas.microsoft.com/office/powerpoint/2010/main" val="191916471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kern="1200" baseline="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119</a:t>
            </a:fld>
            <a:endParaRPr lang="en-US" dirty="0">
              <a:solidFill>
                <a:prstClr val="black"/>
              </a:solidFill>
            </a:endParaRPr>
          </a:p>
        </p:txBody>
      </p:sp>
    </p:spTree>
    <p:extLst>
      <p:ext uri="{BB962C8B-B14F-4D97-AF65-F5344CB8AC3E}">
        <p14:creationId xmlns:p14="http://schemas.microsoft.com/office/powerpoint/2010/main" val="8131032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120</a:t>
            </a:fld>
            <a:endParaRPr lang="en-US" dirty="0">
              <a:solidFill>
                <a:prstClr val="black"/>
              </a:solidFill>
            </a:endParaRPr>
          </a:p>
        </p:txBody>
      </p:sp>
    </p:spTree>
    <p:extLst>
      <p:ext uri="{BB962C8B-B14F-4D97-AF65-F5344CB8AC3E}">
        <p14:creationId xmlns:p14="http://schemas.microsoft.com/office/powerpoint/2010/main" val="184984623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121</a:t>
            </a:fld>
            <a:endParaRPr lang="en-US" dirty="0">
              <a:solidFill>
                <a:prstClr val="black"/>
              </a:solidFill>
            </a:endParaRPr>
          </a:p>
        </p:txBody>
      </p:sp>
    </p:spTree>
    <p:extLst>
      <p:ext uri="{BB962C8B-B14F-4D97-AF65-F5344CB8AC3E}">
        <p14:creationId xmlns:p14="http://schemas.microsoft.com/office/powerpoint/2010/main" val="1717600522"/>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122</a:t>
            </a:fld>
            <a:endParaRPr lang="en-US" dirty="0">
              <a:solidFill>
                <a:prstClr val="black"/>
              </a:solidFill>
            </a:endParaRPr>
          </a:p>
        </p:txBody>
      </p:sp>
    </p:spTree>
    <p:extLst>
      <p:ext uri="{BB962C8B-B14F-4D97-AF65-F5344CB8AC3E}">
        <p14:creationId xmlns:p14="http://schemas.microsoft.com/office/powerpoint/2010/main" val="1468720266"/>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123</a:t>
            </a:fld>
            <a:endParaRPr lang="en-US" dirty="0">
              <a:solidFill>
                <a:prstClr val="black"/>
              </a:solidFill>
            </a:endParaRPr>
          </a:p>
        </p:txBody>
      </p:sp>
    </p:spTree>
    <p:extLst>
      <p:ext uri="{BB962C8B-B14F-4D97-AF65-F5344CB8AC3E}">
        <p14:creationId xmlns:p14="http://schemas.microsoft.com/office/powerpoint/2010/main" val="10425944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124</a:t>
            </a:fld>
            <a:endParaRPr lang="en-US" dirty="0">
              <a:solidFill>
                <a:prstClr val="black"/>
              </a:solidFill>
            </a:endParaRPr>
          </a:p>
        </p:txBody>
      </p:sp>
    </p:spTree>
    <p:extLst>
      <p:ext uri="{BB962C8B-B14F-4D97-AF65-F5344CB8AC3E}">
        <p14:creationId xmlns:p14="http://schemas.microsoft.com/office/powerpoint/2010/main" val="1737124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a:t>
            </a:fld>
            <a:endParaRPr lang="en-US" dirty="0">
              <a:solidFill>
                <a:prstClr val="black"/>
              </a:solidFill>
            </a:endParaRPr>
          </a:p>
        </p:txBody>
      </p:sp>
    </p:spTree>
    <p:extLst>
      <p:ext uri="{BB962C8B-B14F-4D97-AF65-F5344CB8AC3E}">
        <p14:creationId xmlns:p14="http://schemas.microsoft.com/office/powerpoint/2010/main" val="138699990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125</a:t>
            </a:fld>
            <a:endParaRPr lang="en-US" dirty="0">
              <a:solidFill>
                <a:prstClr val="black"/>
              </a:solidFill>
            </a:endParaRPr>
          </a:p>
        </p:txBody>
      </p:sp>
    </p:spTree>
    <p:extLst>
      <p:ext uri="{BB962C8B-B14F-4D97-AF65-F5344CB8AC3E}">
        <p14:creationId xmlns:p14="http://schemas.microsoft.com/office/powerpoint/2010/main" val="4129503462"/>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kern="1200" dirty="0" smtClean="0">
                <a:solidFill>
                  <a:schemeClr val="tx1"/>
                </a:solidFill>
                <a:effectLst/>
                <a:latin typeface="Segoe UI Light" pitchFamily="34" charset="0"/>
                <a:ea typeface="+mn-ea"/>
                <a:cs typeface="+mn-cs"/>
              </a:rPr>
              <a:t> </a:t>
            </a:r>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126</a:t>
            </a:fld>
            <a:endParaRPr lang="en-US" dirty="0">
              <a:solidFill>
                <a:prstClr val="black"/>
              </a:solidFill>
            </a:endParaRPr>
          </a:p>
        </p:txBody>
      </p:sp>
    </p:spTree>
    <p:extLst>
      <p:ext uri="{BB962C8B-B14F-4D97-AF65-F5344CB8AC3E}">
        <p14:creationId xmlns:p14="http://schemas.microsoft.com/office/powerpoint/2010/main" val="42132926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127</a:t>
            </a:fld>
            <a:endParaRPr lang="en-US" dirty="0">
              <a:solidFill>
                <a:prstClr val="black"/>
              </a:solidFill>
            </a:endParaRPr>
          </a:p>
        </p:txBody>
      </p:sp>
    </p:spTree>
    <p:extLst>
      <p:ext uri="{BB962C8B-B14F-4D97-AF65-F5344CB8AC3E}">
        <p14:creationId xmlns:p14="http://schemas.microsoft.com/office/powerpoint/2010/main" val="338817503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128</a:t>
            </a:fld>
            <a:endParaRPr lang="en-US" dirty="0">
              <a:solidFill>
                <a:prstClr val="black"/>
              </a:solidFill>
            </a:endParaRPr>
          </a:p>
        </p:txBody>
      </p:sp>
    </p:spTree>
    <p:extLst>
      <p:ext uri="{BB962C8B-B14F-4D97-AF65-F5344CB8AC3E}">
        <p14:creationId xmlns:p14="http://schemas.microsoft.com/office/powerpoint/2010/main" val="156812595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129</a:t>
            </a:fld>
            <a:endParaRPr lang="en-US" dirty="0">
              <a:solidFill>
                <a:prstClr val="black"/>
              </a:solidFill>
            </a:endParaRPr>
          </a:p>
        </p:txBody>
      </p:sp>
    </p:spTree>
    <p:extLst>
      <p:ext uri="{BB962C8B-B14F-4D97-AF65-F5344CB8AC3E}">
        <p14:creationId xmlns:p14="http://schemas.microsoft.com/office/powerpoint/2010/main" val="94164663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Date Placeholder 3"/>
          <p:cNvSpPr>
            <a:spLocks noGrp="1"/>
          </p:cNvSpPr>
          <p:nvPr>
            <p:ph type="dt" idx="10"/>
          </p:nvPr>
        </p:nvSpPr>
        <p:spPr/>
        <p:txBody>
          <a:bodyPr/>
          <a:lstStyle/>
          <a:p>
            <a:endParaRPr lang="en-US" dirty="0">
              <a:solidFill>
                <a:prstClr val="black"/>
              </a:solidFill>
            </a:endParaRPr>
          </a:p>
        </p:txBody>
      </p:sp>
      <p:sp>
        <p:nvSpPr>
          <p:cNvPr id="6" name="Footer Placeholder 5"/>
          <p:cNvSpPr>
            <a:spLocks noGrp="1"/>
          </p:cNvSpPr>
          <p:nvPr>
            <p:ph type="ftr" sz="quarter" idx="11"/>
          </p:nvPr>
        </p:nvSpPr>
        <p:spPr/>
        <p:txBody>
          <a:bodyPr/>
          <a:lstStyle/>
          <a:p>
            <a:endParaRPr lang="en-US" dirty="0" smtClean="0">
              <a:solidFill>
                <a:srgbClr val="000000"/>
              </a:solidFill>
              <a:latin typeface="Segoe UI" pitchFamily="34" charset="0"/>
            </a:endParaRPr>
          </a:p>
        </p:txBody>
      </p:sp>
      <p:sp>
        <p:nvSpPr>
          <p:cNvPr id="9" name="Slide Number Placeholder 8"/>
          <p:cNvSpPr>
            <a:spLocks noGrp="1"/>
          </p:cNvSpPr>
          <p:nvPr>
            <p:ph type="sldNum" sz="quarter" idx="12"/>
          </p:nvPr>
        </p:nvSpPr>
        <p:spPr/>
        <p:txBody>
          <a:bodyPr/>
          <a:lstStyle/>
          <a:p>
            <a:fld id="{8B263312-38AA-4E1E-B2B5-0F8F122B24FE}" type="slidenum">
              <a:rPr lang="en-US" smtClean="0">
                <a:solidFill>
                  <a:prstClr val="black"/>
                </a:solidFill>
              </a:rPr>
              <a:pPr/>
              <a:t>130</a:t>
            </a:fld>
            <a:endParaRPr lang="en-US" dirty="0">
              <a:solidFill>
                <a:prstClr val="black"/>
              </a:solidFill>
            </a:endParaRPr>
          </a:p>
        </p:txBody>
      </p:sp>
      <p:sp>
        <p:nvSpPr>
          <p:cNvPr id="10" name="Header Placeholder 9"/>
          <p:cNvSpPr>
            <a:spLocks noGrp="1"/>
          </p:cNvSpPr>
          <p:nvPr>
            <p:ph type="hdr" sz="quarter" idx="13"/>
          </p:nvPr>
        </p:nvSpPr>
        <p:spPr/>
        <p:txBody>
          <a:bodyPr/>
          <a:lstStyle/>
          <a:p>
            <a:endParaRPr dirty="0">
              <a:solidFill>
                <a:prstClr val="black"/>
              </a:solidFill>
            </a:endParaRPr>
          </a:p>
        </p:txBody>
      </p:sp>
    </p:spTree>
    <p:extLst>
      <p:ext uri="{BB962C8B-B14F-4D97-AF65-F5344CB8AC3E}">
        <p14:creationId xmlns:p14="http://schemas.microsoft.com/office/powerpoint/2010/main" val="2229230187"/>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131</a:t>
            </a:fld>
            <a:endParaRPr lang="en-US" dirty="0">
              <a:solidFill>
                <a:prstClr val="black"/>
              </a:solidFill>
            </a:endParaRPr>
          </a:p>
        </p:txBody>
      </p:sp>
    </p:spTree>
    <p:extLst>
      <p:ext uri="{BB962C8B-B14F-4D97-AF65-F5344CB8AC3E}">
        <p14:creationId xmlns:p14="http://schemas.microsoft.com/office/powerpoint/2010/main" val="18564229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132</a:t>
            </a:fld>
            <a:endParaRPr lang="en-US" dirty="0">
              <a:solidFill>
                <a:prstClr val="black"/>
              </a:solidFill>
            </a:endParaRPr>
          </a:p>
        </p:txBody>
      </p:sp>
    </p:spTree>
    <p:extLst>
      <p:ext uri="{BB962C8B-B14F-4D97-AF65-F5344CB8AC3E}">
        <p14:creationId xmlns:p14="http://schemas.microsoft.com/office/powerpoint/2010/main" val="23160674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1354874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dirty="0"/>
          </a:p>
        </p:txBody>
      </p:sp>
    </p:spTree>
    <p:extLst>
      <p:ext uri="{BB962C8B-B14F-4D97-AF65-F5344CB8AC3E}">
        <p14:creationId xmlns:p14="http://schemas.microsoft.com/office/powerpoint/2010/main" val="40215993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defTabSz="949568" fontAlgn="base">
              <a:spcBef>
                <a:spcPct val="0"/>
              </a:spcBef>
              <a:spcAft>
                <a:spcPct val="0"/>
              </a:spcAft>
              <a:defRPr/>
            </a:pPr>
            <a:fld id="{7088D5E3-B0C4-244E-905F-C9848084E0A1}" type="slidenum">
              <a:rPr lang="en-US">
                <a:solidFill>
                  <a:prstClr val="black"/>
                </a:solidFill>
                <a:latin typeface="Calibri" panose="020F0502020204030204" pitchFamily="34" charset="0"/>
                <a:ea typeface="MS PGothic" panose="020B0600070205080204" pitchFamily="34" charset="-128"/>
              </a:rPr>
              <a:pPr defTabSz="949568" fontAlgn="base">
                <a:spcBef>
                  <a:spcPct val="0"/>
                </a:spcBef>
                <a:spcAft>
                  <a:spcPct val="0"/>
                </a:spcAft>
                <a:defRPr/>
              </a:pPr>
              <a:t>15</a:t>
            </a:fld>
            <a:endParaRPr lang="en-US" dirty="0">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577556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31572102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t>12/26/2015</a:t>
            </a:fld>
            <a:endParaRPr lang="en-US" dirty="0"/>
          </a:p>
        </p:txBody>
      </p:sp>
      <p:sp>
        <p:nvSpPr>
          <p:cNvPr id="6" name="Slide Number Placeholder 5"/>
          <p:cNvSpPr>
            <a:spLocks noGrp="1"/>
          </p:cNvSpPr>
          <p:nvPr>
            <p:ph type="sldNum" sz="quarter" idx="12"/>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2836322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12/26/2015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18</a:t>
            </a:fld>
            <a:endParaRPr lang="en-US" dirty="0">
              <a:solidFill>
                <a:prstClr val="black"/>
              </a:solidFill>
            </a:endParaRPr>
          </a:p>
        </p:txBody>
      </p:sp>
    </p:spTree>
    <p:extLst>
      <p:ext uri="{BB962C8B-B14F-4D97-AF65-F5344CB8AC3E}">
        <p14:creationId xmlns:p14="http://schemas.microsoft.com/office/powerpoint/2010/main" val="36811473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b="1" kern="1200" baseline="0" dirty="0" smtClean="0">
              <a:solidFill>
                <a:schemeClr val="tx1"/>
              </a:solidFill>
              <a:effectLst/>
              <a:latin typeface="Segoe UI Light" pitchFamily="34" charset="0"/>
              <a:ea typeface="+mn-ea"/>
              <a:cs typeface="+mn-cs"/>
            </a:endParaRPr>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pPr marL="0" marR="0" indent="0" algn="l" defTabSz="932742" rtl="0" eaLnBrk="1" fontAlgn="auto" latinLnBrk="0" hangingPunct="1">
              <a:lnSpc>
                <a:spcPct val="90000"/>
              </a:lnSpc>
              <a:spcBef>
                <a:spcPts val="0"/>
              </a:spcBef>
              <a:spcAft>
                <a:spcPts val="340"/>
              </a:spcAft>
              <a:buClrTx/>
              <a:buSzTx/>
              <a:buFontTx/>
              <a:buNone/>
              <a:tabLst/>
              <a:defRPr/>
            </a:pPr>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6855967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4799415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20</a:t>
            </a:fld>
            <a:endParaRPr lang="en-US" dirty="0"/>
          </a:p>
        </p:txBody>
      </p:sp>
    </p:spTree>
    <p:extLst>
      <p:ext uri="{BB962C8B-B14F-4D97-AF65-F5344CB8AC3E}">
        <p14:creationId xmlns:p14="http://schemas.microsoft.com/office/powerpoint/2010/main" val="984640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6" name="Date Placeholder 5"/>
          <p:cNvSpPr>
            <a:spLocks noGrp="1"/>
          </p:cNvSpPr>
          <p:nvPr>
            <p:ph type="dt" idx="12"/>
          </p:nvPr>
        </p:nvSpPr>
        <p:spPr/>
        <p:txBody>
          <a:bodyPr/>
          <a:lstStyle/>
          <a:p>
            <a:fld id="{D21AEA4E-C8DD-4389-8732-D0D2DA460746}" type="datetime1">
              <a:rPr lang="en-US" smtClean="0"/>
              <a:t>12/26/2015</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
        <p:nvSpPr>
          <p:cNvPr id="10" name="Footer Placeholder 9"/>
          <p:cNvSpPr>
            <a:spLocks noGrp="1"/>
          </p:cNvSpPr>
          <p:nvPr>
            <p:ph type="ftr" sz="quarter" idx="14"/>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2014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29374959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22</a:t>
            </a:fld>
            <a:endParaRPr lang="en-US" dirty="0"/>
          </a:p>
        </p:txBody>
      </p:sp>
    </p:spTree>
    <p:extLst>
      <p:ext uri="{BB962C8B-B14F-4D97-AF65-F5344CB8AC3E}">
        <p14:creationId xmlns:p14="http://schemas.microsoft.com/office/powerpoint/2010/main" val="2084931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23</a:t>
            </a:fld>
            <a:endParaRPr lang="en-US" dirty="0"/>
          </a:p>
        </p:txBody>
      </p:sp>
    </p:spTree>
    <p:extLst>
      <p:ext uri="{BB962C8B-B14F-4D97-AF65-F5344CB8AC3E}">
        <p14:creationId xmlns:p14="http://schemas.microsoft.com/office/powerpoint/2010/main" val="27320559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endParaRPr lang="en-US" sz="900" b="0" kern="1200" dirty="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74772EAE-EF09-4CFC-9513-4CA89B040EC9}" type="slidenum">
              <a:rPr lang="en-US" smtClean="0">
                <a:solidFill>
                  <a:prstClr val="black"/>
                </a:solidFill>
              </a:rPr>
              <a:pPr/>
              <a:t>24</a:t>
            </a:fld>
            <a:endParaRPr lang="en-US" dirty="0">
              <a:solidFill>
                <a:prstClr val="black"/>
              </a:solidFill>
            </a:endParaRPr>
          </a:p>
        </p:txBody>
      </p:sp>
    </p:spTree>
    <p:extLst>
      <p:ext uri="{BB962C8B-B14F-4D97-AF65-F5344CB8AC3E}">
        <p14:creationId xmlns:p14="http://schemas.microsoft.com/office/powerpoint/2010/main" val="1178134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25</a:t>
            </a:fld>
            <a:endParaRPr lang="en-US" dirty="0"/>
          </a:p>
        </p:txBody>
      </p:sp>
    </p:spTree>
    <p:extLst>
      <p:ext uri="{BB962C8B-B14F-4D97-AF65-F5344CB8AC3E}">
        <p14:creationId xmlns:p14="http://schemas.microsoft.com/office/powerpoint/2010/main" val="302352058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559716FD-CABD-4901-B8C7-E38E5C35D5E7}" type="slidenum">
              <a:rPr lang="en-GB" smtClean="0"/>
              <a:t>26</a:t>
            </a:fld>
            <a:endParaRPr lang="en-GB" dirty="0"/>
          </a:p>
        </p:txBody>
      </p:sp>
    </p:spTree>
    <p:extLst>
      <p:ext uri="{BB962C8B-B14F-4D97-AF65-F5344CB8AC3E}">
        <p14:creationId xmlns:p14="http://schemas.microsoft.com/office/powerpoint/2010/main" val="23963511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r>
              <a:rPr lang="en-US" dirty="0" smtClean="0">
                <a:solidFill>
                  <a:prstClr val="black"/>
                </a:solidFill>
              </a:rPr>
              <a:t>Server &amp; Tools Business</a:t>
            </a:r>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a:t>
            </a:r>
          </a:p>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A171B3BB-DFF4-43DF-B887-7B1543BC1A74}" type="datetime1">
              <a:rPr lang="en-US" smtClean="0">
                <a:solidFill>
                  <a:prstClr val="black"/>
                </a:solidFill>
              </a:rPr>
              <a:pPr/>
              <a:t>12/26/2015</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27</a:t>
            </a:fld>
            <a:endParaRPr lang="en-US" dirty="0">
              <a:solidFill>
                <a:prstClr val="black"/>
              </a:solidFill>
            </a:endParaRPr>
          </a:p>
        </p:txBody>
      </p:sp>
    </p:spTree>
    <p:extLst>
      <p:ext uri="{BB962C8B-B14F-4D97-AF65-F5344CB8AC3E}">
        <p14:creationId xmlns:p14="http://schemas.microsoft.com/office/powerpoint/2010/main" val="19179628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32742" rtl="0" eaLnBrk="1" fontAlgn="auto" latinLnBrk="0" hangingPunct="1">
              <a:lnSpc>
                <a:spcPct val="90000"/>
              </a:lnSpc>
              <a:spcBef>
                <a:spcPts val="0"/>
              </a:spcBef>
              <a:spcAft>
                <a:spcPts val="340"/>
              </a:spcAft>
              <a:buClrTx/>
              <a:buSzTx/>
              <a:buFontTx/>
              <a:buNone/>
              <a:tabLst/>
              <a:defRPr/>
            </a:pPr>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28</a:t>
            </a:fld>
            <a:endParaRPr lang="en-US" dirty="0"/>
          </a:p>
        </p:txBody>
      </p:sp>
    </p:spTree>
    <p:extLst>
      <p:ext uri="{BB962C8B-B14F-4D97-AF65-F5344CB8AC3E}">
        <p14:creationId xmlns:p14="http://schemas.microsoft.com/office/powerpoint/2010/main" val="3164598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29</a:t>
            </a:fld>
            <a:endParaRPr lang="en-US" dirty="0"/>
          </a:p>
        </p:txBody>
      </p:sp>
    </p:spTree>
    <p:extLst>
      <p:ext uri="{BB962C8B-B14F-4D97-AF65-F5344CB8AC3E}">
        <p14:creationId xmlns:p14="http://schemas.microsoft.com/office/powerpoint/2010/main" val="41949298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a:t>
            </a:fld>
            <a:endParaRPr lang="en-US" dirty="0"/>
          </a:p>
        </p:txBody>
      </p:sp>
    </p:spTree>
    <p:extLst>
      <p:ext uri="{BB962C8B-B14F-4D97-AF65-F5344CB8AC3E}">
        <p14:creationId xmlns:p14="http://schemas.microsoft.com/office/powerpoint/2010/main" val="1443098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440A7F1-1D53-4645-8AB9-46355AEB7888}" type="slidenum">
              <a:rPr lang="en-US" smtClean="0"/>
              <a:t>30</a:t>
            </a:fld>
            <a:endParaRPr lang="en-US" dirty="0"/>
          </a:p>
        </p:txBody>
      </p:sp>
    </p:spTree>
    <p:extLst>
      <p:ext uri="{BB962C8B-B14F-4D97-AF65-F5344CB8AC3E}">
        <p14:creationId xmlns:p14="http://schemas.microsoft.com/office/powerpoint/2010/main" val="1054181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i="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31</a:t>
            </a:fld>
            <a:endParaRPr lang="en-US" dirty="0"/>
          </a:p>
        </p:txBody>
      </p:sp>
    </p:spTree>
    <p:extLst>
      <p:ext uri="{BB962C8B-B14F-4D97-AF65-F5344CB8AC3E}">
        <p14:creationId xmlns:p14="http://schemas.microsoft.com/office/powerpoint/2010/main" val="19053283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r>
              <a:rPr lang="en-US" dirty="0" smtClean="0"/>
              <a:t>Microsoft Research 2013</a:t>
            </a:r>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F07291A3-B004-4A37-8DA1-0C5F15E13977}"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32</a:t>
            </a:fld>
            <a:endParaRPr lang="en-US" dirty="0"/>
          </a:p>
        </p:txBody>
      </p:sp>
    </p:spTree>
    <p:extLst>
      <p:ext uri="{BB962C8B-B14F-4D97-AF65-F5344CB8AC3E}">
        <p14:creationId xmlns:p14="http://schemas.microsoft.com/office/powerpoint/2010/main" val="21656994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smtClean="0"/>
          </a:p>
        </p:txBody>
      </p:sp>
      <p:sp>
        <p:nvSpPr>
          <p:cNvPr id="4" name="Slide Number Placeholder 3"/>
          <p:cNvSpPr>
            <a:spLocks noGrp="1"/>
          </p:cNvSpPr>
          <p:nvPr>
            <p:ph type="sldNum" sz="quarter" idx="10"/>
          </p:nvPr>
        </p:nvSpPr>
        <p:spPr/>
        <p:txBody>
          <a:bodyPr/>
          <a:lstStyle/>
          <a:p>
            <a:fld id="{2440A7F1-1D53-4645-8AB9-46355AEB7888}" type="slidenum">
              <a:rPr lang="en-US" smtClean="0"/>
              <a:t>33</a:t>
            </a:fld>
            <a:endParaRPr lang="en-US" dirty="0"/>
          </a:p>
        </p:txBody>
      </p:sp>
    </p:spTree>
    <p:extLst>
      <p:ext uri="{BB962C8B-B14F-4D97-AF65-F5344CB8AC3E}">
        <p14:creationId xmlns:p14="http://schemas.microsoft.com/office/powerpoint/2010/main" val="738918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b="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t>12/26/2015 7:37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34</a:t>
            </a:fld>
            <a:endParaRPr lang="en-US" dirty="0"/>
          </a:p>
        </p:txBody>
      </p:sp>
    </p:spTree>
    <p:extLst>
      <p:ext uri="{BB962C8B-B14F-4D97-AF65-F5344CB8AC3E}">
        <p14:creationId xmlns:p14="http://schemas.microsoft.com/office/powerpoint/2010/main" val="489628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2502BFA6-59AC-4E4E-BBF8-66A7A25456F4}" type="slidenum">
              <a:rPr lang="en-US" smtClean="0"/>
              <a:t>35</a:t>
            </a:fld>
            <a:endParaRPr lang="en-US" dirty="0"/>
          </a:p>
        </p:txBody>
      </p:sp>
    </p:spTree>
    <p:extLst>
      <p:ext uri="{BB962C8B-B14F-4D97-AF65-F5344CB8AC3E}">
        <p14:creationId xmlns:p14="http://schemas.microsoft.com/office/powerpoint/2010/main" val="37722518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pPr>
                <a:defRPr/>
              </a:pPr>
              <a:t>36</a:t>
            </a:fld>
            <a:endParaRPr lang="en-US" dirty="0"/>
          </a:p>
        </p:txBody>
      </p:sp>
    </p:spTree>
    <p:extLst>
      <p:ext uri="{BB962C8B-B14F-4D97-AF65-F5344CB8AC3E}">
        <p14:creationId xmlns:p14="http://schemas.microsoft.com/office/powerpoint/2010/main" val="12889994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37</a:t>
            </a:fld>
            <a:endParaRPr lang="en-US" dirty="0">
              <a:solidFill>
                <a:prstClr val="black"/>
              </a:solidFill>
            </a:endParaRPr>
          </a:p>
        </p:txBody>
      </p:sp>
    </p:spTree>
    <p:extLst>
      <p:ext uri="{BB962C8B-B14F-4D97-AF65-F5344CB8AC3E}">
        <p14:creationId xmlns:p14="http://schemas.microsoft.com/office/powerpoint/2010/main" val="30620349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38</a:t>
            </a:fld>
            <a:endParaRPr lang="en-US" dirty="0">
              <a:solidFill>
                <a:prstClr val="black"/>
              </a:solidFill>
            </a:endParaRPr>
          </a:p>
        </p:txBody>
      </p:sp>
    </p:spTree>
    <p:extLst>
      <p:ext uri="{BB962C8B-B14F-4D97-AF65-F5344CB8AC3E}">
        <p14:creationId xmlns:p14="http://schemas.microsoft.com/office/powerpoint/2010/main" val="23217450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r>
              <a:rPr lang="en-US" dirty="0" smtClean="0">
                <a:solidFill>
                  <a:prstClr val="black"/>
                </a:solidFill>
              </a:rPr>
              <a:t>Microsoft Ignite 2015</a:t>
            </a: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EEC551-8CDA-4EB6-89BB-2A86C9F091C8}"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39</a:t>
            </a:fld>
            <a:endParaRPr lang="en-US" dirty="0">
              <a:solidFill>
                <a:prstClr val="black"/>
              </a:solidFill>
            </a:endParaRPr>
          </a:p>
        </p:txBody>
      </p:sp>
    </p:spTree>
    <p:extLst>
      <p:ext uri="{BB962C8B-B14F-4D97-AF65-F5344CB8AC3E}">
        <p14:creationId xmlns:p14="http://schemas.microsoft.com/office/powerpoint/2010/main" val="1306675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4</a:t>
            </a:fld>
            <a:endParaRPr lang="en-US" dirty="0">
              <a:solidFill>
                <a:prstClr val="black"/>
              </a:solidFill>
            </a:endParaRPr>
          </a:p>
        </p:txBody>
      </p:sp>
    </p:spTree>
    <p:extLst>
      <p:ext uri="{BB962C8B-B14F-4D97-AF65-F5344CB8AC3E}">
        <p14:creationId xmlns:p14="http://schemas.microsoft.com/office/powerpoint/2010/main" val="193339291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40</a:t>
            </a:fld>
            <a:endParaRPr lang="en-US" dirty="0">
              <a:solidFill>
                <a:prstClr val="black"/>
              </a:solidFill>
            </a:endParaRPr>
          </a:p>
        </p:txBody>
      </p:sp>
    </p:spTree>
    <p:extLst>
      <p:ext uri="{BB962C8B-B14F-4D97-AF65-F5344CB8AC3E}">
        <p14:creationId xmlns:p14="http://schemas.microsoft.com/office/powerpoint/2010/main" val="33149289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41</a:t>
            </a:fld>
            <a:endParaRPr lang="en-US" dirty="0">
              <a:solidFill>
                <a:prstClr val="black"/>
              </a:solidFill>
            </a:endParaRPr>
          </a:p>
        </p:txBody>
      </p:sp>
    </p:spTree>
    <p:extLst>
      <p:ext uri="{BB962C8B-B14F-4D97-AF65-F5344CB8AC3E}">
        <p14:creationId xmlns:p14="http://schemas.microsoft.com/office/powerpoint/2010/main" val="381639293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42</a:t>
            </a:fld>
            <a:endParaRPr lang="en-US" dirty="0">
              <a:solidFill>
                <a:prstClr val="black"/>
              </a:solidFill>
            </a:endParaRPr>
          </a:p>
        </p:txBody>
      </p:sp>
    </p:spTree>
    <p:extLst>
      <p:ext uri="{BB962C8B-B14F-4D97-AF65-F5344CB8AC3E}">
        <p14:creationId xmlns:p14="http://schemas.microsoft.com/office/powerpoint/2010/main" val="37813156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43</a:t>
            </a:fld>
            <a:endParaRPr lang="en-US" dirty="0">
              <a:solidFill>
                <a:prstClr val="black"/>
              </a:solidFill>
            </a:endParaRPr>
          </a:p>
        </p:txBody>
      </p:sp>
    </p:spTree>
    <p:extLst>
      <p:ext uri="{BB962C8B-B14F-4D97-AF65-F5344CB8AC3E}">
        <p14:creationId xmlns:p14="http://schemas.microsoft.com/office/powerpoint/2010/main" val="40628321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44</a:t>
            </a:fld>
            <a:endParaRPr lang="en-US" dirty="0">
              <a:solidFill>
                <a:prstClr val="black"/>
              </a:solidFill>
            </a:endParaRPr>
          </a:p>
        </p:txBody>
      </p:sp>
    </p:spTree>
    <p:extLst>
      <p:ext uri="{BB962C8B-B14F-4D97-AF65-F5344CB8AC3E}">
        <p14:creationId xmlns:p14="http://schemas.microsoft.com/office/powerpoint/2010/main" val="35589067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3771976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70746182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47</a:t>
            </a:fld>
            <a:endParaRPr lang="en-US" dirty="0">
              <a:solidFill>
                <a:prstClr val="black"/>
              </a:solidFill>
            </a:endParaRPr>
          </a:p>
        </p:txBody>
      </p:sp>
    </p:spTree>
    <p:extLst>
      <p:ext uri="{BB962C8B-B14F-4D97-AF65-F5344CB8AC3E}">
        <p14:creationId xmlns:p14="http://schemas.microsoft.com/office/powerpoint/2010/main" val="203135306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48</a:t>
            </a:fld>
            <a:endParaRPr lang="en-US" dirty="0">
              <a:solidFill>
                <a:prstClr val="black"/>
              </a:solidFill>
            </a:endParaRPr>
          </a:p>
        </p:txBody>
      </p:sp>
    </p:spTree>
    <p:extLst>
      <p:ext uri="{BB962C8B-B14F-4D97-AF65-F5344CB8AC3E}">
        <p14:creationId xmlns:p14="http://schemas.microsoft.com/office/powerpoint/2010/main" val="42770805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49</a:t>
            </a:fld>
            <a:endParaRPr lang="en-US" dirty="0">
              <a:solidFill>
                <a:prstClr val="black"/>
              </a:solidFill>
            </a:endParaRPr>
          </a:p>
        </p:txBody>
      </p:sp>
    </p:spTree>
    <p:extLst>
      <p:ext uri="{BB962C8B-B14F-4D97-AF65-F5344CB8AC3E}">
        <p14:creationId xmlns:p14="http://schemas.microsoft.com/office/powerpoint/2010/main" val="2176666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600"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a:t>
            </a:fld>
            <a:endParaRPr lang="en-US" dirty="0">
              <a:solidFill>
                <a:prstClr val="black"/>
              </a:solidFill>
            </a:endParaRPr>
          </a:p>
        </p:txBody>
      </p:sp>
    </p:spTree>
    <p:extLst>
      <p:ext uri="{BB962C8B-B14F-4D97-AF65-F5344CB8AC3E}">
        <p14:creationId xmlns:p14="http://schemas.microsoft.com/office/powerpoint/2010/main" val="260613428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50</a:t>
            </a:fld>
            <a:endParaRPr lang="en-US" dirty="0">
              <a:solidFill>
                <a:prstClr val="black"/>
              </a:solidFill>
            </a:endParaRPr>
          </a:p>
        </p:txBody>
      </p:sp>
    </p:spTree>
    <p:extLst>
      <p:ext uri="{BB962C8B-B14F-4D97-AF65-F5344CB8AC3E}">
        <p14:creationId xmlns:p14="http://schemas.microsoft.com/office/powerpoint/2010/main" val="27597575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51</a:t>
            </a:fld>
            <a:endParaRPr lang="en-US" dirty="0">
              <a:solidFill>
                <a:prstClr val="black"/>
              </a:solidFill>
            </a:endParaRPr>
          </a:p>
        </p:txBody>
      </p:sp>
    </p:spTree>
    <p:extLst>
      <p:ext uri="{BB962C8B-B14F-4D97-AF65-F5344CB8AC3E}">
        <p14:creationId xmlns:p14="http://schemas.microsoft.com/office/powerpoint/2010/main" val="404988614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52</a:t>
            </a:fld>
            <a:endParaRPr lang="en-US" dirty="0">
              <a:solidFill>
                <a:prstClr val="black"/>
              </a:solidFill>
            </a:endParaRPr>
          </a:p>
        </p:txBody>
      </p:sp>
    </p:spTree>
    <p:extLst>
      <p:ext uri="{BB962C8B-B14F-4D97-AF65-F5344CB8AC3E}">
        <p14:creationId xmlns:p14="http://schemas.microsoft.com/office/powerpoint/2010/main" val="397634504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53</a:t>
            </a:fld>
            <a:endParaRPr lang="en-US" dirty="0">
              <a:solidFill>
                <a:prstClr val="black"/>
              </a:solidFill>
            </a:endParaRPr>
          </a:p>
        </p:txBody>
      </p:sp>
    </p:spTree>
    <p:extLst>
      <p:ext uri="{BB962C8B-B14F-4D97-AF65-F5344CB8AC3E}">
        <p14:creationId xmlns:p14="http://schemas.microsoft.com/office/powerpoint/2010/main" val="267127982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54</a:t>
            </a:fld>
            <a:endParaRPr lang="en-US" dirty="0">
              <a:solidFill>
                <a:prstClr val="black"/>
              </a:solidFill>
            </a:endParaRPr>
          </a:p>
        </p:txBody>
      </p:sp>
    </p:spTree>
    <p:extLst>
      <p:ext uri="{BB962C8B-B14F-4D97-AF65-F5344CB8AC3E}">
        <p14:creationId xmlns:p14="http://schemas.microsoft.com/office/powerpoint/2010/main" val="43776060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55</a:t>
            </a:fld>
            <a:endParaRPr lang="en-US" dirty="0">
              <a:solidFill>
                <a:prstClr val="black"/>
              </a:solidFill>
            </a:endParaRPr>
          </a:p>
        </p:txBody>
      </p:sp>
    </p:spTree>
    <p:extLst>
      <p:ext uri="{BB962C8B-B14F-4D97-AF65-F5344CB8AC3E}">
        <p14:creationId xmlns:p14="http://schemas.microsoft.com/office/powerpoint/2010/main" val="20565225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56</a:t>
            </a:fld>
            <a:endParaRPr lang="en-US" dirty="0">
              <a:solidFill>
                <a:prstClr val="black"/>
              </a:solidFill>
            </a:endParaRPr>
          </a:p>
        </p:txBody>
      </p:sp>
    </p:spTree>
    <p:extLst>
      <p:ext uri="{BB962C8B-B14F-4D97-AF65-F5344CB8AC3E}">
        <p14:creationId xmlns:p14="http://schemas.microsoft.com/office/powerpoint/2010/main" val="121060659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57</a:t>
            </a:fld>
            <a:endParaRPr lang="en-US" dirty="0">
              <a:solidFill>
                <a:prstClr val="black"/>
              </a:solidFill>
            </a:endParaRPr>
          </a:p>
        </p:txBody>
      </p:sp>
    </p:spTree>
    <p:extLst>
      <p:ext uri="{BB962C8B-B14F-4D97-AF65-F5344CB8AC3E}">
        <p14:creationId xmlns:p14="http://schemas.microsoft.com/office/powerpoint/2010/main" val="13277400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58</a:t>
            </a:fld>
            <a:endParaRPr lang="en-US" dirty="0">
              <a:solidFill>
                <a:prstClr val="black"/>
              </a:solidFill>
            </a:endParaRPr>
          </a:p>
        </p:txBody>
      </p:sp>
    </p:spTree>
    <p:extLst>
      <p:ext uri="{BB962C8B-B14F-4D97-AF65-F5344CB8AC3E}">
        <p14:creationId xmlns:p14="http://schemas.microsoft.com/office/powerpoint/2010/main" val="17345059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59</a:t>
            </a:fld>
            <a:endParaRPr lang="en-US" dirty="0">
              <a:solidFill>
                <a:prstClr val="black"/>
              </a:solidFill>
            </a:endParaRPr>
          </a:p>
        </p:txBody>
      </p:sp>
    </p:spTree>
    <p:extLst>
      <p:ext uri="{BB962C8B-B14F-4D97-AF65-F5344CB8AC3E}">
        <p14:creationId xmlns:p14="http://schemas.microsoft.com/office/powerpoint/2010/main" val="1097823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6</a:t>
            </a:fld>
            <a:endParaRPr lang="en-US" dirty="0">
              <a:solidFill>
                <a:prstClr val="black"/>
              </a:solidFill>
            </a:endParaRPr>
          </a:p>
        </p:txBody>
      </p:sp>
    </p:spTree>
    <p:extLst>
      <p:ext uri="{BB962C8B-B14F-4D97-AF65-F5344CB8AC3E}">
        <p14:creationId xmlns:p14="http://schemas.microsoft.com/office/powerpoint/2010/main" val="156021650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00000"/>
              </a:lnSpc>
              <a:spcBef>
                <a:spcPts val="100"/>
              </a:spcBef>
              <a:spcAft>
                <a:spcPts val="100"/>
              </a:spcAft>
              <a:buFont typeface="Arial" panose="020B0604020202020204" pitchFamily="34" charset="0"/>
              <a:buNone/>
            </a:pPr>
            <a:endParaRPr lang="en-US" sz="800" dirty="0">
              <a:solidFill>
                <a:srgbClr val="3F3F3F">
                  <a:lumMod val="60000"/>
                  <a:lumOff val="40000"/>
                </a:srgbClr>
              </a:solidFill>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60</a:t>
            </a:fld>
            <a:endParaRPr lang="en-US" dirty="0">
              <a:solidFill>
                <a:prstClr val="black"/>
              </a:solidFill>
            </a:endParaRPr>
          </a:p>
        </p:txBody>
      </p:sp>
    </p:spTree>
    <p:extLst>
      <p:ext uri="{BB962C8B-B14F-4D97-AF65-F5344CB8AC3E}">
        <p14:creationId xmlns:p14="http://schemas.microsoft.com/office/powerpoint/2010/main" val="15995395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61</a:t>
            </a:fld>
            <a:endParaRPr lang="en-US" dirty="0">
              <a:solidFill>
                <a:prstClr val="black"/>
              </a:solidFill>
            </a:endParaRPr>
          </a:p>
        </p:txBody>
      </p:sp>
    </p:spTree>
    <p:extLst>
      <p:ext uri="{BB962C8B-B14F-4D97-AF65-F5344CB8AC3E}">
        <p14:creationId xmlns:p14="http://schemas.microsoft.com/office/powerpoint/2010/main" val="345415160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Date Placeholder 3"/>
          <p:cNvSpPr>
            <a:spLocks noGrp="1"/>
          </p:cNvSpPr>
          <p:nvPr>
            <p:ph type="dt" idx="10"/>
          </p:nvPr>
        </p:nvSpPr>
        <p:spPr/>
        <p:txBody>
          <a:bodyPr/>
          <a:lstStyle/>
          <a:p>
            <a:r>
              <a:rPr lang="en-US" dirty="0" smtClean="0">
                <a:solidFill>
                  <a:prstClr val="black"/>
                </a:solidFill>
              </a:rPr>
              <a:t>4/10/2013</a:t>
            </a:r>
            <a:endParaRPr lang="en-US" dirty="0">
              <a:solidFill>
                <a:prstClr val="black"/>
              </a:solidFill>
            </a:endParaRPr>
          </a:p>
        </p:txBody>
      </p:sp>
      <p:sp>
        <p:nvSpPr>
          <p:cNvPr id="6" name="Footer Placeholder 5"/>
          <p:cNvSpPr>
            <a:spLocks noGrp="1"/>
          </p:cNvSpPr>
          <p:nvPr>
            <p:ph type="ftr" sz="quarter" idx="11"/>
          </p:nvPr>
        </p:nvSpPr>
        <p:spPr/>
        <p:txBody>
          <a:bodyPr/>
          <a:lstStyle/>
          <a:p>
            <a:endParaRPr lang="en-US" dirty="0" smtClean="0">
              <a:solidFill>
                <a:srgbClr val="000000"/>
              </a:solidFill>
              <a:latin typeface="Segoe UI" pitchFamily="34" charset="0"/>
            </a:endParaRPr>
          </a:p>
        </p:txBody>
      </p:sp>
      <p:sp>
        <p:nvSpPr>
          <p:cNvPr id="9" name="Slide Number Placeholder 8"/>
          <p:cNvSpPr>
            <a:spLocks noGrp="1"/>
          </p:cNvSpPr>
          <p:nvPr>
            <p:ph type="sldNum" sz="quarter" idx="12"/>
          </p:nvPr>
        </p:nvSpPr>
        <p:spPr/>
        <p:txBody>
          <a:bodyPr/>
          <a:lstStyle/>
          <a:p>
            <a:fld id="{8B263312-38AA-4E1E-B2B5-0F8F122B24FE}" type="slidenum">
              <a:rPr lang="en-US" smtClean="0">
                <a:solidFill>
                  <a:prstClr val="black"/>
                </a:solidFill>
              </a:rPr>
              <a:pPr/>
              <a:t>62</a:t>
            </a:fld>
            <a:endParaRPr lang="en-US" dirty="0">
              <a:solidFill>
                <a:prstClr val="black"/>
              </a:solidFill>
            </a:endParaRPr>
          </a:p>
        </p:txBody>
      </p:sp>
      <p:sp>
        <p:nvSpPr>
          <p:cNvPr id="10" name="Header Placeholder 9"/>
          <p:cNvSpPr>
            <a:spLocks noGrp="1"/>
          </p:cNvSpPr>
          <p:nvPr>
            <p:ph type="hdr" sz="quarter" idx="13"/>
          </p:nvPr>
        </p:nvSpPr>
        <p:spPr/>
        <p:txBody>
          <a:bodyPr/>
          <a:lstStyle/>
          <a:p>
            <a:r>
              <a:rPr dirty="0">
                <a:solidFill>
                  <a:prstClr val="black"/>
                </a:solidFill>
              </a:rPr>
              <a:t>ESP Sales Presentation for Mobility</a:t>
            </a:r>
          </a:p>
        </p:txBody>
      </p:sp>
    </p:spTree>
    <p:extLst>
      <p:ext uri="{BB962C8B-B14F-4D97-AF65-F5344CB8AC3E}">
        <p14:creationId xmlns:p14="http://schemas.microsoft.com/office/powerpoint/2010/main" val="206968071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63</a:t>
            </a:fld>
            <a:endParaRPr lang="en-US" dirty="0">
              <a:solidFill>
                <a:prstClr val="black"/>
              </a:solidFill>
            </a:endParaRPr>
          </a:p>
        </p:txBody>
      </p:sp>
    </p:spTree>
    <p:extLst>
      <p:ext uri="{BB962C8B-B14F-4D97-AF65-F5344CB8AC3E}">
        <p14:creationId xmlns:p14="http://schemas.microsoft.com/office/powerpoint/2010/main" val="192056666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64</a:t>
            </a:fld>
            <a:endParaRPr lang="en-US" dirty="0">
              <a:solidFill>
                <a:prstClr val="black"/>
              </a:solidFill>
            </a:endParaRPr>
          </a:p>
        </p:txBody>
      </p:sp>
    </p:spTree>
    <p:extLst>
      <p:ext uri="{BB962C8B-B14F-4D97-AF65-F5344CB8AC3E}">
        <p14:creationId xmlns:p14="http://schemas.microsoft.com/office/powerpoint/2010/main" val="315993392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65</a:t>
            </a:fld>
            <a:endParaRPr lang="en-US" dirty="0">
              <a:solidFill>
                <a:prstClr val="black"/>
              </a:solidFill>
            </a:endParaRPr>
          </a:p>
        </p:txBody>
      </p:sp>
    </p:spTree>
    <p:extLst>
      <p:ext uri="{BB962C8B-B14F-4D97-AF65-F5344CB8AC3E}">
        <p14:creationId xmlns:p14="http://schemas.microsoft.com/office/powerpoint/2010/main" val="351290172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67</a:t>
            </a:fld>
            <a:endParaRPr lang="en-US" dirty="0">
              <a:solidFill>
                <a:prstClr val="black"/>
              </a:solidFill>
            </a:endParaRPr>
          </a:p>
        </p:txBody>
      </p:sp>
    </p:spTree>
    <p:extLst>
      <p:ext uri="{BB962C8B-B14F-4D97-AF65-F5344CB8AC3E}">
        <p14:creationId xmlns:p14="http://schemas.microsoft.com/office/powerpoint/2010/main" val="214304004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17DD9FE5-1DD0-4AE8-BDF8-BD0173E9B7CC}" type="slidenum">
              <a:rPr lang="en-US" smtClean="0">
                <a:solidFill>
                  <a:prstClr val="black"/>
                </a:solidFill>
              </a:rPr>
              <a:pPr>
                <a:defRPr/>
              </a:pPr>
              <a:t>69</a:t>
            </a:fld>
            <a:endParaRPr lang="en-US" dirty="0">
              <a:solidFill>
                <a:prstClr val="black"/>
              </a:solidFill>
            </a:endParaRPr>
          </a:p>
        </p:txBody>
      </p:sp>
    </p:spTree>
    <p:extLst>
      <p:ext uri="{BB962C8B-B14F-4D97-AF65-F5344CB8AC3E}">
        <p14:creationId xmlns:p14="http://schemas.microsoft.com/office/powerpoint/2010/main" val="162506903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70</a:t>
            </a:fld>
            <a:endParaRPr lang="en-US" dirty="0">
              <a:solidFill>
                <a:prstClr val="black"/>
              </a:solidFill>
            </a:endParaRPr>
          </a:p>
        </p:txBody>
      </p:sp>
    </p:spTree>
    <p:extLst>
      <p:ext uri="{BB962C8B-B14F-4D97-AF65-F5344CB8AC3E}">
        <p14:creationId xmlns:p14="http://schemas.microsoft.com/office/powerpoint/2010/main" val="11215452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71</a:t>
            </a:fld>
            <a:endParaRPr lang="en-US" dirty="0">
              <a:solidFill>
                <a:prstClr val="black"/>
              </a:solidFill>
            </a:endParaRPr>
          </a:p>
        </p:txBody>
      </p:sp>
    </p:spTree>
    <p:extLst>
      <p:ext uri="{BB962C8B-B14F-4D97-AF65-F5344CB8AC3E}">
        <p14:creationId xmlns:p14="http://schemas.microsoft.com/office/powerpoint/2010/main" val="3134117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Footer Placeholder 3"/>
          <p:cNvSpPr>
            <a:spLocks noGrp="1"/>
          </p:cNvSpPr>
          <p:nvPr>
            <p:ph type="ftr" sz="quarter" idx="10"/>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5" name="Date Placeholder 4"/>
          <p:cNvSpPr>
            <a:spLocks noGrp="1"/>
          </p:cNvSpPr>
          <p:nvPr>
            <p:ph type="dt" idx="11"/>
          </p:nvPr>
        </p:nvSpPr>
        <p:spPr/>
        <p:txBody>
          <a:bodyPr/>
          <a:lstStyle/>
          <a:p>
            <a:fld id="{E74353ED-ACB2-44BF-A903-985B0AF962B7}" type="datetime1">
              <a:rPr lang="en-US" smtClean="0">
                <a:solidFill>
                  <a:prstClr val="black"/>
                </a:solidFill>
              </a:rPr>
              <a:pPr/>
              <a:t>12/26/2015</a:t>
            </a:fld>
            <a:endParaRPr lang="en-US" dirty="0">
              <a:solidFill>
                <a:prstClr val="black"/>
              </a:solidFill>
            </a:endParaRPr>
          </a:p>
        </p:txBody>
      </p:sp>
      <p:sp>
        <p:nvSpPr>
          <p:cNvPr id="6" name="Slide Number Placeholder 5"/>
          <p:cNvSpPr>
            <a:spLocks noGrp="1"/>
          </p:cNvSpPr>
          <p:nvPr>
            <p:ph type="sldNum" sz="quarter" idx="12"/>
          </p:nvPr>
        </p:nvSpPr>
        <p:spPr/>
        <p:txBody>
          <a:bodyPr/>
          <a:lstStyle/>
          <a:p>
            <a:fld id="{B4008EB6-D09E-4580-8CD6-DDB14511944F}"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235565758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fld id="{811FAE85-20FE-844F-9354-E6E61F84E3F4}" type="slidenum">
              <a:rPr lang="en-US" smtClean="0">
                <a:solidFill>
                  <a:prstClr val="black"/>
                </a:solidFill>
              </a:rPr>
              <a:pPr/>
              <a:t>72</a:t>
            </a:fld>
            <a:endParaRPr lang="en-US" dirty="0">
              <a:solidFill>
                <a:prstClr val="black"/>
              </a:solidFill>
            </a:endParaRPr>
          </a:p>
        </p:txBody>
      </p:sp>
    </p:spTree>
    <p:extLst>
      <p:ext uri="{BB962C8B-B14F-4D97-AF65-F5344CB8AC3E}">
        <p14:creationId xmlns:p14="http://schemas.microsoft.com/office/powerpoint/2010/main" val="70240372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73</a:t>
            </a:fld>
            <a:endParaRPr lang="en-US" dirty="0">
              <a:solidFill>
                <a:prstClr val="black"/>
              </a:solidFill>
            </a:endParaRPr>
          </a:p>
        </p:txBody>
      </p:sp>
    </p:spTree>
    <p:extLst>
      <p:ext uri="{BB962C8B-B14F-4D97-AF65-F5344CB8AC3E}">
        <p14:creationId xmlns:p14="http://schemas.microsoft.com/office/powerpoint/2010/main" val="140564956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7:54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75</a:t>
            </a:fld>
            <a:endParaRPr lang="en-US" dirty="0">
              <a:solidFill>
                <a:prstClr val="black"/>
              </a:solidFill>
            </a:endParaRPr>
          </a:p>
        </p:txBody>
      </p:sp>
    </p:spTree>
    <p:extLst>
      <p:ext uri="{BB962C8B-B14F-4D97-AF65-F5344CB8AC3E}">
        <p14:creationId xmlns:p14="http://schemas.microsoft.com/office/powerpoint/2010/main" val="31952173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76</a:t>
            </a:fld>
            <a:endParaRPr lang="en-US" dirty="0">
              <a:solidFill>
                <a:prstClr val="black"/>
              </a:solidFill>
            </a:endParaRPr>
          </a:p>
        </p:txBody>
      </p:sp>
    </p:spTree>
    <p:extLst>
      <p:ext uri="{BB962C8B-B14F-4D97-AF65-F5344CB8AC3E}">
        <p14:creationId xmlns:p14="http://schemas.microsoft.com/office/powerpoint/2010/main" val="1341830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77</a:t>
            </a:fld>
            <a:endParaRPr lang="en-US" dirty="0">
              <a:solidFill>
                <a:prstClr val="black"/>
              </a:solidFill>
            </a:endParaRPr>
          </a:p>
        </p:txBody>
      </p:sp>
    </p:spTree>
    <p:extLst>
      <p:ext uri="{BB962C8B-B14F-4D97-AF65-F5344CB8AC3E}">
        <p14:creationId xmlns:p14="http://schemas.microsoft.com/office/powerpoint/2010/main" val="1822529520"/>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78</a:t>
            </a:fld>
            <a:endParaRPr lang="en-US" dirty="0">
              <a:solidFill>
                <a:prstClr val="black"/>
              </a:solidFill>
            </a:endParaRPr>
          </a:p>
        </p:txBody>
      </p:sp>
    </p:spTree>
    <p:extLst>
      <p:ext uri="{BB962C8B-B14F-4D97-AF65-F5344CB8AC3E}">
        <p14:creationId xmlns:p14="http://schemas.microsoft.com/office/powerpoint/2010/main" val="38298378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79</a:t>
            </a:fld>
            <a:endParaRPr lang="en-US" dirty="0">
              <a:solidFill>
                <a:prstClr val="black"/>
              </a:solidFill>
            </a:endParaRPr>
          </a:p>
        </p:txBody>
      </p:sp>
    </p:spTree>
    <p:extLst>
      <p:ext uri="{BB962C8B-B14F-4D97-AF65-F5344CB8AC3E}">
        <p14:creationId xmlns:p14="http://schemas.microsoft.com/office/powerpoint/2010/main" val="346154708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80</a:t>
            </a:fld>
            <a:endParaRPr lang="en-US" dirty="0">
              <a:solidFill>
                <a:prstClr val="black"/>
              </a:solidFill>
            </a:endParaRPr>
          </a:p>
        </p:txBody>
      </p:sp>
    </p:spTree>
    <p:extLst>
      <p:ext uri="{BB962C8B-B14F-4D97-AF65-F5344CB8AC3E}">
        <p14:creationId xmlns:p14="http://schemas.microsoft.com/office/powerpoint/2010/main" val="19430428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81</a:t>
            </a:fld>
            <a:endParaRPr lang="en-US" dirty="0">
              <a:solidFill>
                <a:prstClr val="black"/>
              </a:solidFill>
            </a:endParaRPr>
          </a:p>
        </p:txBody>
      </p:sp>
    </p:spTree>
    <p:extLst>
      <p:ext uri="{BB962C8B-B14F-4D97-AF65-F5344CB8AC3E}">
        <p14:creationId xmlns:p14="http://schemas.microsoft.com/office/powerpoint/2010/main" val="289847061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088D5E3-B0C4-244E-905F-C9848084E0A1}" type="slidenum">
              <a:rPr lang="en-US" smtClean="0">
                <a:solidFill>
                  <a:prstClr val="black"/>
                </a:solidFill>
              </a:rPr>
              <a:pPr>
                <a:defRPr/>
              </a:pPr>
              <a:t>82</a:t>
            </a:fld>
            <a:endParaRPr lang="en-US" dirty="0">
              <a:solidFill>
                <a:prstClr val="black"/>
              </a:solidFill>
            </a:endParaRPr>
          </a:p>
        </p:txBody>
      </p:sp>
    </p:spTree>
    <p:extLst>
      <p:ext uri="{BB962C8B-B14F-4D97-AF65-F5344CB8AC3E}">
        <p14:creationId xmlns:p14="http://schemas.microsoft.com/office/powerpoint/2010/main" val="35236990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Slide Number Placeholder 3"/>
          <p:cNvSpPr>
            <a:spLocks noGrp="1"/>
          </p:cNvSpPr>
          <p:nvPr>
            <p:ph type="sldNum" sz="quarter" idx="10"/>
          </p:nvPr>
        </p:nvSpPr>
        <p:spPr/>
        <p:txBody>
          <a:bodyPr/>
          <a:lstStyle/>
          <a:p>
            <a:pPr>
              <a:defRPr/>
            </a:pPr>
            <a:fld id="{17DD9FE5-1DD0-4AE8-BDF8-BD0173E9B7CC}" type="slidenum">
              <a:rPr lang="en-US" smtClean="0">
                <a:solidFill>
                  <a:prstClr val="black"/>
                </a:solidFill>
              </a:rPr>
              <a:pPr>
                <a:defRPr/>
              </a:pPr>
              <a:t>8</a:t>
            </a:fld>
            <a:endParaRPr lang="en-US" dirty="0">
              <a:solidFill>
                <a:prstClr val="black"/>
              </a:solidFill>
            </a:endParaRPr>
          </a:p>
        </p:txBody>
      </p:sp>
    </p:spTree>
    <p:extLst>
      <p:ext uri="{BB962C8B-B14F-4D97-AF65-F5344CB8AC3E}">
        <p14:creationId xmlns:p14="http://schemas.microsoft.com/office/powerpoint/2010/main" val="243958826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84</a:t>
            </a:fld>
            <a:endParaRPr lang="en-US" dirty="0">
              <a:solidFill>
                <a:prstClr val="black"/>
              </a:solidFill>
            </a:endParaRPr>
          </a:p>
        </p:txBody>
      </p:sp>
    </p:spTree>
    <p:extLst>
      <p:ext uri="{BB962C8B-B14F-4D97-AF65-F5344CB8AC3E}">
        <p14:creationId xmlns:p14="http://schemas.microsoft.com/office/powerpoint/2010/main" val="408059932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sz="900" dirty="0" smtClean="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85</a:t>
            </a:fld>
            <a:endParaRPr lang="en-US" dirty="0">
              <a:solidFill>
                <a:prstClr val="black"/>
              </a:solidFill>
            </a:endParaRPr>
          </a:p>
        </p:txBody>
      </p:sp>
    </p:spTree>
    <p:extLst>
      <p:ext uri="{BB962C8B-B14F-4D97-AF65-F5344CB8AC3E}">
        <p14:creationId xmlns:p14="http://schemas.microsoft.com/office/powerpoint/2010/main" val="19120741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000" dirty="0"/>
          </a:p>
        </p:txBody>
      </p:sp>
      <p:sp>
        <p:nvSpPr>
          <p:cNvPr id="4" name="Date Placeholder 3"/>
          <p:cNvSpPr>
            <a:spLocks noGrp="1"/>
          </p:cNvSpPr>
          <p:nvPr>
            <p:ph type="dt" idx="10"/>
          </p:nvPr>
        </p:nvSpPr>
        <p:spPr/>
        <p:txBody>
          <a:bodyPr/>
          <a:lstStyle/>
          <a:p>
            <a:r>
              <a:rPr lang="en-US" dirty="0" smtClean="0">
                <a:solidFill>
                  <a:prstClr val="black"/>
                </a:solidFill>
              </a:rPr>
              <a:t>4/10/2013</a:t>
            </a:r>
            <a:endParaRPr lang="en-US" dirty="0">
              <a:solidFill>
                <a:prstClr val="black"/>
              </a:solidFill>
            </a:endParaRPr>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Microsoft Corporation</a:t>
            </a:r>
          </a:p>
        </p:txBody>
      </p:sp>
      <p:sp>
        <p:nvSpPr>
          <p:cNvPr id="9" name="Slide Number Placeholder 8"/>
          <p:cNvSpPr>
            <a:spLocks noGrp="1"/>
          </p:cNvSpPr>
          <p:nvPr>
            <p:ph type="sldNum" sz="quarter" idx="12"/>
          </p:nvPr>
        </p:nvSpPr>
        <p:spPr/>
        <p:txBody>
          <a:bodyPr/>
          <a:lstStyle/>
          <a:p>
            <a:fld id="{8B263312-38AA-4E1E-B2B5-0F8F122B24FE}" type="slidenum">
              <a:rPr lang="en-US" smtClean="0">
                <a:solidFill>
                  <a:prstClr val="black"/>
                </a:solidFill>
              </a:rPr>
              <a:pPr/>
              <a:t>87</a:t>
            </a:fld>
            <a:endParaRPr lang="en-US" dirty="0">
              <a:solidFill>
                <a:prstClr val="black"/>
              </a:solidFill>
            </a:endParaRPr>
          </a:p>
        </p:txBody>
      </p:sp>
      <p:sp>
        <p:nvSpPr>
          <p:cNvPr id="10" name="Header Placeholder 9"/>
          <p:cNvSpPr>
            <a:spLocks noGrp="1"/>
          </p:cNvSpPr>
          <p:nvPr>
            <p:ph type="hdr" sz="quarter" idx="13"/>
          </p:nvPr>
        </p:nvSpPr>
        <p:spPr/>
        <p:txBody>
          <a:bodyPr/>
          <a:lstStyle/>
          <a:p>
            <a:r>
              <a:rPr dirty="0">
                <a:solidFill>
                  <a:prstClr val="black"/>
                </a:solidFill>
              </a:rPr>
              <a:t>ESP Sales Presentation for Mobility</a:t>
            </a:r>
          </a:p>
        </p:txBody>
      </p:sp>
    </p:spTree>
    <p:extLst>
      <p:ext uri="{BB962C8B-B14F-4D97-AF65-F5344CB8AC3E}">
        <p14:creationId xmlns:p14="http://schemas.microsoft.com/office/powerpoint/2010/main" val="4150073291"/>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88</a:t>
            </a:fld>
            <a:endParaRPr lang="en-US" dirty="0">
              <a:solidFill>
                <a:prstClr val="black"/>
              </a:solidFill>
            </a:endParaRPr>
          </a:p>
        </p:txBody>
      </p:sp>
    </p:spTree>
    <p:extLst>
      <p:ext uri="{BB962C8B-B14F-4D97-AF65-F5344CB8AC3E}">
        <p14:creationId xmlns:p14="http://schemas.microsoft.com/office/powerpoint/2010/main" val="4264230704"/>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89</a:t>
            </a:fld>
            <a:endParaRPr lang="en-US" dirty="0">
              <a:solidFill>
                <a:prstClr val="black"/>
              </a:solidFill>
            </a:endParaRPr>
          </a:p>
        </p:txBody>
      </p:sp>
    </p:spTree>
    <p:extLst>
      <p:ext uri="{BB962C8B-B14F-4D97-AF65-F5344CB8AC3E}">
        <p14:creationId xmlns:p14="http://schemas.microsoft.com/office/powerpoint/2010/main" val="386790987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90</a:t>
            </a:fld>
            <a:endParaRPr lang="en-US" dirty="0">
              <a:solidFill>
                <a:prstClr val="black"/>
              </a:solidFill>
            </a:endParaRPr>
          </a:p>
        </p:txBody>
      </p:sp>
    </p:spTree>
    <p:extLst>
      <p:ext uri="{BB962C8B-B14F-4D97-AF65-F5344CB8AC3E}">
        <p14:creationId xmlns:p14="http://schemas.microsoft.com/office/powerpoint/2010/main" val="9475930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91</a:t>
            </a:fld>
            <a:endParaRPr lang="en-US" dirty="0">
              <a:solidFill>
                <a:prstClr val="black"/>
              </a:solidFill>
            </a:endParaRPr>
          </a:p>
        </p:txBody>
      </p:sp>
    </p:spTree>
    <p:extLst>
      <p:ext uri="{BB962C8B-B14F-4D97-AF65-F5344CB8AC3E}">
        <p14:creationId xmlns:p14="http://schemas.microsoft.com/office/powerpoint/2010/main" val="125458888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900" kern="1200" dirty="0" smtClean="0">
              <a:solidFill>
                <a:schemeClr val="tx1"/>
              </a:solidFill>
              <a:effectLst/>
              <a:latin typeface="Segoe UI Light" pitchFamily="34" charset="0"/>
              <a:ea typeface="+mn-ea"/>
              <a:cs typeface="+mn-cs"/>
            </a:endParaRPr>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2015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92</a:t>
            </a:fld>
            <a:endParaRPr lang="en-US" dirty="0">
              <a:solidFill>
                <a:prstClr val="black"/>
              </a:solidFill>
            </a:endParaRPr>
          </a:p>
        </p:txBody>
      </p:sp>
    </p:spTree>
    <p:extLst>
      <p:ext uri="{BB962C8B-B14F-4D97-AF65-F5344CB8AC3E}">
        <p14:creationId xmlns:p14="http://schemas.microsoft.com/office/powerpoint/2010/main" val="124628434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93</a:t>
            </a:fld>
            <a:endParaRPr lang="en-US" dirty="0">
              <a:solidFill>
                <a:prstClr val="black"/>
              </a:solidFill>
            </a:endParaRPr>
          </a:p>
        </p:txBody>
      </p:sp>
    </p:spTree>
    <p:extLst>
      <p:ext uri="{BB962C8B-B14F-4D97-AF65-F5344CB8AC3E}">
        <p14:creationId xmlns:p14="http://schemas.microsoft.com/office/powerpoint/2010/main" val="399840940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94</a:t>
            </a:fld>
            <a:endParaRPr lang="en-US" dirty="0">
              <a:solidFill>
                <a:prstClr val="black"/>
              </a:solidFill>
            </a:endParaRPr>
          </a:p>
        </p:txBody>
      </p:sp>
    </p:spTree>
    <p:extLst>
      <p:ext uri="{BB962C8B-B14F-4D97-AF65-F5344CB8AC3E}">
        <p14:creationId xmlns:p14="http://schemas.microsoft.com/office/powerpoint/2010/main" val="2766610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2013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11806984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95</a:t>
            </a:fld>
            <a:endParaRPr lang="en-US" dirty="0">
              <a:solidFill>
                <a:prstClr val="black"/>
              </a:solidFill>
            </a:endParaRPr>
          </a:p>
        </p:txBody>
      </p:sp>
    </p:spTree>
    <p:extLst>
      <p:ext uri="{BB962C8B-B14F-4D97-AF65-F5344CB8AC3E}">
        <p14:creationId xmlns:p14="http://schemas.microsoft.com/office/powerpoint/2010/main" val="166955360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09306" lvl="1" indent="0">
              <a:buNone/>
            </a:pPr>
            <a:endParaRPr lang="en-US" sz="2800"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96</a:t>
            </a:fld>
            <a:endParaRPr lang="en-US" dirty="0">
              <a:solidFill>
                <a:prstClr val="black"/>
              </a:solidFill>
            </a:endParaRPr>
          </a:p>
        </p:txBody>
      </p:sp>
    </p:spTree>
    <p:extLst>
      <p:ext uri="{BB962C8B-B14F-4D97-AF65-F5344CB8AC3E}">
        <p14:creationId xmlns:p14="http://schemas.microsoft.com/office/powerpoint/2010/main" val="312151647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900" dirty="0" smtClean="0"/>
              <a:t>.</a:t>
            </a:r>
          </a:p>
          <a:p>
            <a:endParaRPr lang="en-US" dirty="0" smtClean="0"/>
          </a:p>
          <a:p>
            <a:endParaRPr lang="en-US" dirty="0" smtClean="0"/>
          </a:p>
          <a:p>
            <a:endParaRPr lang="en-US" baseline="0"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97</a:t>
            </a:fld>
            <a:endParaRPr lang="en-US" dirty="0">
              <a:solidFill>
                <a:prstClr val="black"/>
              </a:solidFill>
            </a:endParaRPr>
          </a:p>
        </p:txBody>
      </p:sp>
    </p:spTree>
    <p:extLst>
      <p:ext uri="{BB962C8B-B14F-4D97-AF65-F5344CB8AC3E}">
        <p14:creationId xmlns:p14="http://schemas.microsoft.com/office/powerpoint/2010/main" val="10189475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98</a:t>
            </a:fld>
            <a:endParaRPr lang="en-US" dirty="0">
              <a:solidFill>
                <a:prstClr val="black"/>
              </a:solidFill>
            </a:endParaRPr>
          </a:p>
        </p:txBody>
      </p:sp>
    </p:spTree>
    <p:extLst>
      <p:ext uri="{BB962C8B-B14F-4D97-AF65-F5344CB8AC3E}">
        <p14:creationId xmlns:p14="http://schemas.microsoft.com/office/powerpoint/2010/main" val="238491370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effectLst/>
            </a:endParaRPr>
          </a:p>
          <a:p>
            <a:endParaRPr lang="en-US" dirty="0" smtClean="0">
              <a:effectLst/>
            </a:endParaRPr>
          </a:p>
        </p:txBody>
      </p:sp>
      <p:sp>
        <p:nvSpPr>
          <p:cNvPr id="4" name="Slide Number Placeholder 3"/>
          <p:cNvSpPr>
            <a:spLocks noGrp="1"/>
          </p:cNvSpPr>
          <p:nvPr>
            <p:ph type="sldNum" sz="quarter" idx="10"/>
          </p:nvPr>
        </p:nvSpPr>
        <p:spPr/>
        <p:txBody>
          <a:bodyPr/>
          <a:lstStyle/>
          <a:p>
            <a:pPr defTabSz="949568" fontAlgn="base">
              <a:spcBef>
                <a:spcPct val="0"/>
              </a:spcBef>
              <a:spcAft>
                <a:spcPct val="0"/>
              </a:spcAft>
              <a:defRPr/>
            </a:pPr>
            <a:fld id="{7088D5E3-B0C4-244E-905F-C9848084E0A1}" type="slidenum">
              <a:rPr lang="en-US">
                <a:solidFill>
                  <a:prstClr val="black"/>
                </a:solidFill>
                <a:latin typeface="Calibri" panose="020F0502020204030204" pitchFamily="34" charset="0"/>
                <a:ea typeface="MS PGothic" panose="020B0600070205080204" pitchFamily="34" charset="-128"/>
              </a:rPr>
              <a:pPr defTabSz="949568" fontAlgn="base">
                <a:spcBef>
                  <a:spcPct val="0"/>
                </a:spcBef>
                <a:spcAft>
                  <a:spcPct val="0"/>
                </a:spcAft>
                <a:defRPr/>
              </a:pPr>
              <a:t>99</a:t>
            </a:fld>
            <a:endParaRPr lang="en-US">
              <a:solidFill>
                <a:prstClr val="black"/>
              </a:solidFill>
              <a:latin typeface="Calibri" panose="020F0502020204030204" pitchFamily="34" charset="0"/>
              <a:ea typeface="MS PGothic" panose="020B0600070205080204" pitchFamily="34" charset="-128"/>
            </a:endParaRPr>
          </a:p>
        </p:txBody>
      </p:sp>
    </p:spTree>
    <p:extLst>
      <p:ext uri="{BB962C8B-B14F-4D97-AF65-F5344CB8AC3E}">
        <p14:creationId xmlns:p14="http://schemas.microsoft.com/office/powerpoint/2010/main" val="22007756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2015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100</a:t>
            </a:fld>
            <a:endParaRPr lang="en-US" dirty="0">
              <a:solidFill>
                <a:prstClr val="black"/>
              </a:solidFill>
            </a:endParaRPr>
          </a:p>
        </p:txBody>
      </p:sp>
    </p:spTree>
    <p:extLst>
      <p:ext uri="{BB962C8B-B14F-4D97-AF65-F5344CB8AC3E}">
        <p14:creationId xmlns:p14="http://schemas.microsoft.com/office/powerpoint/2010/main" val="114768340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2015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101</a:t>
            </a:fld>
            <a:endParaRPr lang="en-US" dirty="0">
              <a:solidFill>
                <a:prstClr val="black"/>
              </a:solidFill>
            </a:endParaRPr>
          </a:p>
        </p:txBody>
      </p:sp>
    </p:spTree>
    <p:extLst>
      <p:ext uri="{BB962C8B-B14F-4D97-AF65-F5344CB8AC3E}">
        <p14:creationId xmlns:p14="http://schemas.microsoft.com/office/powerpoint/2010/main" val="24404178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102</a:t>
            </a:fld>
            <a:endParaRPr lang="en-US" dirty="0">
              <a:solidFill>
                <a:prstClr val="black"/>
              </a:solidFill>
            </a:endParaRPr>
          </a:p>
        </p:txBody>
      </p:sp>
    </p:spTree>
    <p:extLst>
      <p:ext uri="{BB962C8B-B14F-4D97-AF65-F5344CB8AC3E}">
        <p14:creationId xmlns:p14="http://schemas.microsoft.com/office/powerpoint/2010/main" val="27859709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sz="900" kern="1200" dirty="0" smtClean="0">
              <a:solidFill>
                <a:schemeClr val="tx1"/>
              </a:solidFill>
              <a:effectLst/>
              <a:latin typeface="Segoe UI Light" pitchFamily="34" charset="0"/>
              <a:ea typeface="+mn-ea"/>
              <a:cs typeface="+mn-cs"/>
            </a:endParaRPr>
          </a:p>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a:t>
            </a:r>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2015 </a:t>
            </a:r>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103</a:t>
            </a:fld>
            <a:endParaRPr lang="en-US" dirty="0">
              <a:solidFill>
                <a:prstClr val="black"/>
              </a:solidFill>
            </a:endParaRPr>
          </a:p>
        </p:txBody>
      </p:sp>
    </p:spTree>
    <p:extLst>
      <p:ext uri="{BB962C8B-B14F-4D97-AF65-F5344CB8AC3E}">
        <p14:creationId xmlns:p14="http://schemas.microsoft.com/office/powerpoint/2010/main" val="427951816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Header Placeholder 3"/>
          <p:cNvSpPr>
            <a:spLocks noGrp="1"/>
          </p:cNvSpPr>
          <p:nvPr>
            <p:ph type="hdr" sz="quarter" idx="10"/>
          </p:nvPr>
        </p:nvSpPr>
        <p:spPr/>
        <p:txBody>
          <a:bodyPr/>
          <a:lstStyle/>
          <a:p>
            <a:endParaRPr lang="en-US" dirty="0">
              <a:solidFill>
                <a:prstClr val="black"/>
              </a:solidFill>
            </a:endParaRPr>
          </a:p>
        </p:txBody>
      </p:sp>
      <p:sp>
        <p:nvSpPr>
          <p:cNvPr id="5" name="Footer Placeholder 4"/>
          <p:cNvSpPr>
            <a:spLocks noGrp="1"/>
          </p:cNvSpPr>
          <p:nvPr>
            <p:ph type="ftr" sz="quarter" idx="11"/>
          </p:nvPr>
        </p:nvSpPr>
        <p:spPr/>
        <p:txBody>
          <a:bodyPr/>
          <a:lstStyle/>
          <a:p>
            <a:pPr defTabSz="931467" eaLnBrk="0" hangingPunct="0"/>
            <a:r>
              <a:rPr lang="en-US" sz="400" dirty="0" smtClean="0">
                <a:gradFill>
                  <a:gsLst>
                    <a:gs pos="0">
                      <a:prstClr val="black"/>
                    </a:gs>
                    <a:gs pos="100000">
                      <a:prstClr val="black"/>
                    </a:gs>
                  </a:gsLst>
                  <a:lin ang="5400000" scaled="0"/>
                </a:gradFill>
                <a:latin typeface="Segoe UI" pitchFamily="34" charset="0"/>
                <a:ea typeface="Segoe UI" pitchFamily="34" charset="0"/>
                <a:cs typeface="Segoe UI" pitchFamily="34" charset="0"/>
              </a:rPr>
              <a:t>© 2015 Microsoft Corporation. All rights reserved. Microsoft, Windows,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4CFA94A-519F-445C-B30C-9E76FA6A2031}" type="datetime8">
              <a:rPr lang="en-US" smtClean="0">
                <a:solidFill>
                  <a:prstClr val="black"/>
                </a:solidFill>
              </a:rPr>
              <a:pPr/>
              <a:t>12/26/2015 7:37 PM</a:t>
            </a:fld>
            <a:endParaRPr lang="en-US" dirty="0">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104</a:t>
            </a:fld>
            <a:endParaRPr lang="en-US" dirty="0">
              <a:solidFill>
                <a:prstClr val="black"/>
              </a:solidFill>
            </a:endParaRPr>
          </a:p>
        </p:txBody>
      </p:sp>
    </p:spTree>
    <p:extLst>
      <p:ext uri="{BB962C8B-B14F-4D97-AF65-F5344CB8AC3E}">
        <p14:creationId xmlns:p14="http://schemas.microsoft.com/office/powerpoint/2010/main" val="149018543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0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1.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png"/><Relationship Id="rId7"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3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3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5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5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2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6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4.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4.xml"/></Relationships>
</file>

<file path=ppt/slideLayouts/_rels/slideLayout28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0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0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5.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5.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1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1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2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2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2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6.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3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3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5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5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7.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6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6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7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7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7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38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8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8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39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39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9.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0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406.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42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422.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png"/><Relationship Id="rId1" Type="http://schemas.openxmlformats.org/officeDocument/2006/relationships/slideMaster" Target="../slideMasters/slideMaster20.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43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5.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446.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447.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png"/><Relationship Id="rId1" Type="http://schemas.openxmlformats.org/officeDocument/2006/relationships/slideMaster" Target="../slideMasters/slideMaster21.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1.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6000" spc="-100" baseline="0">
                <a:gradFill>
                  <a:gsLst>
                    <a:gs pos="5833">
                      <a:schemeClr val="tx1"/>
                    </a:gs>
                    <a:gs pos="53000">
                      <a:schemeClr val="tx1"/>
                    </a:gs>
                  </a:gsLst>
                  <a:lin ang="5400000" scaled="0"/>
                </a:gradFill>
              </a:defRPr>
            </a:lvl1pPr>
          </a:lstStyle>
          <a:p>
            <a:r>
              <a:rPr lang="en-US" dirty="0" smtClean="0"/>
              <a:t>Presentation title</a:t>
            </a:r>
            <a:endParaRPr lang="en-US" dirty="0"/>
          </a:p>
        </p:txBody>
      </p:sp>
      <p:sp>
        <p:nvSpPr>
          <p:cNvPr id="5" name="Text Placeholder 4"/>
          <p:cNvSpPr>
            <a:spLocks noGrp="1"/>
          </p:cNvSpPr>
          <p:nvPr>
            <p:ph type="body" sz="quarter" idx="12" hasCustomPrompt="1"/>
          </p:nvPr>
        </p:nvSpPr>
        <p:spPr>
          <a:xfrm>
            <a:off x="274701" y="3955786"/>
            <a:ext cx="9143937" cy="1828007"/>
          </a:xfrm>
          <a:noFill/>
        </p:spPr>
        <p:txBody>
          <a:bodyPr lIns="182880" tIns="146304" rIns="182880" bIns="146304">
            <a:noAutofit/>
          </a:bodyPr>
          <a:lstStyle>
            <a:lvl1pPr marL="0" indent="0">
              <a:spcBef>
                <a:spcPts val="0"/>
              </a:spcBef>
              <a:buNone/>
              <a:defRPr sz="3600" spc="0" baseline="0">
                <a:gradFill>
                  <a:gsLst>
                    <a:gs pos="5833">
                      <a:schemeClr val="tx1"/>
                    </a:gs>
                    <a:gs pos="53000">
                      <a:schemeClr val="tx1"/>
                    </a:gs>
                  </a:gsLst>
                  <a:lin ang="5400000" scaled="0"/>
                </a:gradFill>
                <a:latin typeface="+mj-lt"/>
              </a:defRPr>
            </a:lvl1pPr>
          </a:lstStyle>
          <a:p>
            <a:pPr lvl="0"/>
            <a:r>
              <a:rPr lang="en-US" dirty="0" smtClean="0"/>
              <a:t>Speaker Name</a:t>
            </a:r>
          </a:p>
        </p:txBody>
      </p:sp>
      <p:sp>
        <p:nvSpPr>
          <p:cNvPr id="2" name="Footer Placeholder 1"/>
          <p:cNvSpPr>
            <a:spLocks noGrp="1"/>
          </p:cNvSpPr>
          <p:nvPr>
            <p:ph type="ftr" sz="quarter" idx="13"/>
          </p:nvPr>
        </p:nvSpPr>
        <p:spPr/>
        <p:txBody>
          <a:bodyPr/>
          <a:lstStyle/>
          <a:p>
            <a:r>
              <a:rPr lang="en-US" dirty="0" smtClean="0"/>
              <a:t>Microsoft Confidential</a:t>
            </a:r>
            <a:endParaRPr lang="en-US" dirty="0"/>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64354" y="479775"/>
            <a:ext cx="1639084" cy="359162"/>
          </a:xfrm>
          <a:prstGeom prst="rect">
            <a:avLst/>
          </a:prstGeom>
        </p:spPr>
      </p:pic>
      <p:pic>
        <p:nvPicPr>
          <p:cNvPr id="8" name="Picture 7" descr="C:\Users\petern\AppData\Local\Temp\vmware-petern\VMwareDnD\9912bbd5\PPE_Logo_RGB_bootcamp_600x131.png"/>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24479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pos="288" userDrawn="1">
          <p15:clr>
            <a:srgbClr val="C35EA4"/>
          </p15:clr>
        </p15:guide>
        <p15:guide id="2" pos="7546" userDrawn="1">
          <p15:clr>
            <a:srgbClr val="C35EA4"/>
          </p15:clr>
        </p15:guide>
        <p15:guide id="3" orient="horz" pos="302" userDrawn="1">
          <p15:clr>
            <a:srgbClr val="C35EA4"/>
          </p15:clr>
        </p15:guide>
        <p15:guide id="4" orient="horz" pos="4104" userDrawn="1">
          <p15:clr>
            <a:srgbClr val="C35EA4"/>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729180743"/>
      </p:ext>
    </p:extLst>
  </p:cSld>
  <p:clrMapOvr>
    <a:masterClrMapping/>
  </p:clrMapOvr>
  <p:transition>
    <p:fade/>
  </p:transition>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mp; Photo Purple">
    <p:bg bwMode="ltGray">
      <p:bgPr>
        <a:solidFill>
          <a:schemeClr val="accent4"/>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8160292"/>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nk Purple">
    <p:bg bwMode="ltGray">
      <p:bgPr>
        <a:solidFill>
          <a:schemeClr val="accent4"/>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3516750"/>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9018288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mall 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494251560"/>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5865348"/>
      </p:ext>
    </p:extLst>
  </p:cSld>
  <p:clrMapOvr>
    <a:masterClrMapping/>
  </p:clrMapOvr>
  <p:transition>
    <p:fade/>
  </p:transition>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mp; 8 Categories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4">
              <a:lumMod val="50000"/>
            </a:schemeClr>
          </a:solidFill>
          <a:ln>
            <a:noFill/>
          </a:ln>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4">
              <a:lumMod val="50000"/>
            </a:schemeClr>
          </a:solidFill>
          <a:ln>
            <a:noFill/>
          </a:ln>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291151875"/>
      </p:ext>
    </p:extLst>
  </p:cSld>
  <p:clrMapOvr>
    <a:masterClrMapping/>
  </p:clrMapOvr>
  <p:transition>
    <p:fade/>
  </p:transition>
  <p:timing>
    <p:tnLst>
      <p:par>
        <p:cTn id="1" dur="indefinite" restart="never" nodeType="tmRoot"/>
      </p:par>
    </p:tnLst>
  </p:timing>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991512247"/>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4402535"/>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235468893"/>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59056615"/>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99115">
                      <a:schemeClr val="tx1"/>
                    </a:gs>
                    <a:gs pos="87611">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14159">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160361863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mp;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4110011199"/>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Title &amp; Content Purpl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27168406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Only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4128841800"/>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93796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27347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92024"/>
      </p:ext>
    </p:extLst>
  </p:cSld>
  <p:clrMapOvr>
    <a:masterClrMapping/>
  </p:clrMapOvr>
  <p:transition>
    <p:fade/>
  </p:transition>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66143422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3853297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968773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4707078"/>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85821">
                      <a:schemeClr val="tx1"/>
                    </a:gs>
                    <a:gs pos="61194">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517065"/>
          </a:xfrm>
        </p:spPr>
        <p:txBody>
          <a:bodyPr/>
          <a:lstStyle>
            <a:lvl1pPr marL="0" indent="0">
              <a:buNone/>
              <a:defRPr sz="2400">
                <a:gradFill>
                  <a:gsLst>
                    <a:gs pos="54867">
                      <a:schemeClr val="tx1"/>
                    </a:gs>
                    <a:gs pos="31000">
                      <a:schemeClr val="tx1"/>
                    </a:gs>
                  </a:gsLst>
                  <a:lin ang="5400000" scaled="0"/>
                </a:gradFill>
                <a:latin typeface="+mn-lt"/>
              </a:defRPr>
            </a:lvl1pPr>
            <a:lvl2pPr>
              <a:defRPr sz="2400">
                <a:gradFill>
                  <a:gsLst>
                    <a:gs pos="5224">
                      <a:srgbClr val="FFFFFF"/>
                    </a:gs>
                    <a:gs pos="31000">
                      <a:srgbClr val="FFFFFF"/>
                    </a:gs>
                  </a:gsLst>
                  <a:lin ang="5400000" scaled="0"/>
                </a:gradFill>
              </a:defRPr>
            </a:lvl2pPr>
            <a:lvl3pPr>
              <a:defRPr sz="2400">
                <a:gradFill>
                  <a:gsLst>
                    <a:gs pos="5224">
                      <a:srgbClr val="FFFFFF"/>
                    </a:gs>
                    <a:gs pos="31000">
                      <a:srgbClr val="FFFFFF"/>
                    </a:gs>
                  </a:gsLst>
                  <a:lin ang="5400000" scaled="0"/>
                </a:gradFill>
              </a:defRPr>
            </a:lvl3pPr>
            <a:lvl4pPr>
              <a:defRPr sz="2400">
                <a:gradFill>
                  <a:gsLst>
                    <a:gs pos="5224">
                      <a:srgbClr val="FFFFFF"/>
                    </a:gs>
                    <a:gs pos="31000">
                      <a:srgbClr val="FFFFFF"/>
                    </a:gs>
                  </a:gsLst>
                  <a:lin ang="5400000" scaled="0"/>
                </a:gradFill>
              </a:defRPr>
            </a:lvl4pPr>
            <a:lvl5pPr>
              <a:defRPr sz="2400">
                <a:gradFill>
                  <a:gsLst>
                    <a:gs pos="5224">
                      <a:srgbClr val="FFFFFF"/>
                    </a:gs>
                    <a:gs pos="31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3994297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4773943"/>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26443162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494563087"/>
      </p:ext>
    </p:extLst>
  </p:cSld>
  <p:clrMapOvr>
    <a:masterClrMapping/>
  </p:clrMapOvr>
  <p:transition>
    <p:fade/>
  </p:transition>
  <p:timing>
    <p:tnLst>
      <p:par>
        <p:cTn id="1" dur="indefinite" restart="never" nodeType="tmRoot"/>
      </p:par>
    </p:tnLst>
  </p:timing>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370961"/>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3393262334"/>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200763401"/>
      </p:ext>
    </p:extLst>
  </p:cSld>
  <p:clrMapOvr>
    <a:masterClrMapping/>
  </p:clrMapOvr>
  <p:transition>
    <p:fade/>
  </p:transition>
  <p:timing>
    <p:tnLst>
      <p:par>
        <p:cTn id="1" dur="indefinite" restart="never" nodeType="tmRoot"/>
      </p:par>
    </p:tnLst>
  </p:timing>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4531718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9861624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4022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812920424"/>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3"/>
            <a:ext cx="10972800" cy="4398938"/>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1957897"/>
      </p:ext>
    </p:extLst>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4074433950"/>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448958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Only">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465955030"/>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5704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81366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2050631"/>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1064822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Title &amp; 8 Categories">
    <p:bg bwMode="ltGray">
      <p:bgRef idx="1001">
        <a:schemeClr val="bg1"/>
      </p:bgRef>
    </p:bg>
    <p:spTree>
      <p:nvGrpSpPr>
        <p:cNvPr id="1" name=""/>
        <p:cNvGrpSpPr/>
        <p:nvPr/>
      </p:nvGrpSpPr>
      <p:grpSpPr>
        <a:xfrm>
          <a:off x="0" y="0"/>
          <a:ext cx="0" cy="0"/>
          <a:chOff x="0" y="0"/>
          <a:chExt cx="0" cy="0"/>
        </a:xfrm>
      </p:grpSpPr>
      <p:sp>
        <p:nvSpPr>
          <p:cNvPr id="10" name="Text Placeholder 4"/>
          <p:cNvSpPr>
            <a:spLocks noGrp="1"/>
          </p:cNvSpPr>
          <p:nvPr>
            <p:ph type="body" sz="quarter" idx="10"/>
          </p:nvPr>
        </p:nvSpPr>
        <p:spPr>
          <a:xfrm>
            <a:off x="274819" y="276986"/>
            <a:ext cx="6400614" cy="654538"/>
          </a:xfrm>
          <a:prstGeom prst="rect">
            <a:avLst/>
          </a:prstGeom>
        </p:spPr>
        <p:txBody>
          <a:bodyPr lIns="182880" tIns="146304" rIns="182880" bIns="146304" anchor="t" anchorCtr="0">
            <a:noAutofit/>
          </a:bodyPr>
          <a:lstStyle>
            <a:lvl1pPr marL="0" indent="0">
              <a:lnSpc>
                <a:spcPts val="2800"/>
              </a:lnSpc>
              <a:spcBef>
                <a:spcPts val="0"/>
              </a:spcBef>
              <a:buFontTx/>
              <a:buNone/>
              <a:defRPr sz="2400">
                <a:gradFill>
                  <a:gsLst>
                    <a:gs pos="46903">
                      <a:schemeClr val="tx1"/>
                    </a:gs>
                    <a:gs pos="83000">
                      <a:schemeClr val="tx1"/>
                    </a:gs>
                  </a:gsLst>
                  <a:lin ang="5400000" scaled="0"/>
                </a:gradFill>
                <a:latin typeface="+mj-lt"/>
              </a:defRPr>
            </a:lvl1pPr>
            <a:lvl2pPr marL="342867" indent="0">
              <a:buFontTx/>
              <a:buNone/>
              <a:defRPr sz="2400">
                <a:latin typeface="Segoe Pro Light"/>
              </a:defRPr>
            </a:lvl2pPr>
            <a:lvl3pPr marL="571444" indent="0">
              <a:buFontTx/>
              <a:buNone/>
              <a:defRPr sz="2400">
                <a:latin typeface="Segoe Pro Light"/>
              </a:defRPr>
            </a:lvl3pPr>
            <a:lvl4pPr marL="800021" indent="0">
              <a:buFontTx/>
              <a:buNone/>
              <a:defRPr sz="2400">
                <a:latin typeface="Segoe Pro Light"/>
              </a:defRPr>
            </a:lvl4pPr>
            <a:lvl5pPr marL="1028598" indent="0">
              <a:buFontTx/>
              <a:buNone/>
              <a:defRPr sz="2400">
                <a:latin typeface="Segoe Pro Light"/>
              </a:defRPr>
            </a:lvl5pPr>
          </a:lstStyle>
          <a:p>
            <a:pPr lvl="0"/>
            <a:r>
              <a:rPr lang="en-US" smtClean="0"/>
              <a:t>Click to edit Master text styles</a:t>
            </a:r>
          </a:p>
        </p:txBody>
      </p:sp>
      <p:sp>
        <p:nvSpPr>
          <p:cNvPr id="9" name="Text Placeholder 26"/>
          <p:cNvSpPr>
            <a:spLocks noGrp="1"/>
          </p:cNvSpPr>
          <p:nvPr>
            <p:ph type="body" sz="quarter" idx="38" hasCustomPrompt="1"/>
          </p:nvPr>
        </p:nvSpPr>
        <p:spPr>
          <a:xfrm>
            <a:off x="278045"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1" name="Text Placeholder 26"/>
          <p:cNvSpPr>
            <a:spLocks noGrp="1"/>
          </p:cNvSpPr>
          <p:nvPr>
            <p:ph type="body" sz="quarter" idx="39" hasCustomPrompt="1"/>
          </p:nvPr>
        </p:nvSpPr>
        <p:spPr>
          <a:xfrm>
            <a:off x="31433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2" name="Text Placeholder 26"/>
          <p:cNvSpPr>
            <a:spLocks noGrp="1"/>
          </p:cNvSpPr>
          <p:nvPr>
            <p:ph type="body" sz="quarter" idx="41" hasCustomPrompt="1"/>
          </p:nvPr>
        </p:nvSpPr>
        <p:spPr>
          <a:xfrm>
            <a:off x="8873347"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3" name="Text Placeholder 26"/>
          <p:cNvSpPr>
            <a:spLocks noGrp="1"/>
          </p:cNvSpPr>
          <p:nvPr>
            <p:ph type="body" sz="quarter" idx="42" hasCustomPrompt="1"/>
          </p:nvPr>
        </p:nvSpPr>
        <p:spPr>
          <a:xfrm>
            <a:off x="600834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22124">
                      <a:srgbClr val="FFFFFF"/>
                    </a:gs>
                    <a:gs pos="46903">
                      <a:srgbClr val="FFFFFF"/>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4" name="Text Placeholder 26"/>
          <p:cNvSpPr>
            <a:spLocks noGrp="1"/>
          </p:cNvSpPr>
          <p:nvPr>
            <p:ph type="body" sz="quarter" idx="29" hasCustomPrompt="1"/>
          </p:nvPr>
        </p:nvSpPr>
        <p:spPr>
          <a:xfrm>
            <a:off x="278045" y="1274472"/>
            <a:ext cx="2743200"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5" name="Text Placeholder 26"/>
          <p:cNvSpPr>
            <a:spLocks noGrp="1"/>
          </p:cNvSpPr>
          <p:nvPr>
            <p:ph type="body" sz="quarter" idx="30" hasCustomPrompt="1"/>
          </p:nvPr>
        </p:nvSpPr>
        <p:spPr>
          <a:xfrm>
            <a:off x="314325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6" name="Text Placeholder 26"/>
          <p:cNvSpPr>
            <a:spLocks noGrp="1"/>
          </p:cNvSpPr>
          <p:nvPr>
            <p:ph type="body" sz="quarter" idx="32" hasCustomPrompt="1"/>
          </p:nvPr>
        </p:nvSpPr>
        <p:spPr>
          <a:xfrm>
            <a:off x="6008171"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17" name="Text Placeholder 26"/>
          <p:cNvSpPr>
            <a:spLocks noGrp="1"/>
          </p:cNvSpPr>
          <p:nvPr>
            <p:ph type="body" sz="quarter" idx="33" hasCustomPrompt="1"/>
          </p:nvPr>
        </p:nvSpPr>
        <p:spPr>
          <a:xfrm>
            <a:off x="8873092" y="1274472"/>
            <a:ext cx="2742914" cy="2743200"/>
          </a:xfrm>
          <a:prstGeom prst="rect">
            <a:avLst/>
          </a:prstGeom>
          <a:solidFill>
            <a:schemeClr val="bg2"/>
          </a:solidFill>
        </p:spPr>
        <p:txBody>
          <a:bodyPr lIns="182880" tIns="146304" rIns="182880" bIns="146304">
            <a:noAutofit/>
          </a:bodyPr>
          <a:lstStyle>
            <a:lvl1pPr marL="0" indent="0">
              <a:lnSpc>
                <a:spcPct val="90000"/>
              </a:lnSpc>
              <a:buFontTx/>
              <a:buNone/>
              <a:defRPr sz="2400">
                <a:gradFill>
                  <a:gsLst>
                    <a:gs pos="46903">
                      <a:schemeClr val="tx1"/>
                    </a:gs>
                    <a:gs pos="83000">
                      <a:schemeClr val="tx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110738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9193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4150419"/>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1"/>
            <a:ext cx="6002338" cy="6994525"/>
          </a:xfrm>
        </p:spPr>
        <p:txBody>
          <a:bodyPr/>
          <a:lstStyle>
            <a:lvl1pPr marL="0" indent="0">
              <a:buNone/>
              <a:defRPr/>
            </a:lvl1pPr>
          </a:lstStyle>
          <a:p>
            <a:r>
              <a:rPr lang="en-US" dirty="0" smtClean="0"/>
              <a:t>Click icon to add picture</a:t>
            </a:r>
            <a:endParaRPr lang="en-US" dirty="0"/>
          </a:p>
        </p:txBody>
      </p:sp>
      <p:sp>
        <p:nvSpPr>
          <p:cNvPr id="6" name="Content Placeholder 5"/>
          <p:cNvSpPr>
            <a:spLocks noGrp="1"/>
          </p:cNvSpPr>
          <p:nvPr>
            <p:ph sz="quarter" idx="10"/>
          </p:nvPr>
        </p:nvSpPr>
        <p:spPr>
          <a:xfrm>
            <a:off x="5761038" y="1211263"/>
            <a:ext cx="6400800" cy="600164"/>
          </a:xfrm>
        </p:spPr>
        <p:txBody>
          <a:bodyPr/>
          <a:lstStyle>
            <a:lvl1pPr marL="0" indent="0">
              <a:buNone/>
              <a:defRPr sz="3000"/>
            </a:lvl1pPr>
          </a:lstStyle>
          <a:p>
            <a:pPr lvl="0"/>
            <a:r>
              <a:rPr lang="en-US" smtClean="0"/>
              <a:t>Click to edit Master text styles</a:t>
            </a:r>
          </a:p>
        </p:txBody>
      </p:sp>
    </p:spTree>
    <p:extLst>
      <p:ext uri="{BB962C8B-B14F-4D97-AF65-F5344CB8AC3E}">
        <p14:creationId xmlns:p14="http://schemas.microsoft.com/office/powerpoint/2010/main" val="2354108573"/>
      </p:ext>
    </p:extLst>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9956378"/>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5864699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4213714287"/>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6676789"/>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623391374"/>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23151353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97014058"/>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656488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82253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44886251"/>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76977059"/>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2514776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99917935"/>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03974139"/>
      </p:ext>
    </p:extLst>
  </p:cSld>
  <p:clrMapOvr>
    <a:masterClrMapping/>
  </p:clrMapOvr>
  <p:transition>
    <p:fade/>
  </p:transition>
  <p:timing>
    <p:tnLst>
      <p:par>
        <p:cTn id="1" dur="indefinite" restart="never" nodeType="tmRoot"/>
      </p:par>
    </p:tnLst>
  </p:timing>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25850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396479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1715517"/>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353035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1586398"/>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2628613"/>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282421515"/>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8"/>
            <a:ext cx="9144000" cy="683264"/>
          </a:xfrm>
        </p:spPr>
        <p:txBody>
          <a:bodyPr/>
          <a:lstStyle>
            <a:lvl1pPr marL="0" indent="0">
              <a:buNone/>
              <a:defRPr sz="3600"/>
            </a:lvl1pPr>
            <a:lvl2pPr>
              <a:defRPr sz="3600"/>
            </a:lvl2pPr>
            <a:lvl3pPr>
              <a:defRPr sz="3600"/>
            </a:lvl3pPr>
            <a:lvl4pPr>
              <a:defRPr sz="3600"/>
            </a:lvl4pPr>
            <a:lvl5pPr>
              <a:defRPr sz="3600"/>
            </a:lvl5pPr>
          </a:lstStyle>
          <a:p>
            <a:pPr lvl="0"/>
            <a:r>
              <a:rPr lang="en-US" smtClean="0"/>
              <a:t>Click to edit Master text styles</a:t>
            </a:r>
          </a:p>
        </p:txBody>
      </p:sp>
    </p:spTree>
    <p:extLst>
      <p:ext uri="{BB962C8B-B14F-4D97-AF65-F5344CB8AC3E}">
        <p14:creationId xmlns:p14="http://schemas.microsoft.com/office/powerpoint/2010/main" val="2041885242"/>
      </p:ext>
    </p:extLst>
  </p:cSld>
  <p:clrMapOvr>
    <a:masterClrMapping/>
  </p:clrMapOvr>
  <p:transition>
    <p:fade/>
  </p:transition>
  <p:timing>
    <p:tnLst>
      <p:par>
        <p:cTn id="1" dur="indefinite" restart="never" nodeType="tmRoot"/>
      </p:par>
    </p:tnLst>
  </p:timing>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70847303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402717316"/>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579632"/>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583968444"/>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628530857"/>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1606433"/>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23536372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527593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701190787"/>
      </p:ext>
    </p:extLst>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26782039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1336828959"/>
      </p:ext>
    </p:extLst>
  </p:cSld>
  <p:clrMapOvr>
    <a:masterClrMapping/>
  </p:clrMapOvr>
  <p:transition>
    <p:fade/>
  </p:transition>
  <p:timing>
    <p:tnLst>
      <p:par>
        <p:cTn id="1" dur="indefinite" restart="never" nodeType="tmRoot"/>
      </p:par>
    </p:tnLst>
  </p:timing>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448707873"/>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60123997"/>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377558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174122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8909777"/>
      </p:ext>
    </p:extLst>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1094334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12/26/2015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294455397"/>
      </p:ext>
    </p:extLst>
  </p:cSld>
  <p:clrMapOvr>
    <a:masterClrMapping/>
  </p:clrMapOvr>
  <p:timing>
    <p:tnLst>
      <p:par>
        <p:cTn id="1" dur="indefinite" restart="never" nodeType="tmRoot"/>
      </p:par>
    </p:tnLst>
  </p:timing>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253862522"/>
      </p:ext>
    </p:extLst>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4"/>
            <a:ext cx="6886900" cy="4923061"/>
          </a:xfrm>
          <a:solidFill>
            <a:schemeClr val="bg1">
              <a:lumMod val="95000"/>
            </a:schemeClr>
          </a:solidFill>
          <a:ln w="63500">
            <a:solidFill>
              <a:schemeClr val="accent4"/>
            </a:solidFill>
            <a:miter lim="800000"/>
          </a:ln>
        </p:spPr>
        <p:txBody>
          <a:bodyPr wrap="square">
            <a:normAutofit/>
          </a:bodyPr>
          <a:lstStyle>
            <a:lvl1pPr marL="0" indent="0" defTabSz="373039">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3039" indent="0" defTabSz="373039">
              <a:lnSpc>
                <a:spcPct val="100000"/>
              </a:lnSpc>
              <a:spcBef>
                <a:spcPts val="0"/>
              </a:spcBef>
              <a:buNone/>
              <a:defRPr sz="1836">
                <a:latin typeface="Consolas" panose="020B0609020204030204" pitchFamily="49" charset="0"/>
                <a:cs typeface="Consolas" panose="020B0609020204030204" pitchFamily="49" charset="0"/>
              </a:defRPr>
            </a:lvl2pPr>
            <a:lvl3pPr marL="746077" indent="0" defTabSz="373039">
              <a:lnSpc>
                <a:spcPct val="100000"/>
              </a:lnSpc>
              <a:spcBef>
                <a:spcPts val="0"/>
              </a:spcBef>
              <a:buNone/>
              <a:tabLst/>
              <a:defRPr sz="1836">
                <a:latin typeface="Consolas" panose="020B0609020204030204" pitchFamily="49" charset="0"/>
                <a:cs typeface="Consolas" panose="020B0609020204030204" pitchFamily="49" charset="0"/>
              </a:defRPr>
            </a:lvl3pPr>
            <a:lvl4pPr marL="1119116" indent="0" defTabSz="373039">
              <a:lnSpc>
                <a:spcPct val="100000"/>
              </a:lnSpc>
              <a:spcBef>
                <a:spcPts val="0"/>
              </a:spcBef>
              <a:buNone/>
              <a:defRPr sz="1836">
                <a:latin typeface="Consolas" panose="020B0609020204030204" pitchFamily="49" charset="0"/>
                <a:cs typeface="Consolas" panose="020B0609020204030204" pitchFamily="49" charset="0"/>
              </a:defRPr>
            </a:lvl4pPr>
            <a:lvl5pPr marL="1492154" indent="0" defTabSz="373039">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2" name="Group 11"/>
          <p:cNvGrpSpPr/>
          <p:nvPr userDrawn="1"/>
        </p:nvGrpSpPr>
        <p:grpSpPr>
          <a:xfrm>
            <a:off x="-1200" y="6644680"/>
            <a:ext cx="12436794" cy="360970"/>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fontAlgn="auto">
                <a:lnSpc>
                  <a:spcPts val="3060"/>
                </a:lnSpc>
                <a:spcBef>
                  <a:spcPts val="0"/>
                </a:spcBef>
                <a:spcAft>
                  <a:spcPts val="0"/>
                </a:spcAft>
              </a:pPr>
              <a:r>
                <a:rPr lang="en-US" sz="2856" dirty="0">
                  <a:solidFill>
                    <a:srgbClr val="FFFFFF"/>
                  </a:solidFill>
                  <a:latin typeface="Segoe UI Light"/>
                  <a:ea typeface="+mn-ea"/>
                  <a:cs typeface="+mn-cs"/>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fontAlgn="auto">
                <a:lnSpc>
                  <a:spcPts val="3060"/>
                </a:lnSpc>
                <a:spcBef>
                  <a:spcPts val="0"/>
                </a:spcBef>
                <a:spcAft>
                  <a:spcPts val="0"/>
                </a:spcAft>
              </a:pPr>
              <a:r>
                <a:rPr lang="en-US" sz="2856" dirty="0">
                  <a:solidFill>
                    <a:srgbClr val="FFFFFF"/>
                  </a:solidFill>
                  <a:latin typeface="Segoe UI Light"/>
                  <a:ea typeface="+mn-ea"/>
                  <a:cs typeface="+mn-cs"/>
                </a:rPr>
                <a:t> </a:t>
              </a:r>
            </a:p>
          </p:txBody>
        </p:sp>
      </p:grpSp>
      <p:sp>
        <p:nvSpPr>
          <p:cNvPr id="20" name="Text Placeholder 2"/>
          <p:cNvSpPr>
            <a:spLocks noGrp="1"/>
          </p:cNvSpPr>
          <p:nvPr>
            <p:ph type="body" sz="quarter" idx="13" hasCustomPrompt="1"/>
          </p:nvPr>
        </p:nvSpPr>
        <p:spPr>
          <a:xfrm>
            <a:off x="7564438" y="1350963"/>
            <a:ext cx="4598987" cy="4923425"/>
          </a:xfrm>
        </p:spPr>
        <p:txBody>
          <a:bodyPr/>
          <a:lstStyle>
            <a:lvl1pPr marL="0" indent="0">
              <a:lnSpc>
                <a:spcPct val="100000"/>
              </a:lnSpc>
              <a:spcBef>
                <a:spcPts val="2000"/>
              </a:spcBef>
              <a:buFontTx/>
              <a:buNone/>
              <a:defRPr lang="en-US" sz="2400" kern="1200" dirty="0" smtClean="0">
                <a:solidFill>
                  <a:schemeClr val="accent4"/>
                </a:solidFill>
                <a:latin typeface="+mj-lt"/>
                <a:ea typeface="ＭＳ Ｐゴシック" charset="0"/>
                <a:cs typeface="ＭＳ Ｐゴシック" charset="0"/>
              </a:defRPr>
            </a:lvl1pPr>
            <a:lvl2pPr marL="342900" indent="0">
              <a:lnSpc>
                <a:spcPct val="100000"/>
              </a:lnSpc>
              <a:spcBef>
                <a:spcPts val="2000"/>
              </a:spcBef>
              <a:buFontTx/>
              <a:buNone/>
              <a:defRPr lang="en-US" sz="1960" b="0" kern="1200" dirty="0" smtClean="0">
                <a:solidFill>
                  <a:schemeClr val="tx1"/>
                </a:solidFill>
                <a:latin typeface="+mn-lt"/>
                <a:ea typeface="ＭＳ Ｐゴシック" charset="0"/>
                <a:cs typeface="Segoe UI Semibold" panose="020B0702040204020203" pitchFamily="34" charset="0"/>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marL="0" lvl="0" indent="0" algn="l" defTabSz="931863" rtl="0" fontAlgn="base">
              <a:lnSpc>
                <a:spcPct val="100000"/>
              </a:lnSpc>
              <a:spcBef>
                <a:spcPts val="1224"/>
              </a:spcBef>
              <a:spcAft>
                <a:spcPts val="1200"/>
              </a:spcAft>
              <a:buClr>
                <a:schemeClr val="tx1"/>
              </a:buClr>
              <a:buSzPct val="90000"/>
              <a:buFont typeface="Wingdings" pitchFamily="2" charset="2"/>
              <a:buNone/>
            </a:pPr>
            <a:r>
              <a:rPr lang="en-US" dirty="0" smtClean="0"/>
              <a:t>Click to edit Master text styles</a:t>
            </a:r>
          </a:p>
          <a:p>
            <a:pPr marL="0" lvl="1" indent="0" algn="l" defTabSz="931863" rtl="0" fontAlgn="base">
              <a:lnSpc>
                <a:spcPct val="100000"/>
              </a:lnSpc>
              <a:spcBef>
                <a:spcPts val="612"/>
              </a:spcBef>
              <a:spcAft>
                <a:spcPts val="1200"/>
              </a:spcAft>
              <a:buSzPct val="90000"/>
              <a:buFont typeface="Arial" charset="0"/>
              <a:buNone/>
            </a:pPr>
            <a:r>
              <a:rPr lang="en-US" dirty="0" smtClean="0"/>
              <a:t>Second level</a:t>
            </a:r>
          </a:p>
        </p:txBody>
      </p:sp>
      <p:sp>
        <p:nvSpPr>
          <p:cNvPr id="23" name="Text Placeholder 4"/>
          <p:cNvSpPr>
            <a:spLocks noGrp="1"/>
          </p:cNvSpPr>
          <p:nvPr>
            <p:ph type="body" sz="quarter" idx="14"/>
          </p:nvPr>
        </p:nvSpPr>
        <p:spPr>
          <a:xfrm>
            <a:off x="269241" y="259792"/>
            <a:ext cx="11649456" cy="1078992"/>
          </a:xfrm>
        </p:spPr>
        <p:txBody>
          <a:bodyPr lIns="146304" tIns="91440" rIns="146304" bIns="91440" anchor="ctr" anchorCtr="0"/>
          <a:lstStyle>
            <a:lvl1pPr marL="0" indent="0">
              <a:buNone/>
              <a:defRPr sz="4000">
                <a:solidFill>
                  <a:schemeClr val="tx1">
                    <a:lumMod val="90000"/>
                    <a:lumOff val="10000"/>
                  </a:schemeClr>
                </a:solidFill>
              </a:defRPr>
            </a:lvl1pPr>
            <a:lvl5pPr marL="1028700" indent="0">
              <a:buNone/>
              <a:defRPr/>
            </a:lvl5pPr>
          </a:lstStyle>
          <a:p>
            <a:pPr lvl="0"/>
            <a:r>
              <a:rPr lang="en-US" smtClean="0"/>
              <a:t>Click to edit Master text styles</a:t>
            </a:r>
          </a:p>
        </p:txBody>
      </p:sp>
    </p:spTree>
    <p:extLst>
      <p:ext uri="{BB962C8B-B14F-4D97-AF65-F5344CB8AC3E}">
        <p14:creationId xmlns:p14="http://schemas.microsoft.com/office/powerpoint/2010/main" val="2164424370"/>
      </p:ext>
    </p:extLst>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smtClean="0"/>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fontAlgn="auto">
                <a:lnSpc>
                  <a:spcPts val="3060"/>
                </a:lnSpc>
                <a:spcBef>
                  <a:spcPts val="0"/>
                </a:spcBef>
                <a:spcAft>
                  <a:spcPts val="0"/>
                </a:spcAft>
              </a:pPr>
              <a:r>
                <a:rPr lang="en-US" sz="2856" dirty="0">
                  <a:solidFill>
                    <a:srgbClr val="FFFFFF"/>
                  </a:solidFill>
                  <a:latin typeface="Segoe UI Light"/>
                  <a:ea typeface="+mn-ea"/>
                  <a:cs typeface="+mn-cs"/>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fontAlgn="auto">
                <a:lnSpc>
                  <a:spcPts val="3060"/>
                </a:lnSpc>
                <a:spcBef>
                  <a:spcPts val="0"/>
                </a:spcBef>
                <a:spcAft>
                  <a:spcPts val="0"/>
                </a:spcAft>
              </a:pPr>
              <a:r>
                <a:rPr lang="en-US" sz="2856" dirty="0">
                  <a:solidFill>
                    <a:srgbClr val="FFFFFF"/>
                  </a:solidFill>
                  <a:latin typeface="Segoe UI Light"/>
                  <a:ea typeface="+mn-ea"/>
                  <a:cs typeface="+mn-cs"/>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86816796"/>
      </p:ext>
    </p:extLst>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436475" cy="6994525"/>
          </a:xfrm>
        </p:spPr>
        <p:txBody>
          <a:bodyPr/>
          <a:lstStyle/>
          <a:p>
            <a:r>
              <a:rPr lang="en-US" dirty="0" smtClean="0"/>
              <a:t>Click icon to add picture</a:t>
            </a:r>
            <a:endParaRPr lang="en-US" dirty="0"/>
          </a:p>
        </p:txBody>
      </p:sp>
      <p:sp>
        <p:nvSpPr>
          <p:cNvPr id="2" name="Title 1"/>
          <p:cNvSpPr>
            <a:spLocks noGrp="1"/>
          </p:cNvSpPr>
          <p:nvPr>
            <p:ph type="title"/>
          </p:nvPr>
        </p:nvSpPr>
        <p:spPr/>
        <p:txBody>
          <a:bodyPr/>
          <a:lstStyle>
            <a:lvl1pPr>
              <a:defRPr sz="4800">
                <a:gradFill>
                  <a:gsLst>
                    <a:gs pos="69027">
                      <a:schemeClr val="tx1"/>
                    </a:gs>
                    <a:gs pos="22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141639646"/>
      </p:ext>
    </p:extLst>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39" y="1212849"/>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0" algn="ctr" defTabSz="914363" rtl="0" eaLnBrk="1" latinLnBrk="0" hangingPunct="1"/>
            <a:r>
              <a:rPr lang="en-US" sz="1050" b="0" kern="1200" spc="150" baseline="0" dirty="0" smtClean="0">
                <a:gradFill>
                  <a:gsLst>
                    <a:gs pos="0">
                      <a:schemeClr val="tx1">
                        <a:alpha val="50000"/>
                      </a:schemeClr>
                    </a:gs>
                    <a:gs pos="86000">
                      <a:schemeClr val="tx1">
                        <a:alpha val="50000"/>
                      </a:schemeClr>
                    </a:gs>
                  </a:gsLst>
                  <a:lin ang="5400000" scaled="0"/>
                </a:gradFill>
                <a:latin typeface="+mn-lt"/>
                <a:ea typeface="+mn-ea"/>
                <a:cs typeface="+mn-cs"/>
              </a:rPr>
              <a:t>MICROSOFT CONFIDENTIAL – INTERNAL ONLY</a:t>
            </a:r>
          </a:p>
        </p:txBody>
      </p:sp>
    </p:spTree>
    <p:extLst>
      <p:ext uri="{BB962C8B-B14F-4D97-AF65-F5344CB8AC3E}">
        <p14:creationId xmlns:p14="http://schemas.microsoft.com/office/powerpoint/2010/main" val="3186481991"/>
      </p:ext>
    </p:extLst>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0"/>
            <a:ext cx="11887200" cy="2228302"/>
          </a:xfrm>
        </p:spPr>
        <p:txBody>
          <a:bodyPr>
            <a:spAutoFit/>
          </a:bodyPr>
          <a:lstStyle>
            <a:lvl3pPr>
              <a:defRPr sz="2400"/>
            </a:lvl3pPr>
            <a:lvl4pPr>
              <a:defRPr sz="2000"/>
            </a:lvl4pPr>
            <a:lvl5pPr>
              <a:defRPr sz="20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
        <p:nvSpPr>
          <p:cNvPr id="5"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654967187"/>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lang="en-US" dirty="0" smtClean="0"/>
              <a:t>Microsoft Confidential</a:t>
            </a:r>
            <a:endParaRPr lang="en-US" dirty="0"/>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9974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smtClean="0"/>
              <a:t>Microsoft Confidential</a:t>
            </a:r>
            <a:endParaRPr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700613559"/>
      </p:ext>
    </p:extLst>
  </p:cSld>
  <p:clrMapOvr>
    <a:masterClrMapping/>
  </p:clrMapOvr>
  <p:transition>
    <p:fade/>
  </p:transition>
  <p:timing>
    <p:tnLst>
      <p:par>
        <p:cTn id="1" dur="indefinite" restart="never" nodeType="tmRoot"/>
      </p:par>
    </p:tnLst>
  </p:timing>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5764324"/>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9566907"/>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7629747"/>
      </p:ext>
    </p:extLst>
  </p:cSld>
  <p:clrMapOvr>
    <a:masterClrMapping/>
  </p:clrMapOvr>
  <p:transition>
    <p:fade/>
  </p:transition>
  <p:timing>
    <p:tnLst>
      <p:par>
        <p:cTn id="1" dur="indefinite" restart="never" nodeType="tmRoot"/>
      </p:par>
    </p:tnLst>
  </p:timing>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588904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4282798338"/>
      </p:ext>
    </p:extLst>
  </p:cSld>
  <p:clrMapOvr>
    <a:masterClrMapping/>
  </p:clrMapOvr>
  <p:transition>
    <p:fade/>
  </p:transition>
  <p:timing>
    <p:tnLst>
      <p:par>
        <p:cTn id="1" dur="indefinite" restart="never" nodeType="tmRoot"/>
      </p:par>
    </p:tnLst>
  </p:timing>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680834"/>
      </p:ext>
    </p:extLst>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9564" cy="752093"/>
          </a:xfrm>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040063"/>
            <a:ext cx="11887200" cy="517065"/>
          </a:xfrm>
        </p:spPr>
        <p:txBody>
          <a:bodyPr/>
          <a:lstStyle>
            <a:lvl1pPr marL="0" indent="0">
              <a:buNone/>
              <a:defRPr sz="2400"/>
            </a:lvl1pPr>
          </a:lstStyle>
          <a:p>
            <a:pPr lvl="0"/>
            <a:r>
              <a:rPr lang="en-US" smtClean="0"/>
              <a:t>Click to edit Master text styles</a:t>
            </a:r>
          </a:p>
        </p:txBody>
      </p:sp>
      <p:sp>
        <p:nvSpPr>
          <p:cNvPr id="6" name="Content Placeholder 5"/>
          <p:cNvSpPr>
            <a:spLocks noGrp="1"/>
          </p:cNvSpPr>
          <p:nvPr>
            <p:ph sz="quarter" idx="11"/>
          </p:nvPr>
        </p:nvSpPr>
        <p:spPr>
          <a:xfrm>
            <a:off x="274638"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7" name="Content Placeholder 5"/>
          <p:cNvSpPr>
            <a:spLocks noGrp="1"/>
          </p:cNvSpPr>
          <p:nvPr>
            <p:ph sz="quarter" idx="12"/>
          </p:nvPr>
        </p:nvSpPr>
        <p:spPr>
          <a:xfrm>
            <a:off x="3321740"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8" name="Content Placeholder 5"/>
          <p:cNvSpPr>
            <a:spLocks noGrp="1"/>
          </p:cNvSpPr>
          <p:nvPr>
            <p:ph sz="quarter" idx="13"/>
          </p:nvPr>
        </p:nvSpPr>
        <p:spPr>
          <a:xfrm>
            <a:off x="6368842"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
        <p:nvSpPr>
          <p:cNvPr id="9" name="Content Placeholder 5"/>
          <p:cNvSpPr>
            <a:spLocks noGrp="1"/>
          </p:cNvSpPr>
          <p:nvPr>
            <p:ph sz="quarter" idx="14"/>
          </p:nvPr>
        </p:nvSpPr>
        <p:spPr>
          <a:xfrm>
            <a:off x="9415945" y="3954463"/>
            <a:ext cx="2743200" cy="2743200"/>
          </a:xfrm>
          <a:solidFill>
            <a:schemeClr val="accent1"/>
          </a:solidFill>
        </p:spPr>
        <p:txBody>
          <a:bodyPr lIns="182880" tIns="146304" rIns="182880" bIns="146304">
            <a:noAutofit/>
          </a:bodyPr>
          <a:lstStyle>
            <a:lvl1pPr marL="0" indent="0">
              <a:buNone/>
              <a:defRPr sz="2400">
                <a:gradFill>
                  <a:gsLst>
                    <a:gs pos="2655">
                      <a:schemeClr val="bg1"/>
                    </a:gs>
                    <a:gs pos="29000">
                      <a:schemeClr val="bg1"/>
                    </a:gs>
                  </a:gsLst>
                  <a:lin ang="5400000" scaled="0"/>
                </a:gradFill>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912629929"/>
      </p:ext>
    </p:extLst>
  </p:cSld>
  <p:clrMapOvr>
    <a:masterClrMapping/>
  </p:clrMapOvr>
  <p:transition>
    <p:fade/>
  </p:transition>
  <p:timing>
    <p:tnLst>
      <p:par>
        <p:cTn id="1" dur="indefinite" restart="never" nodeType="tmRoot"/>
      </p:par>
    </p:tnLst>
  </p:timing>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197157519"/>
      </p:ext>
    </p:extLst>
  </p:cSld>
  <p:clrMapOvr>
    <a:masterClrMapping/>
  </p:clrMapOvr>
  <p:transition>
    <p:fade/>
  </p:transition>
  <p:timing>
    <p:tnLst>
      <p:par>
        <p:cTn id="1" dur="indefinite" restart="never" nodeType="tmRoot"/>
      </p:par>
    </p:tnLst>
  </p:timing>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87404599"/>
      </p:ext>
    </p:extLst>
  </p:cSld>
  <p:clrMapOvr>
    <a:masterClrMapping/>
  </p:clrMapOvr>
  <p:transition>
    <p:fade/>
  </p:transition>
  <p:timing>
    <p:tnLst>
      <p:par>
        <p:cTn id="1" dur="indefinite" restart="never" nodeType="tmRoot"/>
      </p:par>
    </p:tnLst>
  </p:timing>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46756463"/>
      </p:ext>
    </p:extLst>
  </p:cSld>
  <p:clrMapOvr>
    <a:masterClrMapping/>
  </p:clrMapOvr>
  <p:transition>
    <p:fade/>
  </p:transition>
  <p:timing>
    <p:tnLst>
      <p:par>
        <p:cTn id="1" dur="indefinite" restart="never" nodeType="tmRoot"/>
      </p:par>
    </p:tnLst>
  </p:timing>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09117702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7638669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050137229"/>
      </p:ext>
    </p:extLst>
  </p:cSld>
  <p:clrMapOvr>
    <a:masterClrMapping/>
  </p:clrMapOvr>
  <p:transition>
    <p:fade/>
  </p:transition>
  <p:timing>
    <p:tnLst>
      <p:par>
        <p:cTn id="1" dur="indefinite" restart="never" nodeType="tmRoot"/>
      </p:par>
    </p:tn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39314597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68249396"/>
      </p:ext>
    </p:extLst>
  </p:cSld>
  <p:clrMapOvr>
    <a:masterClrMapping/>
  </p:clrMapOvr>
  <p:transition>
    <p:fade/>
  </p:transition>
  <p:timing>
    <p:tnLst>
      <p:par>
        <p:cTn id="1" dur="indefinite" restart="never" nodeType="tmRoot"/>
      </p:par>
    </p:tn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954709886"/>
      </p:ext>
    </p:extLst>
  </p:cSld>
  <p:clrMapOvr>
    <a:masterClrMapping/>
  </p:clrMapOvr>
  <p:transition>
    <p:fade/>
  </p:transition>
  <p:timing>
    <p:tnLst>
      <p:par>
        <p:cTn id="1" dur="indefinite" restart="never" nodeType="tmRoot"/>
      </p:par>
    </p:tn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706337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1"/>
            <a:ext cx="12436475" cy="6994525"/>
          </a:xfrm>
        </p:spPr>
        <p:txBody>
          <a:bodyPr/>
          <a:lstStyle>
            <a:lvl1pPr marL="0" indent="0">
              <a:buNone/>
              <a:defRPr/>
            </a:lvl1pPr>
          </a:lstStyle>
          <a:p>
            <a:r>
              <a:rPr lang="en-US" dirty="0" smtClean="0"/>
              <a:t>Click icon to add picture</a:t>
            </a:r>
            <a:endParaRPr lang="en-US" dirty="0"/>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 t="8530" r="16372"/>
          <a:stretch/>
        </p:blipFill>
        <p:spPr>
          <a:xfrm>
            <a:off x="262937" y="832966"/>
            <a:ext cx="9960563" cy="5876623"/>
          </a:xfrm>
          <a:prstGeom prst="rect">
            <a:avLst/>
          </a:prstGeom>
          <a:noFill/>
          <a:ln>
            <a:noFill/>
          </a:ln>
        </p:spPr>
      </p:pic>
      <p:sp>
        <p:nvSpPr>
          <p:cNvPr id="5"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16749" t="685" b="8167"/>
          <a:stretch/>
        </p:blipFill>
        <p:spPr>
          <a:xfrm>
            <a:off x="2257797" y="328911"/>
            <a:ext cx="9915740" cy="5855990"/>
          </a:xfrm>
          <a:prstGeom prst="rect">
            <a:avLst/>
          </a:prstGeom>
          <a:noFill/>
          <a:ln>
            <a:noFill/>
          </a:ln>
        </p:spPr>
      </p:pic>
      <p:pic>
        <p:nvPicPr>
          <p:cNvPr id="8" name="Picture 7" descr="C:\Users\petern\AppData\Local\Temp\vmware-petern\VMwareDnD\8013908a\PPE_Logo_RGB_bootcamp_600x131.png"/>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9443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37"/>
            <a:ext cx="5486400" cy="5000626"/>
          </a:xfrm>
          <a:solidFill>
            <a:schemeClr val="accent1">
              <a:alpha val="90000"/>
            </a:schemeClr>
          </a:solidFill>
        </p:spPr>
        <p:txBody>
          <a:bodyPr lIns="182880" tIns="146304" rIns="182880" bIns="146304">
            <a:noAutofit/>
          </a:bodyPr>
          <a:lstStyle>
            <a:lvl1pPr marL="0" indent="0">
              <a:buNone/>
              <a:defRPr sz="2400">
                <a:gradFill>
                  <a:gsLst>
                    <a:gs pos="10619">
                      <a:schemeClr val="bg1"/>
                    </a:gs>
                    <a:gs pos="33000">
                      <a:schemeClr val="bg1"/>
                    </a:gs>
                  </a:gsLst>
                  <a:lin ang="5400000" scaled="0"/>
                </a:gradFill>
              </a:defRPr>
            </a:lvl1pPr>
            <a:lvl2pPr>
              <a:defRPr sz="2000"/>
            </a:lvl2pPr>
            <a:lvl3pPr>
              <a:defRPr sz="20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3290819153"/>
      </p:ext>
    </p:extLst>
  </p:cSld>
  <p:clrMapOvr>
    <a:masterClrMapping/>
  </p:clrMapOvr>
  <p:transition>
    <p:fade/>
  </p:transition>
  <p:timing>
    <p:tnLst>
      <p:par>
        <p:cTn id="1" dur="indefinite" restart="never" nodeType="tmRoot"/>
      </p:par>
    </p:tnLst>
  </p:timing>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97786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1341115"/>
      </p:ext>
    </p:extLst>
  </p:cSld>
  <p:clrMapOvr>
    <a:masterClrMapping/>
  </p:clrMapOvr>
  <p:transition>
    <p:fade/>
  </p:transition>
  <p:timing>
    <p:tnLst>
      <p:par>
        <p:cTn id="1" dur="indefinite" restart="never" nodeType="tmRoot"/>
      </p:par>
    </p:tn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359620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833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3279152"/>
      </p:ext>
    </p:extLst>
  </p:cSld>
  <p:clrMapOvr>
    <a:masterClrMapping/>
  </p:clrMapOvr>
  <p:transition>
    <p:fade/>
  </p:transition>
  <p:timing>
    <p:tnLst>
      <p:par>
        <p:cTn id="1" dur="indefinite" restart="never" nodeType="tmRoot"/>
      </p:par>
    </p:tn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336373"/>
      </p:ext>
    </p:extLst>
  </p:cSld>
  <p:clrMapOvr>
    <a:masterClrMapping/>
  </p:clrMapOvr>
  <p:transition>
    <p:fade/>
  </p:transition>
  <p:timing>
    <p:tnLst>
      <p:par>
        <p:cTn id="1" dur="indefinite" restart="never" nodeType="tmRoot"/>
      </p:par>
    </p:tnLst>
  </p:timing>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92570526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264444489"/>
      </p:ext>
    </p:extLst>
  </p:cSld>
  <p:clrMapOvr>
    <a:masterClrMapping/>
  </p:clrMapOvr>
  <p:transition>
    <p:fade/>
  </p:transition>
  <p:timing>
    <p:tnLst>
      <p:par>
        <p:cTn id="1" dur="indefinite" restart="never" nodeType="tmRoot"/>
      </p:par>
    </p:tnLst>
  </p:timing>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78734"/>
      </p:ext>
    </p:extLst>
  </p:cSld>
  <p:clrMapOvr>
    <a:masterClrMapping/>
  </p:clrMapOvr>
  <p:transition>
    <p:fade/>
  </p:transition>
  <p:timing>
    <p:tnLst>
      <p:par>
        <p:cTn id="1" dur="indefinite" restart="never" nodeType="tmRoot"/>
      </p:par>
    </p:tnLst>
  </p:timing>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03455301"/>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smtClean="0"/>
              <a:t>Click to edit Master title style</a:t>
            </a:r>
            <a:endParaRPr lang="en-US" dirty="0"/>
          </a:p>
        </p:txBody>
      </p:sp>
    </p:spTree>
    <p:extLst>
      <p:ext uri="{BB962C8B-B14F-4D97-AF65-F5344CB8AC3E}">
        <p14:creationId xmlns:p14="http://schemas.microsoft.com/office/powerpoint/2010/main" val="740400867"/>
      </p:ext>
    </p:extLst>
  </p:cSld>
  <p:clrMapOvr>
    <a:masterClrMapping/>
  </p:clrMapOvr>
  <p:transition>
    <p:fade/>
  </p:transition>
  <p:timing>
    <p:tnLst>
      <p:par>
        <p:cTn id="1" dur="indefinite" restart="never" nodeType="tmRoot"/>
      </p:par>
    </p:tnLst>
  </p:timing>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134850731"/>
      </p:ext>
    </p:extLst>
  </p:cSld>
  <p:clrMapOvr>
    <a:masterClrMapping/>
  </p:clrMapOvr>
  <p:transition>
    <p:fade/>
  </p:transition>
  <p:timing>
    <p:tnLst>
      <p:par>
        <p:cTn id="1" dur="indefinite" restart="never" nodeType="tmRoot"/>
      </p:par>
    </p:tn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73571400"/>
      </p:ext>
    </p:extLst>
  </p:cSld>
  <p:clrMapOvr>
    <a:masterClrMapping/>
  </p:clrMapOvr>
  <p:transition>
    <p:fade/>
  </p:transition>
  <p:timing>
    <p:tnLst>
      <p:par>
        <p:cTn id="1" dur="indefinite" restart="never" nodeType="tmRoot"/>
      </p:par>
    </p:tnLst>
  </p:timing>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1143124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0916862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4062901043"/>
      </p:ext>
    </p:extLst>
  </p:cSld>
  <p:clrMapOvr>
    <a:masterClrMapping/>
  </p:clrMapOvr>
  <p:transition>
    <p:fade/>
  </p:transition>
  <p:timing>
    <p:tnLst>
      <p:par>
        <p:cTn id="1" dur="indefinite" restart="never" nodeType="tmRoot"/>
      </p:par>
    </p:tnLst>
  </p:timing>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4203425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52306235"/>
      </p:ext>
    </p:extLst>
  </p:cSld>
  <p:clrMapOvr>
    <a:masterClrMapping/>
  </p:clrMapOvr>
  <p:transition>
    <p:fade/>
  </p:transition>
  <p:timing>
    <p:tnLst>
      <p:par>
        <p:cTn id="1" dur="indefinite" restart="never" nodeType="tmRoot"/>
      </p:par>
    </p:tnLst>
  </p:timing>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89306842"/>
      </p:ext>
    </p:extLst>
  </p:cSld>
  <p:clrMapOvr>
    <a:masterClrMapping/>
  </p:clrMapOvr>
  <p:transition>
    <p:fade/>
  </p:transition>
  <p:timing>
    <p:tnLst>
      <p:par>
        <p:cTn id="1" dur="indefinite" restart="never" nodeType="tmRoot"/>
      </p:par>
    </p:tnLst>
  </p:timing>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3994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1604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15390026"/>
      </p:ext>
    </p:extLst>
  </p:cSld>
  <p:clrMapOvr>
    <a:masterClrMapping/>
  </p:clrMapOvr>
  <p:transition>
    <p:fade/>
  </p:transition>
  <p:timing>
    <p:tnLst>
      <p:par>
        <p:cTn id="1" dur="indefinite" restart="never" nodeType="tmRoot"/>
      </p:par>
    </p:tnLst>
  </p:timing>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6037164"/>
      </p:ext>
    </p:extLst>
  </p:cSld>
  <p:clrMapOvr>
    <a:masterClrMapping/>
  </p:clrMapOvr>
  <p:transition>
    <p:fade/>
  </p:transition>
  <p:timing>
    <p:tnLst>
      <p:par>
        <p:cTn id="1" dur="indefinite" restart="never" nodeType="tmRoot"/>
      </p:par>
    </p:tnLst>
  </p:timing>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653120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8619809"/>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8300970"/>
      </p:ext>
    </p:extLst>
  </p:cSld>
  <p:clrMapOvr>
    <a:masterClrMapping/>
  </p:clrMapOvr>
  <p:transition>
    <p:fade/>
  </p:transition>
  <p:timing>
    <p:tnLst>
      <p:par>
        <p:cTn id="1" dur="indefinite" restart="never" nodeType="tmRoot"/>
      </p:par>
    </p:tn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688085659"/>
      </p:ext>
    </p:extLst>
  </p:cSld>
  <p:clrMapOvr>
    <a:masterClrMapping/>
  </p:clrMapOvr>
  <p:transition>
    <p:fade/>
  </p:transition>
  <p:timing>
    <p:tnLst>
      <p:par>
        <p:cTn id="1" dur="indefinite" restart="never" nodeType="tmRoot"/>
      </p:par>
    </p:tn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400383718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591401164"/>
      </p:ext>
    </p:extLst>
  </p:cSld>
  <p:clrMapOvr>
    <a:masterClrMapping/>
  </p:clrMapOvr>
  <p:transition>
    <p:fade/>
  </p:transition>
  <p:timing>
    <p:tnLst>
      <p:par>
        <p:cTn id="1" dur="indefinite" restart="never" nodeType="tmRoot"/>
      </p:par>
    </p:tnLst>
  </p:timing>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26380"/>
      </p:ext>
    </p:extLst>
  </p:cSld>
  <p:clrMapOvr>
    <a:masterClrMapping/>
  </p:clrMapOvr>
  <p:transition>
    <p:fade/>
  </p:transition>
  <p:timing>
    <p:tnLst>
      <p:par>
        <p:cTn id="1" dur="indefinite" restart="never" nodeType="tmRoot"/>
      </p:par>
    </p:tnLst>
  </p:timing>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5"/>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5"/>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731394919"/>
      </p:ext>
    </p:extLst>
  </p:cSld>
  <p:clrMapOvr>
    <a:masterClrMapping/>
  </p:clrMapOvr>
  <p:transition>
    <p:fade/>
  </p:transition>
  <p:timing>
    <p:tnLst>
      <p:par>
        <p:cTn id="1" dur="indefinite" restart="never" nodeType="tmRoot"/>
      </p:par>
    </p:tnLst>
  </p:timing>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67262280"/>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8608" y="296863"/>
            <a:ext cx="11887200" cy="6247693"/>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74320" y="2122488"/>
            <a:ext cx="11889564" cy="2746375"/>
          </a:xfrm>
        </p:spPr>
        <p:txBody>
          <a:bodyPr/>
          <a:lstStyle>
            <a:lvl1pPr>
              <a:defRPr sz="8800">
                <a:gradFill>
                  <a:gsLst>
                    <a:gs pos="885">
                      <a:schemeClr val="tx1"/>
                    </a:gs>
                    <a:gs pos="11194">
                      <a:schemeClr val="tx1"/>
                    </a:gs>
                  </a:gsLst>
                  <a:lin ang="5400000" scaled="0"/>
                </a:gradFill>
              </a:defRPr>
            </a:lvl1pPr>
          </a:lstStyle>
          <a:p>
            <a:r>
              <a:rPr lang="en-US" smtClean="0"/>
              <a:t>Click to edit Master title style</a:t>
            </a:r>
            <a:endParaRPr lang="en-US" dirty="0"/>
          </a:p>
        </p:txBody>
      </p:sp>
      <p:sp>
        <p:nvSpPr>
          <p:cNvPr id="14" name="Rectangle 13"/>
          <p:cNvSpPr/>
          <p:nvPr userDrawn="1"/>
        </p:nvSpPr>
        <p:spPr bwMode="auto">
          <a:xfrm>
            <a:off x="10206038" y="6213475"/>
            <a:ext cx="1955800" cy="48418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descr="C:\Users\petern\AppData\Local\Temp\vmware-petern\VMwareDnD\9912bbd5\PPE_Logo_RGB_bootcamp_600x131.png"/>
          <p:cNvPicPr>
            <a:picLocks noChangeAspect="1" noChangeArrowheads="1"/>
          </p:cNvPicPr>
          <p:nvPr userDrawn="1"/>
        </p:nvPicPr>
        <p:blipFill>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825493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251418600"/>
      </p:ext>
    </p:extLst>
  </p:cSld>
  <p:clrMapOvr>
    <a:masterClrMapping/>
  </p:clrMapOvr>
  <p:transition>
    <p:fade/>
  </p:transition>
  <p:timing>
    <p:tnLst>
      <p:par>
        <p:cTn id="1" dur="indefinite" restart="never" nodeType="tmRoot"/>
      </p:par>
    </p:tn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00266953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1907286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776612325"/>
      </p:ext>
    </p:extLst>
  </p:cSld>
  <p:clrMapOvr>
    <a:masterClrMapping/>
  </p:clrMapOvr>
  <p:transition>
    <p:fade/>
  </p:transition>
  <p:timing>
    <p:tnLst>
      <p:par>
        <p:cTn id="1" dur="indefinite" restart="never" nodeType="tmRoot"/>
      </p:par>
    </p:tn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18599747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868673636"/>
      </p:ext>
    </p:extLst>
  </p:cSld>
  <p:clrMapOvr>
    <a:masterClrMapping/>
  </p:clrMapOvr>
  <p:transition>
    <p:fade/>
  </p:transition>
  <p:timing>
    <p:tnLst>
      <p:par>
        <p:cTn id="1" dur="indefinite" restart="never" nodeType="tmRoot"/>
      </p:par>
    </p:tnLst>
  </p:timing>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784818009"/>
      </p:ext>
    </p:extLst>
  </p:cSld>
  <p:clrMapOvr>
    <a:masterClrMapping/>
  </p:clrMapOvr>
  <p:transition>
    <p:fade/>
  </p:transition>
  <p:timing>
    <p:tnLst>
      <p:par>
        <p:cTn id="1" dur="indefinite" restart="never" nodeType="tmRoot"/>
      </p:par>
    </p:tnLst>
  </p:timing>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58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79368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0469323"/>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122488"/>
            <a:ext cx="11889564" cy="2746375"/>
          </a:xfrm>
        </p:spPr>
        <p:txBody>
          <a:bodyPr/>
          <a:lstStyle>
            <a:lvl1pPr>
              <a:defRPr sz="8800">
                <a:gradFill>
                  <a:gsLst>
                    <a:gs pos="0">
                      <a:schemeClr val="tx1"/>
                    </a:gs>
                    <a:gs pos="11194">
                      <a:schemeClr val="tx1"/>
                    </a:gs>
                  </a:gsLst>
                  <a:lin ang="5400000" scaled="0"/>
                </a:gradFill>
              </a:defRPr>
            </a:lvl1pPr>
          </a:lstStyle>
          <a:p>
            <a:r>
              <a:rPr lang="en-US"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178581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55478012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184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4642345"/>
      </p:ext>
    </p:extLst>
  </p:cSld>
  <p:clrMapOvr>
    <a:masterClrMapping/>
  </p:clrMapOvr>
  <p:transition>
    <p:fade/>
  </p:transition>
  <p:timing>
    <p:tnLst>
      <p:par>
        <p:cTn id="1" dur="indefinite" restart="never" nodeType="tmRoot"/>
      </p:par>
    </p:tnLst>
  </p:timing>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679428"/>
      </p:ext>
    </p:extLst>
  </p:cSld>
  <p:clrMapOvr>
    <a:masterClrMapping/>
  </p:clrMapOvr>
  <p:transition>
    <p:fade/>
  </p:transition>
  <p:timing>
    <p:tnLst>
      <p:par>
        <p:cTn id="1" dur="indefinite" restart="never" nodeType="tmRoot"/>
      </p:par>
    </p:tnLst>
  </p:timing>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077215566"/>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657821202"/>
      </p:ext>
    </p:extLst>
  </p:cSld>
  <p:clrMapOvr>
    <a:masterClrMapping/>
  </p:clrMapOvr>
  <p:transition>
    <p:fade/>
  </p:transition>
  <p:timing>
    <p:tnLst>
      <p:par>
        <p:cTn id="1" dur="indefinite" restart="never" nodeType="tmRoot"/>
      </p:par>
    </p:tnLst>
  </p:timing>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1727448"/>
      </p:ext>
    </p:extLst>
  </p:cSld>
  <p:clrMapOvr>
    <a:masterClrMapping/>
  </p:clrMapOvr>
  <p:transition>
    <p:fade/>
  </p:transition>
  <p:timing>
    <p:tnLst>
      <p:par>
        <p:cTn id="1" dur="indefinite" restart="never" nodeType="tmRoot"/>
      </p:par>
    </p:tnLst>
  </p:timing>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020641288"/>
      </p:ext>
    </p:extLst>
  </p:cSld>
  <p:clrMapOvr>
    <a:masterClrMapping/>
  </p:clrMapOvr>
  <p:transition>
    <p:fade/>
  </p:transition>
  <p:timing>
    <p:tnLst>
      <p:par>
        <p:cTn id="1" dur="indefinite" restart="never" nodeType="tmRoot"/>
      </p:par>
    </p:tnLst>
  </p:timing>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154474787"/>
      </p:ext>
    </p:extLst>
  </p:cSld>
  <p:clrMapOvr>
    <a:masterClrMapping/>
  </p:clrMapOvr>
  <p:transition>
    <p:fade/>
  </p:transition>
  <p:timing>
    <p:tnLst>
      <p:par>
        <p:cTn id="1" dur="indefinite" restart="never" nodeType="tmRoot"/>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270083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64"/>
            <a:ext cx="11889564" cy="1828800"/>
          </a:xfrm>
        </p:spPr>
        <p:txBody>
          <a:bodyPr/>
          <a:lstStyle>
            <a:lvl1pPr>
              <a:defRPr sz="5400">
                <a:gradFill>
                  <a:gsLst>
                    <a:gs pos="885">
                      <a:schemeClr val="tx1"/>
                    </a:gs>
                    <a:gs pos="11194">
                      <a:schemeClr val="tx1"/>
                    </a:gs>
                  </a:gsLst>
                  <a:lin ang="5400000" scaled="0"/>
                </a:gradFill>
              </a:defRPr>
            </a:lvl1pPr>
          </a:lstStyle>
          <a:p>
            <a:r>
              <a:rPr lang="en-US"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9279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5810014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8161523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272453385"/>
      </p:ext>
    </p:extLst>
  </p:cSld>
  <p:clrMapOvr>
    <a:masterClrMapping/>
  </p:clrMapOvr>
  <p:transition>
    <p:fade/>
  </p:transition>
  <p:timing>
    <p:tnLst>
      <p:par>
        <p:cTn id="1" dur="indefinite" restart="never" nodeType="tmRoot"/>
      </p:par>
    </p:tn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01062080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28252433"/>
      </p:ext>
    </p:extLst>
  </p:cSld>
  <p:clrMapOvr>
    <a:masterClrMapping/>
  </p:clrMapOvr>
  <p:transition>
    <p:fade/>
  </p:transition>
  <p:timing>
    <p:tnLst>
      <p:par>
        <p:cTn id="1" dur="indefinite" restart="never" nodeType="tmRoot"/>
      </p:par>
    </p:tnLst>
  </p:timing>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325582712"/>
      </p:ext>
    </p:extLst>
  </p:cSld>
  <p:clrMapOvr>
    <a:masterClrMapping/>
  </p:clrMapOvr>
  <p:transition>
    <p:fade/>
  </p:transition>
  <p:timing>
    <p:tnLst>
      <p:par>
        <p:cTn id="1" dur="indefinite" restart="never" nodeType="tmRoot"/>
      </p:par>
    </p:tn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51880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042390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072510"/>
      </p:ext>
    </p:extLst>
  </p:cSld>
  <p:clrMapOvr>
    <a:masterClrMapping/>
  </p:clrMapOvr>
  <p:transition>
    <p:fade/>
  </p:transition>
  <p:timing>
    <p:tnLst>
      <p:par>
        <p:cTn id="1" dur="indefinite" restart="never" nodeType="tmRoot"/>
      </p:par>
    </p:tnLst>
  </p:timing>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81515585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320" y="2129449"/>
            <a:ext cx="11889564" cy="917575"/>
          </a:xfrm>
        </p:spPr>
        <p:txBody>
          <a:bodyPr/>
          <a:lstStyle>
            <a:lvl1pPr>
              <a:defRPr sz="6000"/>
            </a:lvl1pPr>
          </a:lstStyle>
          <a:p>
            <a:r>
              <a:rPr lang="en-US" dirty="0" smtClean="0"/>
              <a:t>Thank you</a:t>
            </a:r>
            <a:endParaRPr lang="en-US" dirty="0"/>
          </a:p>
        </p:txBody>
      </p:sp>
      <p:pic>
        <p:nvPicPr>
          <p:cNvPr id="4"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748171" y="5438603"/>
            <a:ext cx="881733" cy="1925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petern\AppData\Local\Temp\vmware-petern\VMwareDnD\8013908a\PPE_Logo_RGB_bootcamp_600x131.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6713940"/>
      </p:ext>
    </p:extLst>
  </p:cSld>
  <p:clrMapOvr>
    <a:masterClrMapping/>
  </p:clrMapOvr>
  <p:transition>
    <p:fade/>
  </p:transition>
  <p:timing>
    <p:tnLst>
      <p:par>
        <p:cTn id="1" dur="indefinite" restart="never" nodeType="tmRoot"/>
      </p:par>
    </p:tnLst>
  </p:timing>
</p:sldLayout>
</file>

<file path=ppt/slideLayouts/slideLayout260.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12/26/2015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949416054"/>
      </p:ext>
    </p:extLst>
  </p:cSld>
  <p:clrMapOvr>
    <a:masterClrMapping/>
  </p:clrMapOvr>
  <p:timing>
    <p:tnLst>
      <p:par>
        <p:cTn id="1" dur="indefinite" restart="never" nodeType="tmRoot"/>
      </p:par>
    </p:tnLst>
  </p:timing>
</p:sldLayout>
</file>

<file path=ppt/slideLayouts/slideLayout261.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3215754382"/>
      </p:ext>
    </p:extLst>
  </p:cSld>
  <p:clrMapOvr>
    <a:masterClrMapping/>
  </p:clrMapOvr>
  <p:transition>
    <p:fade/>
  </p:transition>
  <p:timing>
    <p:tnLst>
      <p:par>
        <p:cTn id="1" dur="indefinite" restart="never" nodeType="tmRoot"/>
      </p:par>
    </p:tnLst>
  </p:timing>
</p:sldLayout>
</file>

<file path=ppt/slideLayouts/slideLayout262.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smtClean="0"/>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224355273"/>
      </p:ext>
    </p:extLst>
  </p:cSld>
  <p:clrMapOvr>
    <a:masterClrMapping/>
  </p:clrMapOvr>
  <p:transition>
    <p:fade/>
  </p:transition>
  <p:timing>
    <p:tnLst>
      <p:par>
        <p:cTn id="1" dur="indefinite" restart="never" nodeType="tmRoot"/>
      </p:par>
    </p:tnLst>
  </p:timing>
</p:sldLayout>
</file>

<file path=ppt/slideLayouts/slideLayout263.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2041411"/>
      </p:ext>
    </p:extLst>
  </p:cSld>
  <p:clrMapOvr>
    <a:masterClrMapping/>
  </p:clrMapOvr>
  <p:transition>
    <p:fade/>
  </p:transition>
  <p:timing>
    <p:tnLst>
      <p:par>
        <p:cTn id="1" dur="indefinite" restart="never" nodeType="tmRoot"/>
      </p:par>
    </p:tnLst>
  </p:timing>
  <p:hf sldNum="0" hdr="0" ftr="0" dt="0"/>
</p:sldLayout>
</file>

<file path=ppt/slideLayouts/slideLayout26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41891856"/>
      </p:ext>
    </p:extLst>
  </p:cSld>
  <p:clrMapOvr>
    <a:masterClrMapping/>
  </p:clrMapOvr>
  <p:transition>
    <p:fade/>
  </p:transition>
  <p:timing>
    <p:tnLst>
      <p:par>
        <p:cTn id="1" dur="indefinite" restart="never" nodeType="tmRoot"/>
      </p:par>
    </p:tnLst>
  </p:timing>
</p:sldLayout>
</file>

<file path=ppt/slideLayouts/slideLayout265.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smtClean="0"/>
              <a:t>Click to edit Master title style</a:t>
            </a:r>
            <a:endParaRPr lang="en-US" dirty="0"/>
          </a:p>
        </p:txBody>
      </p:sp>
    </p:spTree>
    <p:extLst>
      <p:ext uri="{BB962C8B-B14F-4D97-AF65-F5344CB8AC3E}">
        <p14:creationId xmlns:p14="http://schemas.microsoft.com/office/powerpoint/2010/main" val="221682576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66.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3012961704"/>
      </p:ext>
    </p:extLst>
  </p:cSld>
  <p:clrMapOvr>
    <a:masterClrMapping/>
  </p:clrMapOvr>
  <p:transition>
    <p:fade/>
  </p:transition>
  <p:timing>
    <p:tnLst>
      <p:par>
        <p:cTn id="1" dur="indefinite" restart="never" nodeType="tmRoot"/>
      </p:par>
    </p:tnLst>
  </p:timing>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10517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2166214"/>
      </p:ext>
    </p:extLst>
  </p:cSld>
  <p:clrMapOvr>
    <a:masterClrMapping/>
  </p:clrMapOvr>
  <p:transition>
    <p:fade/>
  </p:transition>
  <p:timing>
    <p:tnLst>
      <p:par>
        <p:cTn id="1" dur="indefinite" restart="never" nodeType="tmRoot"/>
      </p:par>
    </p:tnLst>
  </p:timing>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5234938"/>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7414223"/>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62048643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685609128"/>
      </p:ext>
    </p:extLst>
  </p:cSld>
  <p:clrMapOvr>
    <a:masterClrMapping/>
  </p:clrMapOvr>
  <p:transition>
    <p:fade/>
  </p:transition>
  <p:timing>
    <p:tnLst>
      <p:par>
        <p:cTn id="1" dur="indefinite" restart="never" nodeType="tmRoot"/>
      </p:par>
    </p:tnLst>
  </p:timing>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0693899"/>
      </p:ext>
    </p:extLst>
  </p:cSld>
  <p:clrMapOvr>
    <a:masterClrMapping/>
  </p:clrMapOvr>
  <p:transition>
    <p:fade/>
  </p:transition>
  <p:timing>
    <p:tnLst>
      <p:par>
        <p:cTn id="1" dur="indefinite" restart="never" nodeType="tmRoot"/>
      </p:par>
    </p:tnLst>
  </p:timing>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4205916824"/>
      </p:ext>
    </p:extLst>
  </p:cSld>
  <p:clrMapOvr>
    <a:masterClrMapping/>
  </p:clrMapOvr>
  <p:transition>
    <p:fade/>
  </p:transition>
  <p:timing>
    <p:tnLst>
      <p:par>
        <p:cTn id="1" dur="indefinite" restart="never" nodeType="tmRoot"/>
      </p:par>
    </p:tnLst>
  </p:timing>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471683809"/>
      </p:ext>
    </p:extLst>
  </p:cSld>
  <p:clrMapOvr>
    <a:masterClrMapping/>
  </p:clrMapOvr>
  <p:transition>
    <p:fade/>
  </p:transition>
  <p:timing>
    <p:tnLst>
      <p:par>
        <p:cTn id="1" dur="indefinite" restart="never" nodeType="tmRoot"/>
      </p:par>
    </p:tnLst>
  </p:timing>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50842950"/>
      </p:ext>
    </p:extLst>
  </p:cSld>
  <p:clrMapOvr>
    <a:masterClrMapping/>
  </p:clrMapOvr>
  <p:transition>
    <p:fade/>
  </p:transition>
  <p:timing>
    <p:tnLst>
      <p:par>
        <p:cTn id="1" dur="indefinite" restart="never" nodeType="tmRoot"/>
      </p:par>
    </p:tnLst>
  </p:timing>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91284075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3937083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504264918"/>
      </p:ext>
    </p:extLst>
  </p:cSld>
  <p:clrMapOvr>
    <a:masterClrMapping/>
  </p:clrMapOvr>
  <p:transition>
    <p:fade/>
  </p:transition>
  <p:timing>
    <p:tnLst>
      <p:par>
        <p:cTn id="1" dur="indefinite" restart="never" nodeType="tmRoot"/>
      </p:par>
    </p:tnLst>
  </p:timing>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21013891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9435777"/>
      </p:ext>
    </p:extLst>
  </p:cSld>
  <p:clrMapOvr>
    <a:masterClrMapping/>
  </p:clrMapOvr>
  <p:transition>
    <p:fade/>
  </p:transition>
  <p:timing>
    <p:tnLst>
      <p:par>
        <p:cTn id="1" dur="indefinite" restart="never" nodeType="tmRoot"/>
      </p:par>
    </p:tnLst>
  </p:timing>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368792725"/>
      </p:ext>
    </p:extLst>
  </p:cSld>
  <p:clrMapOvr>
    <a:masterClrMapping/>
  </p:clrMapOvr>
  <p:transition>
    <p:fade/>
  </p:transition>
  <p:timing>
    <p:tnLst>
      <p:par>
        <p:cTn id="1" dur="indefinite" restart="never" nodeType="tmRoot"/>
      </p:par>
    </p:tnLst>
  </p:timing>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2821596933"/>
      </p:ext>
    </p:extLst>
  </p:cSld>
  <p:clrMapOvr>
    <a:masterClrMapping/>
  </p:clrMapOvr>
  <p:transition>
    <p:fade/>
  </p:transition>
  <p:timing>
    <p:tnLst>
      <p:par>
        <p:cTn id="1" dur="indefinite" restart="never" nodeType="tmRoot"/>
      </p:par>
    </p:tnLst>
  </p:timing>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98881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80226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77992"/>
      </p:ext>
    </p:extLst>
  </p:cSld>
  <p:clrMapOvr>
    <a:masterClrMapping/>
  </p:clrMapOvr>
  <p:transition>
    <p:fade/>
  </p:transition>
  <p:timing>
    <p:tnLst>
      <p:par>
        <p:cTn id="1" dur="indefinite" restart="never" nodeType="tmRoot"/>
      </p:par>
    </p:tnLst>
  </p:timing>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7420463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8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12/26/2015</a:t>
            </a:fld>
            <a:endParaRPr lang="en-US">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a:solidFill>
                <a:srgbClr val="FFFFFF"/>
              </a:solidFill>
            </a:endParaRPr>
          </a:p>
        </p:txBody>
      </p:sp>
    </p:spTree>
    <p:extLst>
      <p:ext uri="{BB962C8B-B14F-4D97-AF65-F5344CB8AC3E}">
        <p14:creationId xmlns:p14="http://schemas.microsoft.com/office/powerpoint/2010/main" val="247077218"/>
      </p:ext>
    </p:extLst>
  </p:cSld>
  <p:clrMapOvr>
    <a:masterClrMapping/>
  </p:clrMapOvr>
  <p:timing>
    <p:tnLst>
      <p:par>
        <p:cTn id="1" dur="indefinite" restart="never" nodeType="tmRoot"/>
      </p:par>
    </p:tnLst>
  </p:timing>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851064255"/>
      </p:ext>
    </p:extLst>
  </p:cSld>
  <p:clrMapOvr>
    <a:masterClrMapping/>
  </p:clrMapOvr>
  <p:transition>
    <p:fade/>
  </p:transition>
  <p:timing>
    <p:tnLst>
      <p:par>
        <p:cTn id="1" dur="indefinite" restart="never" nodeType="tmRoot"/>
      </p:par>
    </p:tnLst>
  </p:timing>
</p:sldLayout>
</file>

<file path=ppt/slideLayouts/slideLayout288.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smtClean="0"/>
              <a:t>Click icon to add picture</a:t>
            </a:r>
            <a:endParaRPr lang="en-US"/>
          </a:p>
        </p:txBody>
      </p:sp>
      <p:sp>
        <p:nvSpPr>
          <p:cNvPr id="2" name="Footer Placeholder 1"/>
          <p:cNvSpPr>
            <a:spLocks noGrp="1"/>
          </p:cNvSpPr>
          <p:nvPr>
            <p:ph type="ftr" sz="quarter" idx="13"/>
          </p:nvPr>
        </p:nvSpPr>
        <p:spPr/>
        <p:txBody>
          <a:bodyPr/>
          <a:lstStyle/>
          <a:p>
            <a:r>
              <a:rPr lang="en-US" smtClean="0">
                <a:solidFill>
                  <a:srgbClr val="505050"/>
                </a:solidFill>
              </a:rPr>
              <a:t>Microsoft Confidential</a:t>
            </a:r>
            <a:endParaRPr lang="en-US">
              <a:solidFill>
                <a:srgbClr val="505050"/>
              </a:solidFill>
            </a:endParaRP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6729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785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214194"/>
      </p:ext>
    </p:extLst>
  </p:cSld>
  <p:clrMapOvr>
    <a:masterClrMapping/>
  </p:clrMapOvr>
  <p:transition>
    <p:fade/>
  </p:transition>
  <p:timing>
    <p:tnLst>
      <p:par>
        <p:cTn id="1" dur="indefinite" restart="never" nodeType="tmRoot"/>
      </p:par>
    </p:tnLst>
  </p:timing>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1162200"/>
      </p:ext>
    </p:extLst>
  </p:cSld>
  <p:clrMapOvr>
    <a:masterClrMapping/>
  </p:clrMapOvr>
  <p:transition>
    <p:fade/>
  </p:transition>
  <p:timing>
    <p:tnLst>
      <p:par>
        <p:cTn id="1" dur="indefinite" restart="never" nodeType="tmRoot"/>
      </p:par>
    </p:tnLst>
  </p:timing>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8029220"/>
      </p:ext>
    </p:extLst>
  </p:cSld>
  <p:clrMapOvr>
    <a:masterClrMapping/>
  </p:clrMapOvr>
  <p:transition>
    <p:fade/>
  </p:transition>
  <p:timing>
    <p:tnLst>
      <p:par>
        <p:cTn id="1" dur="indefinite" restart="never" nodeType="tmRoot"/>
      </p:par>
    </p:tnLst>
  </p:timing>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2109038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295825583"/>
      </p:ext>
    </p:extLst>
  </p:cSld>
  <p:clrMapOvr>
    <a:masterClrMapping/>
  </p:clrMapOvr>
  <p:transition>
    <p:fade/>
  </p:transition>
  <p:timing>
    <p:tnLst>
      <p:par>
        <p:cTn id="1" dur="indefinite" restart="never" nodeType="tmRoot"/>
      </p:par>
    </p:tnLst>
  </p:timing>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584937"/>
      </p:ext>
    </p:extLst>
  </p:cSld>
  <p:clrMapOvr>
    <a:masterClrMapping/>
  </p:clrMapOvr>
  <p:transition>
    <p:fade/>
  </p:transition>
  <p:timing>
    <p:tnLst>
      <p:par>
        <p:cTn id="1" dur="indefinite" restart="never" nodeType="tmRoot"/>
      </p:par>
    </p:tnLst>
  </p:timing>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133296931"/>
      </p:ext>
    </p:extLst>
  </p:cSld>
  <p:clrMapOvr>
    <a:masterClrMapping/>
  </p:clrMapOvr>
  <p:transition>
    <p:fade/>
  </p:transition>
  <p:timing>
    <p:tnLst>
      <p:par>
        <p:cTn id="1" dur="indefinite" restart="never" nodeType="tmRoot"/>
      </p:par>
    </p:tnLst>
  </p:timing>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57214281"/>
      </p:ext>
    </p:extLst>
  </p:cSld>
  <p:clrMapOvr>
    <a:masterClrMapping/>
  </p:clrMapOvr>
  <p:transition>
    <p:fade/>
  </p:transition>
  <p:timing>
    <p:tnLst>
      <p:par>
        <p:cTn id="1" dur="indefinite" restart="never" nodeType="tmRoot"/>
      </p:par>
    </p:tnLst>
  </p:timing>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47250875"/>
      </p:ext>
    </p:extLst>
  </p:cSld>
  <p:clrMapOvr>
    <a:masterClrMapping/>
  </p:clrMapOvr>
  <p:transition>
    <p:fade/>
  </p:transition>
  <p:timing>
    <p:tnLst>
      <p:par>
        <p:cTn id="1" dur="indefinite" restart="never" nodeType="tmRoot"/>
      </p:par>
    </p:tnLst>
  </p:timing>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08697791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6221728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lang="en-US" dirty="0" smtClean="0"/>
              <a:t>Microsoft Confidential</a:t>
            </a:r>
            <a:endParaRPr lang="en-US" dirty="0"/>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dirty="0"/>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3368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95250567"/>
      </p:ext>
    </p:extLst>
  </p:cSld>
  <p:clrMapOvr>
    <a:masterClrMapping/>
  </p:clrMapOvr>
  <p:transition>
    <p:fade/>
  </p:transition>
  <p:timing>
    <p:tnLst>
      <p:par>
        <p:cTn id="1" dur="indefinite" restart="never" nodeType="tmRoot"/>
      </p:par>
    </p:tnLst>
  </p:timing>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245917434"/>
      </p:ext>
    </p:extLst>
  </p:cSld>
  <p:clrMapOvr>
    <a:masterClrMapping/>
  </p:clrMapOvr>
  <p:transition>
    <p:fade/>
  </p:transition>
  <p:timing>
    <p:tnLst>
      <p:par>
        <p:cTn id="1" dur="indefinite" restart="never" nodeType="tmRoot"/>
      </p:par>
    </p:tnLst>
  </p:timing>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65556415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47565153"/>
      </p:ext>
    </p:extLst>
  </p:cSld>
  <p:clrMapOvr>
    <a:masterClrMapping/>
  </p:clrMapOvr>
  <p:transition>
    <p:fade/>
  </p:transition>
  <p:timing>
    <p:tnLst>
      <p:par>
        <p:cTn id="1" dur="indefinite" restart="never" nodeType="tmRoot"/>
      </p:par>
    </p:tnLst>
  </p:timing>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55915813"/>
      </p:ext>
    </p:extLst>
  </p:cSld>
  <p:clrMapOvr>
    <a:masterClrMapping/>
  </p:clrMapOvr>
  <p:transition>
    <p:fade/>
  </p:transition>
  <p:timing>
    <p:tnLst>
      <p:par>
        <p:cTn id="1" dur="indefinite" restart="never" nodeType="tmRoot"/>
      </p:par>
    </p:tnLst>
  </p:timing>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585356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23947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8178541"/>
      </p:ext>
    </p:extLst>
  </p:cSld>
  <p:clrMapOvr>
    <a:masterClrMapping/>
  </p:clrMapOvr>
  <p:transition>
    <p:fade/>
  </p:transition>
  <p:timing>
    <p:tnLst>
      <p:par>
        <p:cTn id="1" dur="indefinite" restart="never" nodeType="tmRoot"/>
      </p:par>
    </p:tnLst>
  </p:timing>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2256893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0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94C635-3D51-4C02-B0EC-26CCDE060FEB}" type="datetimeFigureOut">
              <a:rPr lang="en-US" smtClean="0">
                <a:solidFill>
                  <a:srgbClr val="FFFFFF"/>
                </a:solidFill>
              </a:rPr>
              <a:pPr/>
              <a:t>12/26/2015</a:t>
            </a:fld>
            <a:endParaRPr lang="en-US" dirty="0">
              <a:solidFill>
                <a:srgbClr val="FFFFFF"/>
              </a:solidFill>
            </a:endParaRPr>
          </a:p>
        </p:txBody>
      </p:sp>
      <p:sp>
        <p:nvSpPr>
          <p:cNvPr id="5" name="Footer Placeholder 4"/>
          <p:cNvSpPr>
            <a:spLocks noGrp="1"/>
          </p:cNvSpPr>
          <p:nvPr>
            <p:ph type="ftr" sz="quarter" idx="11"/>
          </p:nvPr>
        </p:nvSpPr>
        <p:spPr/>
        <p:txBody>
          <a:bodyPr/>
          <a:lstStyle/>
          <a:p>
            <a:endParaRPr lang="en-US" dirty="0">
              <a:solidFill>
                <a:srgbClr val="FFFFFF"/>
              </a:solidFill>
            </a:endParaRPr>
          </a:p>
        </p:txBody>
      </p:sp>
      <p:sp>
        <p:nvSpPr>
          <p:cNvPr id="6" name="Slide Number Placeholder 5"/>
          <p:cNvSpPr>
            <a:spLocks noGrp="1"/>
          </p:cNvSpPr>
          <p:nvPr>
            <p:ph type="sldNum" sz="quarter" idx="12"/>
          </p:nvPr>
        </p:nvSpPr>
        <p:spPr/>
        <p:txBody>
          <a:bodyPr/>
          <a:lstStyle/>
          <a:p>
            <a:fld id="{DE613E92-7F84-45A2-94B2-74E63017310D}"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59074064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Mission Critical Code">
    <p:spTree>
      <p:nvGrpSpPr>
        <p:cNvPr id="1" name=""/>
        <p:cNvGrpSpPr/>
        <p:nvPr/>
      </p:nvGrpSpPr>
      <p:grpSpPr>
        <a:xfrm>
          <a:off x="0" y="0"/>
          <a:ext cx="0" cy="0"/>
          <a:chOff x="0" y="0"/>
          <a:chExt cx="0" cy="0"/>
        </a:xfrm>
      </p:grpSpPr>
      <p:sp>
        <p:nvSpPr>
          <p:cNvPr id="3" name="Text Placeholder 3"/>
          <p:cNvSpPr>
            <a:spLocks noGrp="1"/>
          </p:cNvSpPr>
          <p:nvPr>
            <p:ph type="body" sz="quarter" idx="10" hasCustomPrompt="1"/>
          </p:nvPr>
        </p:nvSpPr>
        <p:spPr>
          <a:xfrm>
            <a:off x="444676" y="1377434"/>
            <a:ext cx="6886900" cy="4923061"/>
          </a:xfrm>
          <a:solidFill>
            <a:schemeClr val="bg1">
              <a:lumMod val="95000"/>
            </a:schemeClr>
          </a:solidFill>
          <a:ln w="63500">
            <a:solidFill>
              <a:schemeClr val="accent4"/>
            </a:solidFill>
            <a:miter lim="800000"/>
          </a:ln>
        </p:spPr>
        <p:txBody>
          <a:bodyPr wrap="square">
            <a:normAutofit/>
          </a:bodyPr>
          <a:lstStyle>
            <a:lvl1pPr marL="0" indent="0" defTabSz="373039">
              <a:lnSpc>
                <a:spcPct val="100000"/>
              </a:lnSpc>
              <a:spcBef>
                <a:spcPts val="0"/>
              </a:spcBef>
              <a:buClr>
                <a:schemeClr val="tx1"/>
              </a:buClr>
              <a:buFont typeface="Wingdings" pitchFamily="2" charset="2"/>
              <a:buNone/>
              <a:defRPr sz="1836" baseline="0">
                <a:solidFill>
                  <a:schemeClr val="tx1"/>
                </a:solidFill>
                <a:latin typeface="Consolas" panose="020B0609020204030204" pitchFamily="49" charset="0"/>
                <a:cs typeface="Consolas" panose="020B0609020204030204" pitchFamily="49" charset="0"/>
              </a:defRPr>
            </a:lvl1pPr>
            <a:lvl2pPr marL="373039" indent="0" defTabSz="373039">
              <a:lnSpc>
                <a:spcPct val="100000"/>
              </a:lnSpc>
              <a:spcBef>
                <a:spcPts val="0"/>
              </a:spcBef>
              <a:buNone/>
              <a:defRPr sz="1836">
                <a:latin typeface="Consolas" panose="020B0609020204030204" pitchFamily="49" charset="0"/>
                <a:cs typeface="Consolas" panose="020B0609020204030204" pitchFamily="49" charset="0"/>
              </a:defRPr>
            </a:lvl2pPr>
            <a:lvl3pPr marL="746077" indent="0" defTabSz="373039">
              <a:lnSpc>
                <a:spcPct val="100000"/>
              </a:lnSpc>
              <a:spcBef>
                <a:spcPts val="0"/>
              </a:spcBef>
              <a:buNone/>
              <a:tabLst/>
              <a:defRPr sz="1836">
                <a:latin typeface="Consolas" panose="020B0609020204030204" pitchFamily="49" charset="0"/>
                <a:cs typeface="Consolas" panose="020B0609020204030204" pitchFamily="49" charset="0"/>
              </a:defRPr>
            </a:lvl3pPr>
            <a:lvl4pPr marL="1119116" indent="0" defTabSz="373039">
              <a:lnSpc>
                <a:spcPct val="100000"/>
              </a:lnSpc>
              <a:spcBef>
                <a:spcPts val="0"/>
              </a:spcBef>
              <a:buNone/>
              <a:defRPr sz="1836">
                <a:latin typeface="Consolas" panose="020B0609020204030204" pitchFamily="49" charset="0"/>
                <a:cs typeface="Consolas" panose="020B0609020204030204" pitchFamily="49" charset="0"/>
              </a:defRPr>
            </a:lvl4pPr>
            <a:lvl5pPr marL="1492154" indent="0" defTabSz="373039">
              <a:lnSpc>
                <a:spcPct val="100000"/>
              </a:lnSpc>
              <a:spcBef>
                <a:spcPts val="0"/>
              </a:spcBef>
              <a:buNone/>
              <a:tabLst/>
              <a:defRPr sz="1836">
                <a:latin typeface="Consolas" panose="020B0609020204030204" pitchFamily="49" charset="0"/>
                <a:cs typeface="Consolas" panose="020B0609020204030204" pitchFamily="49" charset="0"/>
              </a:defRPr>
            </a:lvl5pPr>
          </a:lstStyle>
          <a:p>
            <a:pPr lvl="0"/>
            <a:r>
              <a:rPr lang="en-US" dirty="0" smtClean="0"/>
              <a:t>Click to edit code</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grpSp>
        <p:nvGrpSpPr>
          <p:cNvPr id="12" name="Group 11"/>
          <p:cNvGrpSpPr/>
          <p:nvPr userDrawn="1"/>
        </p:nvGrpSpPr>
        <p:grpSpPr>
          <a:xfrm>
            <a:off x="-1200" y="6644680"/>
            <a:ext cx="12436794" cy="360970"/>
            <a:chOff x="-1200" y="6644680"/>
            <a:chExt cx="12436794" cy="360970"/>
          </a:xfrm>
        </p:grpSpPr>
        <p:sp>
          <p:nvSpPr>
            <p:cNvPr id="13" name="TextBox 12"/>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4" name="TextBox 13"/>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20" name="Text Placeholder 2"/>
          <p:cNvSpPr>
            <a:spLocks noGrp="1"/>
          </p:cNvSpPr>
          <p:nvPr>
            <p:ph type="body" sz="quarter" idx="13" hasCustomPrompt="1"/>
          </p:nvPr>
        </p:nvSpPr>
        <p:spPr>
          <a:xfrm>
            <a:off x="7564438" y="1350963"/>
            <a:ext cx="4598987" cy="4923425"/>
          </a:xfrm>
        </p:spPr>
        <p:txBody>
          <a:bodyPr/>
          <a:lstStyle>
            <a:lvl1pPr marL="0" indent="0">
              <a:lnSpc>
                <a:spcPct val="100000"/>
              </a:lnSpc>
              <a:spcBef>
                <a:spcPts val="2000"/>
              </a:spcBef>
              <a:buFontTx/>
              <a:buNone/>
              <a:defRPr lang="en-US" sz="2400" kern="1200" dirty="0" smtClean="0">
                <a:solidFill>
                  <a:schemeClr val="accent4"/>
                </a:solidFill>
                <a:latin typeface="+mj-lt"/>
                <a:ea typeface="ＭＳ Ｐゴシック" charset="0"/>
                <a:cs typeface="ＭＳ Ｐゴシック" charset="0"/>
              </a:defRPr>
            </a:lvl1pPr>
            <a:lvl2pPr marL="342900" indent="0">
              <a:lnSpc>
                <a:spcPct val="100000"/>
              </a:lnSpc>
              <a:spcBef>
                <a:spcPts val="2000"/>
              </a:spcBef>
              <a:buFontTx/>
              <a:buNone/>
              <a:defRPr lang="en-US" sz="1960" b="0" kern="1200" dirty="0" smtClean="0">
                <a:solidFill>
                  <a:schemeClr val="tx1"/>
                </a:solidFill>
                <a:latin typeface="+mn-lt"/>
                <a:ea typeface="ＭＳ Ｐゴシック" charset="0"/>
                <a:cs typeface="Segoe UI Semibold" panose="020B0702040204020203" pitchFamily="34" charset="0"/>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marL="0" lvl="0" indent="0" algn="l" defTabSz="931863" rtl="0" fontAlgn="base">
              <a:lnSpc>
                <a:spcPct val="100000"/>
              </a:lnSpc>
              <a:spcBef>
                <a:spcPts val="1224"/>
              </a:spcBef>
              <a:spcAft>
                <a:spcPts val="1200"/>
              </a:spcAft>
              <a:buClr>
                <a:schemeClr val="tx1"/>
              </a:buClr>
              <a:buSzPct val="90000"/>
              <a:buFont typeface="Wingdings" pitchFamily="2" charset="2"/>
              <a:buNone/>
            </a:pPr>
            <a:r>
              <a:rPr lang="en-US" dirty="0" smtClean="0"/>
              <a:t>Click to edit Master text styles</a:t>
            </a:r>
          </a:p>
          <a:p>
            <a:pPr marL="0" lvl="1" indent="0" algn="l" defTabSz="931863" rtl="0" fontAlgn="base">
              <a:lnSpc>
                <a:spcPct val="100000"/>
              </a:lnSpc>
              <a:spcBef>
                <a:spcPts val="612"/>
              </a:spcBef>
              <a:spcAft>
                <a:spcPts val="1200"/>
              </a:spcAft>
              <a:buSzPct val="90000"/>
              <a:buFont typeface="Arial" charset="0"/>
              <a:buNone/>
            </a:pPr>
            <a:r>
              <a:rPr lang="en-US" dirty="0" smtClean="0"/>
              <a:t>Second level</a:t>
            </a:r>
          </a:p>
        </p:txBody>
      </p:sp>
      <p:sp>
        <p:nvSpPr>
          <p:cNvPr id="23" name="Text Placeholder 4"/>
          <p:cNvSpPr>
            <a:spLocks noGrp="1"/>
          </p:cNvSpPr>
          <p:nvPr>
            <p:ph type="body" sz="quarter" idx="14"/>
          </p:nvPr>
        </p:nvSpPr>
        <p:spPr>
          <a:xfrm>
            <a:off x="269241" y="259792"/>
            <a:ext cx="11649456" cy="1078992"/>
          </a:xfrm>
        </p:spPr>
        <p:txBody>
          <a:bodyPr lIns="146304" tIns="91440" rIns="146304" bIns="91440" anchor="ctr" anchorCtr="0"/>
          <a:lstStyle>
            <a:lvl1pPr marL="0" indent="0">
              <a:buNone/>
              <a:defRPr sz="4000">
                <a:solidFill>
                  <a:schemeClr val="tx1">
                    <a:lumMod val="90000"/>
                    <a:lumOff val="10000"/>
                  </a:schemeClr>
                </a:solidFill>
              </a:defRPr>
            </a:lvl1pPr>
            <a:lvl5pPr marL="1028700" indent="0">
              <a:buNone/>
              <a:defRPr/>
            </a:lvl5pPr>
          </a:lstStyle>
          <a:p>
            <a:pPr lvl="0"/>
            <a:r>
              <a:rPr lang="en-US" smtClean="0"/>
              <a:t>Click to edit Master text styles</a:t>
            </a:r>
          </a:p>
        </p:txBody>
      </p:sp>
    </p:spTree>
    <p:extLst>
      <p:ext uri="{BB962C8B-B14F-4D97-AF65-F5344CB8AC3E}">
        <p14:creationId xmlns:p14="http://schemas.microsoft.com/office/powerpoint/2010/main" val="3764266136"/>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330342768"/>
      </p:ext>
    </p:extLst>
  </p:cSld>
  <p:clrMapOvr>
    <a:masterClrMapping/>
  </p:clrMapOvr>
  <p:transition>
    <p:fade/>
  </p:transition>
  <p:timing>
    <p:tnLst>
      <p:par>
        <p:cTn id="1" dur="indefinite" restart="never" nodeType="tmRoot"/>
      </p:par>
    </p:tnLst>
  </p:timing>
</p:sldLayout>
</file>

<file path=ppt/slideLayouts/slideLayout310.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lang="en-US" dirty="0"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7127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smtClean="0"/>
              <a:t>Microsoft Confidential</a:t>
            </a:r>
            <a:endParaRPr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1822806753"/>
      </p:ext>
    </p:extLst>
  </p:cSld>
  <p:clrMapOvr>
    <a:masterClrMapping/>
  </p:clrMapOvr>
  <p:transition>
    <p:fade/>
  </p:transition>
  <p:timing>
    <p:tnLst>
      <p:par>
        <p:cTn id="1" dur="indefinite" restart="never" nodeType="tmRoot"/>
      </p:par>
    </p:tnLst>
  </p:timing>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38664"/>
          </a:xfrm>
        </p:spPr>
        <p:txBody>
          <a:bodyPr/>
          <a:lstStyle>
            <a:lvl1pPr marL="0" indent="0">
              <a:buNone/>
              <a:defRPr/>
            </a:lvl1pPr>
          </a:lstStyle>
          <a:p>
            <a:endParaRPr lang="en-US" dirty="0"/>
          </a:p>
        </p:txBody>
      </p:sp>
      <p:sp>
        <p:nvSpPr>
          <p:cNvPr id="5" name="Title 4"/>
          <p:cNvSpPr>
            <a:spLocks noGrp="1"/>
          </p:cNvSpPr>
          <p:nvPr>
            <p:ph type="title"/>
          </p:nvPr>
        </p:nvSpPr>
        <p:spPr>
          <a:xfrm>
            <a:off x="274320" y="307615"/>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432062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738664"/>
          </a:xfrm>
        </p:spPr>
        <p:txBody>
          <a:bodyPr/>
          <a:lstStyle/>
          <a:p>
            <a:endParaRPr lang="en-US" dirty="0"/>
          </a:p>
        </p:txBody>
      </p:sp>
      <p:sp>
        <p:nvSpPr>
          <p:cNvPr id="2" name="Title 1"/>
          <p:cNvSpPr>
            <a:spLocks noGrp="1"/>
          </p:cNvSpPr>
          <p:nvPr>
            <p:ph type="title"/>
          </p:nvPr>
        </p:nvSpPr>
        <p:spPr>
          <a:xfrm>
            <a:off x="274324"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558970"/>
      </p:ext>
    </p:extLst>
  </p:cSld>
  <p:clrMapOvr>
    <a:masterClrMapping/>
  </p:clrMapOvr>
  <p:transition>
    <p:fade/>
  </p:transition>
  <p:timing>
    <p:tnLst>
      <p:par>
        <p:cTn id="1" dur="indefinite" restart="never" nodeType="tmRoot"/>
      </p:par>
    </p:tnLst>
  </p:timing>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8157451"/>
      </p:ext>
    </p:extLst>
  </p:cSld>
  <p:clrMapOvr>
    <a:masterClrMapping/>
  </p:clrMapOvr>
  <p:transition>
    <p:fade/>
  </p:transition>
  <p:timing>
    <p:tnLst>
      <p:par>
        <p:cTn id="1" dur="indefinite" restart="never" nodeType="tmRoot"/>
      </p:par>
    </p:tnLst>
  </p:timing>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57313258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509148168"/>
      </p:ext>
    </p:extLst>
  </p:cSld>
  <p:clrMapOvr>
    <a:masterClrMapping/>
  </p:clrMapOvr>
  <p:transition>
    <p:fade/>
  </p:transition>
  <p:timing>
    <p:tnLst>
      <p:par>
        <p:cTn id="1" dur="indefinite" restart="never" nodeType="tmRoot"/>
      </p:par>
    </p:tnLst>
  </p:timing>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72"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0464839"/>
      </p:ext>
    </p:extLst>
  </p:cSld>
  <p:clrMapOvr>
    <a:masterClrMapping/>
  </p:clrMapOvr>
  <p:transition>
    <p:fade/>
  </p:transition>
  <p:timing>
    <p:tnLst>
      <p:par>
        <p:cTn id="1" dur="indefinite" restart="never" nodeType="tmRoot"/>
      </p:par>
    </p:tnLst>
  </p:timing>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26"/>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8"/>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8"/>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8"/>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958659430"/>
      </p:ext>
    </p:extLst>
  </p:cSld>
  <p:clrMapOvr>
    <a:masterClrMapping/>
  </p:clrMapOvr>
  <p:transition>
    <p:fade/>
  </p:transition>
  <p:timing>
    <p:tnLst>
      <p:par>
        <p:cTn id="1" dur="indefinite" restart="never" nodeType="tmRoot"/>
      </p:par>
    </p:tnLst>
  </p:timing>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2" y="2597170"/>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700624689"/>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2562351"/>
      </p:ext>
    </p:extLst>
  </p:cSld>
  <p:clrMapOvr>
    <a:masterClrMapping/>
  </p:clrMapOvr>
  <p:transition>
    <p:fade/>
  </p:transition>
  <p:timing>
    <p:tnLst>
      <p:par>
        <p:cTn id="1" dur="indefinite" restart="never" nodeType="tmRoot"/>
      </p:par>
    </p:tnLst>
  </p:timing>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6"/>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70"/>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8071722"/>
      </p:ext>
    </p:extLst>
  </p:cSld>
  <p:clrMapOvr>
    <a:masterClrMapping/>
  </p:clrMapOvr>
  <p:transition>
    <p:fade/>
  </p:transition>
  <p:timing>
    <p:tnLst>
      <p:par>
        <p:cTn id="1" dur="indefinite" restart="never" nodeType="tmRoot"/>
      </p:par>
    </p:tnLst>
  </p:timing>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42" y="2597170"/>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01391938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6"/>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70"/>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8046818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46"/>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73754843"/>
      </p:ext>
    </p:extLst>
  </p:cSld>
  <p:clrMapOvr>
    <a:masterClrMapping/>
  </p:clrMapOvr>
  <p:transition>
    <p:fade/>
  </p:transition>
  <p:timing>
    <p:tnLst>
      <p:par>
        <p:cTn id="1" dur="indefinite" restart="never" nodeType="tmRoot"/>
      </p:par>
    </p:tnLst>
  </p:timing>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46"/>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65104934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568021545"/>
      </p:ext>
    </p:extLst>
  </p:cSld>
  <p:clrMapOvr>
    <a:masterClrMapping/>
  </p:clrMapOvr>
  <p:transition>
    <p:fade/>
  </p:transition>
  <p:timing>
    <p:tnLst>
      <p:par>
        <p:cTn id="1" dur="indefinite" restart="never" nodeType="tmRoot"/>
      </p:par>
    </p:tnLst>
  </p:timing>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734081652"/>
      </p:ext>
    </p:extLst>
  </p:cSld>
  <p:clrMapOvr>
    <a:masterClrMapping/>
  </p:clrMapOvr>
  <p:transition>
    <p:fade/>
  </p:transition>
  <p:timing>
    <p:tnLst>
      <p:par>
        <p:cTn id="1" dur="indefinite" restart="never" nodeType="tmRoot"/>
      </p:par>
    </p:tnLst>
  </p:timing>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42" y="3954465"/>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4806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3"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524157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70"/>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34056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62636147"/>
      </p:ext>
    </p:extLst>
  </p:cSld>
  <p:clrMapOvr>
    <a:masterClrMapping/>
  </p:clrMapOvr>
  <p:transition>
    <p:fade/>
  </p:transition>
  <p:timing>
    <p:tnLst>
      <p:par>
        <p:cTn id="1" dur="indefinite" restart="never" nodeType="tmRoot"/>
      </p:par>
    </p:tnLst>
  </p:timing>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42"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5"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8900944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3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12"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7823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7823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12/26/2015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4"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4248713387"/>
      </p:ext>
    </p:extLst>
  </p:cSld>
  <p:clrMapOvr>
    <a:masterClrMapping/>
  </p:clrMapOvr>
  <p:timing>
    <p:tnLst>
      <p:par>
        <p:cTn id="1" dur="indefinite" restart="never" nodeType="tmRoot"/>
      </p:par>
    </p:tnLst>
  </p:timing>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4"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4"/>
            <a:ext cx="7294563" cy="738664"/>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3857046853"/>
      </p:ext>
    </p:extLst>
  </p:cSld>
  <p:clrMapOvr>
    <a:masterClrMapping/>
  </p:clrMapOvr>
  <p:transition>
    <p:fade/>
  </p:transition>
  <p:timing>
    <p:tnLst>
      <p:par>
        <p:cTn id="1" dur="indefinite" restart="never" nodeType="tmRoot"/>
      </p:par>
    </p:tnLst>
  </p:timing>
</p:sldLayout>
</file>

<file path=ppt/slideLayouts/slideLayout333.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2" y="2125670"/>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5" y="6697635"/>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2443476643"/>
      </p:ext>
    </p:extLst>
  </p:cSld>
  <p:clrMapOvr>
    <a:masterClrMapping/>
  </p:clrMapOvr>
  <p:transition>
    <p:fade/>
  </p:transition>
  <p:timing>
    <p:tnLst>
      <p:par>
        <p:cTn id="1" dur="indefinite" restart="never" nodeType="tmRoot"/>
      </p:par>
    </p:tnLst>
  </p:timing>
</p:sldLayout>
</file>

<file path=ppt/slideLayouts/slideLayout334.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1"/>
          </p:nvPr>
        </p:nvSpPr>
        <p:spPr>
          <a:xfrm>
            <a:off x="274643" y="1212857"/>
            <a:ext cx="11889564" cy="2059025"/>
          </a:xfrm>
        </p:spPr>
        <p:txBody>
          <a:bodyPr/>
          <a:lstStyle>
            <a:lvl1pPr marL="0" indent="0">
              <a:buNone/>
              <a:defRPr/>
            </a:lvl1pPr>
            <a:lvl2pPr marL="28575" indent="0">
              <a:buNone/>
              <a:defRPr sz="2000"/>
            </a:lvl2pPr>
            <a:lvl3pPr marL="223838" indent="0">
              <a:buNone/>
              <a:defRPr sz="2000"/>
            </a:lvl3pPr>
            <a:lvl4pPr marL="476250" indent="0">
              <a:buNone/>
              <a:defRPr sz="1800"/>
            </a:lvl4pPr>
            <a:lvl5pPr marL="739775" indent="0">
              <a:buNone/>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Box 7"/>
          <p:cNvSpPr txBox="1"/>
          <p:nvPr userDrawn="1"/>
        </p:nvSpPr>
        <p:spPr bwMode="white">
          <a:xfrm>
            <a:off x="4454935" y="6697635"/>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897105637"/>
      </p:ext>
    </p:extLst>
  </p:cSld>
  <p:clrMapOvr>
    <a:masterClrMapping/>
  </p:clrMapOvr>
  <p:transition>
    <p:fade/>
  </p:transition>
  <p:timing>
    <p:tnLst>
      <p:par>
        <p:cTn id="1" dur="indefinite" restart="never" nodeType="tmRoot"/>
      </p:par>
    </p:tnLst>
  </p:timing>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smtClean="0"/>
              <a:t>Lorem ipsum dolor sit.</a:t>
            </a:r>
            <a:endParaRPr lang="en-US" dirty="0"/>
          </a:p>
        </p:txBody>
      </p:sp>
      <p:sp>
        <p:nvSpPr>
          <p:cNvPr id="7" name="Picture Placeholder 6"/>
          <p:cNvSpPr>
            <a:spLocks noGrp="1"/>
          </p:cNvSpPr>
          <p:nvPr>
            <p:ph type="pic" sz="quarter" idx="12" hasCustomPrompt="1"/>
          </p:nvPr>
        </p:nvSpPr>
        <p:spPr>
          <a:xfrm>
            <a:off x="269875" y="1350964"/>
            <a:ext cx="7294563" cy="738664"/>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4"/>
            <a:ext cx="4598987" cy="3549690"/>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947905913"/>
      </p:ext>
    </p:extLst>
  </p:cSld>
  <p:clrMapOvr>
    <a:masterClrMapping/>
  </p:clrMapOvr>
  <p:transition>
    <p:fade/>
  </p:transition>
  <p:timing>
    <p:tnLst>
      <p:par>
        <p:cTn id="1" dur="indefinite" restart="never" nodeType="tmRoot"/>
      </p:par>
    </p:tnLst>
  </p:timing>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369191"/>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0358063"/>
      </p:ext>
    </p:extLst>
  </p:cSld>
  <p:clrMapOvr>
    <a:masterClrMapping/>
  </p:clrMapOvr>
  <p:transition>
    <p:fade/>
  </p:transition>
  <p:timing>
    <p:tnLst>
      <p:par>
        <p:cTn id="1" dur="indefinite" restart="never" nodeType="tmRoot"/>
      </p:par>
    </p:tnLst>
  </p:timing>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170104"/>
      </p:ext>
    </p:extLst>
  </p:cSld>
  <p:clrMapOvr>
    <a:masterClrMapping/>
  </p:clrMapOvr>
  <p:transition>
    <p:fade/>
  </p:transition>
  <p:timing>
    <p:tnLst>
      <p:par>
        <p:cTn id="1" dur="indefinite" restart="never" nodeType="tmRoot"/>
      </p:par>
    </p:tnLst>
  </p:timing>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0223127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306584245"/>
      </p:ext>
    </p:extLst>
  </p:cSld>
  <p:clrMapOvr>
    <a:masterClrMapping/>
  </p:clrMapOvr>
  <p:transition>
    <p:fade/>
  </p:transition>
  <p:timing>
    <p:tnLst>
      <p:par>
        <p:cTn id="1" dur="indefinite" restart="never" nodeType="tmRoot"/>
      </p:par>
    </p:tnLst>
  </p:timing>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225147533"/>
      </p:ext>
    </p:extLst>
  </p:cSld>
  <p:clrMapOvr>
    <a:masterClrMapping/>
  </p:clrMapOvr>
  <p:transition>
    <p:fade/>
  </p:transition>
  <p:timing>
    <p:tnLst>
      <p:par>
        <p:cTn id="1" dur="indefinite" restart="never" nodeType="tmRoot"/>
      </p:par>
    </p:tnLst>
  </p:timing>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300643"/>
      </p:ext>
    </p:extLst>
  </p:cSld>
  <p:clrMapOvr>
    <a:masterClrMapping/>
  </p:clrMapOvr>
  <p:transition>
    <p:fade/>
  </p:transition>
  <p:timing>
    <p:tnLst>
      <p:par>
        <p:cTn id="1" dur="indefinite" restart="never" nodeType="tmRoot"/>
      </p:par>
    </p:tnLst>
  </p:timing>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967971723"/>
      </p:ext>
    </p:extLst>
  </p:cSld>
  <p:clrMapOvr>
    <a:masterClrMapping/>
  </p:clrMapOvr>
  <p:transition>
    <p:fade/>
  </p:transition>
  <p:timing>
    <p:tnLst>
      <p:par>
        <p:cTn id="1" dur="indefinite" restart="never" nodeType="tmRoot"/>
      </p:par>
    </p:tnLst>
  </p:timing>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53223716"/>
      </p:ext>
    </p:extLst>
  </p:cSld>
  <p:clrMapOvr>
    <a:masterClrMapping/>
  </p:clrMapOvr>
  <p:transition>
    <p:fade/>
  </p:transition>
  <p:timing>
    <p:tnLst>
      <p:par>
        <p:cTn id="1" dur="indefinite" restart="never" nodeType="tmRoot"/>
      </p:par>
    </p:tnLst>
  </p:timing>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290069207"/>
      </p:ext>
    </p:extLst>
  </p:cSld>
  <p:clrMapOvr>
    <a:masterClrMapping/>
  </p:clrMapOvr>
  <p:transition>
    <p:fade/>
  </p:transition>
  <p:timing>
    <p:tnLst>
      <p:par>
        <p:cTn id="1" dur="indefinite" restart="never" nodeType="tmRoot"/>
      </p:par>
    </p:tnLst>
  </p:timing>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1945285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981691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543898705"/>
      </p:ext>
    </p:extLst>
  </p:cSld>
  <p:clrMapOvr>
    <a:masterClrMapping/>
  </p:clrMapOvr>
  <p:transition>
    <p:fade/>
  </p:transition>
  <p:timing>
    <p:tnLst>
      <p:par>
        <p:cTn id="1" dur="indefinite" restart="never" nodeType="tmRoot"/>
      </p:par>
    </p:tnLst>
  </p:timing>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28433293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68880615"/>
      </p:ext>
    </p:extLst>
  </p:cSld>
  <p:clrMapOvr>
    <a:masterClrMapping/>
  </p:clrMapOvr>
  <p:transition>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86498298"/>
      </p:ext>
    </p:extLst>
  </p:cSld>
  <p:clrMapOvr>
    <a:masterClrMapping/>
  </p:clrMapOvr>
  <p:transition>
    <p:fade/>
  </p:transition>
  <p:timing>
    <p:tnLst>
      <p:par>
        <p:cTn id="1" dur="indefinite" restart="never" nodeType="tmRoot"/>
      </p:par>
    </p:tnLst>
  </p:timing>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107010710"/>
      </p:ext>
    </p:extLst>
  </p:cSld>
  <p:clrMapOvr>
    <a:masterClrMapping/>
  </p:clrMapOvr>
  <p:transition>
    <p:fade/>
  </p:transition>
  <p:timing>
    <p:tnLst>
      <p:par>
        <p:cTn id="1" dur="indefinite" restart="never" nodeType="tmRoot"/>
      </p:par>
    </p:tnLst>
  </p:timing>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361717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41073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4470054"/>
      </p:ext>
    </p:extLst>
  </p:cSld>
  <p:clrMapOvr>
    <a:masterClrMapping/>
  </p:clrMapOvr>
  <p:transition>
    <p:fade/>
  </p:transition>
  <p:timing>
    <p:tnLst>
      <p:par>
        <p:cTn id="1" dur="indefinite" restart="never" nodeType="tmRoot"/>
      </p:par>
    </p:tnLst>
  </p:timing>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58132116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5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12/26/2015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367531959"/>
      </p:ext>
    </p:extLst>
  </p:cSld>
  <p:clrMapOvr>
    <a:masterClrMapping/>
  </p:clrMapOvr>
  <p:timing>
    <p:tnLst>
      <p:par>
        <p:cTn id="1" dur="indefinite" restart="never" nodeType="tmRoot"/>
      </p:par>
    </p:tnLst>
  </p:timing>
</p:sldLayout>
</file>

<file path=ppt/slideLayouts/slideLayout356.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625121101"/>
      </p:ext>
    </p:extLst>
  </p:cSld>
  <p:clrMapOvr>
    <a:masterClrMapping/>
  </p:clrMapOvr>
  <p:transition>
    <p:fade/>
  </p:transition>
  <p:timing>
    <p:tnLst>
      <p:par>
        <p:cTn id="1" dur="indefinite" restart="never" nodeType="tmRoot"/>
      </p:par>
    </p:tnLst>
  </p:timing>
</p:sldLayout>
</file>

<file path=ppt/slideLayouts/slideLayout357.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6213159" y="3414463"/>
            <a:ext cx="6223317" cy="738664"/>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490120" y="1468528"/>
            <a:ext cx="5182659" cy="4600843"/>
          </a:xfrm>
          <a:prstGeom prst="rect">
            <a:avLst/>
          </a:prstGeom>
        </p:spPr>
        <p:txBody>
          <a:bodyPr vert="horz" lIns="68580" tIns="34290" rIns="68580" bIns="34290" rtlCol="0">
            <a:normAutofit/>
          </a:bodyPr>
          <a:lstStyle>
            <a:lvl1pPr marL="177198" marR="0" indent="-177198" algn="l" defTabSz="466310" rtl="0" eaLnBrk="1" fontAlgn="auto" latinLnBrk="0" hangingPunct="1">
              <a:lnSpc>
                <a:spcPct val="120000"/>
              </a:lnSpc>
              <a:spcBef>
                <a:spcPts val="0"/>
              </a:spcBef>
              <a:spcAft>
                <a:spcPts val="1020"/>
              </a:spcAft>
              <a:buClr>
                <a:schemeClr val="accent2"/>
              </a:buClr>
              <a:buSzTx/>
              <a:buFont typeface="Arial"/>
              <a:buChar char="•"/>
              <a:tabLst/>
              <a:defRPr sz="1632" baseline="0"/>
            </a:lvl1pPr>
            <a:lvl2pPr>
              <a:defRPr sz="1632"/>
            </a:lvl2pPr>
            <a:lvl3pPr>
              <a:defRPr sz="1632"/>
            </a:lvl3pPr>
            <a:lvl4pPr>
              <a:defRPr sz="1632"/>
            </a:lvl4pPr>
            <a:lvl5pPr>
              <a:defRPr sz="1632"/>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0"/>
            <a:ext cx="12436475" cy="951255"/>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72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415143145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userDrawn="1">
  <p:cSld name="2_Title Only">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mtClean="0"/>
              <a:t>Click to edit Master title style</a:t>
            </a:r>
            <a:endParaRPr lang="en-IN"/>
          </a:p>
        </p:txBody>
      </p:sp>
      <p:grpSp>
        <p:nvGrpSpPr>
          <p:cNvPr id="4" name="Group 3"/>
          <p:cNvGrpSpPr/>
          <p:nvPr userDrawn="1"/>
        </p:nvGrpSpPr>
        <p:grpSpPr>
          <a:xfrm>
            <a:off x="-1200" y="6644680"/>
            <a:ext cx="12436794" cy="360970"/>
            <a:chOff x="-1200" y="6644680"/>
            <a:chExt cx="12436794" cy="360970"/>
          </a:xfrm>
        </p:grpSpPr>
        <p:sp>
          <p:nvSpPr>
            <p:cNvPr id="5" name="TextBox 4"/>
            <p:cNvSpPr txBox="1"/>
            <p:nvPr/>
          </p:nvSpPr>
          <p:spPr>
            <a:xfrm>
              <a:off x="-1200" y="6644680"/>
              <a:ext cx="4147213" cy="360970"/>
            </a:xfrm>
            <a:prstGeom prst="rect">
              <a:avLst/>
            </a:prstGeom>
            <a:solidFill>
              <a:srgbClr val="0072C6"/>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6" name="TextBox 5"/>
            <p:cNvSpPr txBox="1"/>
            <p:nvPr userDrawn="1"/>
          </p:nvSpPr>
          <p:spPr>
            <a:xfrm>
              <a:off x="4146013" y="6644680"/>
              <a:ext cx="8289581" cy="360970"/>
            </a:xfrm>
            <a:prstGeom prst="rect">
              <a:avLst/>
            </a:prstGeom>
            <a:solidFill>
              <a:srgbClr val="003963"/>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Tree>
    <p:extLst>
      <p:ext uri="{BB962C8B-B14F-4D97-AF65-F5344CB8AC3E}">
        <p14:creationId xmlns:p14="http://schemas.microsoft.com/office/powerpoint/2010/main" val="3325837111"/>
      </p:ext>
    </p:extLst>
  </p:cSld>
  <p:clrMapOvr>
    <a:masterClrMapping/>
  </p:clrMapOvr>
  <p:transition>
    <p:fade/>
  </p:transition>
  <p:timing>
    <p:tnLst>
      <p:par>
        <p:cTn id="1" dur="indefinite" restart="never" nodeType="tmRoot"/>
      </p:par>
    </p:tnLst>
  </p:timing>
</p:sldLayout>
</file>

<file path=ppt/slideLayouts/slideLayout359.xml><?xml version="1.0" encoding="utf-8"?>
<p:sldLayout xmlns:a="http://schemas.openxmlformats.org/drawingml/2006/main" xmlns:r="http://schemas.openxmlformats.org/officeDocument/2006/relationships" xmlns:p="http://schemas.openxmlformats.org/presentationml/2006/main"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lgn="l" defTabSz="932742" rtl="0" eaLnBrk="1" latinLnBrk="0" hangingPunct="1">
              <a:lnSpc>
                <a:spcPct val="90000"/>
              </a:lnSpc>
              <a:spcBef>
                <a:spcPct val="0"/>
              </a:spcBef>
              <a:buNone/>
              <a:defRPr lang="en-US" sz="8800" b="0" kern="1200" cap="none" spc="-100" baseline="0" dirty="0">
                <a:ln w="3175">
                  <a:noFill/>
                </a:ln>
                <a:gradFill>
                  <a:gsLst>
                    <a:gs pos="75912">
                      <a:schemeClr val="tx1"/>
                    </a:gs>
                    <a:gs pos="34307">
                      <a:schemeClr val="tx1"/>
                    </a:gs>
                    <a:gs pos="43000">
                      <a:schemeClr val="tx1"/>
                    </a:gs>
                  </a:gsLst>
                  <a:lin ang="5400000" scaled="0"/>
                </a:gradFill>
                <a:effectLst/>
                <a:latin typeface="+mj-lt"/>
                <a:ea typeface="+mn-ea"/>
                <a:cs typeface="Segoe UI" pitchFamily="34" charset="0"/>
              </a:defRPr>
            </a:lvl1pPr>
          </a:lstStyle>
          <a:p>
            <a:r>
              <a:rPr lang="en-US" dirty="0" smtClean="0"/>
              <a:t>Section title</a:t>
            </a:r>
            <a:endParaRPr lang="en-US" dirty="0"/>
          </a:p>
        </p:txBody>
      </p:sp>
      <p:sp>
        <p:nvSpPr>
          <p:cNvPr id="3" name="TextBox 7"/>
          <p:cNvSpPr txBox="1"/>
          <p:nvPr userDrawn="1"/>
        </p:nvSpPr>
        <p:spPr bwMode="white">
          <a:xfrm>
            <a:off x="4454934" y="6697627"/>
            <a:ext cx="3526606" cy="161583"/>
          </a:xfrm>
          <a:prstGeom prst="rect">
            <a:avLst/>
          </a:prstGeom>
          <a:noFill/>
        </p:spPr>
        <p:txBody>
          <a:bodyPr wrap="none" lIns="0" tIns="0" rIns="0" bIns="0" rtlCol="0" anchor="ctr">
            <a:sp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a:r>
              <a:rPr lang="en-US" sz="1050" spc="150" dirty="0" smtClean="0">
                <a:gradFill>
                  <a:gsLst>
                    <a:gs pos="0">
                      <a:srgbClr val="FFFFFF">
                        <a:alpha val="50000"/>
                      </a:srgbClr>
                    </a:gs>
                    <a:gs pos="86000">
                      <a:srgbClr val="FFFFFF">
                        <a:alpha val="50000"/>
                      </a:srgbClr>
                    </a:gs>
                  </a:gsLst>
                  <a:lin ang="5400000" scaled="0"/>
                </a:gradFill>
              </a:rPr>
              <a:t>MICROSOFT CONFIDENTIAL – INTERNAL ONLY</a:t>
            </a:r>
          </a:p>
        </p:txBody>
      </p:sp>
    </p:spTree>
    <p:extLst>
      <p:ext uri="{BB962C8B-B14F-4D97-AF65-F5344CB8AC3E}">
        <p14:creationId xmlns:p14="http://schemas.microsoft.com/office/powerpoint/2010/main" val="1115627123"/>
      </p:ext>
    </p:extLst>
  </p:cSld>
  <p:clrMapOvr>
    <a:masterClrMapping/>
  </p:clrMapOvr>
  <p:transition>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97045965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0.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smtClean="0"/>
              <a:t>Microsoft Confidential</a:t>
            </a:r>
            <a:endParaRPr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317556372"/>
      </p:ext>
    </p:extLst>
  </p:cSld>
  <p:clrMapOvr>
    <a:masterClrMapping/>
  </p:clrMapOvr>
  <p:transition>
    <p:fade/>
  </p:transition>
  <p:timing>
    <p:tnLst>
      <p:par>
        <p:cTn id="1" dur="indefinite" restart="never" nodeType="tmRoot"/>
      </p:par>
    </p:tnLst>
  </p:timing>
</p:sldLayout>
</file>

<file path=ppt/slideLayouts/slideLayout361.xml><?xml version="1.0" encoding="utf-8"?>
<p:sldLayout xmlns:a="http://schemas.openxmlformats.org/drawingml/2006/main" xmlns:r="http://schemas.openxmlformats.org/officeDocument/2006/relationships" xmlns:p="http://schemas.openxmlformats.org/presentationml/2006/main"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3657600" cy="433965"/>
          </a:xfrm>
        </p:spPr>
        <p:txBody>
          <a:bodyPr/>
          <a:lstStyle>
            <a:lvl1pPr marL="0" indent="0">
              <a:buNone/>
              <a:defRPr sz="1800">
                <a:latin typeface="+mn-lt"/>
              </a:defRPr>
            </a:lvl1pPr>
            <a:lvl2pPr>
              <a:defRPr sz="1800"/>
            </a:lvl2pPr>
            <a:lvl3pPr>
              <a:defRPr sz="1800"/>
            </a:lvl3pPr>
            <a:lvl4pPr>
              <a:defRPr sz="1800"/>
            </a:lvl4pPr>
            <a:lvl5pPr>
              <a:defRPr sz="1800"/>
            </a:lvl5pPr>
          </a:lstStyle>
          <a:p>
            <a:pPr lvl="0"/>
            <a:r>
              <a:rPr lang="en-US" smtClean="0"/>
              <a:t>Click to edit Master text styles</a:t>
            </a:r>
          </a:p>
        </p:txBody>
      </p:sp>
    </p:spTree>
    <p:extLst>
      <p:ext uri="{BB962C8B-B14F-4D97-AF65-F5344CB8AC3E}">
        <p14:creationId xmlns:p14="http://schemas.microsoft.com/office/powerpoint/2010/main" val="2090161082"/>
      </p:ext>
    </p:extLst>
  </p:cSld>
  <p:clrMapOvr>
    <a:masterClrMapping/>
  </p:clrMapOvr>
  <p:transition>
    <p:fade/>
  </p:transition>
  <p:timing>
    <p:tnLst>
      <p:par>
        <p:cTn id="1" dur="indefinite" restart="never" nodeType="tmRoot"/>
      </p:par>
    </p:tnLst>
  </p:timing>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86921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2500754"/>
      </p:ext>
    </p:extLst>
  </p:cSld>
  <p:clrMapOvr>
    <a:masterClrMapping/>
  </p:clrMapOvr>
  <p:transition>
    <p:fade/>
  </p:transition>
  <p:timing>
    <p:tnLst>
      <p:par>
        <p:cTn id="1" dur="indefinite" restart="never" nodeType="tmRoot"/>
      </p:par>
    </p:tnLst>
  </p:timing>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9552213"/>
      </p:ext>
    </p:extLst>
  </p:cSld>
  <p:clrMapOvr>
    <a:masterClrMapping/>
  </p:clrMapOvr>
  <p:transition>
    <p:fade/>
  </p:transition>
  <p:timing>
    <p:tnLst>
      <p:par>
        <p:cTn id="1" dur="indefinite" restart="never" nodeType="tmRoot"/>
      </p:par>
    </p:tnLst>
  </p:timing>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73611423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898574728"/>
      </p:ext>
    </p:extLst>
  </p:cSld>
  <p:clrMapOvr>
    <a:masterClrMapping/>
  </p:clrMapOvr>
  <p:transition>
    <p:fade/>
  </p:transition>
  <p:timing>
    <p:tnLst>
      <p:par>
        <p:cTn id="1" dur="indefinite" restart="never" nodeType="tmRoot"/>
      </p:par>
    </p:tnLst>
  </p:timing>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58068190"/>
      </p:ext>
    </p:extLst>
  </p:cSld>
  <p:clrMapOvr>
    <a:masterClrMapping/>
  </p:clrMapOvr>
  <p:transition>
    <p:fade/>
  </p:transition>
  <p:timing>
    <p:tnLst>
      <p:par>
        <p:cTn id="1" dur="indefinite" restart="never" nodeType="tmRoot"/>
      </p:par>
    </p:tnLst>
  </p:timing>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4022150024"/>
      </p:ext>
    </p:extLst>
  </p:cSld>
  <p:clrMapOvr>
    <a:masterClrMapping/>
  </p:clrMapOvr>
  <p:transition>
    <p:fade/>
  </p:transition>
  <p:timing>
    <p:tnLst>
      <p:par>
        <p:cTn id="1" dur="indefinite" restart="never" nodeType="tmRoot"/>
      </p:par>
    </p:tnLst>
  </p:timing>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89296992"/>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6232646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688559773"/>
      </p:ext>
    </p:extLst>
  </p:cSld>
  <p:clrMapOvr>
    <a:masterClrMapping/>
  </p:clrMapOvr>
  <p:transition>
    <p:fade/>
  </p:transition>
  <p:timing>
    <p:tnLst>
      <p:par>
        <p:cTn id="1" dur="indefinite" restart="never" nodeType="tmRoot"/>
      </p:par>
    </p:tnLst>
  </p:timing>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1126710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6463116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449584136"/>
      </p:ext>
    </p:extLst>
  </p:cSld>
  <p:clrMapOvr>
    <a:masterClrMapping/>
  </p:clrMapOvr>
  <p:transition>
    <p:fade/>
  </p:transition>
  <p:timing>
    <p:tnLst>
      <p:par>
        <p:cTn id="1" dur="indefinite" restart="never" nodeType="tmRoot"/>
      </p:par>
    </p:tnLst>
  </p:timing>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297133781"/>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91100676"/>
      </p:ext>
    </p:extLst>
  </p:cSld>
  <p:clrMapOvr>
    <a:masterClrMapping/>
  </p:clrMapOvr>
  <p:transition>
    <p:fade/>
  </p:transition>
  <p:timing>
    <p:tnLst>
      <p:par>
        <p:cTn id="1" dur="indefinite" restart="never" nodeType="tmRoot"/>
      </p:par>
    </p:tnLst>
  </p:timing>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059078068"/>
      </p:ext>
    </p:extLst>
  </p:cSld>
  <p:clrMapOvr>
    <a:masterClrMapping/>
  </p:clrMapOvr>
  <p:transition>
    <p:fade/>
  </p:transition>
  <p:timing>
    <p:tnLst>
      <p:par>
        <p:cTn id="1" dur="indefinite" restart="never" nodeType="tmRoot"/>
      </p:par>
    </p:tnLst>
  </p:timing>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43514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50579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14986"/>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518934723"/>
      </p:ext>
    </p:extLst>
  </p:cSld>
  <p:clrMapOvr>
    <a:masterClrMapping/>
  </p:clrMapOvr>
  <p:transition>
    <p:fade/>
  </p:transition>
  <p:timing>
    <p:tnLst>
      <p:par>
        <p:cTn id="1" dur="indefinite" restart="never" nodeType="tmRoot"/>
      </p:par>
    </p:tnLst>
  </p:timing>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3303625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494C635-3D51-4C02-B0EC-26CCDE060FEB}" type="datetimeFigureOut">
              <a:rPr lang="en-US" smtClean="0">
                <a:solidFill>
                  <a:srgbClr val="FFFFFF"/>
                </a:solidFill>
              </a:rPr>
              <a:pPr/>
              <a:t>12/26/2015</a:t>
            </a:fld>
            <a:endParaRPr lang="en-US" dirty="0">
              <a:solidFill>
                <a:srgbClr val="FFFFFF"/>
              </a:solidFill>
            </a:endParaRPr>
          </a:p>
        </p:txBody>
      </p:sp>
      <p:sp>
        <p:nvSpPr>
          <p:cNvPr id="5" name="Footer Placeholder 4"/>
          <p:cNvSpPr>
            <a:spLocks noGrp="1"/>
          </p:cNvSpPr>
          <p:nvPr>
            <p:ph type="ftr" sz="quarter" idx="11"/>
          </p:nvPr>
        </p:nvSpPr>
        <p:spPr/>
        <p:txBody>
          <a:bodyPr/>
          <a:lstStyle/>
          <a:p>
            <a:endParaRPr lang="en-US" dirty="0">
              <a:solidFill>
                <a:srgbClr val="FFFFFF"/>
              </a:solidFill>
            </a:endParaRPr>
          </a:p>
        </p:txBody>
      </p:sp>
      <p:sp>
        <p:nvSpPr>
          <p:cNvPr id="6" name="Slide Number Placeholder 5"/>
          <p:cNvSpPr>
            <a:spLocks noGrp="1"/>
          </p:cNvSpPr>
          <p:nvPr>
            <p:ph type="sldNum" sz="quarter" idx="12"/>
          </p:nvPr>
        </p:nvSpPr>
        <p:spPr/>
        <p:txBody>
          <a:bodyPr/>
          <a:lstStyle/>
          <a:p>
            <a:fld id="{DE613E92-7F84-45A2-94B2-74E63017310D}"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1692712355"/>
      </p:ext>
    </p:extLst>
  </p:cSld>
  <p:clrMapOvr>
    <a:masterClrMapping/>
  </p:clrMapOvr>
  <p:timing>
    <p:tnLst>
      <p:par>
        <p:cTn id="1" dur="indefinite" restart="never" nodeType="tmRoot"/>
      </p:par>
    </p:tnLst>
  </p:timing>
</p:sldLayout>
</file>

<file path=ppt/slideLayouts/slideLayout382.xml><?xml version="1.0" encoding="utf-8"?>
<p:sldLayout xmlns:a="http://schemas.openxmlformats.org/drawingml/2006/main" xmlns:r="http://schemas.openxmlformats.org/officeDocument/2006/relationships" xmlns:p="http://schemas.openxmlformats.org/presentationml/2006/main">
  <p:cSld name="Double Title">
    <p:bg bwMode="gray">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a:xfrm>
            <a:off x="274638" y="311151"/>
            <a:ext cx="11912600" cy="1791260"/>
          </a:xfrm>
        </p:spPr>
        <p:txBody>
          <a:bodyPr>
            <a:normAutofit/>
          </a:bodyPr>
          <a:lstStyle/>
          <a:p>
            <a:r>
              <a:rPr lang="en-US" smtClean="0"/>
              <a:t>Click to edit Master title style</a:t>
            </a:r>
            <a:endParaRPr lang="en-US" dirty="0"/>
          </a:p>
        </p:txBody>
      </p:sp>
      <p:sp>
        <p:nvSpPr>
          <p:cNvPr id="6" name="Content Placeholder 5"/>
          <p:cNvSpPr>
            <a:spLocks noGrp="1"/>
          </p:cNvSpPr>
          <p:nvPr>
            <p:ph sz="quarter" idx="10"/>
          </p:nvPr>
        </p:nvSpPr>
        <p:spPr>
          <a:xfrm>
            <a:off x="274638" y="2601915"/>
            <a:ext cx="11912600" cy="3794948"/>
          </a:xfrm>
        </p:spPr>
        <p:txBody>
          <a:bodyPr vert="horz" wrap="square" lIns="146304" tIns="91440" rIns="146304" bIns="91440" rtlCol="0">
            <a:normAutofit/>
          </a:bodyPr>
          <a:lstStyle>
            <a:lvl1pPr>
              <a:defRPr lang="en-US" smtClean="0"/>
            </a:lvl1pPr>
            <a:lvl2pPr>
              <a:defRPr lang="en-US" smtClean="0"/>
            </a:lvl2pPr>
            <a:lvl3pPr>
              <a:defRPr lang="en-US" smtClean="0"/>
            </a:lvl3pPr>
            <a:lvl4pPr>
              <a:defRPr lang="en-US" smtClean="0"/>
            </a:lvl4pPr>
            <a:lvl5pPr>
              <a:defRPr lang="en-US"/>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8"/>
          <p:cNvSpPr>
            <a:spLocks noGrp="1"/>
          </p:cNvSpPr>
          <p:nvPr>
            <p:ph type="body" sz="quarter" idx="13" hasCustomPrompt="1"/>
          </p:nvPr>
        </p:nvSpPr>
        <p:spPr>
          <a:xfrm>
            <a:off x="274638" y="6568507"/>
            <a:ext cx="8229600" cy="273097"/>
          </a:xfrm>
        </p:spPr>
        <p:txBody>
          <a:bodyPr lIns="182880" tIns="64008" rIns="182880" bIns="64008" anchor="b"/>
          <a:lstStyle>
            <a:lvl1pPr marL="0" marR="0" indent="0" algn="l" defTabSz="685621" rtl="0" eaLnBrk="1" fontAlgn="auto" latinLnBrk="0" hangingPunct="1">
              <a:lnSpc>
                <a:spcPct val="90000"/>
              </a:lnSpc>
              <a:spcBef>
                <a:spcPct val="20000"/>
              </a:spcBef>
              <a:spcAft>
                <a:spcPts val="0"/>
              </a:spcAft>
              <a:buClrTx/>
              <a:buSzPct val="90000"/>
              <a:buFont typeface="Arial" pitchFamily="34" charset="0"/>
              <a:buNone/>
              <a:tabLst/>
              <a:defRPr sz="1000"/>
            </a:lvl1pPr>
          </a:lstStyle>
          <a:p>
            <a:pPr marL="0" marR="0" lvl="0" indent="0" algn="l" defTabSz="685621" rtl="0" eaLnBrk="1" fontAlgn="auto" latinLnBrk="0" hangingPunct="1">
              <a:lnSpc>
                <a:spcPct val="90000"/>
              </a:lnSpc>
              <a:spcBef>
                <a:spcPct val="20000"/>
              </a:spcBef>
              <a:spcAft>
                <a:spcPts val="0"/>
              </a:spcAft>
              <a:buClrTx/>
              <a:buSzPct val="90000"/>
              <a:buFont typeface="Arial" pitchFamily="34" charset="0"/>
              <a:buNone/>
              <a:tabLst/>
              <a:defRPr/>
            </a:pPr>
            <a:r>
              <a:rPr kumimoji="0" lang="en-US" sz="1000" b="0" i="0" u="none" strike="noStrike" kern="1200" cap="none" spc="0" normalizeH="0" baseline="0" noProof="0" dirty="0" smtClean="0">
                <a:ln>
                  <a:noFill/>
                </a:ln>
                <a:solidFill>
                  <a:srgbClr val="505050"/>
                </a:solidFill>
                <a:effectLst/>
                <a:uLnTx/>
                <a:uFillTx/>
                <a:latin typeface="+mn-lt"/>
                <a:ea typeface="+mn-ea"/>
                <a:cs typeface="Arial" pitchFamily="34" charset="0"/>
              </a:rPr>
              <a:t>Source/Footnote:</a:t>
            </a:r>
            <a:endParaRPr kumimoji="0" lang="en-US" sz="1000" b="0" i="0" u="none" strike="noStrike" kern="1200" cap="none" spc="0" normalizeH="0" baseline="0" noProof="0" dirty="0">
              <a:ln>
                <a:noFill/>
              </a:ln>
              <a:solidFill>
                <a:srgbClr val="505050"/>
              </a:solidFill>
              <a:effectLst/>
              <a:uLnTx/>
              <a:uFillTx/>
              <a:latin typeface="+mn-lt"/>
              <a:ea typeface="+mn-ea"/>
              <a:cs typeface="Arial" pitchFamily="34" charset="0"/>
            </a:endParaRPr>
          </a:p>
        </p:txBody>
      </p:sp>
    </p:spTree>
    <p:extLst>
      <p:ext uri="{BB962C8B-B14F-4D97-AF65-F5344CB8AC3E}">
        <p14:creationId xmlns:p14="http://schemas.microsoft.com/office/powerpoint/2010/main" val="49237584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738664"/>
          </a:xfrm>
        </p:spPr>
        <p:txBody>
          <a:bodyPr/>
          <a:lstStyle>
            <a:lvl1pPr marL="0" indent="0">
              <a:buNone/>
              <a:defRPr/>
            </a:lvl1pPr>
          </a:lstStyle>
          <a:p>
            <a:endParaRPr lang="en-US" dirty="0"/>
          </a:p>
        </p:txBody>
      </p:sp>
      <p:sp>
        <p:nvSpPr>
          <p:cNvPr id="5" name="Title 4"/>
          <p:cNvSpPr>
            <a:spLocks noGrp="1"/>
          </p:cNvSpPr>
          <p:nvPr>
            <p:ph type="title"/>
          </p:nvPr>
        </p:nvSpPr>
        <p:spPr>
          <a:xfrm>
            <a:off x="274320" y="307609"/>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462396"/>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5">
          <p15:clr>
            <a:srgbClr val="C35EA4"/>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738664"/>
          </a:xfrm>
        </p:spPr>
        <p:txBody>
          <a:bodyPr/>
          <a:lstStyle/>
          <a:p>
            <a:endParaRPr lang="en-US" dirty="0"/>
          </a:p>
        </p:txBody>
      </p:sp>
      <p:sp>
        <p:nvSpPr>
          <p:cNvPr id="2" name="Title 1"/>
          <p:cNvSpPr>
            <a:spLocks noGrp="1"/>
          </p:cNvSpPr>
          <p:nvPr>
            <p:ph type="title"/>
          </p:nvPr>
        </p:nvSpPr>
        <p:spPr>
          <a:xfrm>
            <a:off x="274321"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5390058"/>
      </p:ext>
    </p:extLst>
  </p:cSld>
  <p:clrMapOvr>
    <a:masterClrMapping/>
  </p:clrMapOvr>
  <p:transition>
    <p:fade/>
  </p:transition>
  <p:timing>
    <p:tnLst>
      <p:par>
        <p:cTn id="1" dur="indefinite" restart="never" nodeType="tmRoot"/>
      </p:par>
    </p:tnLst>
  </p:timing>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1349935"/>
      </p:ext>
    </p:extLst>
  </p:cSld>
  <p:clrMapOvr>
    <a:masterClrMapping/>
  </p:clrMapOvr>
  <p:transition>
    <p:fade/>
  </p:transition>
  <p:timing>
    <p:tnLst>
      <p:par>
        <p:cTn id="1" dur="indefinite" restart="never" nodeType="tmRoot"/>
      </p:par>
    </p:tnLst>
  </p:timing>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51714984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255804189"/>
      </p:ext>
    </p:extLst>
  </p:cSld>
  <p:clrMapOvr>
    <a:masterClrMapping/>
  </p:clrMapOvr>
  <p:transition>
    <p:fade/>
  </p:transition>
  <p:timing>
    <p:tnLst>
      <p:par>
        <p:cTn id="1" dur="indefinite" restart="never" nodeType="tmRoot"/>
      </p:par>
    </p:tnLst>
  </p:timing>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9"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2278609"/>
      </p:ext>
    </p:extLst>
  </p:cSld>
  <p:clrMapOvr>
    <a:masterClrMapping/>
  </p:clrMapOvr>
  <p:transition>
    <p:fade/>
  </p:transition>
  <p:timing>
    <p:tnLst>
      <p:par>
        <p:cTn id="1" dur="indefinite" restart="never" nodeType="tmRoot"/>
      </p:par>
    </p:tnLst>
  </p:timing>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20"/>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2"/>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2"/>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2"/>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2740771117"/>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4179988416"/>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2747801753"/>
      </p:ext>
    </p:extLst>
  </p:cSld>
  <p:clrMapOvr>
    <a:masterClrMapping/>
  </p:clrMapOvr>
  <p:transition>
    <p:fade/>
  </p:transition>
  <p:timing>
    <p:tnLst>
      <p:par>
        <p:cTn id="1" dur="indefinite" restart="never" nodeType="tmRoot"/>
      </p:par>
    </p:tnLst>
  </p:timing>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68612779"/>
      </p:ext>
    </p:extLst>
  </p:cSld>
  <p:clrMapOvr>
    <a:masterClrMapping/>
  </p:clrMapOvr>
  <p:transition>
    <p:fade/>
  </p:transition>
  <p:timing>
    <p:tnLst>
      <p:par>
        <p:cTn id="1" dur="indefinite" restart="never" nodeType="tmRoot"/>
      </p:par>
    </p:tnLst>
  </p:timing>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9" y="2597164"/>
            <a:ext cx="7315200" cy="517065"/>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548691494"/>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900"/>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4"/>
            <a:ext cx="10972800" cy="189898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5962600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40"/>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5262535"/>
      </p:ext>
    </p:extLst>
  </p:cSld>
  <p:clrMapOvr>
    <a:masterClrMapping/>
  </p:clrMapOvr>
  <p:transition>
    <p:fade/>
  </p:transition>
  <p:timing>
    <p:tnLst>
      <p:par>
        <p:cTn id="1" dur="indefinite" restart="never" nodeType="tmRoot"/>
      </p:par>
    </p:tnLst>
  </p:timing>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40"/>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994479299"/>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91500173"/>
      </p:ext>
    </p:extLst>
  </p:cSld>
  <p:clrMapOvr>
    <a:masterClrMapping/>
  </p:clrMapOvr>
  <p:transition>
    <p:fade/>
  </p:transition>
  <p:timing>
    <p:tnLst>
      <p:par>
        <p:cTn id="1" dur="indefinite" restart="never" nodeType="tmRoot"/>
      </p:par>
    </p:tnLst>
  </p:timing>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63369191"/>
      </p:ext>
    </p:extLst>
  </p:cSld>
  <p:clrMapOvr>
    <a:masterClrMapping/>
  </p:clrMapOvr>
  <p:transition>
    <p:fade/>
  </p:transition>
  <p:timing>
    <p:tnLst>
      <p:par>
        <p:cTn id="1" dur="indefinite" restart="never" nodeType="tmRoot"/>
      </p:par>
    </p:tnLst>
  </p:timing>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9" y="3954459"/>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660349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40"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773536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5" name="Text Placeholder 4"/>
          <p:cNvSpPr>
            <a:spLocks noGrp="1"/>
          </p:cNvSpPr>
          <p:nvPr>
            <p:ph type="body" sz="quarter" idx="12" hasCustomPrompt="1"/>
          </p:nvPr>
        </p:nvSpPr>
        <p:spPr>
          <a:xfrm>
            <a:off x="276541" y="2125663"/>
            <a:ext cx="5484498" cy="1828806"/>
          </a:xfrm>
          <a:noFill/>
        </p:spPr>
        <p:txBody>
          <a:bodyPr lIns="182880" tIns="146304" rIns="182880" bIns="146304">
            <a:noAutofit/>
          </a:bodyPr>
          <a:lstStyle>
            <a:lvl1pPr marL="0" indent="0">
              <a:spcBef>
                <a:spcPts val="0"/>
              </a:spcBef>
              <a:buNone/>
              <a:defRPr sz="3600" spc="0" baseline="0">
                <a:gradFill>
                  <a:gsLst>
                    <a:gs pos="46903">
                      <a:srgbClr val="FFFFFF"/>
                    </a:gs>
                    <a:gs pos="83000">
                      <a:srgbClr val="FFFFFF"/>
                    </a:gs>
                  </a:gsLst>
                  <a:lin ang="5400000" scaled="1"/>
                </a:gradFill>
                <a:latin typeface="+mj-lt"/>
              </a:defRPr>
            </a:lvl1pPr>
          </a:lstStyle>
          <a:p>
            <a:pPr lvl="0"/>
            <a:r>
              <a:rPr lang="en-US" dirty="0" smtClean="0"/>
              <a:t>Speaker Name</a:t>
            </a:r>
          </a:p>
        </p:txBody>
      </p:sp>
      <p:sp>
        <p:nvSpPr>
          <p:cNvPr id="9" name="Title 1"/>
          <p:cNvSpPr>
            <a:spLocks noGrp="1"/>
          </p:cNvSpPr>
          <p:nvPr>
            <p:ph type="title" hasCustomPrompt="1"/>
          </p:nvPr>
        </p:nvSpPr>
        <p:spPr>
          <a:xfrm>
            <a:off x="274703" y="296863"/>
            <a:ext cx="5486335" cy="1828800"/>
          </a:xfrm>
          <a:noFill/>
        </p:spPr>
        <p:txBody>
          <a:bodyPr lIns="146304" tIns="91440" rIns="146304" bIns="91440"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0535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userDrawn="1">
          <p15:clr>
            <a:srgbClr val="C35EA4"/>
          </p15:clr>
        </p15:guide>
        <p15:guide id="2" orient="horz" pos="4104" userDrawn="1">
          <p15:clr>
            <a:srgbClr val="C35EA4"/>
          </p15:clr>
        </p15:guide>
        <p15:guide id="3" pos="288" userDrawn="1">
          <p15:clr>
            <a:srgbClr val="C35EA4"/>
          </p15:clr>
        </p15:guide>
        <p15:guide id="4" pos="7546" userDrawn="1">
          <p15:clr>
            <a:srgbClr val="C35EA4"/>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4162606635"/>
      </p:ext>
    </p:extLst>
  </p:cSld>
  <p:clrMapOvr>
    <a:masterClrMapping/>
  </p:clrMapOvr>
  <p:transition>
    <p:fade/>
  </p:transition>
  <p:timing>
    <p:tnLst>
      <p:par>
        <p:cTn id="1" dur="indefinite" restart="never" nodeType="tmRoot"/>
      </p:par>
    </p:tnLst>
  </p:timing>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64"/>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9802795"/>
      </p:ext>
    </p:extLst>
  </p:cSld>
  <p:clrMapOvr>
    <a:masterClrMapping/>
  </p:clrMapOvr>
  <p:transition>
    <p:fade/>
  </p:transition>
  <p:timing>
    <p:tnLst>
      <p:par>
        <p:cTn id="1" dur="indefinite" restart="never" nodeType="tmRoot"/>
      </p:par>
    </p:tnLst>
  </p:timing>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9"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2"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94741863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9"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27823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27823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12/26/2015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1"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1796687525"/>
      </p:ext>
    </p:extLst>
  </p:cSld>
  <p:clrMapOvr>
    <a:masterClrMapping/>
  </p:clrMapOvr>
  <p:timing>
    <p:tnLst>
      <p:par>
        <p:cTn id="1" dur="indefinite" restart="never" nodeType="tmRoot"/>
      </p:par>
    </p:tnLst>
  </p:timing>
</p:sldLayout>
</file>

<file path=ppt/slideLayouts/slideLayout403.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1"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4"/>
            <a:ext cx="7294563" cy="738664"/>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2171237852"/>
      </p:ext>
    </p:extLst>
  </p:cSld>
  <p:clrMapOvr>
    <a:masterClrMapping/>
  </p:clrMapOvr>
  <p:transition>
    <p:fade/>
  </p:transition>
  <p:timing>
    <p:tnLst>
      <p:par>
        <p:cTn id="1" dur="indefinite" restart="never" nodeType="tmRoot"/>
      </p:par>
    </p:tnLst>
  </p:timing>
</p:sldLayout>
</file>

<file path=ppt/slideLayouts/slideLayout404.xml><?xml version="1.0" encoding="utf-8"?>
<p:sldLayout xmlns:a="http://schemas.openxmlformats.org/drawingml/2006/main" xmlns:r="http://schemas.openxmlformats.org/officeDocument/2006/relationships" xmlns:p="http://schemas.openxmlformats.org/presentationml/2006/main" userDrawn="1">
  <p:cSld name="Bullets and Image">
    <p:spTree>
      <p:nvGrpSpPr>
        <p:cNvPr id="1" name=""/>
        <p:cNvGrpSpPr/>
        <p:nvPr/>
      </p:nvGrpSpPr>
      <p:grpSpPr>
        <a:xfrm>
          <a:off x="0" y="0"/>
          <a:ext cx="0" cy="0"/>
          <a:chOff x="0" y="0"/>
          <a:chExt cx="0" cy="0"/>
        </a:xfrm>
      </p:grpSpPr>
      <p:sp>
        <p:nvSpPr>
          <p:cNvPr id="5" name="Picture Placeholder 4"/>
          <p:cNvSpPr>
            <a:spLocks noGrp="1"/>
          </p:cNvSpPr>
          <p:nvPr>
            <p:ph type="pic" sz="quarter" idx="11" hasCustomPrompt="1"/>
          </p:nvPr>
        </p:nvSpPr>
        <p:spPr>
          <a:xfrm>
            <a:off x="6213160" y="3414463"/>
            <a:ext cx="6223317" cy="738664"/>
          </a:xfrm>
          <a:prstGeom prst="rect">
            <a:avLst/>
          </a:prstGeom>
        </p:spPr>
        <p:txBody>
          <a:bodyPr vert="horz" anchor="ctr"/>
          <a:lstStyle>
            <a:lvl1pPr marL="0" indent="0" algn="ctr">
              <a:buNone/>
              <a:defRPr/>
            </a:lvl1pPr>
          </a:lstStyle>
          <a:p>
            <a:r>
              <a:rPr lang="en-US" dirty="0" smtClean="0"/>
              <a:t> </a:t>
            </a:r>
            <a:endParaRPr lang="en-US" dirty="0"/>
          </a:p>
        </p:txBody>
      </p:sp>
      <p:sp>
        <p:nvSpPr>
          <p:cNvPr id="3" name="Text Placeholder 2"/>
          <p:cNvSpPr>
            <a:spLocks noGrp="1"/>
          </p:cNvSpPr>
          <p:nvPr>
            <p:ph idx="1" hasCustomPrompt="1"/>
          </p:nvPr>
        </p:nvSpPr>
        <p:spPr>
          <a:xfrm>
            <a:off x="490121" y="1468530"/>
            <a:ext cx="5182659" cy="4600843"/>
          </a:xfrm>
          <a:prstGeom prst="rect">
            <a:avLst/>
          </a:prstGeom>
        </p:spPr>
        <p:txBody>
          <a:bodyPr vert="horz" lIns="68580" tIns="34290" rIns="68580" bIns="34290" rtlCol="0">
            <a:normAutofit/>
          </a:bodyPr>
          <a:lstStyle>
            <a:lvl1pPr marL="177198" marR="0" indent="-177198" algn="l" defTabSz="466310" rtl="0" eaLnBrk="1" fontAlgn="auto" latinLnBrk="0" hangingPunct="1">
              <a:lnSpc>
                <a:spcPct val="120000"/>
              </a:lnSpc>
              <a:spcBef>
                <a:spcPts val="0"/>
              </a:spcBef>
              <a:spcAft>
                <a:spcPts val="1020"/>
              </a:spcAft>
              <a:buClr>
                <a:schemeClr val="accent2"/>
              </a:buClr>
              <a:buSzTx/>
              <a:buFont typeface="Arial"/>
              <a:buChar char="•"/>
              <a:tabLst/>
              <a:defRPr sz="1632" baseline="0"/>
            </a:lvl1pPr>
            <a:lvl2pPr>
              <a:defRPr sz="1632"/>
            </a:lvl2pPr>
            <a:lvl3pPr>
              <a:defRPr sz="1632"/>
            </a:lvl3pPr>
            <a:lvl4pPr>
              <a:defRPr sz="1632"/>
            </a:lvl4pPr>
            <a:lvl5pPr>
              <a:defRPr sz="1632"/>
            </a:lvl5pPr>
          </a:lstStyle>
          <a:p>
            <a:pPr lvl="0"/>
            <a:r>
              <a:rPr lang="en-US" dirty="0" smtClean="0"/>
              <a:t>Click to add bulleted list</a:t>
            </a:r>
          </a:p>
          <a:p>
            <a:pPr lvl="0"/>
            <a:r>
              <a:rPr lang="en-US" dirty="0" smtClean="0"/>
              <a:t>Click to add bulleted list</a:t>
            </a:r>
          </a:p>
          <a:p>
            <a:pPr lvl="0"/>
            <a:r>
              <a:rPr lang="en-US" dirty="0" smtClean="0"/>
              <a:t>Click to add bulleted list</a:t>
            </a:r>
          </a:p>
        </p:txBody>
      </p:sp>
      <p:sp>
        <p:nvSpPr>
          <p:cNvPr id="4" name="Text Placeholder 6"/>
          <p:cNvSpPr>
            <a:spLocks noGrp="1"/>
          </p:cNvSpPr>
          <p:nvPr>
            <p:ph type="body" sz="quarter" idx="10" hasCustomPrompt="1"/>
          </p:nvPr>
        </p:nvSpPr>
        <p:spPr>
          <a:xfrm>
            <a:off x="0" y="2"/>
            <a:ext cx="12436475" cy="951255"/>
          </a:xfrm>
          <a:prstGeom prst="rect">
            <a:avLst/>
          </a:prstGeom>
          <a:solidFill>
            <a:schemeClr val="bg1"/>
          </a:solidFill>
          <a:ln>
            <a:noFill/>
          </a:ln>
          <a:effectLst>
            <a:outerShdw blurRad="40005" dist="25400" dir="5400000" algn="t" rotWithShape="0">
              <a:prstClr val="black">
                <a:alpha val="30000"/>
              </a:prstClr>
            </a:outerShdw>
          </a:effectLst>
        </p:spPr>
        <p:txBody>
          <a:bodyPr lIns="274320" tIns="34290" rIns="68580" bIns="34290" anchor="ctr" anchorCtr="0">
            <a:normAutofit/>
          </a:bodyPr>
          <a:lstStyle>
            <a:lvl1pPr marL="0" indent="0">
              <a:buNone/>
              <a:defRPr sz="2720" baseline="0">
                <a:latin typeface="Arial Black"/>
                <a:cs typeface="Arial Black"/>
              </a:defRPr>
            </a:lvl1pPr>
          </a:lstStyle>
          <a:p>
            <a:pPr lvl="0"/>
            <a:r>
              <a:rPr lang="en-US" dirty="0" smtClean="0"/>
              <a:t>CLICK TO ADD TITLE</a:t>
            </a:r>
            <a:endParaRPr lang="en-US" dirty="0"/>
          </a:p>
        </p:txBody>
      </p:sp>
    </p:spTree>
    <p:extLst>
      <p:ext uri="{BB962C8B-B14F-4D97-AF65-F5344CB8AC3E}">
        <p14:creationId xmlns:p14="http://schemas.microsoft.com/office/powerpoint/2010/main" val="74599562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885705"/>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1662919"/>
      </p:ext>
    </p:extLst>
  </p:cSld>
  <p:clrMapOvr>
    <a:masterClrMapping/>
  </p:clrMapOvr>
  <p:transition>
    <p:fade/>
  </p:transition>
  <p:timing>
    <p:tnLst>
      <p:par>
        <p:cTn id="1" dur="indefinite" restart="never" nodeType="tmRoot"/>
      </p:par>
    </p:tnLst>
  </p:timing>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4399515"/>
      </p:ext>
    </p:extLst>
  </p:cSld>
  <p:clrMapOvr>
    <a:masterClrMapping/>
  </p:clrMapOvr>
  <p:transition>
    <p:fade/>
  </p:transition>
  <p:timing>
    <p:tnLst>
      <p:par>
        <p:cTn id="1" dur="indefinite" restart="never" nodeType="tmRoot"/>
      </p:par>
    </p:tnLst>
  </p:timing>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70571316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581055271"/>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2976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307524"/>
      </p:ext>
    </p:extLst>
  </p:cSld>
  <p:clrMapOvr>
    <a:masterClrMapping/>
  </p:clrMapOvr>
  <p:transition>
    <p:fade/>
  </p:transition>
  <p:timing>
    <p:tnLst>
      <p:par>
        <p:cTn id="1" dur="indefinite" restart="never" nodeType="tmRoot"/>
      </p:par>
    </p:tnLst>
  </p:timing>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3570233213"/>
      </p:ext>
    </p:extLst>
  </p:cSld>
  <p:clrMapOvr>
    <a:masterClrMapping/>
  </p:clrMapOvr>
  <p:transition>
    <p:fade/>
  </p:transition>
  <p:timing>
    <p:tnLst>
      <p:par>
        <p:cTn id="1" dur="indefinite" restart="never" nodeType="tmRoot"/>
      </p:par>
    </p:tnLst>
  </p:timing>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688859529"/>
      </p:ext>
    </p:extLst>
  </p:cSld>
  <p:clrMapOvr>
    <a:masterClrMapping/>
  </p:clrMapOvr>
  <p:transition>
    <p:fade/>
  </p:transition>
  <p:timing>
    <p:tnLst>
      <p:par>
        <p:cTn id="1" dur="indefinite" restart="never" nodeType="tmRoot"/>
      </p:par>
    </p:tnLst>
  </p:timing>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66876813"/>
      </p:ext>
    </p:extLst>
  </p:cSld>
  <p:clrMapOvr>
    <a:masterClrMapping/>
  </p:clrMapOvr>
  <p:transition>
    <p:fade/>
  </p:transition>
  <p:timing>
    <p:tnLst>
      <p:par>
        <p:cTn id="1" dur="indefinite" restart="never" nodeType="tmRoot"/>
      </p:par>
    </p:tnLst>
  </p:timing>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21718617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5547371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976215849"/>
      </p:ext>
    </p:extLst>
  </p:cSld>
  <p:clrMapOvr>
    <a:masterClrMapping/>
  </p:clrMapOvr>
  <p:transition>
    <p:fade/>
  </p:transition>
  <p:timing>
    <p:tnLst>
      <p:par>
        <p:cTn id="1" dur="indefinite" restart="never" nodeType="tmRoot"/>
      </p:par>
    </p:tnLst>
  </p:timing>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882001752"/>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69889726"/>
      </p:ext>
    </p:extLst>
  </p:cSld>
  <p:clrMapOvr>
    <a:masterClrMapping/>
  </p:clrMapOvr>
  <p:transition>
    <p:fade/>
  </p:transition>
  <p:timing>
    <p:tnLst>
      <p:par>
        <p:cTn id="1" dur="indefinite" restart="never" nodeType="tmRoot"/>
      </p:par>
    </p:tnLst>
  </p:timing>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46898214"/>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236230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774099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95167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8674886"/>
      </p:ext>
    </p:extLst>
  </p:cSld>
  <p:clrMapOvr>
    <a:masterClrMapping/>
  </p:clrMapOvr>
  <p:transition>
    <p:fade/>
  </p:transition>
  <p:timing>
    <p:tnLst>
      <p:par>
        <p:cTn id="1" dur="indefinite" restart="never" nodeType="tmRoot"/>
      </p:par>
    </p:tnLst>
  </p:timing>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20583490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2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12/26/2015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2393525344"/>
      </p:ext>
    </p:extLst>
  </p:cSld>
  <p:clrMapOvr>
    <a:masterClrMapping/>
  </p:clrMapOvr>
  <p:timing>
    <p:tnLst>
      <p:par>
        <p:cTn id="1" dur="indefinite" restart="never" nodeType="tmRoot"/>
      </p:par>
    </p:tnLst>
  </p:timing>
</p:sldLayout>
</file>

<file path=ppt/slideLayouts/slideLayout425.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566592167"/>
      </p:ext>
    </p:extLst>
  </p:cSld>
  <p:clrMapOvr>
    <a:masterClrMapping/>
  </p:clrMapOvr>
  <p:transition>
    <p:fade/>
  </p:transition>
  <p:timing>
    <p:tnLst>
      <p:par>
        <p:cTn id="1" dur="indefinite" restart="never" nodeType="tmRoot"/>
      </p:par>
    </p:tnLst>
  </p:timing>
</p:sldLayout>
</file>

<file path=ppt/slideLayouts/slideLayout426.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smtClean="0"/>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41570427"/>
      </p:ext>
    </p:extLst>
  </p:cSld>
  <p:clrMapOvr>
    <a:masterClrMapping/>
  </p:clrMapOvr>
  <p:transition>
    <p:fade/>
  </p:transition>
  <p:timing>
    <p:tnLst>
      <p:par>
        <p:cTn id="1" dur="indefinite" restart="never" nodeType="tmRoot"/>
      </p:par>
    </p:tnLst>
  </p:timing>
</p:sldLayout>
</file>

<file path=ppt/slideLayouts/slideLayout427.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3449984"/>
      </p:ext>
    </p:extLst>
  </p:cSld>
  <p:clrMapOvr>
    <a:masterClrMapping/>
  </p:clrMapOvr>
  <p:transition>
    <p:fade/>
  </p:transition>
  <p:timing>
    <p:tnLst>
      <p:par>
        <p:cTn id="1" dur="indefinite" restart="never" nodeType="tmRoot"/>
      </p:par>
    </p:tnLst>
  </p:timing>
  <p:hf sldNum="0" hdr="0" ftr="0" dt="0"/>
</p:sldLayout>
</file>

<file path=ppt/slideLayouts/slideLayout42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92043444"/>
      </p:ext>
    </p:extLst>
  </p:cSld>
  <p:clrMapOvr>
    <a:masterClrMapping/>
  </p:clrMapOvr>
  <p:transition>
    <p:fade/>
  </p:transition>
  <p:timing>
    <p:tnLst>
      <p:par>
        <p:cTn id="1" dur="indefinite" restart="never" nodeType="tmRoot"/>
      </p:par>
    </p:tnLst>
  </p:timing>
</p:sldLayout>
</file>

<file path=ppt/slideLayouts/slideLayout429.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smtClean="0"/>
              <a:t>Click to edit Master title style</a:t>
            </a:r>
            <a:endParaRPr lang="en-US" dirty="0"/>
          </a:p>
        </p:txBody>
      </p:sp>
    </p:spTree>
    <p:extLst>
      <p:ext uri="{BB962C8B-B14F-4D97-AF65-F5344CB8AC3E}">
        <p14:creationId xmlns:p14="http://schemas.microsoft.com/office/powerpoint/2010/main" val="104884604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905670"/>
      </p:ext>
    </p:extLst>
  </p:cSld>
  <p:clrMapOvr>
    <a:masterClrMapping/>
  </p:clrMapOvr>
  <p:transition>
    <p:fade/>
  </p:transition>
  <p:timing>
    <p:tnLst>
      <p:par>
        <p:cTn id="1" dur="indefinite" restart="never" nodeType="tmRoot"/>
      </p:par>
    </p:tnLst>
  </p:timing>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Title Slide Blu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0327050"/>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Box &amp; Photo">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4826769"/>
      </p:ext>
    </p:extLst>
  </p:cSld>
  <p:clrMapOvr>
    <a:masterClrMapping/>
  </p:clrMapOvr>
  <p:transition>
    <p:fade/>
  </p:transition>
  <p:timing>
    <p:tnLst>
      <p:par>
        <p:cTn id="1" dur="indefinite" restart="never" nodeType="tmRoot"/>
      </p:par>
    </p:tnLst>
  </p:timing>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lank Blue">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8900675"/>
      </p:ext>
    </p:extLst>
  </p:cSld>
  <p:clrMapOvr>
    <a:masterClrMapping/>
  </p:clrMapOvr>
  <p:transition>
    <p:fade/>
  </p:transition>
  <p:timing>
    <p:tnLst>
      <p:par>
        <p:cTn id="1" dur="indefinite" restart="never" nodeType="tmRoot"/>
      </p:par>
    </p:tnLst>
  </p:timing>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1_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2188640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Small Title Only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198166969"/>
      </p:ext>
    </p:extLst>
  </p:cSld>
  <p:clrMapOvr>
    <a:masterClrMapping/>
  </p:clrMapOvr>
  <p:transition>
    <p:fade/>
  </p:transition>
  <p:timing>
    <p:tnLst>
      <p:par>
        <p:cTn id="1" dur="indefinite" restart="never" nodeType="tmRoot"/>
      </p:par>
    </p:tnLst>
  </p:timing>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Section Title Blu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907804"/>
      </p:ext>
    </p:extLst>
  </p:cSld>
  <p:clrMapOvr>
    <a:masterClrMapping/>
  </p:clrMapOvr>
  <p:transition>
    <p:fade/>
  </p:transition>
  <p:timing>
    <p:tnLst>
      <p:par>
        <p:cTn id="1" dur="indefinite" restart="never" nodeType="tmRoot"/>
      </p:par>
    </p:tnLst>
  </p:timing>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amp; 8 Categories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1"/>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1"/>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796582373"/>
      </p:ext>
    </p:extLst>
  </p:cSld>
  <p:clrMapOvr>
    <a:masterClrMapping/>
  </p:clrMapOvr>
  <p:transition>
    <p:fade/>
  </p:transition>
  <p:timing>
    <p:tnLst>
      <p:par>
        <p:cTn id="1" dur="indefinite" restart="never" nodeType="tmRoot"/>
      </p:par>
    </p:tnLst>
  </p:timing>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and Content 2">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022704610"/>
      </p:ext>
    </p:extLst>
  </p:cSld>
  <p:clrMapOvr>
    <a:masterClrMapping/>
  </p:clrMapOvr>
  <p:transition>
    <p:fade/>
  </p:transition>
  <p:timing>
    <p:tnLst>
      <p:par>
        <p:cTn id="1" dur="indefinite" restart="never" nodeType="tmRoot"/>
      </p:par>
    </p:tnLst>
  </p:timing>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09201377"/>
      </p:ext>
    </p:extLst>
  </p:cSld>
  <p:clrMapOvr>
    <a:masterClrMapping/>
  </p:clrMapOvr>
  <p:transition>
    <p:fade/>
  </p:transition>
  <p:timing>
    <p:tnLst>
      <p:par>
        <p:cTn id="1" dur="indefinite" restart="never" nodeType="tmRoot"/>
      </p:par>
    </p:tnLst>
  </p:timing>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311382920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1444306724"/>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630229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Title &amp; Content Blu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94750088"/>
      </p:ext>
    </p:extLst>
  </p:cSld>
  <p:clrMapOvr>
    <a:masterClrMapping/>
  </p:clrMapOvr>
  <p:transition>
    <p:fade/>
  </p:transition>
  <p:timing>
    <p:tnLst>
      <p:par>
        <p:cTn id="1" dur="indefinite" restart="never" nodeType="tmRoot"/>
      </p:par>
    </p:tnLst>
  </p:timing>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762007943"/>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itle Only Blue">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97156271"/>
      </p:ext>
    </p:extLst>
  </p:cSld>
  <p:clrMapOvr>
    <a:masterClrMapping/>
  </p:clrMapOvr>
  <p:transition>
    <p:fade/>
  </p:transition>
  <p:timing>
    <p:tnLst>
      <p:par>
        <p:cTn id="1" dur="indefinite" restart="never" nodeType="tmRoot"/>
      </p:par>
    </p:tnLst>
  </p:timing>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928002628"/>
      </p:ext>
    </p:extLst>
  </p:cSld>
  <p:clrMapOvr>
    <a:masterClrMapping/>
  </p:clrMapOvr>
  <p:transition>
    <p:fade/>
  </p:transition>
  <p:timing>
    <p:tnLst>
      <p:par>
        <p:cTn id="1" dur="indefinite" restart="never" nodeType="tmRoot"/>
      </p:par>
    </p:tn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65315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54103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Section Title Accent Color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7854517"/>
      </p:ext>
    </p:extLst>
  </p:cSld>
  <p:clrMapOvr>
    <a:masterClrMapping/>
  </p:clrMapOvr>
  <p:transition>
    <p:fade/>
  </p:transition>
  <p:timing>
    <p:tnLst>
      <p:par>
        <p:cTn id="1" dur="indefinite" restart="never" nodeType="tmRoot"/>
      </p:par>
    </p:tnLst>
  </p:timing>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36278411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4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855008" y="372394"/>
            <a:ext cx="10726460" cy="1351952"/>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855008"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295965" y="1861968"/>
            <a:ext cx="5285502" cy="4437962"/>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855008" y="6482889"/>
            <a:ext cx="2798207" cy="372394"/>
          </a:xfrm>
          <a:prstGeom prst="rect">
            <a:avLst/>
          </a:prstGeom>
        </p:spPr>
        <p:txBody>
          <a:bodyPr/>
          <a:lstStyle/>
          <a:p>
            <a:pPr defTabSz="932597"/>
            <a:fld id="{FCBA4302-AB3A-4B30-AA1E-4FC776169C46}" type="datetimeFigureOut">
              <a:rPr lang="en-US" smtClean="0">
                <a:solidFill>
                  <a:srgbClr val="FFFFFF"/>
                </a:solidFill>
              </a:rPr>
              <a:pPr defTabSz="932597"/>
              <a:t>12/26/2015</a:t>
            </a:fld>
            <a:endParaRPr lang="en-US" dirty="0">
              <a:solidFill>
                <a:srgbClr val="FFFFFF"/>
              </a:solidFill>
            </a:endParaRPr>
          </a:p>
        </p:txBody>
      </p:sp>
      <p:sp>
        <p:nvSpPr>
          <p:cNvPr id="6" name="Footer Placeholder 5"/>
          <p:cNvSpPr>
            <a:spLocks noGrp="1"/>
          </p:cNvSpPr>
          <p:nvPr>
            <p:ph type="ftr" sz="quarter" idx="11"/>
          </p:nvPr>
        </p:nvSpPr>
        <p:spPr>
          <a:xfrm>
            <a:off x="4119583" y="6482889"/>
            <a:ext cx="4197310" cy="372394"/>
          </a:xfrm>
          <a:prstGeom prst="rect">
            <a:avLst/>
          </a:prstGeom>
        </p:spPr>
        <p:txBody>
          <a:bodyPr/>
          <a:lstStyle/>
          <a:p>
            <a:pPr defTabSz="932597"/>
            <a:endParaRPr lang="en-US" dirty="0">
              <a:solidFill>
                <a:srgbClr val="FFFFFF"/>
              </a:solidFill>
            </a:endParaRPr>
          </a:p>
        </p:txBody>
      </p:sp>
      <p:sp>
        <p:nvSpPr>
          <p:cNvPr id="7" name="Slide Number Placeholder 6"/>
          <p:cNvSpPr>
            <a:spLocks noGrp="1"/>
          </p:cNvSpPr>
          <p:nvPr>
            <p:ph type="sldNum" sz="quarter" idx="12"/>
          </p:nvPr>
        </p:nvSpPr>
        <p:spPr>
          <a:xfrm>
            <a:off x="8783260" y="6482889"/>
            <a:ext cx="2798207" cy="372394"/>
          </a:xfrm>
          <a:prstGeom prst="rect">
            <a:avLst/>
          </a:prstGeom>
        </p:spPr>
        <p:txBody>
          <a:bodyPr/>
          <a:lstStyle/>
          <a:p>
            <a:pPr defTabSz="932597"/>
            <a:fld id="{238D2EFD-9BE3-4DA5-8511-61AA80F92140}" type="slidenum">
              <a:rPr lang="en-US" smtClean="0">
                <a:solidFill>
                  <a:srgbClr val="FFFFFF"/>
                </a:solidFill>
              </a:rPr>
              <a:pPr defTabSz="932597"/>
              <a:t>‹#›</a:t>
            </a:fld>
            <a:endParaRPr lang="en-US" dirty="0">
              <a:solidFill>
                <a:srgbClr val="FFFFFF"/>
              </a:solidFill>
            </a:endParaRPr>
          </a:p>
        </p:txBody>
      </p:sp>
    </p:spTree>
    <p:extLst>
      <p:ext uri="{BB962C8B-B14F-4D97-AF65-F5344CB8AC3E}">
        <p14:creationId xmlns:p14="http://schemas.microsoft.com/office/powerpoint/2010/main" val="12182945"/>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lide Blue">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5" name="Title 4"/>
          <p:cNvSpPr>
            <a:spLocks noGrp="1"/>
          </p:cNvSpPr>
          <p:nvPr>
            <p:ph type="title"/>
          </p:nvPr>
        </p:nvSpPr>
        <p:spPr>
          <a:xfrm>
            <a:off x="274320" y="307607"/>
            <a:ext cx="5486718" cy="917575"/>
          </a:xfrm>
        </p:spPr>
        <p:txBody>
          <a:bodyPr/>
          <a:lstStyle>
            <a:lvl1pPr>
              <a:defRPr sz="6000">
                <a:gradFill>
                  <a:gsLst>
                    <a:gs pos="8850">
                      <a:srgbClr val="FFFFFF"/>
                    </a:gs>
                    <a:gs pos="34000">
                      <a:srgbClr val="FFFFFF"/>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347459937"/>
      </p:ext>
    </p:extLst>
  </p:cSld>
  <p:clrMapOvr>
    <a:masterClrMapping/>
  </p:clrMapOvr>
  <p:transition>
    <p:fade/>
  </p:transition>
  <p:timing>
    <p:tnLst>
      <p:par>
        <p:cTn id="1" dur="indefinite" restart="never" nodeType="tmRoot"/>
      </p:par>
    </p:tnLst>
  </p:timing>
  <p:extLst mod="1">
    <p:ext uri="{DCECCB84-F9BA-43D5-87BE-67443E8EF086}">
      <p15:sldGuideLst xmlns:p15="http://schemas.microsoft.com/office/powerpoint/2012/main">
        <p15:guide id="1" orient="horz" pos="4104">
          <p15:clr>
            <a:srgbClr val="C35EA4"/>
          </p15:clr>
        </p15:guide>
        <p15:guide id="2" pos="288">
          <p15:clr>
            <a:srgbClr val="C35EA4"/>
          </p15:clr>
        </p15:guide>
        <p15:guide id="3" orient="horz" pos="302">
          <p15:clr>
            <a:srgbClr val="C35EA4"/>
          </p15:clr>
        </p15:guide>
        <p15:guide id="4" pos="7546">
          <p15:clr>
            <a:srgbClr val="C35EA4"/>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userDrawn="1">
  <p:cSld name="Cloud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dirty="0" smtClean="0"/>
              <a:t>Lorem ipsum dolor sit.</a:t>
            </a:r>
            <a:endParaRPr lang="en-US" dirty="0"/>
          </a:p>
        </p:txBody>
      </p:sp>
      <p:sp>
        <p:nvSpPr>
          <p:cNvPr id="6" name="Text Placeholder 3"/>
          <p:cNvSpPr>
            <a:spLocks noGrp="1"/>
          </p:cNvSpPr>
          <p:nvPr>
            <p:ph type="body" sz="quarter" idx="11"/>
          </p:nvPr>
        </p:nvSpPr>
        <p:spPr>
          <a:xfrm>
            <a:off x="7563970" y="1350545"/>
            <a:ext cx="4358791" cy="4949771"/>
          </a:xfrm>
        </p:spPr>
        <p:txBody>
          <a:bodyPr wrap="square">
            <a:normAutofit/>
          </a:bodyPr>
          <a:lstStyle>
            <a:lvl1pPr marL="0" indent="0">
              <a:lnSpc>
                <a:spcPct val="100000"/>
              </a:lnSpc>
              <a:spcBef>
                <a:spcPts val="1200"/>
              </a:spcBef>
              <a:spcAft>
                <a:spcPts val="1200"/>
              </a:spcAft>
              <a:buClr>
                <a:schemeClr val="tx1"/>
              </a:buClr>
              <a:buFont typeface="Wingdings" pitchFamily="2" charset="2"/>
              <a:buNone/>
              <a:defRPr sz="2400">
                <a:solidFill>
                  <a:schemeClr val="accent1"/>
                </a:solidFill>
              </a:defRPr>
            </a:lvl1pPr>
            <a:lvl2pPr marL="0" indent="0">
              <a:lnSpc>
                <a:spcPct val="100000"/>
              </a:lnSpc>
              <a:spcAft>
                <a:spcPts val="1200"/>
              </a:spcAft>
              <a:buNone/>
              <a:defRPr sz="1961">
                <a:solidFill>
                  <a:schemeClr val="tx1"/>
                </a:solidFill>
              </a:defRPr>
            </a:lvl2pPr>
            <a:lvl3pPr marL="227209" indent="0">
              <a:lnSpc>
                <a:spcPct val="100000"/>
              </a:lnSpc>
              <a:spcAft>
                <a:spcPts val="1200"/>
              </a:spcAft>
              <a:buNone/>
              <a:tabLst/>
              <a:defRPr sz="1961">
                <a:solidFill>
                  <a:schemeClr val="tx1"/>
                </a:solidFill>
              </a:defRPr>
            </a:lvl3pPr>
            <a:lvl4pPr marL="451306" indent="0">
              <a:buNone/>
              <a:defRPr/>
            </a:lvl4pPr>
            <a:lvl5pPr marL="672290" indent="0">
              <a:buNone/>
              <a:tabLst/>
              <a:defRPr/>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2"/>
          <p:cNvGrpSpPr/>
          <p:nvPr userDrawn="1"/>
        </p:nvGrpSpPr>
        <p:grpSpPr>
          <a:xfrm>
            <a:off x="-1200" y="6642289"/>
            <a:ext cx="12436794" cy="360996"/>
            <a:chOff x="2577137" y="4571778"/>
            <a:chExt cx="9101124" cy="1390560"/>
          </a:xfrm>
        </p:grpSpPr>
        <p:sp>
          <p:nvSpPr>
            <p:cNvPr id="12" name="TextBox 11"/>
            <p:cNvSpPr txBox="1"/>
            <p:nvPr/>
          </p:nvSpPr>
          <p:spPr>
            <a:xfrm>
              <a:off x="2577137" y="4571778"/>
              <a:ext cx="3034890" cy="1390458"/>
            </a:xfrm>
            <a:prstGeom prst="rect">
              <a:avLst/>
            </a:prstGeom>
            <a:solidFill>
              <a:schemeClr val="accent1"/>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13" name="TextBox 12"/>
            <p:cNvSpPr txBox="1"/>
            <p:nvPr/>
          </p:nvSpPr>
          <p:spPr>
            <a:xfrm>
              <a:off x="5612027" y="4572324"/>
              <a:ext cx="6066234" cy="1390014"/>
            </a:xfrm>
            <a:prstGeom prst="rect">
              <a:avLst/>
            </a:prstGeom>
            <a:solidFill>
              <a:schemeClr val="accent1">
                <a:lumMod val="50000"/>
              </a:schemeClr>
            </a:solidFill>
          </p:spPr>
          <p:txBody>
            <a:bodyPr wrap="square" lIns="457135" tIns="137141" rIns="639989" rtlCol="0">
              <a:noAutofit/>
            </a:bodyPr>
            <a:lstStyle/>
            <a:p>
              <a:pPr defTabSz="932055">
                <a:lnSpc>
                  <a:spcPts val="3001"/>
                </a:lnSpc>
                <a:defRPr/>
              </a:pPr>
              <a:endParaRPr lang="en-US" sz="2856" kern="0" dirty="0">
                <a:solidFill>
                  <a:srgbClr val="FFFFFF"/>
                </a:solidFill>
                <a:latin typeface="Segoe UI Light"/>
              </a:endParaRPr>
            </a:p>
          </p:txBody>
        </p:sp>
      </p:grpSp>
    </p:spTree>
    <p:extLst>
      <p:ext uri="{BB962C8B-B14F-4D97-AF65-F5344CB8AC3E}">
        <p14:creationId xmlns:p14="http://schemas.microsoft.com/office/powerpoint/2010/main" val="2740345048"/>
      </p:ext>
    </p:extLst>
  </p:cSld>
  <p:clrMapOvr>
    <a:masterClrMapping/>
  </p:clrMapOvr>
  <p:transition>
    <p:fade/>
  </p:transition>
  <p:timing>
    <p:tnLst>
      <p:par>
        <p:cTn id="1" dur="indefinite" restart="never" nodeType="tmRoot"/>
      </p:par>
    </p:tnLst>
  </p:timing>
</p:sldLayout>
</file>

<file path=ppt/slideLayouts/slideLayout451.xml><?xml version="1.0" encoding="utf-8"?>
<p:sldLayout xmlns:a="http://schemas.openxmlformats.org/drawingml/2006/main" xmlns:r="http://schemas.openxmlformats.org/officeDocument/2006/relationships" xmlns:p="http://schemas.openxmlformats.org/presentationml/2006/main" userDrawn="1">
  <p:cSld name="Mission Critical Screen">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69241" y="259792"/>
            <a:ext cx="11653521" cy="1075884"/>
          </a:xfrm>
        </p:spPr>
        <p:txBody>
          <a:bodyPr lIns="146304" tIns="91440" rIns="146304" bIns="91440"/>
          <a:lstStyle>
            <a:lvl1pPr>
              <a:lnSpc>
                <a:spcPts val="6176"/>
              </a:lnSpc>
              <a:defRPr sz="4000" baseline="0">
                <a:solidFill>
                  <a:schemeClr val="tx1"/>
                </a:solidFill>
              </a:defRPr>
            </a:lvl1pPr>
          </a:lstStyle>
          <a:p>
            <a:r>
              <a:rPr lang="en-US" smtClean="0"/>
              <a:t>Lorem ipsum dolor sit.</a:t>
            </a:r>
            <a:endParaRPr lang="en-US" dirty="0"/>
          </a:p>
        </p:txBody>
      </p:sp>
      <p:sp>
        <p:nvSpPr>
          <p:cNvPr id="7" name="Picture Placeholder 6"/>
          <p:cNvSpPr>
            <a:spLocks noGrp="1"/>
          </p:cNvSpPr>
          <p:nvPr>
            <p:ph type="pic" sz="quarter" idx="12" hasCustomPrompt="1"/>
          </p:nvPr>
        </p:nvSpPr>
        <p:spPr>
          <a:xfrm>
            <a:off x="269875" y="1350963"/>
            <a:ext cx="7294563" cy="4949353"/>
          </a:xfrm>
          <a:ln w="152400">
            <a:noFill/>
          </a:ln>
        </p:spPr>
        <p:txBody>
          <a:bodyPr/>
          <a:lstStyle>
            <a:lvl1pPr marL="0" indent="0">
              <a:buNone/>
              <a:defRPr>
                <a:solidFill>
                  <a:schemeClr val="tx1"/>
                </a:solidFill>
              </a:defRPr>
            </a:lvl1pPr>
          </a:lstStyle>
          <a:p>
            <a:r>
              <a:rPr lang="en-US" dirty="0" smtClean="0"/>
              <a:t>Screen shot or image here</a:t>
            </a:r>
            <a:endParaRPr lang="en-US" dirty="0"/>
          </a:p>
        </p:txBody>
      </p:sp>
      <p:grpSp>
        <p:nvGrpSpPr>
          <p:cNvPr id="11" name="Group 10"/>
          <p:cNvGrpSpPr/>
          <p:nvPr userDrawn="1"/>
        </p:nvGrpSpPr>
        <p:grpSpPr>
          <a:xfrm>
            <a:off x="-1200" y="6644680"/>
            <a:ext cx="12436794" cy="360970"/>
            <a:chOff x="-1200" y="6644680"/>
            <a:chExt cx="12436794" cy="360970"/>
          </a:xfrm>
        </p:grpSpPr>
        <p:sp>
          <p:nvSpPr>
            <p:cNvPr id="12" name="TextBox 11"/>
            <p:cNvSpPr txBox="1"/>
            <p:nvPr/>
          </p:nvSpPr>
          <p:spPr>
            <a:xfrm>
              <a:off x="-1200" y="6644680"/>
              <a:ext cx="4147213" cy="360970"/>
            </a:xfrm>
            <a:prstGeom prst="rect">
              <a:avLst/>
            </a:prstGeom>
            <a:solidFill>
              <a:schemeClr val="accent4"/>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sp>
          <p:nvSpPr>
            <p:cNvPr id="8" name="TextBox 7"/>
            <p:cNvSpPr txBox="1"/>
            <p:nvPr userDrawn="1"/>
          </p:nvSpPr>
          <p:spPr>
            <a:xfrm>
              <a:off x="4146013" y="6644680"/>
              <a:ext cx="8289581" cy="360970"/>
            </a:xfrm>
            <a:prstGeom prst="rect">
              <a:avLst/>
            </a:prstGeom>
            <a:solidFill>
              <a:srgbClr val="900000"/>
            </a:solidFill>
          </p:spPr>
          <p:txBody>
            <a:bodyPr wrap="square" lIns="457135" tIns="137141" rIns="365707" rtlCol="0">
              <a:noAutofit/>
            </a:bodyPr>
            <a:lstStyle/>
            <a:p>
              <a:pPr defTabSz="932515">
                <a:lnSpc>
                  <a:spcPts val="3060"/>
                </a:lnSpc>
              </a:pPr>
              <a:r>
                <a:rPr lang="en-US" sz="2856" dirty="0">
                  <a:solidFill>
                    <a:srgbClr val="FFFFFF"/>
                  </a:solidFill>
                  <a:latin typeface="Segoe UI Light"/>
                </a:rPr>
                <a:t> </a:t>
              </a:r>
            </a:p>
          </p:txBody>
        </p:sp>
      </p:grpSp>
      <p:sp>
        <p:nvSpPr>
          <p:cNvPr id="16" name="Text Placeholder 2"/>
          <p:cNvSpPr>
            <a:spLocks noGrp="1"/>
          </p:cNvSpPr>
          <p:nvPr>
            <p:ph type="body" sz="quarter" idx="13"/>
          </p:nvPr>
        </p:nvSpPr>
        <p:spPr>
          <a:xfrm>
            <a:off x="7564438" y="1350963"/>
            <a:ext cx="4598987" cy="4923425"/>
          </a:xfrm>
        </p:spPr>
        <p:txBody>
          <a:bodyPr/>
          <a:lstStyle>
            <a:lvl1pPr marL="0" indent="0">
              <a:lnSpc>
                <a:spcPct val="100000"/>
              </a:lnSpc>
              <a:spcBef>
                <a:spcPts val="2000"/>
              </a:spcBef>
              <a:buFontTx/>
              <a:buNone/>
              <a:defRPr sz="3200">
                <a:solidFill>
                  <a:srgbClr val="C00000"/>
                </a:solidFill>
              </a:defRPr>
            </a:lvl1pPr>
            <a:lvl2pPr marL="342900" indent="0">
              <a:lnSpc>
                <a:spcPct val="100000"/>
              </a:lnSpc>
              <a:spcBef>
                <a:spcPts val="2000"/>
              </a:spcBef>
              <a:buFontTx/>
              <a:buNone/>
              <a:defRPr/>
            </a:lvl2pPr>
            <a:lvl3pPr marL="571500" indent="0">
              <a:lnSpc>
                <a:spcPct val="100000"/>
              </a:lnSpc>
              <a:spcBef>
                <a:spcPts val="2000"/>
              </a:spcBef>
              <a:buFontTx/>
              <a:buNone/>
              <a:defRPr/>
            </a:lvl3pPr>
            <a:lvl4pPr marL="800100" indent="0">
              <a:lnSpc>
                <a:spcPct val="100000"/>
              </a:lnSpc>
              <a:spcBef>
                <a:spcPts val="2000"/>
              </a:spcBef>
              <a:buFontTx/>
              <a:buNone/>
              <a:defRPr/>
            </a:lvl4pPr>
            <a:lvl5pPr marL="1028700" indent="0">
              <a:lnSpc>
                <a:spcPct val="100000"/>
              </a:lnSpc>
              <a:spcBef>
                <a:spcPts val="2000"/>
              </a:spcBef>
              <a:buFontTx/>
              <a:buNone/>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77683218"/>
      </p:ext>
    </p:extLst>
  </p:cSld>
  <p:clrMapOvr>
    <a:masterClrMapping/>
  </p:clrMapOvr>
  <p:transition>
    <p:fade/>
  </p:transition>
  <p:timing>
    <p:tnLst>
      <p:par>
        <p:cTn id="1" dur="indefinite" restart="never" nodeType="tmRoot"/>
      </p:par>
    </p:tnLst>
  </p:timing>
</p:sldLayout>
</file>

<file path=ppt/slideLayouts/slideLayout452.xml><?xml version="1.0" encoding="utf-8"?>
<p:sldLayout xmlns:a="http://schemas.openxmlformats.org/drawingml/2006/main" xmlns:r="http://schemas.openxmlformats.org/officeDocument/2006/relationships" xmlns:p="http://schemas.openxmlformats.org/presentationml/2006/main" userDrawn="1">
  <p:cSld name="Title and Text">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5987213" y="6682039"/>
            <a:ext cx="376411" cy="2863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9ACF3DA1-47D3-4ECF-AF30-D85A88EB0BF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a:noFill/>
        </p:spPr>
        <p:txBody>
          <a:bodyPr rtlCol="0"/>
          <a:lstStyle>
            <a:lvl1pPr marL="0" indent="0" algn="ctr" defTabSz="-14143806" rtl="0" eaLnBrk="1" fontAlgn="base" hangingPunct="1">
              <a:spcBef>
                <a:spcPct val="0"/>
              </a:spcBef>
              <a:spcAft>
                <a:spcPct val="0"/>
              </a:spcAft>
              <a:defRPr lang="en-US" sz="2856" b="1" dirty="0">
                <a:solidFill>
                  <a:schemeClr val="tx2"/>
                </a:solidFill>
                <a:latin typeface="+mj-lt"/>
                <a:ea typeface="+mj-ea"/>
                <a:cs typeface="Segoe UI" pitchFamily="34" charset="0"/>
              </a:defRPr>
            </a:lvl1pPr>
          </a:lstStyle>
          <a:p>
            <a:r>
              <a:rPr lang="en-US" smtClean="0"/>
              <a:t>Click to edit Master title style</a:t>
            </a:r>
            <a:endParaRPr lang="en-US" dirty="0"/>
          </a:p>
        </p:txBody>
      </p:sp>
      <p:sp>
        <p:nvSpPr>
          <p:cNvPr id="3" name="Text Placeholder 2"/>
          <p:cNvSpPr>
            <a:spLocks noGrp="1"/>
          </p:cNvSpPr>
          <p:nvPr>
            <p:ph type="body" idx="1"/>
          </p:nvPr>
        </p:nvSpPr>
        <p:spPr>
          <a:xfrm>
            <a:off x="274642" y="1212851"/>
            <a:ext cx="11887198" cy="1503040"/>
          </a:xfrm>
          <a:prstGeom prst="rect">
            <a:avLst/>
          </a:prstGeom>
        </p:spPr>
        <p:txBody>
          <a:bodyPr rtlCol="0"/>
          <a:lstStyle>
            <a:lvl1pPr>
              <a:buClrTx/>
              <a:buFont typeface="Wingdings" pitchFamily="2" charset="2"/>
              <a:buChar char="§"/>
              <a:defRPr sz="2040" b="1">
                <a:latin typeface="Calibri" pitchFamily="34" charset="0"/>
              </a:defRPr>
            </a:lvl1pPr>
            <a:lvl2pPr>
              <a:buClrTx/>
              <a:buFont typeface="Wingdings" pitchFamily="2" charset="2"/>
              <a:buChar char="o"/>
              <a:defRPr sz="1836" b="0">
                <a:latin typeface="Calibri Light" pitchFamily="34" charset="0"/>
              </a:defRPr>
            </a:lvl2pPr>
            <a:lvl3pPr>
              <a:buClrTx/>
              <a:buFont typeface="Wingdings" pitchFamily="2" charset="2"/>
              <a:buChar char="o"/>
              <a:defRPr sz="1632" b="0">
                <a:latin typeface="Calibri Light" pitchFamily="34" charset="0"/>
              </a:defRPr>
            </a:lvl3pPr>
            <a:lvl4pPr>
              <a:buClrTx/>
              <a:buFont typeface="Wingdings" pitchFamily="2" charset="2"/>
              <a:buChar char="o"/>
              <a:defRPr sz="1428" b="0">
                <a:latin typeface="Calibri Light" pitchFamily="34" charset="0"/>
              </a:defRPr>
            </a:lvl4pPr>
            <a:lvl5pPr>
              <a:buClrTx/>
              <a:buFont typeface="Wingdings" pitchFamily="2" charset="2"/>
              <a:buChar char="o"/>
              <a:defRPr sz="1224" b="0">
                <a:latin typeface="Calibri Light" pitchFamily="34"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0663590"/>
      </p:ext>
    </p:extLst>
  </p:cSld>
  <p:clrMapOvr>
    <a:masterClrMapping/>
  </p:clrMapOvr>
  <p:transition>
    <p:fade/>
  </p:transition>
  <p:timing>
    <p:tnLst>
      <p:par>
        <p:cTn id="1" dur="indefinite" restart="never" nodeType="tmRoot"/>
      </p:par>
    </p:tnLst>
  </p:timing>
  <p:hf sldNum="0" hdr="0" ftr="0" dt="0"/>
</p:sldLayout>
</file>

<file path=ppt/slideLayouts/slideLayout453.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74638" y="1212851"/>
            <a:ext cx="11887200" cy="2092881"/>
          </a:xfrm>
        </p:spPr>
        <p:txBody>
          <a:bodyPr>
            <a:spAutoFit/>
          </a:bodyPr>
          <a:lstStyle>
            <a:lvl1pPr>
              <a:defRPr sz="4000"/>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Title 5"/>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729442257"/>
      </p:ext>
    </p:extLst>
  </p:cSld>
  <p:clrMapOvr>
    <a:masterClrMapping/>
  </p:clrMapOvr>
  <p:transition>
    <p:fade/>
  </p:transition>
  <p:timing>
    <p:tnLst>
      <p:par>
        <p:cTn id="1" dur="indefinite" restart="never" nodeType="tmRoot"/>
      </p:par>
    </p:tnLst>
  </p:timing>
</p:sldLayout>
</file>

<file path=ppt/slideLayouts/slideLayout454.xml><?xml version="1.0" encoding="utf-8"?>
<p:sldLayout xmlns:a="http://schemas.openxmlformats.org/drawingml/2006/main" xmlns:r="http://schemas.openxmlformats.org/officeDocument/2006/relationships" xmlns:p="http://schemas.openxmlformats.org/presentationml/2006/main" showMasterSp="0" userDrawn="1">
  <p:cSld name="Mission Critical Section">
    <p:bg>
      <p:bgPr>
        <a:solidFill>
          <a:srgbClr val="C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13226" y="2125663"/>
            <a:ext cx="8219813" cy="1828800"/>
          </a:xfrm>
        </p:spPr>
        <p:txBody>
          <a:bodyPr/>
          <a:lstStyle>
            <a:lvl1pPr>
              <a:defRPr sz="6001" baseline="0"/>
            </a:lvl1pPr>
          </a:lstStyle>
          <a:p>
            <a:r>
              <a:rPr lang="en-US" smtClean="0"/>
              <a:t>Click to edit Master title style</a:t>
            </a:r>
            <a:endParaRPr lang="en-US" dirty="0"/>
          </a:p>
        </p:txBody>
      </p:sp>
    </p:spTree>
    <p:extLst>
      <p:ext uri="{BB962C8B-B14F-4D97-AF65-F5344CB8AC3E}">
        <p14:creationId xmlns:p14="http://schemas.microsoft.com/office/powerpoint/2010/main" val="599835729"/>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455.xml><?xml version="1.0" encoding="utf-8"?>
<p:sldLayout xmlns:a="http://schemas.openxmlformats.org/drawingml/2006/main" xmlns:r="http://schemas.openxmlformats.org/officeDocument/2006/relationships" xmlns:p="http://schemas.openxmlformats.org/presentationml/2006/main">
  <p:cSld name="3_Blank">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5987213" y="6682039"/>
            <a:ext cx="369012" cy="280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fld id="{3261EC2C-A78A-4E63-8952-DC8B66DB96A4}" type="slidenum">
              <a:rPr lang="en-US" altLang="en-US" sz="1224">
                <a:solidFill>
                  <a:srgbClr val="FFFFFF"/>
                </a:solidFill>
                <a:latin typeface="Calibri" pitchFamily="34" charset="0"/>
              </a:rPr>
              <a:pPr/>
              <a:t>‹#›</a:t>
            </a:fld>
            <a:endParaRPr lang="en-US" altLang="en-US" sz="1428" dirty="0">
              <a:solidFill>
                <a:srgbClr val="FFFFFF"/>
              </a:solidFill>
              <a:latin typeface="Calibri" pitchFamily="34" charset="0"/>
            </a:endParaRPr>
          </a:p>
        </p:txBody>
      </p:sp>
      <p:sp>
        <p:nvSpPr>
          <p:cNvPr id="2" name="Title 1"/>
          <p:cNvSpPr>
            <a:spLocks noGrp="1"/>
          </p:cNvSpPr>
          <p:nvPr>
            <p:ph type="title"/>
          </p:nvPr>
        </p:nvSpPr>
        <p:spPr/>
        <p:txBody>
          <a:bodyPr rtlCol="0"/>
          <a:lstStyle/>
          <a:p>
            <a:r>
              <a:rPr lang="en-US" smtClean="0"/>
              <a:t>Click to edit Master title style</a:t>
            </a:r>
            <a:endParaRPr lang="en-US"/>
          </a:p>
        </p:txBody>
      </p:sp>
    </p:spTree>
    <p:extLst>
      <p:ext uri="{BB962C8B-B14F-4D97-AF65-F5344CB8AC3E}">
        <p14:creationId xmlns:p14="http://schemas.microsoft.com/office/powerpoint/2010/main" val="2896404336"/>
      </p:ext>
    </p:extLst>
  </p:cSld>
  <p:clrMapOvr>
    <a:masterClrMapping/>
  </p:clrMapOvr>
  <p:transition>
    <p:fade/>
  </p:transition>
  <p:timing>
    <p:tnLst>
      <p:par>
        <p:cTn id="1" dur="indefinite" restart="never" nodeType="tmRoot"/>
      </p:par>
    </p:tnLst>
  </p:timing>
</p:sldLayout>
</file>

<file path=ppt/slideLayouts/slideLayout456.xml><?xml version="1.0" encoding="utf-8"?>
<p:sldLayout xmlns:a="http://schemas.openxmlformats.org/drawingml/2006/main" xmlns:r="http://schemas.openxmlformats.org/officeDocument/2006/relationships" xmlns:p="http://schemas.openxmlformats.org/presentationml/2006/main"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2" name="Footer Placeholder 1"/>
          <p:cNvSpPr>
            <a:spLocks noGrp="1"/>
          </p:cNvSpPr>
          <p:nvPr>
            <p:ph type="ftr" sz="quarter" idx="13"/>
          </p:nvPr>
        </p:nvSpPr>
        <p:spPr/>
        <p:txBody>
          <a:bodyPr/>
          <a:lstStyle/>
          <a:p>
            <a:r>
              <a:rPr lang="en-US" dirty="0" smtClean="0">
                <a:solidFill>
                  <a:srgbClr val="505050"/>
                </a:solidFill>
              </a:rPr>
              <a:t>Microsoft Confidential</a:t>
            </a:r>
            <a:endParaRPr lang="en-US" dirty="0">
              <a:solidFill>
                <a:srgbClr val="505050"/>
              </a:solidFill>
            </a:endParaRPr>
          </a:p>
        </p:txBody>
      </p:sp>
      <p:sp>
        <p:nvSpPr>
          <p:cNvPr id="3" name="Slide Number Placeholder 2"/>
          <p:cNvSpPr>
            <a:spLocks noGrp="1"/>
          </p:cNvSpPr>
          <p:nvPr>
            <p:ph type="sldNum" sz="quarter" idx="14"/>
          </p:nvPr>
        </p:nvSpPr>
        <p:spPr/>
        <p:txBody>
          <a:bodyPr/>
          <a:lstStyle/>
          <a:p>
            <a:fld id="{27258FFF-F925-446B-8502-81C933981705}" type="slidenum">
              <a:rPr lang="en-US" smtClean="0">
                <a:solidFill>
                  <a:srgbClr val="505050"/>
                </a:solidFill>
              </a:rPr>
              <a:pPr/>
              <a:t>‹#›</a:t>
            </a:fld>
            <a:endParaRPr lang="en-US" dirty="0">
              <a:solidFill>
                <a:srgbClr val="505050"/>
              </a:solidFill>
            </a:endParaRPr>
          </a:p>
        </p:txBody>
      </p:sp>
      <p:sp>
        <p:nvSpPr>
          <p:cNvPr id="7" name="Text Placeholder 4"/>
          <p:cNvSpPr>
            <a:spLocks noGrp="1"/>
          </p:cNvSpPr>
          <p:nvPr>
            <p:ph type="body" sz="quarter" idx="12" hasCustomPrompt="1"/>
          </p:nvPr>
        </p:nvSpPr>
        <p:spPr>
          <a:xfrm>
            <a:off x="276540" y="3954457"/>
            <a:ext cx="5197379" cy="1018969"/>
          </a:xfrm>
          <a:noFill/>
        </p:spPr>
        <p:txBody>
          <a:bodyPr lIns="182880" tIns="146304" rIns="182880" bIns="146304">
            <a:noAutofit/>
          </a:bodyPr>
          <a:lstStyle>
            <a:lvl1pPr marL="0" indent="0">
              <a:spcBef>
                <a:spcPts val="0"/>
              </a:spcBef>
              <a:buNone/>
              <a:defRPr sz="3600" spc="0" baseline="0">
                <a:gradFill>
                  <a:gsLst>
                    <a:gs pos="7965">
                      <a:schemeClr val="tx1"/>
                    </a:gs>
                    <a:gs pos="8000">
                      <a:schemeClr val="tx1"/>
                    </a:gs>
                  </a:gsLst>
                  <a:lin ang="5400000" scaled="0"/>
                </a:gradFill>
                <a:latin typeface="+mj-lt"/>
              </a:defRPr>
            </a:lvl1pPr>
          </a:lstStyle>
          <a:p>
            <a:pPr lvl="0"/>
            <a:r>
              <a:rPr lang="en-US" dirty="0" smtClean="0"/>
              <a:t>Speaker Name</a:t>
            </a:r>
          </a:p>
        </p:txBody>
      </p:sp>
      <p:sp>
        <p:nvSpPr>
          <p:cNvPr id="8" name="Title 1"/>
          <p:cNvSpPr>
            <a:spLocks noGrp="1"/>
          </p:cNvSpPr>
          <p:nvPr>
            <p:ph type="title" hasCustomPrompt="1"/>
          </p:nvPr>
        </p:nvSpPr>
        <p:spPr>
          <a:xfrm>
            <a:off x="274703" y="2125677"/>
            <a:ext cx="5187450" cy="1828800"/>
          </a:xfrm>
          <a:noFill/>
        </p:spPr>
        <p:txBody>
          <a:bodyPr lIns="146304" tIns="91440" rIns="146304" bIns="91440" anchor="t" anchorCtr="0"/>
          <a:lstStyle>
            <a:lvl1pPr>
              <a:defRPr sz="6000" spc="-100" baseline="0">
                <a:gradFill>
                  <a:gsLst>
                    <a:gs pos="7965">
                      <a:schemeClr val="tx1"/>
                    </a:gs>
                    <a:gs pos="8000">
                      <a:schemeClr val="tx1"/>
                    </a:gs>
                  </a:gsLst>
                  <a:lin ang="5400000" scaled="0"/>
                </a:gradFill>
              </a:defRPr>
            </a:lvl1pPr>
          </a:lstStyle>
          <a:p>
            <a:r>
              <a:rPr lang="en-US" dirty="0" smtClean="0"/>
              <a:t>Presentation title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629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457.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457200" y="6565392"/>
            <a:ext cx="3937000" cy="137160"/>
          </a:xfrm>
          <a:prstGeom prst="rect">
            <a:avLst/>
          </a:prstGeom>
        </p:spPr>
        <p:txBody>
          <a:bodyPr/>
          <a:lstStyle>
            <a:lvl1pPr>
              <a:defRPr>
                <a:solidFill>
                  <a:srgbClr val="898989"/>
                </a:solidFill>
              </a:defRPr>
            </a:lvl1pPr>
          </a:lstStyle>
          <a:p>
            <a:r>
              <a:rPr dirty="0" smtClean="0"/>
              <a:t>Microsoft Confidential</a:t>
            </a:r>
            <a:endParaRPr dirty="0"/>
          </a:p>
        </p:txBody>
      </p:sp>
      <p:sp>
        <p:nvSpPr>
          <p:cNvPr id="3" name="Slide Number Placeholder 2"/>
          <p:cNvSpPr>
            <a:spLocks noGrp="1"/>
          </p:cNvSpPr>
          <p:nvPr>
            <p:ph type="sldNum" sz="quarter" idx="11"/>
          </p:nvPr>
        </p:nvSpPr>
        <p:spPr>
          <a:xfrm>
            <a:off x="11595101" y="6565392"/>
            <a:ext cx="566737" cy="137160"/>
          </a:xfrm>
          <a:prstGeom prst="rect">
            <a:avLst/>
          </a:prstGeom>
        </p:spPr>
        <p:txBody>
          <a:bodyPr/>
          <a:lstStyle>
            <a:lvl1pPr algn="r">
              <a:defRPr>
                <a:solidFill>
                  <a:srgbClr val="898989"/>
                </a:solidFill>
              </a:defRPr>
            </a:lvl1pPr>
          </a:lstStyle>
          <a:p>
            <a:fld id="{27258FFF-F925-446B-8502-81C933981705}" type="slidenum">
              <a:rPr smtClean="0"/>
              <a:pPr/>
              <a:t>‹#›</a:t>
            </a:fld>
            <a:endParaRPr dirty="0"/>
          </a:p>
        </p:txBody>
      </p:sp>
    </p:spTree>
    <p:extLst>
      <p:ext uri="{BB962C8B-B14F-4D97-AF65-F5344CB8AC3E}">
        <p14:creationId xmlns:p14="http://schemas.microsoft.com/office/powerpoint/2010/main" val="2482691024"/>
      </p:ext>
    </p:extLst>
  </p:cSld>
  <p:clrMapOvr>
    <a:masterClrMapping/>
  </p:clrMapOvr>
  <p:transition>
    <p:fade/>
  </p:transition>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Box &amp; Photo">
    <p:bg bwMode="ltGray">
      <p:bgPr>
        <a:solidFill>
          <a:schemeClr val="accent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920046903"/>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Blank Blue">
    <p:bg bwMode="ltGray">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109081"/>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3416193988"/>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Small 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2670056153"/>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9" name="Title 1"/>
          <p:cNvSpPr>
            <a:spLocks noGrp="1"/>
          </p:cNvSpPr>
          <p:nvPr>
            <p:ph type="title" hasCustomPrompt="1"/>
          </p:nvPr>
        </p:nvSpPr>
        <p:spPr>
          <a:xfrm>
            <a:off x="274703" y="2125663"/>
            <a:ext cx="5486335" cy="3657600"/>
          </a:xfrm>
          <a:noFill/>
        </p:spPr>
        <p:txBody>
          <a:bodyPr lIns="146304" tIns="91440" rIns="146304" bIns="91440" anchor="t" anchorCtr="0"/>
          <a:lstStyle>
            <a:lvl1pPr>
              <a:defRPr sz="6000" spc="-100" baseline="0">
                <a:gradFill>
                  <a:gsLst>
                    <a:gs pos="46903">
                      <a:schemeClr val="tx1"/>
                    </a:gs>
                    <a:gs pos="83000">
                      <a:schemeClr val="tx1"/>
                    </a:gs>
                  </a:gsLst>
                  <a:lin ang="5400000" scaled="1"/>
                </a:gradFill>
              </a:defRPr>
            </a:lvl1pPr>
          </a:lstStyle>
          <a:p>
            <a:r>
              <a:rPr lang="en-US" dirty="0" smtClean="0"/>
              <a:t>Pull quote</a:t>
            </a:r>
            <a:endParaRPr lang="en-US" dirty="0"/>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183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gradFill>
                  <a:gsLst>
                    <a:gs pos="26549">
                      <a:schemeClr val="tx1"/>
                    </a:gs>
                    <a:gs pos="57000">
                      <a:schemeClr val="tx1"/>
                    </a:gs>
                  </a:gsLst>
                  <a:lin ang="5400000" scaled="0"/>
                </a:gradFill>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7556012"/>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mp; 8 Categories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gradFill>
                  <a:gsLst>
                    <a:gs pos="4425">
                      <a:schemeClr val="tx1"/>
                    </a:gs>
                    <a:gs pos="20000">
                      <a:schemeClr val="tx1"/>
                    </a:gs>
                  </a:gsLst>
                  <a:lin ang="5400000" scaled="0"/>
                </a:gradFill>
              </a:defRPr>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00188F"/>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00188F"/>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1219871477"/>
      </p:ext>
    </p:extLst>
  </p:cSld>
  <p:clrMapOvr>
    <a:masterClrMapping/>
  </p:clrMapOvr>
  <p:transition>
    <p:fade/>
  </p:transition>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461812937"/>
      </p:ext>
    </p:extLst>
  </p:cSld>
  <p:clrMapOvr>
    <a:masterClrMapping/>
  </p:clrMapOvr>
  <p:transition>
    <p:fade/>
  </p:transition>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113713421"/>
      </p:ext>
    </p:extLst>
  </p:cSld>
  <p:clrMapOvr>
    <a:masterClrMapping/>
  </p:clrMapOvr>
  <p:transition>
    <p:fade/>
  </p:transition>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2 Light">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6176847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Content Bulleted Text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35690282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amp;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2684839680"/>
      </p:ext>
    </p:extLst>
  </p:cSld>
  <p:clrMapOvr>
    <a:masterClrMapping/>
  </p:clrMapOvr>
  <p:transition>
    <p:fade/>
  </p:transition>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amp; Content Blue ligh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362139967"/>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tle Only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gradFill>
                  <a:gsLst>
                    <a:gs pos="31858">
                      <a:schemeClr val="tx1"/>
                    </a:gs>
                    <a:gs pos="51000">
                      <a:schemeClr val="tx1"/>
                    </a:gs>
                  </a:gsLst>
                  <a:lin ang="5400000" scaled="0"/>
                </a:gra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3512488518"/>
      </p:ext>
    </p:extLst>
  </p:cSld>
  <p:clrMapOvr>
    <a:masterClrMapping/>
  </p:clrMapOvr>
  <p:transition>
    <p:fade/>
  </p:transition>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14008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1"/>
            <a:ext cx="12436475" cy="6994525"/>
          </a:xfrm>
        </p:spPr>
        <p:txBody>
          <a:bodyPr/>
          <a:lstStyle>
            <a:lvl1pPr marL="0" indent="0">
              <a:buNone/>
              <a:defRPr/>
            </a:lvl1pPr>
          </a:lstStyle>
          <a:p>
            <a:r>
              <a:rPr lang="en-US" dirty="0" smtClean="0"/>
              <a:t>Click icon to add picture</a:t>
            </a:r>
            <a:endParaRPr lang="en-US" dirty="0"/>
          </a:p>
        </p:txBody>
      </p:sp>
      <p:sp>
        <p:nvSpPr>
          <p:cNvPr id="13" name="Text Placeholder 5"/>
          <p:cNvSpPr>
            <a:spLocks noGrp="1"/>
          </p:cNvSpPr>
          <p:nvPr>
            <p:ph type="body" sz="quarter" idx="15" hasCustomPrompt="1"/>
          </p:nvPr>
        </p:nvSpPr>
        <p:spPr>
          <a:xfrm>
            <a:off x="6033080" y="723012"/>
            <a:ext cx="640080" cy="640080"/>
          </a:xfrm>
          <a:solidFill>
            <a:srgbClr val="68217A"/>
          </a:solidFill>
        </p:spPr>
        <p:txBody>
          <a:bodyPr anchor="ctr">
            <a:noAutofit/>
          </a:bodyP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4" name="Text Placeholder 5"/>
          <p:cNvSpPr>
            <a:spLocks noGrp="1"/>
          </p:cNvSpPr>
          <p:nvPr>
            <p:ph type="body" sz="quarter" idx="16" hasCustomPrompt="1"/>
          </p:nvPr>
        </p:nvSpPr>
        <p:spPr>
          <a:xfrm>
            <a:off x="9418638" y="723012"/>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5" name="Text Placeholder 5"/>
          <p:cNvSpPr>
            <a:spLocks noGrp="1"/>
          </p:cNvSpPr>
          <p:nvPr>
            <p:ph type="body" sz="quarter" idx="17" hasCustomPrompt="1"/>
          </p:nvPr>
        </p:nvSpPr>
        <p:spPr>
          <a:xfrm>
            <a:off x="9418638" y="3631833"/>
            <a:ext cx="640080" cy="640080"/>
          </a:xfrm>
          <a:solidFill>
            <a:srgbClr val="68217A"/>
          </a:solidFill>
        </p:spPr>
        <p:txBody>
          <a:bodyPr anchor="ctr"/>
          <a:lstStyle>
            <a:lvl1pPr marL="0" indent="0">
              <a:lnSpc>
                <a:spcPts val="600"/>
              </a:lnSpc>
              <a:spcBef>
                <a:spcPts val="0"/>
              </a:spcBef>
              <a:buNone/>
              <a:defRPr sz="600">
                <a:solidFill>
                  <a:schemeClr val="bg1"/>
                </a:solidFill>
              </a:defRPr>
            </a:lvl1pPr>
            <a:lvl2pPr marL="342900" indent="0">
              <a:buNone/>
              <a:defRPr sz="3200"/>
            </a:lvl2pPr>
            <a:lvl3pPr marL="571500" indent="0">
              <a:buNone/>
              <a:defRPr sz="3200"/>
            </a:lvl3pPr>
            <a:lvl4pPr marL="800100" indent="0">
              <a:buNone/>
              <a:defRPr sz="3200"/>
            </a:lvl4pPr>
            <a:lvl5pPr marL="1028700" indent="0">
              <a:buNone/>
              <a:defRPr sz="3200"/>
            </a:lvl5pPr>
          </a:lstStyle>
          <a:p>
            <a:pPr lvl="0"/>
            <a:r>
              <a:rPr lang="en-US" smtClean="0"/>
              <a:t> </a:t>
            </a:r>
            <a:endParaRPr lang="en-US"/>
          </a:p>
        </p:txBody>
      </p:sp>
      <p:sp>
        <p:nvSpPr>
          <p:cNvPr id="17" name="Title 16"/>
          <p:cNvSpPr>
            <a:spLocks noGrp="1"/>
          </p:cNvSpPr>
          <p:nvPr>
            <p:ph type="title"/>
          </p:nvPr>
        </p:nvSpPr>
        <p:spPr>
          <a:xfrm>
            <a:off x="4394200" y="3628284"/>
            <a:ext cx="2278960" cy="2272453"/>
          </a:xfrm>
          <a:solidFill>
            <a:srgbClr val="68217A"/>
          </a:solidFill>
        </p:spPr>
        <p:txBody>
          <a:bodyPr lIns="182880" tIns="146304" rIns="182880" bIns="146304"/>
          <a:lstStyle>
            <a:lvl1pPr>
              <a:defRPr sz="3200">
                <a:gradFill>
                  <a:gsLst>
                    <a:gs pos="14159">
                      <a:schemeClr val="bg1"/>
                    </a:gs>
                    <a:gs pos="37000">
                      <a:schemeClr val="bg1"/>
                    </a:gs>
                  </a:gsLst>
                  <a:lin ang="5400000" scaled="0"/>
                </a:gradFill>
              </a:defRPr>
            </a:lvl1pPr>
          </a:lstStyle>
          <a:p>
            <a:r>
              <a:rPr lang="en-US" smtClean="0"/>
              <a:t>Click to edit Master title style</a:t>
            </a:r>
            <a:endParaRPr lang="en-US" dirty="0"/>
          </a:p>
        </p:txBody>
      </p:sp>
      <p:pic>
        <p:nvPicPr>
          <p:cNvPr id="9" name="Picture 8"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66395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31073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8544647"/>
      </p:ext>
    </p:extLst>
  </p:cSld>
  <p:clrMapOvr>
    <a:masterClrMapping/>
  </p:clrMapOvr>
  <p:transition>
    <p:fade/>
  </p:transition>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18566838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Orange">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60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74703" y="6746556"/>
            <a:ext cx="882408" cy="19265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49649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Photo Orange">
    <p:bg bwMode="ltGray">
      <p:bgPr>
        <a:solidFill>
          <a:schemeClr val="accent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3308735"/>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Blank Orange">
    <p:bg bwMode="ltGray">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1935102"/>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1005378395"/>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mall 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958693513"/>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ection Title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2506"/>
      </p:ext>
    </p:extLst>
  </p:cSld>
  <p:clrMapOvr>
    <a:masterClrMapping/>
  </p:clrMapOvr>
  <p:transition>
    <p:fade/>
  </p:transition>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amp; 8 Categories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rgbClr val="C00000"/>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rgbClr val="C00000"/>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678726943"/>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39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1250">
                      <a:schemeClr val="tx1"/>
                    </a:gs>
                    <a:gs pos="100000">
                      <a:schemeClr val="tx1"/>
                    </a:gs>
                  </a:gsLst>
                  <a:lin ang="5400000" scaled="0"/>
                </a:gradFill>
                <a:latin typeface="+mn-lt"/>
              </a:defRPr>
            </a:lvl1pPr>
            <a:lvl2pPr>
              <a:defRPr sz="1600"/>
            </a:lvl2pPr>
            <a:lvl3pPr>
              <a:defRPr sz="1600"/>
            </a:lvl3pPr>
            <a:lvl4pPr>
              <a:defRPr sz="1600"/>
            </a:lvl4pPr>
            <a:lvl5pPr marL="1028700" indent="0">
              <a:buNone/>
              <a:defRPr sz="1600"/>
            </a:lvl5pPr>
          </a:lstStyle>
          <a:p>
            <a:pPr lvl="0"/>
            <a:r>
              <a:rPr lang="en-US" smtClean="0"/>
              <a:t>Click to edit Master text styles</a:t>
            </a:r>
          </a:p>
        </p:txBody>
      </p:sp>
      <p:pic>
        <p:nvPicPr>
          <p:cNvPr id="5" name="Picture 4"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991085"/>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980854114"/>
      </p:ext>
    </p:extLst>
  </p:cSld>
  <p:clrMapOvr>
    <a:masterClrMapping/>
  </p:clrMapOvr>
  <p:transition>
    <p:fade/>
  </p:transition>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91244706"/>
      </p:ext>
    </p:extLst>
  </p:cSld>
  <p:clrMapOvr>
    <a:masterClrMapping/>
  </p:clrMapOvr>
  <p:transition>
    <p:fade/>
  </p:transition>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673557053"/>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9200248"/>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Content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758810126"/>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Title &amp; Content Orange">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507189275"/>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Only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181036690"/>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074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48038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726548"/>
      </p:ext>
    </p:extLst>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406265"/>
          </a:xfrm>
        </p:spPr>
        <p:txBody>
          <a:bodyPr/>
          <a:lstStyle>
            <a:lvl1pPr marL="0" indent="0">
              <a:buNone/>
              <a:defRPr sz="1600">
                <a:gradFill>
                  <a:gsLst>
                    <a:gs pos="92035">
                      <a:schemeClr val="tx1"/>
                    </a:gs>
                    <a:gs pos="84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spTree>
    <p:extLst>
      <p:ext uri="{BB962C8B-B14F-4D97-AF65-F5344CB8AC3E}">
        <p14:creationId xmlns:p14="http://schemas.microsoft.com/office/powerpoint/2010/main" val="3902953160"/>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20758735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Teal">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pic>
        <p:nvPicPr>
          <p:cNvPr id="6" name="Picture 5"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684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amp; Photo Teal">
    <p:bg bwMode="ltGray">
      <p:bgPr>
        <a:solidFill>
          <a:schemeClr val="bg2"/>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2436475" cy="6994525"/>
          </a:xfrm>
        </p:spPr>
        <p:txBody>
          <a:bodyPr/>
          <a:lstStyle/>
          <a:p>
            <a:endParaRPr lang="en-US" dirty="0"/>
          </a:p>
        </p:txBody>
      </p:sp>
      <p:sp>
        <p:nvSpPr>
          <p:cNvPr id="2" name="Title 1"/>
          <p:cNvSpPr>
            <a:spLocks noGrp="1"/>
          </p:cNvSpPr>
          <p:nvPr>
            <p:ph type="title"/>
          </p:nvPr>
        </p:nvSpPr>
        <p:spPr>
          <a:xfrm>
            <a:off x="274320" y="1211263"/>
            <a:ext cx="4572318" cy="4572000"/>
          </a:xfrm>
        </p:spPr>
        <p:txBody>
          <a:bodyPr/>
          <a:lstStyle>
            <a:lvl1pPr>
              <a:defRPr sz="4800"/>
            </a:lvl1pPr>
          </a:lstStyle>
          <a:p>
            <a:r>
              <a:rPr lang="en-US" dirty="0" smtClean="0"/>
              <a:t>Click to edit Master title style</a:t>
            </a:r>
            <a:endParaRPr lang="en-US" dirty="0"/>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114706"/>
      </p:ext>
    </p:extLst>
  </p:cSld>
  <p:clrMapOvr>
    <a:masterClrMapping/>
  </p:clrMapOvr>
  <p:transition>
    <p:fade/>
  </p:transition>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Blank Teal">
    <p:bg bwMode="ltGray">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02927957"/>
      </p:ext>
    </p:extLst>
  </p:cSld>
  <p:clrMapOvr>
    <a:masterClrMapping/>
  </p:clrMapOvr>
  <p:transition>
    <p:fade/>
  </p:transition>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gradFill>
                  <a:gsLst>
                    <a:gs pos="2655">
                      <a:schemeClr val="tx1"/>
                    </a:gs>
                    <a:gs pos="31000">
                      <a:schemeClr val="tx1"/>
                    </a:gs>
                  </a:gsLst>
                  <a:lin ang="5400000" scaled="0"/>
                </a:gradFill>
              </a:defRPr>
            </a:lvl1pPr>
          </a:lstStyle>
          <a:p>
            <a:r>
              <a:rPr lang="en-US" smtClean="0"/>
              <a:t>Click to edit Master title style</a:t>
            </a:r>
            <a:endParaRPr lang="en-US" dirty="0"/>
          </a:p>
        </p:txBody>
      </p:sp>
    </p:spTree>
    <p:extLst>
      <p:ext uri="{BB962C8B-B14F-4D97-AF65-F5344CB8AC3E}">
        <p14:creationId xmlns:p14="http://schemas.microsoft.com/office/powerpoint/2010/main" val="250018430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mall 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Tree>
    <p:extLst>
      <p:ext uri="{BB962C8B-B14F-4D97-AF65-F5344CB8AC3E}">
        <p14:creationId xmlns:p14="http://schemas.microsoft.com/office/powerpoint/2010/main" val="1910371450"/>
      </p:ext>
    </p:extLst>
  </p:cSld>
  <p:clrMapOvr>
    <a:masterClrMapping/>
  </p:clrMapOvr>
  <p:transition>
    <p:fade/>
  </p:transition>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Section Title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480868" y="1759883"/>
            <a:ext cx="3474740" cy="3474760"/>
          </a:xfrm>
        </p:spPr>
        <p:txBody>
          <a:bodyPr/>
          <a:lstStyle>
            <a:lvl1pPr>
              <a:defRPr/>
            </a:lvl1pPr>
          </a:lstStyle>
          <a:p>
            <a:r>
              <a:rPr lang="en-US" dirty="0" smtClean="0"/>
              <a:t>Click to edit Master title style </a:t>
            </a:r>
            <a:endParaRPr lang="en-US" dirty="0"/>
          </a:p>
        </p:txBody>
      </p:sp>
      <p:sp>
        <p:nvSpPr>
          <p:cNvPr id="3" name="Rectangle 2"/>
          <p:cNvSpPr/>
          <p:nvPr userDrawn="1"/>
        </p:nvSpPr>
        <p:spPr bwMode="auto">
          <a:xfrm>
            <a:off x="393223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 name="Rectangle 3"/>
          <p:cNvSpPr/>
          <p:nvPr userDrawn="1"/>
        </p:nvSpPr>
        <p:spPr bwMode="auto">
          <a:xfrm>
            <a:off x="795560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Rectangle 4"/>
          <p:cNvSpPr/>
          <p:nvPr userDrawn="1"/>
        </p:nvSpPr>
        <p:spPr bwMode="auto">
          <a:xfrm>
            <a:off x="3932238" y="523464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 name="Rectangle 5"/>
          <p:cNvSpPr/>
          <p:nvPr userDrawn="1"/>
        </p:nvSpPr>
        <p:spPr bwMode="auto">
          <a:xfrm>
            <a:off x="7955608" y="1211263"/>
            <a:ext cx="548630" cy="54862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45914"/>
      </p:ext>
    </p:extLst>
  </p:cSld>
  <p:clrMapOvr>
    <a:masterClrMapping/>
  </p:clrMapOvr>
  <p:transition>
    <p:fade/>
  </p:transition>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mp; 8 Categories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22" name="Text Placeholder 26"/>
          <p:cNvSpPr>
            <a:spLocks noGrp="1"/>
          </p:cNvSpPr>
          <p:nvPr>
            <p:ph type="body" sz="quarter" idx="38" hasCustomPrompt="1"/>
          </p:nvPr>
        </p:nvSpPr>
        <p:spPr>
          <a:xfrm>
            <a:off x="279340" y="4137018"/>
            <a:ext cx="2743200" cy="2560671"/>
          </a:xfrm>
          <a:prstGeom prst="rect">
            <a:avLst/>
          </a:prstGeom>
          <a:solidFill>
            <a:schemeClr val="accent3">
              <a:lumMod val="50000"/>
            </a:schemeClr>
          </a:solidFill>
        </p:spPr>
        <p:txBody>
          <a:bodyPr lIns="182880" tIns="146304" rIns="182880" bIns="146304">
            <a:noAutofit/>
          </a:bodyPr>
          <a:lstStyle>
            <a:lvl1pPr marL="0" indent="0">
              <a:lnSpc>
                <a:spcPct val="9000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3" name="Text Placeholder 26"/>
          <p:cNvSpPr>
            <a:spLocks noGrp="1"/>
          </p:cNvSpPr>
          <p:nvPr>
            <p:ph type="body" sz="quarter" idx="39" hasCustomPrompt="1"/>
          </p:nvPr>
        </p:nvSpPr>
        <p:spPr>
          <a:xfrm>
            <a:off x="3144631"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4" name="Text Placeholder 26"/>
          <p:cNvSpPr>
            <a:spLocks noGrp="1"/>
          </p:cNvSpPr>
          <p:nvPr>
            <p:ph type="body" sz="quarter" idx="41" hasCustomPrompt="1"/>
          </p:nvPr>
        </p:nvSpPr>
        <p:spPr>
          <a:xfrm>
            <a:off x="8874642"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5" name="Text Placeholder 26"/>
          <p:cNvSpPr>
            <a:spLocks noGrp="1"/>
          </p:cNvSpPr>
          <p:nvPr>
            <p:ph type="body" sz="quarter" idx="42" hasCustomPrompt="1"/>
          </p:nvPr>
        </p:nvSpPr>
        <p:spPr>
          <a:xfrm>
            <a:off x="6009636" y="4137020"/>
            <a:ext cx="2742914" cy="2560643"/>
          </a:xfrm>
          <a:prstGeom prst="rect">
            <a:avLst/>
          </a:prstGeom>
          <a:solidFill>
            <a:schemeClr val="accent3">
              <a:lumMod val="50000"/>
            </a:schemeClr>
          </a:solidFill>
        </p:spPr>
        <p:txBody>
          <a:bodyPr lIns="182880" tIns="146304" rIns="182880" bIns="146304">
            <a:noAutofit/>
          </a:bodyPr>
          <a:lstStyle>
            <a:lvl1pPr marL="0" indent="0">
              <a:lnSpc>
                <a:spcPts val="1440"/>
              </a:lnSpc>
              <a:spcBef>
                <a:spcPts val="0"/>
              </a:spcBef>
              <a:spcAft>
                <a:spcPts val="600"/>
              </a:spcAft>
              <a:buFontTx/>
              <a:buNone/>
              <a:defRPr sz="1200" b="0">
                <a:gradFill>
                  <a:gsLst>
                    <a:gs pos="15929">
                      <a:schemeClr val="tx1"/>
                    </a:gs>
                    <a:gs pos="41000">
                      <a:schemeClr val="tx1"/>
                    </a:gs>
                  </a:gsLst>
                  <a:lin ang="5400000" scaled="0"/>
                </a:gradFill>
                <a:latin typeface="+mn-lt"/>
                <a:cs typeface="Segoe Pro"/>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6" name="Text Placeholder 26"/>
          <p:cNvSpPr>
            <a:spLocks noGrp="1"/>
          </p:cNvSpPr>
          <p:nvPr>
            <p:ph type="body" sz="quarter" idx="29" hasCustomPrompt="1"/>
          </p:nvPr>
        </p:nvSpPr>
        <p:spPr>
          <a:xfrm>
            <a:off x="279340" y="1274472"/>
            <a:ext cx="2743200"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7" name="Text Placeholder 26"/>
          <p:cNvSpPr>
            <a:spLocks noGrp="1"/>
          </p:cNvSpPr>
          <p:nvPr>
            <p:ph type="body" sz="quarter" idx="30" hasCustomPrompt="1"/>
          </p:nvPr>
        </p:nvSpPr>
        <p:spPr>
          <a:xfrm>
            <a:off x="314454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8" name="Text Placeholder 26"/>
          <p:cNvSpPr>
            <a:spLocks noGrp="1"/>
          </p:cNvSpPr>
          <p:nvPr>
            <p:ph type="body" sz="quarter" idx="32" hasCustomPrompt="1"/>
          </p:nvPr>
        </p:nvSpPr>
        <p:spPr>
          <a:xfrm>
            <a:off x="6009466"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
        <p:nvSpPr>
          <p:cNvPr id="29" name="Text Placeholder 26"/>
          <p:cNvSpPr>
            <a:spLocks noGrp="1"/>
          </p:cNvSpPr>
          <p:nvPr>
            <p:ph type="body" sz="quarter" idx="33" hasCustomPrompt="1"/>
          </p:nvPr>
        </p:nvSpPr>
        <p:spPr>
          <a:xfrm>
            <a:off x="8874387" y="1274472"/>
            <a:ext cx="2742914" cy="2743200"/>
          </a:xfrm>
          <a:prstGeom prst="rect">
            <a:avLst/>
          </a:prstGeom>
          <a:solidFill>
            <a:schemeClr val="tx1"/>
          </a:solidFill>
        </p:spPr>
        <p:txBody>
          <a:bodyPr lIns="182880" tIns="146304" rIns="182880" bIns="146304">
            <a:noAutofit/>
          </a:bodyPr>
          <a:lstStyle>
            <a:lvl1pPr marL="0" indent="0">
              <a:lnSpc>
                <a:spcPct val="90000"/>
              </a:lnSpc>
              <a:buFontTx/>
              <a:buNone/>
              <a:defRPr sz="2400">
                <a:gradFill>
                  <a:gsLst>
                    <a:gs pos="1770">
                      <a:schemeClr val="bg1"/>
                    </a:gs>
                    <a:gs pos="15929">
                      <a:schemeClr val="bg1"/>
                    </a:gs>
                  </a:gsLst>
                  <a:lin ang="5400000" scaled="0"/>
                </a:gradFill>
                <a:latin typeface="+mj-lt"/>
              </a:defRPr>
            </a:lvl1pPr>
            <a:lvl2pPr marL="342867" indent="0">
              <a:buFontTx/>
              <a:buNone/>
              <a:defRPr/>
            </a:lvl2pPr>
            <a:lvl3pPr marL="571444" indent="0">
              <a:buFontTx/>
              <a:buNone/>
              <a:defRPr/>
            </a:lvl3pPr>
            <a:lvl4pPr marL="800021" indent="0">
              <a:buFontTx/>
              <a:buNone/>
              <a:defRPr/>
            </a:lvl4pPr>
            <a:lvl5pPr marL="1028598" indent="0">
              <a:buFontTx/>
              <a:buNone/>
              <a:defRPr/>
            </a:lvl5pPr>
          </a:lstStyle>
          <a:p>
            <a:pPr lvl="0"/>
            <a:r>
              <a:rPr lang="en-US" dirty="0" smtClean="0"/>
              <a:t>Click to edit </a:t>
            </a:r>
            <a:br>
              <a:rPr lang="en-US" dirty="0" smtClean="0"/>
            </a:br>
            <a:r>
              <a:rPr lang="en-US" dirty="0" smtClean="0"/>
              <a:t>Master text styles</a:t>
            </a:r>
          </a:p>
        </p:txBody>
      </p:sp>
    </p:spTree>
    <p:extLst>
      <p:ext uri="{BB962C8B-B14F-4D97-AF65-F5344CB8AC3E}">
        <p14:creationId xmlns:p14="http://schemas.microsoft.com/office/powerpoint/2010/main" val="82663863"/>
      </p:ext>
    </p:extLst>
  </p:cSld>
  <p:clrMapOvr>
    <a:masterClrMapping/>
  </p:clrMapOvr>
  <p:transition>
    <p:fade/>
  </p:transition>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1718803801"/>
      </p:ext>
    </p:extLst>
  </p:cSld>
  <p:clrMapOvr>
    <a:masterClrMapping/>
  </p:clrMapOvr>
  <p:transition>
    <p:fade/>
  </p:transition>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398357523"/>
      </p:ext>
    </p:extLst>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11887518" cy="3200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3954463"/>
            <a:ext cx="5486400" cy="2743200"/>
          </a:xfrm>
        </p:spPr>
        <p:txBody>
          <a:bodyPr/>
          <a:lstStyle>
            <a:lvl1pPr marL="0" indent="0">
              <a:buNone/>
              <a:defRPr sz="1600">
                <a:gradFill>
                  <a:gsLst>
                    <a:gs pos="94690">
                      <a:schemeClr val="tx1"/>
                    </a:gs>
                    <a:gs pos="86000">
                      <a:schemeClr val="tx1"/>
                    </a:gs>
                  </a:gsLst>
                  <a:lin ang="5400000" scaled="0"/>
                </a:gradFill>
                <a:latin typeface="+mn-lt"/>
              </a:defRPr>
            </a:lvl1pPr>
            <a:lvl2pPr>
              <a:defRPr sz="1600">
                <a:gradFill>
                  <a:gsLst>
                    <a:gs pos="94030">
                      <a:srgbClr val="FFFFFF"/>
                    </a:gs>
                    <a:gs pos="68000">
                      <a:srgbClr val="FFFFFF"/>
                    </a:gs>
                  </a:gsLst>
                  <a:lin ang="5400000" scaled="0"/>
                </a:gradFill>
              </a:defRPr>
            </a:lvl2pPr>
            <a:lvl3pPr>
              <a:defRPr sz="1600">
                <a:gradFill>
                  <a:gsLst>
                    <a:gs pos="94030">
                      <a:srgbClr val="FFFFFF"/>
                    </a:gs>
                    <a:gs pos="68000">
                      <a:srgbClr val="FFFFFF"/>
                    </a:gs>
                  </a:gsLst>
                  <a:lin ang="5400000" scaled="0"/>
                </a:gradFill>
              </a:defRPr>
            </a:lvl3pPr>
            <a:lvl4pPr>
              <a:defRPr sz="1600">
                <a:gradFill>
                  <a:gsLst>
                    <a:gs pos="94030">
                      <a:srgbClr val="FFFFFF"/>
                    </a:gs>
                    <a:gs pos="68000">
                      <a:srgbClr val="FFFFFF"/>
                    </a:gs>
                  </a:gsLst>
                  <a:lin ang="5400000" scaled="0"/>
                </a:gradFill>
              </a:defRPr>
            </a:lvl4pPr>
            <a:lvl5pPr>
              <a:defRPr sz="1600">
                <a:gradFill>
                  <a:gsLst>
                    <a:gs pos="94030">
                      <a:srgbClr val="FFFFFF"/>
                    </a:gs>
                    <a:gs pos="68000">
                      <a:srgbClr val="FFFFFF"/>
                    </a:gs>
                  </a:gsLst>
                  <a:lin ang="5400000" scaled="0"/>
                </a:gradFill>
              </a:defRPr>
            </a:lvl5pPr>
          </a:lstStyle>
          <a:p>
            <a:pPr lvl="0"/>
            <a:r>
              <a:rPr lang="en-US" smtClean="0"/>
              <a:t>Click to edit Master text styles</a:t>
            </a:r>
          </a:p>
        </p:txBody>
      </p:sp>
      <p:pic>
        <p:nvPicPr>
          <p:cNvPr id="5" name="Picture 4"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274320" y="6748291"/>
            <a:ext cx="852649" cy="1861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005419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Title and Content 2">
    <p:bg bwMode="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1828766"/>
          </a:xfrm>
        </p:spPr>
        <p:txBody>
          <a:bodyPr/>
          <a:lstStyle>
            <a:lvl1pPr>
              <a:defRPr sz="5800">
                <a:gradFill>
                  <a:gsLst>
                    <a:gs pos="56637">
                      <a:schemeClr val="tx1"/>
                    </a:gs>
                    <a:gs pos="33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2597162"/>
            <a:ext cx="7315200" cy="4100501"/>
          </a:xfrm>
        </p:spPr>
        <p:txBody>
          <a:bodyPr/>
          <a:lstStyle>
            <a:lvl1pPr marL="0" indent="0">
              <a:buNone/>
              <a:defRPr sz="2400">
                <a:gradFill>
                  <a:gsLst>
                    <a:gs pos="1250">
                      <a:schemeClr val="tx1"/>
                    </a:gs>
                    <a:gs pos="100000">
                      <a:schemeClr val="tx1"/>
                    </a:gs>
                  </a:gsLst>
                  <a:lin ang="5400000" scaled="0"/>
                </a:gradFill>
                <a:latin typeface="+mn-lt"/>
              </a:defRPr>
            </a:lvl1pPr>
            <a:lvl2pPr>
              <a:defRPr sz="2400"/>
            </a:lvl2pPr>
            <a:lvl3pPr>
              <a:defRPr sz="2400"/>
            </a:lvl3pPr>
            <a:lvl4pPr>
              <a:defRPr sz="2400"/>
            </a:lvl4pPr>
            <a:lvl5pPr>
              <a:defRPr sz="2400"/>
            </a:lvl5pPr>
          </a:lstStyle>
          <a:p>
            <a:pPr lvl="0"/>
            <a:r>
              <a:rPr lang="en-US" smtClean="0"/>
              <a:t>Click to edit Master text styles</a:t>
            </a:r>
          </a:p>
        </p:txBody>
      </p:sp>
    </p:spTree>
    <p:extLst>
      <p:ext uri="{BB962C8B-B14F-4D97-AF65-F5344CB8AC3E}">
        <p14:creationId xmlns:p14="http://schemas.microsoft.com/office/powerpoint/2010/main" val="511838085"/>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1_Title &amp; Content Bulleted Text">
    <p:bg bwMode="ltGray">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8"/>
            <a:ext cx="11887518" cy="914365"/>
          </a:xfrm>
        </p:spPr>
        <p:txBody>
          <a:bodyPr/>
          <a:lstStyle>
            <a:lvl1pPr>
              <a:defRPr sz="5800">
                <a:gradFill>
                  <a:gsLst>
                    <a:gs pos="6195">
                      <a:schemeClr val="tx1"/>
                    </a:gs>
                    <a:gs pos="26000">
                      <a:schemeClr val="tx1"/>
                    </a:gs>
                  </a:gsLst>
                  <a:lin ang="5400000" scaled="0"/>
                </a:gradFill>
              </a:defRPr>
            </a:lvl1pPr>
          </a:lstStyle>
          <a:p>
            <a:r>
              <a:rPr lang="en-US" smtClean="0"/>
              <a:t>Click to edit Master title style</a:t>
            </a:r>
            <a:endParaRPr lang="en-US" dirty="0"/>
          </a:p>
        </p:txBody>
      </p:sp>
      <p:sp>
        <p:nvSpPr>
          <p:cNvPr id="4" name="Content Placeholder 3"/>
          <p:cNvSpPr>
            <a:spLocks noGrp="1"/>
          </p:cNvSpPr>
          <p:nvPr>
            <p:ph sz="quarter" idx="10"/>
          </p:nvPr>
        </p:nvSpPr>
        <p:spPr>
          <a:xfrm>
            <a:off x="274638" y="1697062"/>
            <a:ext cx="10972800" cy="5000601"/>
          </a:xfrm>
        </p:spPr>
        <p:txBody>
          <a:bodyPr/>
          <a:lstStyle>
            <a:lvl1pPr>
              <a:defRPr sz="2600">
                <a:gradFill>
                  <a:gsLst>
                    <a:gs pos="1250">
                      <a:schemeClr val="tx1"/>
                    </a:gs>
                    <a:gs pos="100000">
                      <a:schemeClr val="tx1"/>
                    </a:gs>
                  </a:gsLst>
                  <a:lin ang="5400000" scaled="0"/>
                </a:gradFill>
                <a:latin typeface="+mn-lt"/>
              </a:defRPr>
            </a:lvl1pPr>
            <a:lvl2pPr>
              <a:defRPr sz="2400"/>
            </a:lvl2pPr>
            <a:lvl3pPr>
              <a:defRPr sz="2000"/>
            </a:lvl3pPr>
            <a:lvl4pPr>
              <a:defRPr sz="1800"/>
            </a:lvl4pPr>
            <a:lvl5pPr>
              <a:defRPr sz="18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96015685"/>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Content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1621689483"/>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amp; Content Teal">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400"/>
            </a:lvl1pPr>
          </a:lstStyle>
          <a:p>
            <a:r>
              <a:rPr lang="en-US" dirty="0" smtClean="0"/>
              <a:t>Click to edit Master title style</a:t>
            </a:r>
            <a:endParaRPr lang="en-US" dirty="0"/>
          </a:p>
        </p:txBody>
      </p:sp>
      <p:sp>
        <p:nvSpPr>
          <p:cNvPr id="4" name="Content Placeholder 3"/>
          <p:cNvSpPr>
            <a:spLocks noGrp="1"/>
          </p:cNvSpPr>
          <p:nvPr>
            <p:ph sz="quarter" idx="10"/>
          </p:nvPr>
        </p:nvSpPr>
        <p:spPr>
          <a:xfrm>
            <a:off x="274638" y="1697038"/>
            <a:ext cx="9144000" cy="849463"/>
          </a:xfrm>
        </p:spPr>
        <p:txBody>
          <a:bodyPr/>
          <a:lstStyle>
            <a:lvl1pPr marL="0" indent="0">
              <a:buNone/>
              <a:defRPr sz="4800"/>
            </a:lvl1pPr>
            <a:lvl2pPr>
              <a:defRPr sz="3600"/>
            </a:lvl2pPr>
            <a:lvl3pPr>
              <a:defRPr sz="3600"/>
            </a:lvl3pPr>
            <a:lvl4pPr>
              <a:defRPr sz="3600"/>
            </a:lvl4pPr>
            <a:lvl5pPr>
              <a:defRPr sz="3600"/>
            </a:lvl5pPr>
          </a:lstStyle>
          <a:p>
            <a:pPr lvl="0"/>
            <a:r>
              <a:rPr lang="en-US" dirty="0" smtClean="0"/>
              <a:t>Click to edit Master text styles</a:t>
            </a:r>
          </a:p>
        </p:txBody>
      </p:sp>
    </p:spTree>
    <p:extLst>
      <p:ext uri="{BB962C8B-B14F-4D97-AF65-F5344CB8AC3E}">
        <p14:creationId xmlns:p14="http://schemas.microsoft.com/office/powerpoint/2010/main" val="3373149568"/>
      </p:ext>
    </p:extLst>
  </p:cSld>
  <p:clrMapOvr>
    <a:overrideClrMapping bg1="lt1" tx1="dk1" bg2="lt2" tx2="dk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Only Teal">
    <p:bg bwMode="ltGray">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74320" y="296897"/>
            <a:ext cx="9144318" cy="5486366"/>
          </a:xfrm>
        </p:spPr>
        <p:txBody>
          <a:bodyPr/>
          <a:lstStyle>
            <a:lvl1pPr>
              <a:defRPr sz="4800"/>
            </a:lvl1pPr>
          </a:lstStyle>
          <a:p>
            <a:r>
              <a:rPr lang="en-US" dirty="0" smtClean="0"/>
              <a:t>Click to edit Master title style</a:t>
            </a:r>
            <a:endParaRPr lang="en-US" dirty="0"/>
          </a:p>
        </p:txBody>
      </p:sp>
    </p:spTree>
    <p:extLst>
      <p:ext uri="{BB962C8B-B14F-4D97-AF65-F5344CB8AC3E}">
        <p14:creationId xmlns:p14="http://schemas.microsoft.com/office/powerpoint/2010/main" val="1020337918"/>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Demo title</a:t>
            </a:r>
            <a:endParaRPr lang="en-US" dirty="0"/>
          </a:p>
        </p:txBody>
      </p:sp>
      <p:sp>
        <p:nvSpPr>
          <p:cNvPr id="5" name="Text Placeholder 4"/>
          <p:cNvSpPr>
            <a:spLocks noGrp="1"/>
          </p:cNvSpPr>
          <p:nvPr>
            <p:ph type="body" sz="quarter" idx="12" hasCustomPrompt="1"/>
          </p:nvPr>
        </p:nvSpPr>
        <p:spPr>
          <a:xfrm>
            <a:off x="274638" y="3954457"/>
            <a:ext cx="10058401" cy="1829593"/>
          </a:xfrm>
          <a:noFill/>
        </p:spPr>
        <p:txBody>
          <a:bodyPr lIns="182880" tIns="146304" rIns="182880" bIns="146304">
            <a:noAutofit/>
          </a:bodyPr>
          <a:lstStyle>
            <a:lvl1pPr marL="0" indent="0">
              <a:spcBef>
                <a:spcPts val="0"/>
              </a:spcBef>
              <a:buNone/>
              <a:defRPr sz="3600" spc="0" baseline="0">
                <a:gradFill>
                  <a:gsLst>
                    <a:gs pos="5833">
                      <a:schemeClr val="tx1"/>
                    </a:gs>
                    <a:gs pos="18000">
                      <a:schemeClr val="tx1"/>
                    </a:gs>
                  </a:gsLst>
                  <a:lin ang="5400000" scaled="0"/>
                </a:gradFill>
                <a:latin typeface="+mj-lt"/>
              </a:defRPr>
            </a:lvl1pPr>
          </a:lstStyle>
          <a:p>
            <a:pPr lvl="0"/>
            <a:r>
              <a:rPr lang="en-US" dirty="0" smtClean="0"/>
              <a:t>Speaker Name</a:t>
            </a:r>
          </a:p>
        </p:txBody>
      </p:sp>
      <p:pic>
        <p:nvPicPr>
          <p:cNvPr id="4" name="Picture 3"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38793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1209973"/>
            <a:ext cx="10056812" cy="2751698"/>
          </a:xfrm>
          <a:noFill/>
        </p:spPr>
        <p:txBody>
          <a:bodyPr tIns="91440" bIns="91440" anchor="t" anchorCtr="0"/>
          <a:lstStyle>
            <a:lvl1pPr>
              <a:defRPr sz="7200" spc="-100" baseline="0">
                <a:gradFill>
                  <a:gsLst>
                    <a:gs pos="5833">
                      <a:schemeClr val="tx1"/>
                    </a:gs>
                    <a:gs pos="18000">
                      <a:schemeClr val="tx1"/>
                    </a:gs>
                  </a:gsLst>
                  <a:lin ang="5400000" scaled="0"/>
                </a:gradFill>
              </a:defRPr>
            </a:lvl1pPr>
          </a:lstStyle>
          <a:p>
            <a:r>
              <a:rPr lang="en-US" dirty="0" smtClean="0"/>
              <a:t>Video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99665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831975"/>
          </a:xfrm>
          <a:noFill/>
        </p:spPr>
        <p:txBody>
          <a:bodyPr tIns="91440" bIns="91440" anchor="t" anchorCtr="0"/>
          <a:lstStyle>
            <a:lvl1pPr>
              <a:defRPr sz="8800" spc="-100" baseline="0">
                <a:gradFill>
                  <a:gsLst>
                    <a:gs pos="100000">
                      <a:schemeClr val="tx1"/>
                    </a:gs>
                    <a:gs pos="0">
                      <a:schemeClr val="tx1"/>
                    </a:gs>
                  </a:gsLst>
                  <a:lin ang="5400000" scaled="0"/>
                </a:gradFill>
              </a:defRPr>
            </a:lvl1pPr>
          </a:lstStyle>
          <a:p>
            <a:r>
              <a:rPr lang="en-US" dirty="0" smtClean="0"/>
              <a:t>Section title</a:t>
            </a:r>
            <a:endParaRPr lang="en-US" dirty="0"/>
          </a:p>
        </p:txBody>
      </p:sp>
      <p:pic>
        <p:nvPicPr>
          <p:cNvPr id="3" name="Picture 2" descr="C:\Users\petern\AppData\Local\Temp\vmware-petern\VMwareDnD\9912bbd5\PPE_Logo_RGB_bootcamp_600x131.png"/>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2109420"/>
      </p:ext>
    </p:extLst>
  </p:cSld>
  <p:clrMapOvr>
    <a:masterClrMapping/>
  </p:clrMapOvr>
  <p:transition>
    <p:fade/>
  </p:transition>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smtClean="0"/>
              <a:t>Click to edit Master title style</a:t>
            </a:r>
            <a:endParaRPr lang="en-US" dirty="0"/>
          </a:p>
        </p:txBody>
      </p:sp>
    </p:spTree>
    <p:extLst>
      <p:ext uri="{BB962C8B-B14F-4D97-AF65-F5344CB8AC3E}">
        <p14:creationId xmlns:p14="http://schemas.microsoft.com/office/powerpoint/2010/main" val="882650151"/>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lide Purple">
    <p:bg bwMode="gray">
      <p:bgPr>
        <a:solidFill>
          <a:schemeClr val="bg1"/>
        </a:solidFill>
        <a:effectLst/>
      </p:bgPr>
    </p:bg>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0" y="-1"/>
            <a:ext cx="12436475" cy="6994525"/>
          </a:xfrm>
        </p:spPr>
        <p:txBody>
          <a:bodyPr/>
          <a:lstStyle>
            <a:lvl1pPr marL="0" indent="0">
              <a:buNone/>
              <a:defRPr/>
            </a:lvl1pPr>
          </a:lstStyle>
          <a:p>
            <a:endParaRPr lang="en-US" dirty="0"/>
          </a:p>
        </p:txBody>
      </p:sp>
      <p:sp>
        <p:nvSpPr>
          <p:cNvPr id="9" name="Title 1"/>
          <p:cNvSpPr>
            <a:spLocks noGrp="1"/>
          </p:cNvSpPr>
          <p:nvPr>
            <p:ph type="title" hasCustomPrompt="1"/>
          </p:nvPr>
        </p:nvSpPr>
        <p:spPr>
          <a:xfrm>
            <a:off x="274703" y="296863"/>
            <a:ext cx="5486335" cy="1828800"/>
          </a:xfrm>
          <a:noFill/>
        </p:spPr>
        <p:txBody>
          <a:bodyPr lIns="182880" tIns="146304" rIns="182880" bIns="146304" anchor="t" anchorCtr="0"/>
          <a:lstStyle>
            <a:lvl1pPr>
              <a:defRPr sz="4800" spc="-100" baseline="0">
                <a:gradFill>
                  <a:gsLst>
                    <a:gs pos="46903">
                      <a:srgbClr val="FFFFFF"/>
                    </a:gs>
                    <a:gs pos="83000">
                      <a:srgbClr val="FFFFFF"/>
                    </a:gs>
                  </a:gsLst>
                  <a:lin ang="5400000" scaled="1"/>
                </a:gradFill>
              </a:defRPr>
            </a:lvl1pPr>
          </a:lstStyle>
          <a:p>
            <a:r>
              <a:rPr lang="en-US" dirty="0" smtClean="0"/>
              <a:t>Presentation title</a:t>
            </a:r>
            <a:endParaRPr lang="en-US" dirty="0"/>
          </a:p>
        </p:txBody>
      </p:sp>
      <p:pic>
        <p:nvPicPr>
          <p:cNvPr id="7" name="Picture 6" descr="C:\Users\petern\AppData\Local\Temp\vmware-petern\VMwareDnD\8013908a\PPE_Logo_RGB_bootcamp_600x131.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299357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extLst mod="1">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2" Type="http://schemas.openxmlformats.org/officeDocument/2006/relationships/slideLayout" Target="../slideLayouts/slideLayout185.xml"/><Relationship Id="rId16" Type="http://schemas.openxmlformats.org/officeDocument/2006/relationships/slideLayout" Target="../slideLayouts/slideLayout199.xml"/><Relationship Id="rId20" Type="http://schemas.openxmlformats.org/officeDocument/2006/relationships/theme" Target="../theme/theme10.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5" Type="http://schemas.openxmlformats.org/officeDocument/2006/relationships/slideLayout" Target="../slideLayouts/slideLayout198.xml"/><Relationship Id="rId10" Type="http://schemas.openxmlformats.org/officeDocument/2006/relationships/slideLayout" Target="../slideLayouts/slideLayout193.xml"/><Relationship Id="rId19" Type="http://schemas.openxmlformats.org/officeDocument/2006/relationships/slideLayout" Target="../slideLayouts/slideLayout202.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4" Type="http://schemas.openxmlformats.org/officeDocument/2006/relationships/slideLayout" Target="../slideLayouts/slideLayout197.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10.xml"/><Relationship Id="rId13" Type="http://schemas.openxmlformats.org/officeDocument/2006/relationships/slideLayout" Target="../slideLayouts/slideLayout215.xml"/><Relationship Id="rId18" Type="http://schemas.openxmlformats.org/officeDocument/2006/relationships/slideLayout" Target="../slideLayouts/slideLayout220.xml"/><Relationship Id="rId3" Type="http://schemas.openxmlformats.org/officeDocument/2006/relationships/slideLayout" Target="../slideLayouts/slideLayout205.xml"/><Relationship Id="rId7" Type="http://schemas.openxmlformats.org/officeDocument/2006/relationships/slideLayout" Target="../slideLayouts/slideLayout209.xml"/><Relationship Id="rId12" Type="http://schemas.openxmlformats.org/officeDocument/2006/relationships/slideLayout" Target="../slideLayouts/slideLayout214.xml"/><Relationship Id="rId17" Type="http://schemas.openxmlformats.org/officeDocument/2006/relationships/slideLayout" Target="../slideLayouts/slideLayout219.xml"/><Relationship Id="rId2" Type="http://schemas.openxmlformats.org/officeDocument/2006/relationships/slideLayout" Target="../slideLayouts/slideLayout204.xml"/><Relationship Id="rId16" Type="http://schemas.openxmlformats.org/officeDocument/2006/relationships/slideLayout" Target="../slideLayouts/slideLayout218.xml"/><Relationship Id="rId20" Type="http://schemas.openxmlformats.org/officeDocument/2006/relationships/theme" Target="../theme/theme11.xml"/><Relationship Id="rId1" Type="http://schemas.openxmlformats.org/officeDocument/2006/relationships/slideLayout" Target="../slideLayouts/slideLayout203.xml"/><Relationship Id="rId6" Type="http://schemas.openxmlformats.org/officeDocument/2006/relationships/slideLayout" Target="../slideLayouts/slideLayout208.xml"/><Relationship Id="rId11" Type="http://schemas.openxmlformats.org/officeDocument/2006/relationships/slideLayout" Target="../slideLayouts/slideLayout213.xml"/><Relationship Id="rId5" Type="http://schemas.openxmlformats.org/officeDocument/2006/relationships/slideLayout" Target="../slideLayouts/slideLayout207.xml"/><Relationship Id="rId15" Type="http://schemas.openxmlformats.org/officeDocument/2006/relationships/slideLayout" Target="../slideLayouts/slideLayout217.xml"/><Relationship Id="rId10" Type="http://schemas.openxmlformats.org/officeDocument/2006/relationships/slideLayout" Target="../slideLayouts/slideLayout212.xml"/><Relationship Id="rId19" Type="http://schemas.openxmlformats.org/officeDocument/2006/relationships/slideLayout" Target="../slideLayouts/slideLayout221.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4" Type="http://schemas.openxmlformats.org/officeDocument/2006/relationships/slideLayout" Target="../slideLayouts/slideLayout21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229.xml"/><Relationship Id="rId13" Type="http://schemas.openxmlformats.org/officeDocument/2006/relationships/slideLayout" Target="../slideLayouts/slideLayout234.xml"/><Relationship Id="rId18" Type="http://schemas.openxmlformats.org/officeDocument/2006/relationships/slideLayout" Target="../slideLayouts/slideLayout239.xml"/><Relationship Id="rId3" Type="http://schemas.openxmlformats.org/officeDocument/2006/relationships/slideLayout" Target="../slideLayouts/slideLayout224.xml"/><Relationship Id="rId7" Type="http://schemas.openxmlformats.org/officeDocument/2006/relationships/slideLayout" Target="../slideLayouts/slideLayout228.xml"/><Relationship Id="rId12" Type="http://schemas.openxmlformats.org/officeDocument/2006/relationships/slideLayout" Target="../slideLayouts/slideLayout233.xml"/><Relationship Id="rId17" Type="http://schemas.openxmlformats.org/officeDocument/2006/relationships/slideLayout" Target="../slideLayouts/slideLayout238.xml"/><Relationship Id="rId2" Type="http://schemas.openxmlformats.org/officeDocument/2006/relationships/slideLayout" Target="../slideLayouts/slideLayout223.xml"/><Relationship Id="rId16" Type="http://schemas.openxmlformats.org/officeDocument/2006/relationships/slideLayout" Target="../slideLayouts/slideLayout237.xml"/><Relationship Id="rId20" Type="http://schemas.openxmlformats.org/officeDocument/2006/relationships/theme" Target="../theme/theme12.xml"/><Relationship Id="rId1" Type="http://schemas.openxmlformats.org/officeDocument/2006/relationships/slideLayout" Target="../slideLayouts/slideLayout222.xml"/><Relationship Id="rId6" Type="http://schemas.openxmlformats.org/officeDocument/2006/relationships/slideLayout" Target="../slideLayouts/slideLayout227.xml"/><Relationship Id="rId11" Type="http://schemas.openxmlformats.org/officeDocument/2006/relationships/slideLayout" Target="../slideLayouts/slideLayout232.xml"/><Relationship Id="rId5" Type="http://schemas.openxmlformats.org/officeDocument/2006/relationships/slideLayout" Target="../slideLayouts/slideLayout226.xml"/><Relationship Id="rId15" Type="http://schemas.openxmlformats.org/officeDocument/2006/relationships/slideLayout" Target="../slideLayouts/slideLayout236.xml"/><Relationship Id="rId10" Type="http://schemas.openxmlformats.org/officeDocument/2006/relationships/slideLayout" Target="../slideLayouts/slideLayout231.xml"/><Relationship Id="rId19" Type="http://schemas.openxmlformats.org/officeDocument/2006/relationships/slideLayout" Target="../slideLayouts/slideLayout240.xml"/><Relationship Id="rId4" Type="http://schemas.openxmlformats.org/officeDocument/2006/relationships/slideLayout" Target="../slideLayouts/slideLayout225.xml"/><Relationship Id="rId9" Type="http://schemas.openxmlformats.org/officeDocument/2006/relationships/slideLayout" Target="../slideLayouts/slideLayout230.xml"/><Relationship Id="rId14" Type="http://schemas.openxmlformats.org/officeDocument/2006/relationships/slideLayout" Target="../slideLayouts/slideLayout235.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26" Type="http://schemas.openxmlformats.org/officeDocument/2006/relationships/slideLayout" Target="../slideLayouts/slideLayout266.xml"/><Relationship Id="rId3" Type="http://schemas.openxmlformats.org/officeDocument/2006/relationships/slideLayout" Target="../slideLayouts/slideLayout243.xml"/><Relationship Id="rId21" Type="http://schemas.openxmlformats.org/officeDocument/2006/relationships/slideLayout" Target="../slideLayouts/slideLayout261.xml"/><Relationship Id="rId7" Type="http://schemas.openxmlformats.org/officeDocument/2006/relationships/slideLayout" Target="../slideLayouts/slideLayout247.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2" Type="http://schemas.openxmlformats.org/officeDocument/2006/relationships/slideLayout" Target="../slideLayouts/slideLayout242.xml"/><Relationship Id="rId16" Type="http://schemas.openxmlformats.org/officeDocument/2006/relationships/slideLayout" Target="../slideLayouts/slideLayout256.xml"/><Relationship Id="rId20" Type="http://schemas.openxmlformats.org/officeDocument/2006/relationships/slideLayout" Target="../slideLayouts/slideLayout260.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24" Type="http://schemas.openxmlformats.org/officeDocument/2006/relationships/slideLayout" Target="../slideLayouts/slideLayout264.xml"/><Relationship Id="rId5" Type="http://schemas.openxmlformats.org/officeDocument/2006/relationships/slideLayout" Target="../slideLayouts/slideLayout245.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10" Type="http://schemas.openxmlformats.org/officeDocument/2006/relationships/slideLayout" Target="../slideLayouts/slideLayout250.xml"/><Relationship Id="rId19" Type="http://schemas.openxmlformats.org/officeDocument/2006/relationships/slideLayout" Target="../slideLayouts/slideLayout259.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theme" Target="../theme/theme13.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274.xml"/><Relationship Id="rId13" Type="http://schemas.openxmlformats.org/officeDocument/2006/relationships/slideLayout" Target="../slideLayouts/slideLayout279.xml"/><Relationship Id="rId18" Type="http://schemas.openxmlformats.org/officeDocument/2006/relationships/slideLayout" Target="../slideLayouts/slideLayout284.xml"/><Relationship Id="rId3" Type="http://schemas.openxmlformats.org/officeDocument/2006/relationships/slideLayout" Target="../slideLayouts/slideLayout269.xml"/><Relationship Id="rId21" Type="http://schemas.openxmlformats.org/officeDocument/2006/relationships/slideLayout" Target="../slideLayouts/slideLayout287.xml"/><Relationship Id="rId7" Type="http://schemas.openxmlformats.org/officeDocument/2006/relationships/slideLayout" Target="../slideLayouts/slideLayout273.xml"/><Relationship Id="rId12" Type="http://schemas.openxmlformats.org/officeDocument/2006/relationships/slideLayout" Target="../slideLayouts/slideLayout278.xml"/><Relationship Id="rId17" Type="http://schemas.openxmlformats.org/officeDocument/2006/relationships/slideLayout" Target="../slideLayouts/slideLayout283.xml"/><Relationship Id="rId2" Type="http://schemas.openxmlformats.org/officeDocument/2006/relationships/slideLayout" Target="../slideLayouts/slideLayout268.xml"/><Relationship Id="rId16" Type="http://schemas.openxmlformats.org/officeDocument/2006/relationships/slideLayout" Target="../slideLayouts/slideLayout282.xml"/><Relationship Id="rId20" Type="http://schemas.openxmlformats.org/officeDocument/2006/relationships/slideLayout" Target="../slideLayouts/slideLayout286.xml"/><Relationship Id="rId1" Type="http://schemas.openxmlformats.org/officeDocument/2006/relationships/slideLayout" Target="../slideLayouts/slideLayout267.xml"/><Relationship Id="rId6" Type="http://schemas.openxmlformats.org/officeDocument/2006/relationships/slideLayout" Target="../slideLayouts/slideLayout272.xml"/><Relationship Id="rId11" Type="http://schemas.openxmlformats.org/officeDocument/2006/relationships/slideLayout" Target="../slideLayouts/slideLayout277.xml"/><Relationship Id="rId5" Type="http://schemas.openxmlformats.org/officeDocument/2006/relationships/slideLayout" Target="../slideLayouts/slideLayout271.xml"/><Relationship Id="rId15" Type="http://schemas.openxmlformats.org/officeDocument/2006/relationships/slideLayout" Target="../slideLayouts/slideLayout281.xml"/><Relationship Id="rId23" Type="http://schemas.openxmlformats.org/officeDocument/2006/relationships/theme" Target="../theme/theme14.xml"/><Relationship Id="rId10" Type="http://schemas.openxmlformats.org/officeDocument/2006/relationships/slideLayout" Target="../slideLayouts/slideLayout276.xml"/><Relationship Id="rId19" Type="http://schemas.openxmlformats.org/officeDocument/2006/relationships/slideLayout" Target="../slideLayouts/slideLayout285.xml"/><Relationship Id="rId4" Type="http://schemas.openxmlformats.org/officeDocument/2006/relationships/slideLayout" Target="../slideLayouts/slideLayout270.xml"/><Relationship Id="rId9" Type="http://schemas.openxmlformats.org/officeDocument/2006/relationships/slideLayout" Target="../slideLayouts/slideLayout275.xml"/><Relationship Id="rId14" Type="http://schemas.openxmlformats.org/officeDocument/2006/relationships/slideLayout" Target="../slideLayouts/slideLayout280.xml"/><Relationship Id="rId22" Type="http://schemas.openxmlformats.org/officeDocument/2006/relationships/slideLayout" Target="../slideLayouts/slideLayout288.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96.xml"/><Relationship Id="rId13" Type="http://schemas.openxmlformats.org/officeDocument/2006/relationships/slideLayout" Target="../slideLayouts/slideLayout301.xml"/><Relationship Id="rId18" Type="http://schemas.openxmlformats.org/officeDocument/2006/relationships/slideLayout" Target="../slideLayouts/slideLayout306.xml"/><Relationship Id="rId3" Type="http://schemas.openxmlformats.org/officeDocument/2006/relationships/slideLayout" Target="../slideLayouts/slideLayout291.xml"/><Relationship Id="rId21" Type="http://schemas.openxmlformats.org/officeDocument/2006/relationships/slideLayout" Target="../slideLayouts/slideLayout309.xml"/><Relationship Id="rId7" Type="http://schemas.openxmlformats.org/officeDocument/2006/relationships/slideLayout" Target="../slideLayouts/slideLayout295.xml"/><Relationship Id="rId12" Type="http://schemas.openxmlformats.org/officeDocument/2006/relationships/slideLayout" Target="../slideLayouts/slideLayout300.xml"/><Relationship Id="rId17" Type="http://schemas.openxmlformats.org/officeDocument/2006/relationships/slideLayout" Target="../slideLayouts/slideLayout305.xml"/><Relationship Id="rId2" Type="http://schemas.openxmlformats.org/officeDocument/2006/relationships/slideLayout" Target="../slideLayouts/slideLayout290.xml"/><Relationship Id="rId16" Type="http://schemas.openxmlformats.org/officeDocument/2006/relationships/slideLayout" Target="../slideLayouts/slideLayout304.xml"/><Relationship Id="rId20" Type="http://schemas.openxmlformats.org/officeDocument/2006/relationships/slideLayout" Target="../slideLayouts/slideLayout308.xml"/><Relationship Id="rId1" Type="http://schemas.openxmlformats.org/officeDocument/2006/relationships/slideLayout" Target="../slideLayouts/slideLayout289.xml"/><Relationship Id="rId6" Type="http://schemas.openxmlformats.org/officeDocument/2006/relationships/slideLayout" Target="../slideLayouts/slideLayout294.xml"/><Relationship Id="rId11" Type="http://schemas.openxmlformats.org/officeDocument/2006/relationships/slideLayout" Target="../slideLayouts/slideLayout299.xml"/><Relationship Id="rId24" Type="http://schemas.openxmlformats.org/officeDocument/2006/relationships/theme" Target="../theme/theme15.xml"/><Relationship Id="rId5" Type="http://schemas.openxmlformats.org/officeDocument/2006/relationships/slideLayout" Target="../slideLayouts/slideLayout293.xml"/><Relationship Id="rId15" Type="http://schemas.openxmlformats.org/officeDocument/2006/relationships/slideLayout" Target="../slideLayouts/slideLayout303.xml"/><Relationship Id="rId23" Type="http://schemas.openxmlformats.org/officeDocument/2006/relationships/slideLayout" Target="../slideLayouts/slideLayout311.xml"/><Relationship Id="rId10" Type="http://schemas.openxmlformats.org/officeDocument/2006/relationships/slideLayout" Target="../slideLayouts/slideLayout298.xml"/><Relationship Id="rId19" Type="http://schemas.openxmlformats.org/officeDocument/2006/relationships/slideLayout" Target="../slideLayouts/slideLayout307.xml"/><Relationship Id="rId4" Type="http://schemas.openxmlformats.org/officeDocument/2006/relationships/slideLayout" Target="../slideLayouts/slideLayout292.xml"/><Relationship Id="rId9" Type="http://schemas.openxmlformats.org/officeDocument/2006/relationships/slideLayout" Target="../slideLayouts/slideLayout297.xml"/><Relationship Id="rId14" Type="http://schemas.openxmlformats.org/officeDocument/2006/relationships/slideLayout" Target="../slideLayouts/slideLayout302.xml"/><Relationship Id="rId22" Type="http://schemas.openxmlformats.org/officeDocument/2006/relationships/slideLayout" Target="../slideLayouts/slideLayout310.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319.xml"/><Relationship Id="rId13" Type="http://schemas.openxmlformats.org/officeDocument/2006/relationships/slideLayout" Target="../slideLayouts/slideLayout324.xml"/><Relationship Id="rId18" Type="http://schemas.openxmlformats.org/officeDocument/2006/relationships/slideLayout" Target="../slideLayouts/slideLayout329.xml"/><Relationship Id="rId3" Type="http://schemas.openxmlformats.org/officeDocument/2006/relationships/slideLayout" Target="../slideLayouts/slideLayout314.xml"/><Relationship Id="rId21" Type="http://schemas.openxmlformats.org/officeDocument/2006/relationships/slideLayout" Target="../slideLayouts/slideLayout332.xml"/><Relationship Id="rId7" Type="http://schemas.openxmlformats.org/officeDocument/2006/relationships/slideLayout" Target="../slideLayouts/slideLayout318.xml"/><Relationship Id="rId12" Type="http://schemas.openxmlformats.org/officeDocument/2006/relationships/slideLayout" Target="../slideLayouts/slideLayout323.xml"/><Relationship Id="rId17" Type="http://schemas.openxmlformats.org/officeDocument/2006/relationships/slideLayout" Target="../slideLayouts/slideLayout328.xml"/><Relationship Id="rId25" Type="http://schemas.openxmlformats.org/officeDocument/2006/relationships/theme" Target="../theme/theme16.xml"/><Relationship Id="rId2" Type="http://schemas.openxmlformats.org/officeDocument/2006/relationships/slideLayout" Target="../slideLayouts/slideLayout313.xml"/><Relationship Id="rId16" Type="http://schemas.openxmlformats.org/officeDocument/2006/relationships/slideLayout" Target="../slideLayouts/slideLayout327.xml"/><Relationship Id="rId20" Type="http://schemas.openxmlformats.org/officeDocument/2006/relationships/slideLayout" Target="../slideLayouts/slideLayout331.xml"/><Relationship Id="rId1" Type="http://schemas.openxmlformats.org/officeDocument/2006/relationships/slideLayout" Target="../slideLayouts/slideLayout312.xml"/><Relationship Id="rId6" Type="http://schemas.openxmlformats.org/officeDocument/2006/relationships/slideLayout" Target="../slideLayouts/slideLayout317.xml"/><Relationship Id="rId11" Type="http://schemas.openxmlformats.org/officeDocument/2006/relationships/slideLayout" Target="../slideLayouts/slideLayout322.xml"/><Relationship Id="rId24" Type="http://schemas.openxmlformats.org/officeDocument/2006/relationships/slideLayout" Target="../slideLayouts/slideLayout335.xml"/><Relationship Id="rId5" Type="http://schemas.openxmlformats.org/officeDocument/2006/relationships/slideLayout" Target="../slideLayouts/slideLayout316.xml"/><Relationship Id="rId15" Type="http://schemas.openxmlformats.org/officeDocument/2006/relationships/slideLayout" Target="../slideLayouts/slideLayout326.xml"/><Relationship Id="rId23" Type="http://schemas.openxmlformats.org/officeDocument/2006/relationships/slideLayout" Target="../slideLayouts/slideLayout334.xml"/><Relationship Id="rId10" Type="http://schemas.openxmlformats.org/officeDocument/2006/relationships/slideLayout" Target="../slideLayouts/slideLayout321.xml"/><Relationship Id="rId19" Type="http://schemas.openxmlformats.org/officeDocument/2006/relationships/slideLayout" Target="../slideLayouts/slideLayout330.xml"/><Relationship Id="rId4" Type="http://schemas.openxmlformats.org/officeDocument/2006/relationships/slideLayout" Target="../slideLayouts/slideLayout315.xml"/><Relationship Id="rId9" Type="http://schemas.openxmlformats.org/officeDocument/2006/relationships/slideLayout" Target="../slideLayouts/slideLayout320.xml"/><Relationship Id="rId14" Type="http://schemas.openxmlformats.org/officeDocument/2006/relationships/slideLayout" Target="../slideLayouts/slideLayout325.xml"/><Relationship Id="rId22" Type="http://schemas.openxmlformats.org/officeDocument/2006/relationships/slideLayout" Target="../slideLayouts/slideLayout33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343.xml"/><Relationship Id="rId13" Type="http://schemas.openxmlformats.org/officeDocument/2006/relationships/slideLayout" Target="../slideLayouts/slideLayout348.xml"/><Relationship Id="rId18" Type="http://schemas.openxmlformats.org/officeDocument/2006/relationships/slideLayout" Target="../slideLayouts/slideLayout353.xml"/><Relationship Id="rId26" Type="http://schemas.openxmlformats.org/officeDocument/2006/relationships/slideLayout" Target="../slideLayouts/slideLayout361.xml"/><Relationship Id="rId3" Type="http://schemas.openxmlformats.org/officeDocument/2006/relationships/slideLayout" Target="../slideLayouts/slideLayout338.xml"/><Relationship Id="rId21" Type="http://schemas.openxmlformats.org/officeDocument/2006/relationships/slideLayout" Target="../slideLayouts/slideLayout356.xml"/><Relationship Id="rId7" Type="http://schemas.openxmlformats.org/officeDocument/2006/relationships/slideLayout" Target="../slideLayouts/slideLayout342.xml"/><Relationship Id="rId12" Type="http://schemas.openxmlformats.org/officeDocument/2006/relationships/slideLayout" Target="../slideLayouts/slideLayout347.xml"/><Relationship Id="rId17" Type="http://schemas.openxmlformats.org/officeDocument/2006/relationships/slideLayout" Target="../slideLayouts/slideLayout352.xml"/><Relationship Id="rId25" Type="http://schemas.openxmlformats.org/officeDocument/2006/relationships/slideLayout" Target="../slideLayouts/slideLayout360.xml"/><Relationship Id="rId2" Type="http://schemas.openxmlformats.org/officeDocument/2006/relationships/slideLayout" Target="../slideLayouts/slideLayout337.xml"/><Relationship Id="rId16" Type="http://schemas.openxmlformats.org/officeDocument/2006/relationships/slideLayout" Target="../slideLayouts/slideLayout351.xml"/><Relationship Id="rId20" Type="http://schemas.openxmlformats.org/officeDocument/2006/relationships/slideLayout" Target="../slideLayouts/slideLayout355.xml"/><Relationship Id="rId1" Type="http://schemas.openxmlformats.org/officeDocument/2006/relationships/slideLayout" Target="../slideLayouts/slideLayout336.xml"/><Relationship Id="rId6" Type="http://schemas.openxmlformats.org/officeDocument/2006/relationships/slideLayout" Target="../slideLayouts/slideLayout341.xml"/><Relationship Id="rId11" Type="http://schemas.openxmlformats.org/officeDocument/2006/relationships/slideLayout" Target="../slideLayouts/slideLayout346.xml"/><Relationship Id="rId24" Type="http://schemas.openxmlformats.org/officeDocument/2006/relationships/slideLayout" Target="../slideLayouts/slideLayout359.xml"/><Relationship Id="rId5" Type="http://schemas.openxmlformats.org/officeDocument/2006/relationships/slideLayout" Target="../slideLayouts/slideLayout340.xml"/><Relationship Id="rId15" Type="http://schemas.openxmlformats.org/officeDocument/2006/relationships/slideLayout" Target="../slideLayouts/slideLayout350.xml"/><Relationship Id="rId23" Type="http://schemas.openxmlformats.org/officeDocument/2006/relationships/slideLayout" Target="../slideLayouts/slideLayout358.xml"/><Relationship Id="rId10" Type="http://schemas.openxmlformats.org/officeDocument/2006/relationships/slideLayout" Target="../slideLayouts/slideLayout345.xml"/><Relationship Id="rId19" Type="http://schemas.openxmlformats.org/officeDocument/2006/relationships/slideLayout" Target="../slideLayouts/slideLayout354.xml"/><Relationship Id="rId4" Type="http://schemas.openxmlformats.org/officeDocument/2006/relationships/slideLayout" Target="../slideLayouts/slideLayout339.xml"/><Relationship Id="rId9" Type="http://schemas.openxmlformats.org/officeDocument/2006/relationships/slideLayout" Target="../slideLayouts/slideLayout344.xml"/><Relationship Id="rId14" Type="http://schemas.openxmlformats.org/officeDocument/2006/relationships/slideLayout" Target="../slideLayouts/slideLayout349.xml"/><Relationship Id="rId22" Type="http://schemas.openxmlformats.org/officeDocument/2006/relationships/slideLayout" Target="../slideLayouts/slideLayout357.xml"/><Relationship Id="rId27" Type="http://schemas.openxmlformats.org/officeDocument/2006/relationships/theme" Target="../theme/theme17.xml"/></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369.xml"/><Relationship Id="rId13" Type="http://schemas.openxmlformats.org/officeDocument/2006/relationships/slideLayout" Target="../slideLayouts/slideLayout374.xml"/><Relationship Id="rId18" Type="http://schemas.openxmlformats.org/officeDocument/2006/relationships/slideLayout" Target="../slideLayouts/slideLayout379.xml"/><Relationship Id="rId3" Type="http://schemas.openxmlformats.org/officeDocument/2006/relationships/slideLayout" Target="../slideLayouts/slideLayout364.xml"/><Relationship Id="rId21" Type="http://schemas.openxmlformats.org/officeDocument/2006/relationships/slideLayout" Target="../slideLayouts/slideLayout382.xml"/><Relationship Id="rId7" Type="http://schemas.openxmlformats.org/officeDocument/2006/relationships/slideLayout" Target="../slideLayouts/slideLayout368.xml"/><Relationship Id="rId12" Type="http://schemas.openxmlformats.org/officeDocument/2006/relationships/slideLayout" Target="../slideLayouts/slideLayout373.xml"/><Relationship Id="rId17" Type="http://schemas.openxmlformats.org/officeDocument/2006/relationships/slideLayout" Target="../slideLayouts/slideLayout378.xml"/><Relationship Id="rId2" Type="http://schemas.openxmlformats.org/officeDocument/2006/relationships/slideLayout" Target="../slideLayouts/slideLayout363.xml"/><Relationship Id="rId16" Type="http://schemas.openxmlformats.org/officeDocument/2006/relationships/slideLayout" Target="../slideLayouts/slideLayout377.xml"/><Relationship Id="rId20" Type="http://schemas.openxmlformats.org/officeDocument/2006/relationships/slideLayout" Target="../slideLayouts/slideLayout381.xml"/><Relationship Id="rId1" Type="http://schemas.openxmlformats.org/officeDocument/2006/relationships/slideLayout" Target="../slideLayouts/slideLayout362.xml"/><Relationship Id="rId6" Type="http://schemas.openxmlformats.org/officeDocument/2006/relationships/slideLayout" Target="../slideLayouts/slideLayout367.xml"/><Relationship Id="rId11" Type="http://schemas.openxmlformats.org/officeDocument/2006/relationships/slideLayout" Target="../slideLayouts/slideLayout372.xml"/><Relationship Id="rId5" Type="http://schemas.openxmlformats.org/officeDocument/2006/relationships/slideLayout" Target="../slideLayouts/slideLayout366.xml"/><Relationship Id="rId15" Type="http://schemas.openxmlformats.org/officeDocument/2006/relationships/slideLayout" Target="../slideLayouts/slideLayout376.xml"/><Relationship Id="rId10" Type="http://schemas.openxmlformats.org/officeDocument/2006/relationships/slideLayout" Target="../slideLayouts/slideLayout371.xml"/><Relationship Id="rId19" Type="http://schemas.openxmlformats.org/officeDocument/2006/relationships/slideLayout" Target="../slideLayouts/slideLayout380.xml"/><Relationship Id="rId4" Type="http://schemas.openxmlformats.org/officeDocument/2006/relationships/slideLayout" Target="../slideLayouts/slideLayout365.xml"/><Relationship Id="rId9" Type="http://schemas.openxmlformats.org/officeDocument/2006/relationships/slideLayout" Target="../slideLayouts/slideLayout370.xml"/><Relationship Id="rId14" Type="http://schemas.openxmlformats.org/officeDocument/2006/relationships/slideLayout" Target="../slideLayouts/slideLayout375.xml"/><Relationship Id="rId22" Type="http://schemas.openxmlformats.org/officeDocument/2006/relationships/theme" Target="../theme/theme18.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390.xml"/><Relationship Id="rId13" Type="http://schemas.openxmlformats.org/officeDocument/2006/relationships/slideLayout" Target="../slideLayouts/slideLayout395.xml"/><Relationship Id="rId18" Type="http://schemas.openxmlformats.org/officeDocument/2006/relationships/slideLayout" Target="../slideLayouts/slideLayout400.xml"/><Relationship Id="rId3" Type="http://schemas.openxmlformats.org/officeDocument/2006/relationships/slideLayout" Target="../slideLayouts/slideLayout385.xml"/><Relationship Id="rId21" Type="http://schemas.openxmlformats.org/officeDocument/2006/relationships/slideLayout" Target="../slideLayouts/slideLayout403.xml"/><Relationship Id="rId7" Type="http://schemas.openxmlformats.org/officeDocument/2006/relationships/slideLayout" Target="../slideLayouts/slideLayout389.xml"/><Relationship Id="rId12" Type="http://schemas.openxmlformats.org/officeDocument/2006/relationships/slideLayout" Target="../slideLayouts/slideLayout394.xml"/><Relationship Id="rId17" Type="http://schemas.openxmlformats.org/officeDocument/2006/relationships/slideLayout" Target="../slideLayouts/slideLayout399.xml"/><Relationship Id="rId2" Type="http://schemas.openxmlformats.org/officeDocument/2006/relationships/slideLayout" Target="../slideLayouts/slideLayout384.xml"/><Relationship Id="rId16" Type="http://schemas.openxmlformats.org/officeDocument/2006/relationships/slideLayout" Target="../slideLayouts/slideLayout398.xml"/><Relationship Id="rId20" Type="http://schemas.openxmlformats.org/officeDocument/2006/relationships/slideLayout" Target="../slideLayouts/slideLayout402.xml"/><Relationship Id="rId1" Type="http://schemas.openxmlformats.org/officeDocument/2006/relationships/slideLayout" Target="../slideLayouts/slideLayout383.xml"/><Relationship Id="rId6" Type="http://schemas.openxmlformats.org/officeDocument/2006/relationships/slideLayout" Target="../slideLayouts/slideLayout388.xml"/><Relationship Id="rId11" Type="http://schemas.openxmlformats.org/officeDocument/2006/relationships/slideLayout" Target="../slideLayouts/slideLayout393.xml"/><Relationship Id="rId5" Type="http://schemas.openxmlformats.org/officeDocument/2006/relationships/slideLayout" Target="../slideLayouts/slideLayout387.xml"/><Relationship Id="rId15" Type="http://schemas.openxmlformats.org/officeDocument/2006/relationships/slideLayout" Target="../slideLayouts/slideLayout397.xml"/><Relationship Id="rId23" Type="http://schemas.openxmlformats.org/officeDocument/2006/relationships/theme" Target="../theme/theme19.xml"/><Relationship Id="rId10" Type="http://schemas.openxmlformats.org/officeDocument/2006/relationships/slideLayout" Target="../slideLayouts/slideLayout392.xml"/><Relationship Id="rId19" Type="http://schemas.openxmlformats.org/officeDocument/2006/relationships/slideLayout" Target="../slideLayouts/slideLayout401.xml"/><Relationship Id="rId4" Type="http://schemas.openxmlformats.org/officeDocument/2006/relationships/slideLayout" Target="../slideLayouts/slideLayout386.xml"/><Relationship Id="rId9" Type="http://schemas.openxmlformats.org/officeDocument/2006/relationships/slideLayout" Target="../slideLayouts/slideLayout391.xml"/><Relationship Id="rId14" Type="http://schemas.openxmlformats.org/officeDocument/2006/relationships/slideLayout" Target="../slideLayouts/slideLayout396.xml"/><Relationship Id="rId22" Type="http://schemas.openxmlformats.org/officeDocument/2006/relationships/slideLayout" Target="../slideLayouts/slideLayout40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10" Type="http://schemas.openxmlformats.org/officeDocument/2006/relationships/slideLayout" Target="../slideLayouts/slideLayout36.xml"/><Relationship Id="rId19" Type="http://schemas.openxmlformats.org/officeDocument/2006/relationships/theme" Target="../theme/theme2.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412.xml"/><Relationship Id="rId13" Type="http://schemas.openxmlformats.org/officeDocument/2006/relationships/slideLayout" Target="../slideLayouts/slideLayout417.xml"/><Relationship Id="rId18" Type="http://schemas.openxmlformats.org/officeDocument/2006/relationships/slideLayout" Target="../slideLayouts/slideLayout422.xml"/><Relationship Id="rId26" Type="http://schemas.openxmlformats.org/officeDocument/2006/relationships/theme" Target="../theme/theme20.xml"/><Relationship Id="rId3" Type="http://schemas.openxmlformats.org/officeDocument/2006/relationships/slideLayout" Target="../slideLayouts/slideLayout407.xml"/><Relationship Id="rId21" Type="http://schemas.openxmlformats.org/officeDocument/2006/relationships/slideLayout" Target="../slideLayouts/slideLayout425.xml"/><Relationship Id="rId7" Type="http://schemas.openxmlformats.org/officeDocument/2006/relationships/slideLayout" Target="../slideLayouts/slideLayout411.xml"/><Relationship Id="rId12" Type="http://schemas.openxmlformats.org/officeDocument/2006/relationships/slideLayout" Target="../slideLayouts/slideLayout416.xml"/><Relationship Id="rId17" Type="http://schemas.openxmlformats.org/officeDocument/2006/relationships/slideLayout" Target="../slideLayouts/slideLayout421.xml"/><Relationship Id="rId25" Type="http://schemas.openxmlformats.org/officeDocument/2006/relationships/slideLayout" Target="../slideLayouts/slideLayout429.xml"/><Relationship Id="rId2" Type="http://schemas.openxmlformats.org/officeDocument/2006/relationships/slideLayout" Target="../slideLayouts/slideLayout406.xml"/><Relationship Id="rId16" Type="http://schemas.openxmlformats.org/officeDocument/2006/relationships/slideLayout" Target="../slideLayouts/slideLayout420.xml"/><Relationship Id="rId20" Type="http://schemas.openxmlformats.org/officeDocument/2006/relationships/slideLayout" Target="../slideLayouts/slideLayout424.xml"/><Relationship Id="rId1" Type="http://schemas.openxmlformats.org/officeDocument/2006/relationships/slideLayout" Target="../slideLayouts/slideLayout405.xml"/><Relationship Id="rId6" Type="http://schemas.openxmlformats.org/officeDocument/2006/relationships/slideLayout" Target="../slideLayouts/slideLayout410.xml"/><Relationship Id="rId11" Type="http://schemas.openxmlformats.org/officeDocument/2006/relationships/slideLayout" Target="../slideLayouts/slideLayout415.xml"/><Relationship Id="rId24" Type="http://schemas.openxmlformats.org/officeDocument/2006/relationships/slideLayout" Target="../slideLayouts/slideLayout428.xml"/><Relationship Id="rId5" Type="http://schemas.openxmlformats.org/officeDocument/2006/relationships/slideLayout" Target="../slideLayouts/slideLayout409.xml"/><Relationship Id="rId15" Type="http://schemas.openxmlformats.org/officeDocument/2006/relationships/slideLayout" Target="../slideLayouts/slideLayout419.xml"/><Relationship Id="rId23" Type="http://schemas.openxmlformats.org/officeDocument/2006/relationships/slideLayout" Target="../slideLayouts/slideLayout427.xml"/><Relationship Id="rId10" Type="http://schemas.openxmlformats.org/officeDocument/2006/relationships/slideLayout" Target="../slideLayouts/slideLayout414.xml"/><Relationship Id="rId19" Type="http://schemas.openxmlformats.org/officeDocument/2006/relationships/slideLayout" Target="../slideLayouts/slideLayout423.xml"/><Relationship Id="rId4" Type="http://schemas.openxmlformats.org/officeDocument/2006/relationships/slideLayout" Target="../slideLayouts/slideLayout408.xml"/><Relationship Id="rId9" Type="http://schemas.openxmlformats.org/officeDocument/2006/relationships/slideLayout" Target="../slideLayouts/slideLayout413.xml"/><Relationship Id="rId14" Type="http://schemas.openxmlformats.org/officeDocument/2006/relationships/slideLayout" Target="../slideLayouts/slideLayout418.xml"/><Relationship Id="rId22" Type="http://schemas.openxmlformats.org/officeDocument/2006/relationships/slideLayout" Target="../slideLayouts/slideLayout426.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437.xml"/><Relationship Id="rId13" Type="http://schemas.openxmlformats.org/officeDocument/2006/relationships/slideLayout" Target="../slideLayouts/slideLayout442.xml"/><Relationship Id="rId18" Type="http://schemas.openxmlformats.org/officeDocument/2006/relationships/slideLayout" Target="../slideLayouts/slideLayout447.xml"/><Relationship Id="rId26" Type="http://schemas.openxmlformats.org/officeDocument/2006/relationships/slideLayout" Target="../slideLayouts/slideLayout455.xml"/><Relationship Id="rId3" Type="http://schemas.openxmlformats.org/officeDocument/2006/relationships/slideLayout" Target="../slideLayouts/slideLayout432.xml"/><Relationship Id="rId21" Type="http://schemas.openxmlformats.org/officeDocument/2006/relationships/slideLayout" Target="../slideLayouts/slideLayout450.xml"/><Relationship Id="rId7" Type="http://schemas.openxmlformats.org/officeDocument/2006/relationships/slideLayout" Target="../slideLayouts/slideLayout436.xml"/><Relationship Id="rId12" Type="http://schemas.openxmlformats.org/officeDocument/2006/relationships/slideLayout" Target="../slideLayouts/slideLayout441.xml"/><Relationship Id="rId17" Type="http://schemas.openxmlformats.org/officeDocument/2006/relationships/slideLayout" Target="../slideLayouts/slideLayout446.xml"/><Relationship Id="rId25" Type="http://schemas.openxmlformats.org/officeDocument/2006/relationships/slideLayout" Target="../slideLayouts/slideLayout454.xml"/><Relationship Id="rId2" Type="http://schemas.openxmlformats.org/officeDocument/2006/relationships/slideLayout" Target="../slideLayouts/slideLayout431.xml"/><Relationship Id="rId16" Type="http://schemas.openxmlformats.org/officeDocument/2006/relationships/slideLayout" Target="../slideLayouts/slideLayout445.xml"/><Relationship Id="rId20" Type="http://schemas.openxmlformats.org/officeDocument/2006/relationships/slideLayout" Target="../slideLayouts/slideLayout449.xml"/><Relationship Id="rId29" Type="http://schemas.openxmlformats.org/officeDocument/2006/relationships/theme" Target="../theme/theme21.xml"/><Relationship Id="rId1" Type="http://schemas.openxmlformats.org/officeDocument/2006/relationships/slideLayout" Target="../slideLayouts/slideLayout430.xml"/><Relationship Id="rId6" Type="http://schemas.openxmlformats.org/officeDocument/2006/relationships/slideLayout" Target="../slideLayouts/slideLayout435.xml"/><Relationship Id="rId11" Type="http://schemas.openxmlformats.org/officeDocument/2006/relationships/slideLayout" Target="../slideLayouts/slideLayout440.xml"/><Relationship Id="rId24" Type="http://schemas.openxmlformats.org/officeDocument/2006/relationships/slideLayout" Target="../slideLayouts/slideLayout453.xml"/><Relationship Id="rId5" Type="http://schemas.openxmlformats.org/officeDocument/2006/relationships/slideLayout" Target="../slideLayouts/slideLayout434.xml"/><Relationship Id="rId15" Type="http://schemas.openxmlformats.org/officeDocument/2006/relationships/slideLayout" Target="../slideLayouts/slideLayout444.xml"/><Relationship Id="rId23" Type="http://schemas.openxmlformats.org/officeDocument/2006/relationships/slideLayout" Target="../slideLayouts/slideLayout452.xml"/><Relationship Id="rId28" Type="http://schemas.openxmlformats.org/officeDocument/2006/relationships/slideLayout" Target="../slideLayouts/slideLayout457.xml"/><Relationship Id="rId10" Type="http://schemas.openxmlformats.org/officeDocument/2006/relationships/slideLayout" Target="../slideLayouts/slideLayout439.xml"/><Relationship Id="rId19" Type="http://schemas.openxmlformats.org/officeDocument/2006/relationships/slideLayout" Target="../slideLayouts/slideLayout448.xml"/><Relationship Id="rId4" Type="http://schemas.openxmlformats.org/officeDocument/2006/relationships/slideLayout" Target="../slideLayouts/slideLayout433.xml"/><Relationship Id="rId9" Type="http://schemas.openxmlformats.org/officeDocument/2006/relationships/slideLayout" Target="../slideLayouts/slideLayout438.xml"/><Relationship Id="rId14" Type="http://schemas.openxmlformats.org/officeDocument/2006/relationships/slideLayout" Target="../slideLayouts/slideLayout443.xml"/><Relationship Id="rId22" Type="http://schemas.openxmlformats.org/officeDocument/2006/relationships/slideLayout" Target="../slideLayouts/slideLayout451.xml"/><Relationship Id="rId27" Type="http://schemas.openxmlformats.org/officeDocument/2006/relationships/slideLayout" Target="../slideLayouts/slideLayout45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slideLayout" Target="../slideLayouts/slideLayout57.xml"/><Relationship Id="rId18" Type="http://schemas.openxmlformats.org/officeDocument/2006/relationships/slideLayout" Target="../slideLayouts/slideLayout62.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17" Type="http://schemas.openxmlformats.org/officeDocument/2006/relationships/slideLayout" Target="../slideLayouts/slideLayout61.xml"/><Relationship Id="rId2" Type="http://schemas.openxmlformats.org/officeDocument/2006/relationships/slideLayout" Target="../slideLayouts/slideLayout46.xml"/><Relationship Id="rId16" Type="http://schemas.openxmlformats.org/officeDocument/2006/relationships/slideLayout" Target="../slideLayouts/slideLayout60.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slideLayout" Target="../slideLayouts/slideLayout59.xml"/><Relationship Id="rId10" Type="http://schemas.openxmlformats.org/officeDocument/2006/relationships/slideLayout" Target="../slideLayouts/slideLayout54.xml"/><Relationship Id="rId19" Type="http://schemas.openxmlformats.org/officeDocument/2006/relationships/theme" Target="../theme/theme3.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3" Type="http://schemas.openxmlformats.org/officeDocument/2006/relationships/slideLayout" Target="../slideLayouts/slideLayout65.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10" Type="http://schemas.openxmlformats.org/officeDocument/2006/relationships/slideLayout" Target="../slideLayouts/slideLayout72.xml"/><Relationship Id="rId19" Type="http://schemas.openxmlformats.org/officeDocument/2006/relationships/theme" Target="../theme/theme4.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theme" Target="../theme/theme5.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0" Type="http://schemas.openxmlformats.org/officeDocument/2006/relationships/theme" Target="../theme/theme6.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5.xml"/><Relationship Id="rId13" Type="http://schemas.openxmlformats.org/officeDocument/2006/relationships/slideLayout" Target="../slideLayouts/slideLayout130.xml"/><Relationship Id="rId18" Type="http://schemas.openxmlformats.org/officeDocument/2006/relationships/slideLayout" Target="../slideLayouts/slideLayout135.xml"/><Relationship Id="rId3" Type="http://schemas.openxmlformats.org/officeDocument/2006/relationships/slideLayout" Target="../slideLayouts/slideLayout120.xml"/><Relationship Id="rId21" Type="http://schemas.openxmlformats.org/officeDocument/2006/relationships/theme" Target="../theme/theme7.xml"/><Relationship Id="rId7" Type="http://schemas.openxmlformats.org/officeDocument/2006/relationships/slideLayout" Target="../slideLayouts/slideLayout124.xml"/><Relationship Id="rId12" Type="http://schemas.openxmlformats.org/officeDocument/2006/relationships/slideLayout" Target="../slideLayouts/slideLayout129.xml"/><Relationship Id="rId17" Type="http://schemas.openxmlformats.org/officeDocument/2006/relationships/slideLayout" Target="../slideLayouts/slideLayout134.xml"/><Relationship Id="rId2" Type="http://schemas.openxmlformats.org/officeDocument/2006/relationships/slideLayout" Target="../slideLayouts/slideLayout119.xml"/><Relationship Id="rId16" Type="http://schemas.openxmlformats.org/officeDocument/2006/relationships/slideLayout" Target="../slideLayouts/slideLayout133.xml"/><Relationship Id="rId20" Type="http://schemas.openxmlformats.org/officeDocument/2006/relationships/slideLayout" Target="../slideLayouts/slideLayout137.xml"/><Relationship Id="rId1" Type="http://schemas.openxmlformats.org/officeDocument/2006/relationships/slideLayout" Target="../slideLayouts/slideLayout118.xml"/><Relationship Id="rId6" Type="http://schemas.openxmlformats.org/officeDocument/2006/relationships/slideLayout" Target="../slideLayouts/slideLayout123.xml"/><Relationship Id="rId11" Type="http://schemas.openxmlformats.org/officeDocument/2006/relationships/slideLayout" Target="../slideLayouts/slideLayout128.xml"/><Relationship Id="rId5" Type="http://schemas.openxmlformats.org/officeDocument/2006/relationships/slideLayout" Target="../slideLayouts/slideLayout122.xml"/><Relationship Id="rId15" Type="http://schemas.openxmlformats.org/officeDocument/2006/relationships/slideLayout" Target="../slideLayouts/slideLayout132.xml"/><Relationship Id="rId10" Type="http://schemas.openxmlformats.org/officeDocument/2006/relationships/slideLayout" Target="../slideLayouts/slideLayout127.xml"/><Relationship Id="rId19" Type="http://schemas.openxmlformats.org/officeDocument/2006/relationships/slideLayout" Target="../slideLayouts/slideLayout136.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14" Type="http://schemas.openxmlformats.org/officeDocument/2006/relationships/slideLayout" Target="../slideLayouts/slideLayout131.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5.xml"/><Relationship Id="rId13" Type="http://schemas.openxmlformats.org/officeDocument/2006/relationships/slideLayout" Target="../slideLayouts/slideLayout150.xml"/><Relationship Id="rId18" Type="http://schemas.openxmlformats.org/officeDocument/2006/relationships/slideLayout" Target="../slideLayouts/slideLayout155.xml"/><Relationship Id="rId3" Type="http://schemas.openxmlformats.org/officeDocument/2006/relationships/slideLayout" Target="../slideLayouts/slideLayout140.xml"/><Relationship Id="rId7" Type="http://schemas.openxmlformats.org/officeDocument/2006/relationships/slideLayout" Target="../slideLayouts/slideLayout144.xml"/><Relationship Id="rId12" Type="http://schemas.openxmlformats.org/officeDocument/2006/relationships/slideLayout" Target="../slideLayouts/slideLayout149.xml"/><Relationship Id="rId17" Type="http://schemas.openxmlformats.org/officeDocument/2006/relationships/slideLayout" Target="../slideLayouts/slideLayout154.xml"/><Relationship Id="rId2" Type="http://schemas.openxmlformats.org/officeDocument/2006/relationships/slideLayout" Target="../slideLayouts/slideLayout139.xml"/><Relationship Id="rId16" Type="http://schemas.openxmlformats.org/officeDocument/2006/relationships/slideLayout" Target="../slideLayouts/slideLayout153.xml"/><Relationship Id="rId20" Type="http://schemas.openxmlformats.org/officeDocument/2006/relationships/theme" Target="../theme/theme8.xml"/><Relationship Id="rId1" Type="http://schemas.openxmlformats.org/officeDocument/2006/relationships/slideLayout" Target="../slideLayouts/slideLayout138.xml"/><Relationship Id="rId6" Type="http://schemas.openxmlformats.org/officeDocument/2006/relationships/slideLayout" Target="../slideLayouts/slideLayout143.xml"/><Relationship Id="rId11" Type="http://schemas.openxmlformats.org/officeDocument/2006/relationships/slideLayout" Target="../slideLayouts/slideLayout148.xml"/><Relationship Id="rId5" Type="http://schemas.openxmlformats.org/officeDocument/2006/relationships/slideLayout" Target="../slideLayouts/slideLayout142.xml"/><Relationship Id="rId15" Type="http://schemas.openxmlformats.org/officeDocument/2006/relationships/slideLayout" Target="../slideLayouts/slideLayout152.xml"/><Relationship Id="rId10" Type="http://schemas.openxmlformats.org/officeDocument/2006/relationships/slideLayout" Target="../slideLayouts/slideLayout147.xml"/><Relationship Id="rId19" Type="http://schemas.openxmlformats.org/officeDocument/2006/relationships/slideLayout" Target="../slideLayouts/slideLayout156.xml"/><Relationship Id="rId4" Type="http://schemas.openxmlformats.org/officeDocument/2006/relationships/slideLayout" Target="../slideLayouts/slideLayout141.xml"/><Relationship Id="rId9" Type="http://schemas.openxmlformats.org/officeDocument/2006/relationships/slideLayout" Target="../slideLayouts/slideLayout146.xml"/><Relationship Id="rId14" Type="http://schemas.openxmlformats.org/officeDocument/2006/relationships/slideLayout" Target="../slideLayouts/slideLayout151.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26" Type="http://schemas.openxmlformats.org/officeDocument/2006/relationships/slideLayout" Target="../slideLayouts/slideLayout182.xml"/><Relationship Id="rId3" Type="http://schemas.openxmlformats.org/officeDocument/2006/relationships/slideLayout" Target="../slideLayouts/slideLayout159.xml"/><Relationship Id="rId21" Type="http://schemas.openxmlformats.org/officeDocument/2006/relationships/slideLayout" Target="../slideLayouts/slideLayout177.xml"/><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5" Type="http://schemas.openxmlformats.org/officeDocument/2006/relationships/slideLayout" Target="../slideLayouts/slideLayout181.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slideLayout" Target="../slideLayouts/slideLayout176.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24" Type="http://schemas.openxmlformats.org/officeDocument/2006/relationships/slideLayout" Target="../slideLayouts/slideLayout180.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23" Type="http://schemas.openxmlformats.org/officeDocument/2006/relationships/slideLayout" Target="../slideLayouts/slideLayout179.xml"/><Relationship Id="rId28" Type="http://schemas.openxmlformats.org/officeDocument/2006/relationships/theme" Target="../theme/theme9.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slideLayout" Target="../slideLayouts/slideLayout178.xml"/><Relationship Id="rId27"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Footer Placeholder 2"/>
          <p:cNvSpPr>
            <a:spLocks noGrp="1"/>
          </p:cNvSpPr>
          <p:nvPr>
            <p:ph type="ftr" sz="quarter" idx="3"/>
          </p:nvPr>
        </p:nvSpPr>
        <p:spPr>
          <a:xfrm>
            <a:off x="274638" y="6689365"/>
            <a:ext cx="3937000" cy="137160"/>
          </a:xfrm>
          <a:prstGeom prst="rect">
            <a:avLst/>
          </a:prstGeom>
        </p:spPr>
        <p:txBody>
          <a:bodyPr vert="horz" lIns="0" tIns="0" rIns="91440" bIns="0" rtlCol="0" anchor="ctr"/>
          <a:lstStyle>
            <a:lvl1pPr marL="0" algn="l" defTabSz="932742" rtl="0" eaLnBrk="1" latinLnBrk="0" hangingPunct="1">
              <a:defRPr lang="en-US" sz="900" kern="1200">
                <a:gradFill>
                  <a:gsLst>
                    <a:gs pos="2239">
                      <a:schemeClr val="tx1"/>
                    </a:gs>
                    <a:gs pos="11940">
                      <a:schemeClr val="tx1"/>
                    </a:gs>
                  </a:gsLst>
                  <a:lin ang="5400000" scaled="0"/>
                </a:gradFill>
                <a:latin typeface="+mn-lt"/>
                <a:ea typeface="+mn-ea"/>
                <a:cs typeface="+mn-cs"/>
              </a:defRPr>
            </a:lvl1pPr>
          </a:lstStyle>
          <a:p>
            <a:r>
              <a:rPr lang="en-US" dirty="0" smtClean="0"/>
              <a:t>Microsoft Confidential</a:t>
            </a:r>
            <a:endParaRPr lang="en-US" dirty="0"/>
          </a:p>
        </p:txBody>
      </p:sp>
      <p:sp>
        <p:nvSpPr>
          <p:cNvPr id="6" name="Slide Number Placeholder 4"/>
          <p:cNvSpPr>
            <a:spLocks noGrp="1"/>
          </p:cNvSpPr>
          <p:nvPr>
            <p:ph type="sldNum" sz="quarter" idx="4"/>
          </p:nvPr>
        </p:nvSpPr>
        <p:spPr>
          <a:xfrm>
            <a:off x="11595101" y="6689365"/>
            <a:ext cx="566737" cy="137160"/>
          </a:xfrm>
          <a:prstGeom prst="rect">
            <a:avLst/>
          </a:prstGeom>
        </p:spPr>
        <p:txBody>
          <a:bodyPr vert="horz" lIns="91440" tIns="0" rIns="0" bIns="0" rtlCol="0" anchor="ctr"/>
          <a:lstStyle>
            <a:lvl1pPr algn="r">
              <a:defRPr lang="en-US" sz="900"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166" r:id="rId1"/>
    <p:sldLayoutId id="2147484271" r:id="rId2"/>
    <p:sldLayoutId id="2147484184" r:id="rId3"/>
    <p:sldLayoutId id="2147484167" r:id="rId4"/>
    <p:sldLayoutId id="2147484272" r:id="rId5"/>
    <p:sldLayoutId id="2147484273" r:id="rId6"/>
    <p:sldLayoutId id="2147484274" r:id="rId7"/>
    <p:sldLayoutId id="2147484275" r:id="rId8"/>
    <p:sldLayoutId id="2147484276" r:id="rId9"/>
    <p:sldLayoutId id="2147484277" r:id="rId10"/>
    <p:sldLayoutId id="2147484278" r:id="rId11"/>
    <p:sldLayoutId id="2147484279" r:id="rId12"/>
    <p:sldLayoutId id="2147484280" r:id="rId13"/>
    <p:sldLayoutId id="2147484281" r:id="rId14"/>
    <p:sldLayoutId id="2147484282" r:id="rId15"/>
    <p:sldLayoutId id="2147484283" r:id="rId16"/>
    <p:sldLayoutId id="2147484284" r:id="rId17"/>
    <p:sldLayoutId id="2147484285" r:id="rId18"/>
    <p:sldLayoutId id="2147484286" r:id="rId19"/>
    <p:sldLayoutId id="2147484287" r:id="rId20"/>
    <p:sldLayoutId id="2147484288" r:id="rId21"/>
    <p:sldLayoutId id="2147484289" r:id="rId22"/>
    <p:sldLayoutId id="2147484290" r:id="rId23"/>
    <p:sldLayoutId id="2147484291" r:id="rId24"/>
    <p:sldLayoutId id="2147484292" r:id="rId25"/>
    <p:sldLayoutId id="2147484293" r:id="rId26"/>
  </p:sldLayoutIdLst>
  <p:transition>
    <p:fade/>
  </p:transition>
  <p:timing>
    <p:tnLst>
      <p:par>
        <p:cTn id="1" dur="indefinite" restart="never" nodeType="tmRoot"/>
      </p:par>
    </p:tnLst>
  </p:timing>
  <p:hf sldNum="0" hdr="0" dt="0"/>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userDrawn="1">
          <p15:clr>
            <a:srgbClr val="5ACBF0"/>
          </p15:clr>
        </p15:guide>
        <p15:guide id="2" pos="173" userDrawn="1">
          <p15:clr>
            <a:srgbClr val="5ACBF0"/>
          </p15:clr>
        </p15:guide>
        <p15:guide id="3" orient="horz" pos="763" userDrawn="1">
          <p15:clr>
            <a:srgbClr val="A4A3A4"/>
          </p15:clr>
        </p15:guide>
        <p15:guide id="4" orient="horz" pos="1339" userDrawn="1">
          <p15:clr>
            <a:srgbClr val="A4A3A4"/>
          </p15:clr>
        </p15:guide>
        <p15:guide id="5" orient="horz" pos="1915" userDrawn="1">
          <p15:clr>
            <a:srgbClr val="A4A3A4"/>
          </p15:clr>
        </p15:guide>
        <p15:guide id="6" orient="horz" pos="2491" userDrawn="1">
          <p15:clr>
            <a:srgbClr val="A4A3A4"/>
          </p15:clr>
        </p15:guide>
        <p15:guide id="7" orient="horz" pos="3067" userDrawn="1">
          <p15:clr>
            <a:srgbClr val="A4A3A4"/>
          </p15:clr>
        </p15:guide>
        <p15:guide id="8" orient="horz" pos="3643" userDrawn="1">
          <p15:clr>
            <a:srgbClr val="A4A3A4"/>
          </p15:clr>
        </p15:guide>
        <p15:guide id="9" orient="horz" pos="4219" userDrawn="1">
          <p15:clr>
            <a:srgbClr val="5ACBF0"/>
          </p15:clr>
        </p15:guide>
        <p15:guide id="10" pos="749" userDrawn="1">
          <p15:clr>
            <a:srgbClr val="A4A3A4"/>
          </p15:clr>
        </p15:guide>
        <p15:guide id="11" pos="1325" userDrawn="1">
          <p15:clr>
            <a:srgbClr val="A4A3A4"/>
          </p15:clr>
        </p15:guide>
        <p15:guide id="12" pos="1901" userDrawn="1">
          <p15:clr>
            <a:srgbClr val="A4A3A4"/>
          </p15:clr>
        </p15:guide>
        <p15:guide id="13" pos="2477" userDrawn="1">
          <p15:clr>
            <a:srgbClr val="A4A3A4"/>
          </p15:clr>
        </p15:guide>
        <p15:guide id="14" pos="3053" userDrawn="1">
          <p15:clr>
            <a:srgbClr val="A4A3A4"/>
          </p15:clr>
        </p15:guide>
        <p15:guide id="15" pos="3629" userDrawn="1">
          <p15:clr>
            <a:srgbClr val="A4A3A4"/>
          </p15:clr>
        </p15:guide>
        <p15:guide id="16" pos="4205" userDrawn="1">
          <p15:clr>
            <a:srgbClr val="A4A3A4"/>
          </p15:clr>
        </p15:guide>
        <p15:guide id="17" pos="4781" userDrawn="1">
          <p15:clr>
            <a:srgbClr val="A4A3A4"/>
          </p15:clr>
        </p15:guide>
        <p15:guide id="18" pos="5357" userDrawn="1">
          <p15:clr>
            <a:srgbClr val="A4A3A4"/>
          </p15:clr>
        </p15:guide>
        <p15:guide id="19" pos="5933" userDrawn="1">
          <p15:clr>
            <a:srgbClr val="A4A3A4"/>
          </p15:clr>
        </p15:guide>
        <p15:guide id="20" pos="6509" userDrawn="1">
          <p15:clr>
            <a:srgbClr val="A4A3A4"/>
          </p15:clr>
        </p15:guide>
        <p15:guide id="21" pos="7085" userDrawn="1">
          <p15:clr>
            <a:srgbClr val="A4A3A4"/>
          </p15:clr>
        </p15:guide>
        <p15:guide id="22" pos="7661" userDrawn="1">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65605757"/>
      </p:ext>
    </p:extLst>
  </p:cSld>
  <p:clrMap bg1="dk1" tx1="lt1" bg2="dk2" tx2="lt2" accent1="accent1" accent2="accent2" accent3="accent3" accent4="accent4" accent5="accent5" accent6="accent6" hlink="hlink" folHlink="folHlink"/>
  <p:sldLayoutIdLst>
    <p:sldLayoutId id="2147484463" r:id="rId1"/>
    <p:sldLayoutId id="2147484464" r:id="rId2"/>
    <p:sldLayoutId id="2147484465" r:id="rId3"/>
    <p:sldLayoutId id="2147484527" r:id="rId4"/>
    <p:sldLayoutId id="2147484466" r:id="rId5"/>
    <p:sldLayoutId id="2147484467" r:id="rId6"/>
    <p:sldLayoutId id="2147484468" r:id="rId7"/>
    <p:sldLayoutId id="2147484469" r:id="rId8"/>
    <p:sldLayoutId id="2147484470" r:id="rId9"/>
    <p:sldLayoutId id="2147484471" r:id="rId10"/>
    <p:sldLayoutId id="2147484472" r:id="rId11"/>
    <p:sldLayoutId id="2147484473" r:id="rId12"/>
    <p:sldLayoutId id="2147484474" r:id="rId13"/>
    <p:sldLayoutId id="2147484475" r:id="rId14"/>
    <p:sldLayoutId id="2147484476" r:id="rId15"/>
    <p:sldLayoutId id="2147484477" r:id="rId16"/>
    <p:sldLayoutId id="2147484478" r:id="rId17"/>
    <p:sldLayoutId id="2147484479" r:id="rId18"/>
    <p:sldLayoutId id="2147484480"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643474299"/>
      </p:ext>
    </p:extLst>
  </p:cSld>
  <p:clrMap bg1="dk1" tx1="lt1" bg2="dk2" tx2="lt2" accent1="accent1" accent2="accent2" accent3="accent3" accent4="accent4" accent5="accent5" accent6="accent6" hlink="hlink" folHlink="folHlink"/>
  <p:sldLayoutIdLst>
    <p:sldLayoutId id="2147484482" r:id="rId1"/>
    <p:sldLayoutId id="2147484483" r:id="rId2"/>
    <p:sldLayoutId id="2147484484" r:id="rId3"/>
    <p:sldLayoutId id="2147484528" r:id="rId4"/>
    <p:sldLayoutId id="2147484485" r:id="rId5"/>
    <p:sldLayoutId id="2147484486" r:id="rId6"/>
    <p:sldLayoutId id="2147484487" r:id="rId7"/>
    <p:sldLayoutId id="2147484488" r:id="rId8"/>
    <p:sldLayoutId id="2147484489" r:id="rId9"/>
    <p:sldLayoutId id="2147484490" r:id="rId10"/>
    <p:sldLayoutId id="2147484491" r:id="rId11"/>
    <p:sldLayoutId id="2147484492" r:id="rId12"/>
    <p:sldLayoutId id="2147484493" r:id="rId13"/>
    <p:sldLayoutId id="2147484494" r:id="rId14"/>
    <p:sldLayoutId id="2147484495" r:id="rId15"/>
    <p:sldLayoutId id="2147484496" r:id="rId16"/>
    <p:sldLayoutId id="2147484497" r:id="rId17"/>
    <p:sldLayoutId id="2147484498" r:id="rId18"/>
    <p:sldLayoutId id="2147484499"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548277598"/>
      </p:ext>
    </p:extLst>
  </p:cSld>
  <p:clrMap bg1="dk1" tx1="lt1" bg2="dk2" tx2="lt2" accent1="accent1" accent2="accent2" accent3="accent3" accent4="accent4" accent5="accent5" accent6="accent6" hlink="hlink" folHlink="folHlink"/>
  <p:sldLayoutIdLst>
    <p:sldLayoutId id="2147484501" r:id="rId1"/>
    <p:sldLayoutId id="2147484502" r:id="rId2"/>
    <p:sldLayoutId id="2147484503" r:id="rId3"/>
    <p:sldLayoutId id="2147484529" r:id="rId4"/>
    <p:sldLayoutId id="2147484504" r:id="rId5"/>
    <p:sldLayoutId id="2147484505" r:id="rId6"/>
    <p:sldLayoutId id="2147484506" r:id="rId7"/>
    <p:sldLayoutId id="2147484507" r:id="rId8"/>
    <p:sldLayoutId id="2147484508" r:id="rId9"/>
    <p:sldLayoutId id="2147484509" r:id="rId10"/>
    <p:sldLayoutId id="2147484510" r:id="rId11"/>
    <p:sldLayoutId id="2147484511" r:id="rId12"/>
    <p:sldLayoutId id="2147484512" r:id="rId13"/>
    <p:sldLayoutId id="2147484513" r:id="rId14"/>
    <p:sldLayoutId id="2147484514" r:id="rId15"/>
    <p:sldLayoutId id="2147484515" r:id="rId16"/>
    <p:sldLayoutId id="2147484516" r:id="rId17"/>
    <p:sldLayoutId id="2147484517" r:id="rId18"/>
    <p:sldLayoutId id="2147484518"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0683756"/>
      </p:ext>
    </p:extLst>
  </p:cSld>
  <p:clrMap bg1="dk1" tx1="lt1" bg2="dk2" tx2="lt2" accent1="accent1" accent2="accent2" accent3="accent3" accent4="accent4" accent5="accent5" accent6="accent6" hlink="hlink" folHlink="folHlink"/>
  <p:sldLayoutIdLst>
    <p:sldLayoutId id="2147484559" r:id="rId1"/>
    <p:sldLayoutId id="2147484560" r:id="rId2"/>
    <p:sldLayoutId id="2147484561" r:id="rId3"/>
    <p:sldLayoutId id="2147484562" r:id="rId4"/>
    <p:sldLayoutId id="2147484563" r:id="rId5"/>
    <p:sldLayoutId id="2147484564" r:id="rId6"/>
    <p:sldLayoutId id="2147484565" r:id="rId7"/>
    <p:sldLayoutId id="2147484566" r:id="rId8"/>
    <p:sldLayoutId id="2147484567" r:id="rId9"/>
    <p:sldLayoutId id="2147484568" r:id="rId10"/>
    <p:sldLayoutId id="2147484569" r:id="rId11"/>
    <p:sldLayoutId id="2147484570" r:id="rId12"/>
    <p:sldLayoutId id="2147484571" r:id="rId13"/>
    <p:sldLayoutId id="2147484572" r:id="rId14"/>
    <p:sldLayoutId id="2147484573" r:id="rId15"/>
    <p:sldLayoutId id="2147484574" r:id="rId16"/>
    <p:sldLayoutId id="2147484575" r:id="rId17"/>
    <p:sldLayoutId id="2147484576" r:id="rId18"/>
    <p:sldLayoutId id="2147484577" r:id="rId19"/>
    <p:sldLayoutId id="2147484578" r:id="rId20"/>
    <p:sldLayoutId id="2147484579" r:id="rId21"/>
    <p:sldLayoutId id="2147484580" r:id="rId22"/>
    <p:sldLayoutId id="2147484581" r:id="rId23"/>
    <p:sldLayoutId id="2147484582" r:id="rId24"/>
    <p:sldLayoutId id="2147484583" r:id="rId25"/>
    <p:sldLayoutId id="2147484584"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63445256"/>
      </p:ext>
    </p:extLst>
  </p:cSld>
  <p:clrMap bg1="dk1" tx1="lt1" bg2="dk2" tx2="lt2" accent1="accent1" accent2="accent2" accent3="accent3" accent4="accent4" accent5="accent5" accent6="accent6" hlink="hlink" folHlink="folHlink"/>
  <p:sldLayoutIdLst>
    <p:sldLayoutId id="2147484588" r:id="rId1"/>
    <p:sldLayoutId id="2147484589" r:id="rId2"/>
    <p:sldLayoutId id="2147484590" r:id="rId3"/>
    <p:sldLayoutId id="2147484591" r:id="rId4"/>
    <p:sldLayoutId id="2147484592" r:id="rId5"/>
    <p:sldLayoutId id="2147484593" r:id="rId6"/>
    <p:sldLayoutId id="2147484594" r:id="rId7"/>
    <p:sldLayoutId id="2147484595" r:id="rId8"/>
    <p:sldLayoutId id="2147484596" r:id="rId9"/>
    <p:sldLayoutId id="2147484597" r:id="rId10"/>
    <p:sldLayoutId id="2147484598" r:id="rId11"/>
    <p:sldLayoutId id="2147484599" r:id="rId12"/>
    <p:sldLayoutId id="2147484600" r:id="rId13"/>
    <p:sldLayoutId id="2147484601" r:id="rId14"/>
    <p:sldLayoutId id="2147484602" r:id="rId15"/>
    <p:sldLayoutId id="2147484603" r:id="rId16"/>
    <p:sldLayoutId id="2147484604" r:id="rId17"/>
    <p:sldLayoutId id="2147484605" r:id="rId18"/>
    <p:sldLayoutId id="2147484606" r:id="rId19"/>
    <p:sldLayoutId id="2147484607" r:id="rId20"/>
    <p:sldLayoutId id="2147484608" r:id="rId21"/>
    <p:sldLayoutId id="2147484609"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56962459"/>
      </p:ext>
    </p:extLst>
  </p:cSld>
  <p:clrMap bg1="dk1" tx1="lt1" bg2="dk2" tx2="lt2" accent1="accent1" accent2="accent2" accent3="accent3" accent4="accent4" accent5="accent5" accent6="accent6" hlink="hlink" folHlink="folHlink"/>
  <p:sldLayoutIdLst>
    <p:sldLayoutId id="2147484611" r:id="rId1"/>
    <p:sldLayoutId id="2147484612" r:id="rId2"/>
    <p:sldLayoutId id="2147484613" r:id="rId3"/>
    <p:sldLayoutId id="2147484614" r:id="rId4"/>
    <p:sldLayoutId id="2147484615" r:id="rId5"/>
    <p:sldLayoutId id="2147484616" r:id="rId6"/>
    <p:sldLayoutId id="2147484617" r:id="rId7"/>
    <p:sldLayoutId id="2147484618" r:id="rId8"/>
    <p:sldLayoutId id="2147484619" r:id="rId9"/>
    <p:sldLayoutId id="2147484620" r:id="rId10"/>
    <p:sldLayoutId id="2147484621" r:id="rId11"/>
    <p:sldLayoutId id="2147484622" r:id="rId12"/>
    <p:sldLayoutId id="2147484623" r:id="rId13"/>
    <p:sldLayoutId id="2147484624" r:id="rId14"/>
    <p:sldLayoutId id="2147484625" r:id="rId15"/>
    <p:sldLayoutId id="2147484626" r:id="rId16"/>
    <p:sldLayoutId id="2147484627" r:id="rId17"/>
    <p:sldLayoutId id="2147484628" r:id="rId18"/>
    <p:sldLayoutId id="2147484629" r:id="rId19"/>
    <p:sldLayoutId id="2147484630" r:id="rId20"/>
    <p:sldLayoutId id="2147484631" r:id="rId21"/>
    <p:sldLayoutId id="2147484632" r:id="rId22"/>
    <p:sldLayoutId id="2147484633" r:id="rId23"/>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4" y="296905"/>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4"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38676927"/>
      </p:ext>
    </p:extLst>
  </p:cSld>
  <p:clrMap bg1="dk1" tx1="lt1" bg2="dk2" tx2="lt2" accent1="accent1" accent2="accent2" accent3="accent3" accent4="accent4" accent5="accent5" accent6="accent6" hlink="hlink" folHlink="folHlink"/>
  <p:sldLayoutIdLst>
    <p:sldLayoutId id="2147484635" r:id="rId1"/>
    <p:sldLayoutId id="2147484636" r:id="rId2"/>
    <p:sldLayoutId id="2147484637" r:id="rId3"/>
    <p:sldLayoutId id="2147484638" r:id="rId4"/>
    <p:sldLayoutId id="2147484639" r:id="rId5"/>
    <p:sldLayoutId id="2147484640" r:id="rId6"/>
    <p:sldLayoutId id="2147484641" r:id="rId7"/>
    <p:sldLayoutId id="2147484642" r:id="rId8"/>
    <p:sldLayoutId id="2147484643" r:id="rId9"/>
    <p:sldLayoutId id="2147484644" r:id="rId10"/>
    <p:sldLayoutId id="2147484645" r:id="rId11"/>
    <p:sldLayoutId id="2147484646" r:id="rId12"/>
    <p:sldLayoutId id="2147484647" r:id="rId13"/>
    <p:sldLayoutId id="2147484648" r:id="rId14"/>
    <p:sldLayoutId id="2147484649" r:id="rId15"/>
    <p:sldLayoutId id="2147484650" r:id="rId16"/>
    <p:sldLayoutId id="2147484651" r:id="rId17"/>
    <p:sldLayoutId id="2147484652" r:id="rId18"/>
    <p:sldLayoutId id="2147484653" r:id="rId19"/>
    <p:sldLayoutId id="2147484654" r:id="rId20"/>
    <p:sldLayoutId id="2147484655" r:id="rId21"/>
    <p:sldLayoutId id="2147484656" r:id="rId22"/>
    <p:sldLayoutId id="2147484658" r:id="rId23"/>
    <p:sldLayoutId id="2147484659" r:id="rId24"/>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63107857"/>
      </p:ext>
    </p:extLst>
  </p:cSld>
  <p:clrMap bg1="dk1" tx1="lt1" bg2="dk2" tx2="lt2" accent1="accent1" accent2="accent2" accent3="accent3" accent4="accent4" accent5="accent5" accent6="accent6" hlink="hlink" folHlink="folHlink"/>
  <p:sldLayoutIdLst>
    <p:sldLayoutId id="2147484663" r:id="rId1"/>
    <p:sldLayoutId id="2147484664" r:id="rId2"/>
    <p:sldLayoutId id="2147484665" r:id="rId3"/>
    <p:sldLayoutId id="2147484666" r:id="rId4"/>
    <p:sldLayoutId id="2147484667" r:id="rId5"/>
    <p:sldLayoutId id="2147484668" r:id="rId6"/>
    <p:sldLayoutId id="2147484669" r:id="rId7"/>
    <p:sldLayoutId id="2147484670" r:id="rId8"/>
    <p:sldLayoutId id="2147484671" r:id="rId9"/>
    <p:sldLayoutId id="2147484672" r:id="rId10"/>
    <p:sldLayoutId id="2147484673" r:id="rId11"/>
    <p:sldLayoutId id="2147484674" r:id="rId12"/>
    <p:sldLayoutId id="2147484675" r:id="rId13"/>
    <p:sldLayoutId id="2147484676" r:id="rId14"/>
    <p:sldLayoutId id="2147484677" r:id="rId15"/>
    <p:sldLayoutId id="2147484678" r:id="rId16"/>
    <p:sldLayoutId id="2147484679" r:id="rId17"/>
    <p:sldLayoutId id="2147484680" r:id="rId18"/>
    <p:sldLayoutId id="2147484681" r:id="rId19"/>
    <p:sldLayoutId id="2147484682" r:id="rId20"/>
    <p:sldLayoutId id="2147484683" r:id="rId21"/>
    <p:sldLayoutId id="2147484684" r:id="rId22"/>
    <p:sldLayoutId id="2147484685" r:id="rId23"/>
    <p:sldLayoutId id="2147484686" r:id="rId24"/>
    <p:sldLayoutId id="2147484687" r:id="rId25"/>
    <p:sldLayoutId id="2147484689" r:id="rId26"/>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174772077"/>
      </p:ext>
    </p:extLst>
  </p:cSld>
  <p:clrMap bg1="dk1" tx1="lt1" bg2="dk2" tx2="lt2" accent1="accent1" accent2="accent2" accent3="accent3" accent4="accent4" accent5="accent5" accent6="accent6" hlink="hlink" folHlink="folHlink"/>
  <p:sldLayoutIdLst>
    <p:sldLayoutId id="2147484691" r:id="rId1"/>
    <p:sldLayoutId id="2147484692" r:id="rId2"/>
    <p:sldLayoutId id="2147484693" r:id="rId3"/>
    <p:sldLayoutId id="2147484694" r:id="rId4"/>
    <p:sldLayoutId id="2147484695" r:id="rId5"/>
    <p:sldLayoutId id="2147484696" r:id="rId6"/>
    <p:sldLayoutId id="2147484697" r:id="rId7"/>
    <p:sldLayoutId id="2147484698" r:id="rId8"/>
    <p:sldLayoutId id="2147484699" r:id="rId9"/>
    <p:sldLayoutId id="2147484700" r:id="rId10"/>
    <p:sldLayoutId id="2147484701" r:id="rId11"/>
    <p:sldLayoutId id="2147484702" r:id="rId12"/>
    <p:sldLayoutId id="2147484703" r:id="rId13"/>
    <p:sldLayoutId id="2147484704" r:id="rId14"/>
    <p:sldLayoutId id="2147484705" r:id="rId15"/>
    <p:sldLayoutId id="2147484706" r:id="rId16"/>
    <p:sldLayoutId id="2147484707" r:id="rId17"/>
    <p:sldLayoutId id="2147484708" r:id="rId18"/>
    <p:sldLayoutId id="2147484709" r:id="rId19"/>
    <p:sldLayoutId id="2147484710" r:id="rId20"/>
    <p:sldLayoutId id="2147484711" r:id="rId21"/>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1" y="296899"/>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1"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2887328"/>
      </p:ext>
    </p:extLst>
  </p:cSld>
  <p:clrMap bg1="dk1" tx1="lt1" bg2="dk2" tx2="lt2" accent1="accent1" accent2="accent2" accent3="accent3" accent4="accent4" accent5="accent5" accent6="accent6" hlink="hlink" folHlink="folHlink"/>
  <p:sldLayoutIdLst>
    <p:sldLayoutId id="2147484713" r:id="rId1"/>
    <p:sldLayoutId id="2147484714" r:id="rId2"/>
    <p:sldLayoutId id="2147484715" r:id="rId3"/>
    <p:sldLayoutId id="2147484716" r:id="rId4"/>
    <p:sldLayoutId id="2147484717" r:id="rId5"/>
    <p:sldLayoutId id="2147484718" r:id="rId6"/>
    <p:sldLayoutId id="2147484719" r:id="rId7"/>
    <p:sldLayoutId id="2147484720" r:id="rId8"/>
    <p:sldLayoutId id="2147484721" r:id="rId9"/>
    <p:sldLayoutId id="2147484722" r:id="rId10"/>
    <p:sldLayoutId id="2147484723" r:id="rId11"/>
    <p:sldLayoutId id="2147484724" r:id="rId12"/>
    <p:sldLayoutId id="2147484725" r:id="rId13"/>
    <p:sldLayoutId id="2147484726" r:id="rId14"/>
    <p:sldLayoutId id="2147484727" r:id="rId15"/>
    <p:sldLayoutId id="2147484728" r:id="rId16"/>
    <p:sldLayoutId id="2147484729" r:id="rId17"/>
    <p:sldLayoutId id="2147484730" r:id="rId18"/>
    <p:sldLayoutId id="2147484731" r:id="rId19"/>
    <p:sldLayoutId id="2147484732" r:id="rId20"/>
    <p:sldLayoutId id="2147484733" r:id="rId21"/>
    <p:sldLayoutId id="2147484735" r:id="rId22"/>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4">
          <p15:clr>
            <a:srgbClr val="A4A3A4"/>
          </p15:clr>
        </p15:guide>
        <p15:guide id="17" pos="4780">
          <p15:clr>
            <a:srgbClr val="A4A3A4"/>
          </p15:clr>
        </p15:guide>
        <p15:guide id="18" pos="5356">
          <p15:clr>
            <a:srgbClr val="A4A3A4"/>
          </p15:clr>
        </p15:guide>
        <p15:guide id="19" pos="5932">
          <p15:clr>
            <a:srgbClr val="A4A3A4"/>
          </p15:clr>
        </p15:guide>
        <p15:guide id="20" pos="6508">
          <p15:clr>
            <a:srgbClr val="A4A3A4"/>
          </p15:clr>
        </p15:guide>
        <p15:guide id="21" pos="7084">
          <p15:clr>
            <a:srgbClr val="A4A3A4"/>
          </p15:clr>
        </p15:guide>
        <p15:guide id="22" pos="7660">
          <p15:clr>
            <a:srgbClr val="5ACBF0"/>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51518908"/>
      </p:ext>
    </p:extLst>
  </p:cSld>
  <p:clrMap bg1="dk1" tx1="lt1" bg2="dk2" tx2="lt2" accent1="accent1" accent2="accent2" accent3="accent3" accent4="accent4" accent5="accent5" accent6="accent6" hlink="hlink" folHlink="folHlink"/>
  <p:sldLayoutIdLst>
    <p:sldLayoutId id="2147484188" r:id="rId1"/>
    <p:sldLayoutId id="2147484295" r:id="rId2"/>
    <p:sldLayoutId id="2147484296" r:id="rId3"/>
    <p:sldLayoutId id="2147484520" r:id="rId4"/>
    <p:sldLayoutId id="2147484298" r:id="rId5"/>
    <p:sldLayoutId id="2147484299" r:id="rId6"/>
    <p:sldLayoutId id="2147484300" r:id="rId7"/>
    <p:sldLayoutId id="2147484362" r:id="rId8"/>
    <p:sldLayoutId id="2147484363" r:id="rId9"/>
    <p:sldLayoutId id="2147484364" r:id="rId10"/>
    <p:sldLayoutId id="2147484365" r:id="rId11"/>
    <p:sldLayoutId id="2147484301" r:id="rId12"/>
    <p:sldLayoutId id="2147484384" r:id="rId13"/>
    <p:sldLayoutId id="2147484302" r:id="rId14"/>
    <p:sldLayoutId id="2147484388" r:id="rId15"/>
    <p:sldLayoutId id="2147484389" r:id="rId16"/>
    <p:sldLayoutId id="2147484390" r:id="rId17"/>
    <p:sldLayoutId id="2147484391"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194842557"/>
      </p:ext>
    </p:extLst>
  </p:cSld>
  <p:clrMap bg1="dk1" tx1="lt1" bg2="dk2" tx2="lt2" accent1="accent1" accent2="accent2" accent3="accent3" accent4="accent4" accent5="accent5" accent6="accent6" hlink="hlink" folHlink="folHlink"/>
  <p:sldLayoutIdLst>
    <p:sldLayoutId id="2147484737" r:id="rId1"/>
    <p:sldLayoutId id="2147484738" r:id="rId2"/>
    <p:sldLayoutId id="2147484739" r:id="rId3"/>
    <p:sldLayoutId id="2147484740" r:id="rId4"/>
    <p:sldLayoutId id="2147484741" r:id="rId5"/>
    <p:sldLayoutId id="2147484742" r:id="rId6"/>
    <p:sldLayoutId id="2147484743" r:id="rId7"/>
    <p:sldLayoutId id="2147484744" r:id="rId8"/>
    <p:sldLayoutId id="2147484745" r:id="rId9"/>
    <p:sldLayoutId id="2147484746" r:id="rId10"/>
    <p:sldLayoutId id="2147484747" r:id="rId11"/>
    <p:sldLayoutId id="2147484748" r:id="rId12"/>
    <p:sldLayoutId id="2147484749" r:id="rId13"/>
    <p:sldLayoutId id="2147484750" r:id="rId14"/>
    <p:sldLayoutId id="2147484751" r:id="rId15"/>
    <p:sldLayoutId id="2147484752" r:id="rId16"/>
    <p:sldLayoutId id="2147484753" r:id="rId17"/>
    <p:sldLayoutId id="2147484754" r:id="rId18"/>
    <p:sldLayoutId id="2147484755" r:id="rId19"/>
    <p:sldLayoutId id="2147484756" r:id="rId20"/>
    <p:sldLayoutId id="2147484757" r:id="rId21"/>
    <p:sldLayoutId id="2147484758" r:id="rId22"/>
    <p:sldLayoutId id="2147484759" r:id="rId23"/>
    <p:sldLayoutId id="2147484760" r:id="rId24"/>
    <p:sldLayoutId id="2147484761" r:id="rId25"/>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6429200"/>
      </p:ext>
    </p:extLst>
  </p:cSld>
  <p:clrMap bg1="dk1" tx1="lt1" bg2="dk2" tx2="lt2" accent1="accent1" accent2="accent2" accent3="accent3" accent4="accent4" accent5="accent5" accent6="accent6" hlink="hlink" folHlink="folHlink"/>
  <p:sldLayoutIdLst>
    <p:sldLayoutId id="2147484767" r:id="rId1"/>
    <p:sldLayoutId id="2147484768" r:id="rId2"/>
    <p:sldLayoutId id="2147484769" r:id="rId3"/>
    <p:sldLayoutId id="2147484770" r:id="rId4"/>
    <p:sldLayoutId id="2147484771" r:id="rId5"/>
    <p:sldLayoutId id="2147484772" r:id="rId6"/>
    <p:sldLayoutId id="2147484773" r:id="rId7"/>
    <p:sldLayoutId id="2147484774" r:id="rId8"/>
    <p:sldLayoutId id="2147484775" r:id="rId9"/>
    <p:sldLayoutId id="2147484776" r:id="rId10"/>
    <p:sldLayoutId id="2147484777" r:id="rId11"/>
    <p:sldLayoutId id="2147484778" r:id="rId12"/>
    <p:sldLayoutId id="2147484779" r:id="rId13"/>
    <p:sldLayoutId id="2147484780" r:id="rId14"/>
    <p:sldLayoutId id="2147484781" r:id="rId15"/>
    <p:sldLayoutId id="2147484782" r:id="rId16"/>
    <p:sldLayoutId id="2147484783" r:id="rId17"/>
    <p:sldLayoutId id="2147484784" r:id="rId18"/>
    <p:sldLayoutId id="2147484785" r:id="rId19"/>
    <p:sldLayoutId id="2147484786" r:id="rId20"/>
    <p:sldLayoutId id="2147484787" r:id="rId21"/>
    <p:sldLayoutId id="2147484788" r:id="rId22"/>
    <p:sldLayoutId id="2147484789" r:id="rId23"/>
    <p:sldLayoutId id="2147484790" r:id="rId24"/>
    <p:sldLayoutId id="2147484791" r:id="rId25"/>
    <p:sldLayoutId id="2147484792" r:id="rId26"/>
    <p:sldLayoutId id="2147484793" r:id="rId27"/>
    <p:sldLayoutId id="2147484794" r:id="rId2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75207264"/>
      </p:ext>
    </p:extLst>
  </p:cSld>
  <p:clrMap bg1="dk1" tx1="lt1" bg2="dk2" tx2="lt2" accent1="accent1" accent2="accent2" accent3="accent3" accent4="accent4" accent5="accent5" accent6="accent6" hlink="hlink" folHlink="folHlink"/>
  <p:sldLayoutIdLst>
    <p:sldLayoutId id="2147484531" r:id="rId1"/>
    <p:sldLayoutId id="2147484532" r:id="rId2"/>
    <p:sldLayoutId id="2147484533" r:id="rId3"/>
    <p:sldLayoutId id="2147484534" r:id="rId4"/>
    <p:sldLayoutId id="2147484535" r:id="rId5"/>
    <p:sldLayoutId id="2147484536" r:id="rId6"/>
    <p:sldLayoutId id="2147484537" r:id="rId7"/>
    <p:sldLayoutId id="2147484538" r:id="rId8"/>
    <p:sldLayoutId id="2147484539" r:id="rId9"/>
    <p:sldLayoutId id="2147484540" r:id="rId10"/>
    <p:sldLayoutId id="2147484541" r:id="rId11"/>
    <p:sldLayoutId id="2147484542" r:id="rId12"/>
    <p:sldLayoutId id="2147484543" r:id="rId13"/>
    <p:sldLayoutId id="2147484544" r:id="rId14"/>
    <p:sldLayoutId id="2147484545" r:id="rId15"/>
    <p:sldLayoutId id="2147484546" r:id="rId16"/>
    <p:sldLayoutId id="2147484547" r:id="rId17"/>
    <p:sldLayoutId id="2147484548"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375795268"/>
      </p:ext>
    </p:extLst>
  </p:cSld>
  <p:clrMap bg1="dk1" tx1="lt1" bg2="dk2" tx2="lt2" accent1="accent1" accent2="accent2" accent3="accent3" accent4="accent4" accent5="accent5" accent6="accent6" hlink="hlink" folHlink="folHlink"/>
  <p:sldLayoutIdLst>
    <p:sldLayoutId id="2147484303" r:id="rId1"/>
    <p:sldLayoutId id="2147484304" r:id="rId2"/>
    <p:sldLayoutId id="2147484305" r:id="rId3"/>
    <p:sldLayoutId id="2147484521" r:id="rId4"/>
    <p:sldLayoutId id="2147484306" r:id="rId5"/>
    <p:sldLayoutId id="2147484307" r:id="rId6"/>
    <p:sldLayoutId id="2147484308" r:id="rId7"/>
    <p:sldLayoutId id="2147484366" r:id="rId8"/>
    <p:sldLayoutId id="2147484367" r:id="rId9"/>
    <p:sldLayoutId id="2147484368" r:id="rId10"/>
    <p:sldLayoutId id="2147484369" r:id="rId11"/>
    <p:sldLayoutId id="2147484309" r:id="rId12"/>
    <p:sldLayoutId id="2147484385" r:id="rId13"/>
    <p:sldLayoutId id="2147484310" r:id="rId14"/>
    <p:sldLayoutId id="2147484392" r:id="rId15"/>
    <p:sldLayoutId id="2147484393" r:id="rId16"/>
    <p:sldLayoutId id="2147484394" r:id="rId17"/>
    <p:sldLayoutId id="2147484395"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962260113"/>
      </p:ext>
    </p:extLst>
  </p:cSld>
  <p:clrMap bg1="dk1" tx1="lt1" bg2="dk2" tx2="lt2" accent1="accent1" accent2="accent2" accent3="accent3" accent4="accent4" accent5="accent5" accent6="accent6" hlink="hlink" folHlink="folHlink"/>
  <p:sldLayoutIdLst>
    <p:sldLayoutId id="2147484311" r:id="rId1"/>
    <p:sldLayoutId id="2147484312" r:id="rId2"/>
    <p:sldLayoutId id="2147484313" r:id="rId3"/>
    <p:sldLayoutId id="2147484522" r:id="rId4"/>
    <p:sldLayoutId id="2147484314" r:id="rId5"/>
    <p:sldLayoutId id="2147484315" r:id="rId6"/>
    <p:sldLayoutId id="2147484316" r:id="rId7"/>
    <p:sldLayoutId id="2147484370" r:id="rId8"/>
    <p:sldLayoutId id="2147484371" r:id="rId9"/>
    <p:sldLayoutId id="2147484372" r:id="rId10"/>
    <p:sldLayoutId id="2147484373" r:id="rId11"/>
    <p:sldLayoutId id="2147484317" r:id="rId12"/>
    <p:sldLayoutId id="2147484386" r:id="rId13"/>
    <p:sldLayoutId id="2147484318" r:id="rId14"/>
    <p:sldLayoutId id="2147484396" r:id="rId15"/>
    <p:sldLayoutId id="2147484397" r:id="rId16"/>
    <p:sldLayoutId id="2147484398" r:id="rId17"/>
    <p:sldLayoutId id="2147484399" r:id="rId18"/>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4"/>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269590797"/>
      </p:ext>
    </p:extLst>
  </p:cSld>
  <p:clrMap bg1="dk1" tx1="lt1" bg2="dk2" tx2="lt2" accent1="accent1" accent2="accent2" accent3="accent3" accent4="accent4" accent5="accent5" accent6="accent6" hlink="hlink" folHlink="folHlink"/>
  <p:sldLayoutIdLst>
    <p:sldLayoutId id="2147484350" r:id="rId1"/>
    <p:sldLayoutId id="2147484351" r:id="rId2"/>
    <p:sldLayoutId id="2147484352" r:id="rId3"/>
    <p:sldLayoutId id="2147484523" r:id="rId4"/>
    <p:sldLayoutId id="2147484353" r:id="rId5"/>
    <p:sldLayoutId id="2147484354" r:id="rId6"/>
    <p:sldLayoutId id="2147484355" r:id="rId7"/>
    <p:sldLayoutId id="2147484374" r:id="rId8"/>
    <p:sldLayoutId id="2147484375" r:id="rId9"/>
    <p:sldLayoutId id="2147484376" r:id="rId10"/>
    <p:sldLayoutId id="2147484377" r:id="rId11"/>
    <p:sldLayoutId id="2147484356" r:id="rId12"/>
    <p:sldLayoutId id="2147484387" r:id="rId13"/>
    <p:sldLayoutId id="2147484357" r:id="rId14"/>
    <p:sldLayoutId id="2147484400" r:id="rId15"/>
    <p:sldLayoutId id="2147484401" r:id="rId16"/>
    <p:sldLayoutId id="2147484402" r:id="rId17"/>
    <p:sldLayoutId id="2147484403" r:id="rId18"/>
    <p:sldLayoutId id="2147484423"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accent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4459786"/>
      </p:ext>
    </p:extLst>
  </p:cSld>
  <p:clrMap bg1="dk1" tx1="lt1" bg2="dk2" tx2="lt2" accent1="accent1" accent2="accent2" accent3="accent3" accent4="accent4" accent5="accent5" accent6="accent6" hlink="hlink" folHlink="folHlink"/>
  <p:sldLayoutIdLst>
    <p:sldLayoutId id="2147484405" r:id="rId1"/>
    <p:sldLayoutId id="2147484406" r:id="rId2"/>
    <p:sldLayoutId id="2147484407" r:id="rId3"/>
    <p:sldLayoutId id="2147484524" r:id="rId4"/>
    <p:sldLayoutId id="2147484408" r:id="rId5"/>
    <p:sldLayoutId id="2147484409" r:id="rId6"/>
    <p:sldLayoutId id="2147484410" r:id="rId7"/>
    <p:sldLayoutId id="2147484411" r:id="rId8"/>
    <p:sldLayoutId id="2147484412" r:id="rId9"/>
    <p:sldLayoutId id="2147484413" r:id="rId10"/>
    <p:sldLayoutId id="2147484414" r:id="rId11"/>
    <p:sldLayoutId id="2147484415" r:id="rId12"/>
    <p:sldLayoutId id="2147484416" r:id="rId13"/>
    <p:sldLayoutId id="2147484417" r:id="rId14"/>
    <p:sldLayoutId id="2147484418" r:id="rId15"/>
    <p:sldLayoutId id="2147484419" r:id="rId16"/>
    <p:sldLayoutId id="2147484420" r:id="rId17"/>
    <p:sldLayoutId id="2147484421" r:id="rId18"/>
    <p:sldLayoutId id="2147484422" r:id="rId19"/>
    <p:sldLayoutId id="2147484519" r:id="rId20"/>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710921324"/>
      </p:ext>
    </p:extLst>
  </p:cSld>
  <p:clrMap bg1="dk1" tx1="lt1" bg2="dk2" tx2="lt2" accent1="accent1" accent2="accent2" accent3="accent3" accent4="accent4" accent5="accent5" accent6="accent6" hlink="hlink" folHlink="folHlink"/>
  <p:sldLayoutIdLst>
    <p:sldLayoutId id="2147484425" r:id="rId1"/>
    <p:sldLayoutId id="2147484426" r:id="rId2"/>
    <p:sldLayoutId id="2147484427" r:id="rId3"/>
    <p:sldLayoutId id="2147484525" r:id="rId4"/>
    <p:sldLayoutId id="2147484428" r:id="rId5"/>
    <p:sldLayoutId id="2147484429" r:id="rId6"/>
    <p:sldLayoutId id="2147484430" r:id="rId7"/>
    <p:sldLayoutId id="2147484431" r:id="rId8"/>
    <p:sldLayoutId id="2147484432" r:id="rId9"/>
    <p:sldLayoutId id="2147484433" r:id="rId10"/>
    <p:sldLayoutId id="2147484434" r:id="rId11"/>
    <p:sldLayoutId id="2147484435" r:id="rId12"/>
    <p:sldLayoutId id="2147484436" r:id="rId13"/>
    <p:sldLayoutId id="2147484437" r:id="rId14"/>
    <p:sldLayoutId id="2147484438" r:id="rId15"/>
    <p:sldLayoutId id="2147484439" r:id="rId16"/>
    <p:sldLayoutId id="2147484440" r:id="rId17"/>
    <p:sldLayoutId id="2147484441" r:id="rId18"/>
    <p:sldLayoutId id="2147484442" r:id="rId19"/>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320" y="296897"/>
            <a:ext cx="11889564" cy="917575"/>
          </a:xfrm>
          <a:prstGeom prst="rect">
            <a:avLst/>
          </a:prstGeom>
        </p:spPr>
        <p:txBody>
          <a:bodyPr vert="horz" wrap="square" lIns="146304" tIns="91440" rIns="146304" bIns="91440" rtlCol="0" anchor="t">
            <a:noAutofit/>
          </a:bodyPr>
          <a:lstStyle/>
          <a:p>
            <a:r>
              <a:rPr lang="en-US" dirty="0" smtClean="0"/>
              <a:t>Click to edit Master title style</a:t>
            </a:r>
            <a:endParaRPr lang="en-US" dirty="0"/>
          </a:p>
        </p:txBody>
      </p:sp>
      <p:sp>
        <p:nvSpPr>
          <p:cNvPr id="4" name="Text Placeholder 3"/>
          <p:cNvSpPr>
            <a:spLocks noGrp="1"/>
          </p:cNvSpPr>
          <p:nvPr>
            <p:ph type="body" idx="1"/>
          </p:nvPr>
        </p:nvSpPr>
        <p:spPr>
          <a:xfrm>
            <a:off x="274640" y="1212851"/>
            <a:ext cx="11887198" cy="2228302"/>
          </a:xfrm>
          <a:prstGeom prst="rect">
            <a:avLst/>
          </a:prstGeom>
        </p:spPr>
        <p:txBody>
          <a:bodyPr vert="horz" wrap="square" lIns="146304" tIns="91440" rIns="146304" bIns="9144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0415785"/>
      </p:ext>
    </p:extLst>
  </p:cSld>
  <p:clrMap bg1="dk1" tx1="lt1" bg2="dk2" tx2="lt2" accent1="accent1" accent2="accent2" accent3="accent3" accent4="accent4" accent5="accent5" accent6="accent6" hlink="hlink" folHlink="folHlink"/>
  <p:sldLayoutIdLst>
    <p:sldLayoutId id="2147484444" r:id="rId1"/>
    <p:sldLayoutId id="2147484445" r:id="rId2"/>
    <p:sldLayoutId id="2147484446" r:id="rId3"/>
    <p:sldLayoutId id="2147484526" r:id="rId4"/>
    <p:sldLayoutId id="2147484447" r:id="rId5"/>
    <p:sldLayoutId id="2147484448" r:id="rId6"/>
    <p:sldLayoutId id="2147484449" r:id="rId7"/>
    <p:sldLayoutId id="2147484450" r:id="rId8"/>
    <p:sldLayoutId id="2147484451" r:id="rId9"/>
    <p:sldLayoutId id="2147484452" r:id="rId10"/>
    <p:sldLayoutId id="2147484453" r:id="rId11"/>
    <p:sldLayoutId id="2147484454" r:id="rId12"/>
    <p:sldLayoutId id="2147484455" r:id="rId13"/>
    <p:sldLayoutId id="2147484456" r:id="rId14"/>
    <p:sldLayoutId id="2147484457" r:id="rId15"/>
    <p:sldLayoutId id="2147484458" r:id="rId16"/>
    <p:sldLayoutId id="2147484459" r:id="rId17"/>
    <p:sldLayoutId id="2147484460" r:id="rId18"/>
    <p:sldLayoutId id="2147484461" r:id="rId19"/>
    <p:sldLayoutId id="2147484549" r:id="rId20"/>
    <p:sldLayoutId id="2147484550" r:id="rId21"/>
    <p:sldLayoutId id="2147484551" r:id="rId22"/>
    <p:sldLayoutId id="2147484552" r:id="rId23"/>
    <p:sldLayoutId id="2147484553" r:id="rId24"/>
    <p:sldLayoutId id="2147484554" r:id="rId25"/>
    <p:sldLayoutId id="2147484556" r:id="rId26"/>
    <p:sldLayoutId id="2147484795" r:id="rId27"/>
  </p:sldLayoutIdLst>
  <p:transition>
    <p:fade/>
  </p:transition>
  <p:timing>
    <p:tnLst>
      <p:par>
        <p:cTn id="1" dur="indefinite" restart="never" nodeType="tmRoot"/>
      </p:par>
    </p:tnLst>
  </p:timing>
  <p:txStyles>
    <p:title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p:titleStyle>
    <p:body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xml"/><Relationship Id="rId1" Type="http://schemas.openxmlformats.org/officeDocument/2006/relationships/slideLayout" Target="../slideLayouts/slideLayout18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5.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70.xml"/></Relationships>
</file>

<file path=ppt/slides/_rels/slide10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6.xml"/><Relationship Id="rId1" Type="http://schemas.openxmlformats.org/officeDocument/2006/relationships/slideLayout" Target="../slideLayouts/slideLayout270.xml"/><Relationship Id="rId5" Type="http://schemas.openxmlformats.org/officeDocument/2006/relationships/image" Target="../media/image18.gif"/><Relationship Id="rId4" Type="http://schemas.openxmlformats.org/officeDocument/2006/relationships/image" Target="../media/image17.gif"/></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84.xml"/></Relationships>
</file>

<file path=ppt/slides/_rels/slide10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8.xml"/><Relationship Id="rId1" Type="http://schemas.openxmlformats.org/officeDocument/2006/relationships/slideLayout" Target="../slideLayouts/slideLayout270.xml"/><Relationship Id="rId5" Type="http://schemas.openxmlformats.org/officeDocument/2006/relationships/image" Target="../media/image18.gif"/><Relationship Id="rId4" Type="http://schemas.openxmlformats.org/officeDocument/2006/relationships/image" Target="../media/image17.gif"/></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70.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75.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7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84.xml"/></Relationships>
</file>

<file path=ppt/slides/_rels/slide10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3.xml"/><Relationship Id="rId1" Type="http://schemas.openxmlformats.org/officeDocument/2006/relationships/slideLayout" Target="../slideLayouts/slideLayout269.xml"/></Relationships>
</file>

<file path=ppt/slides/_rels/slide109.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04.xml"/><Relationship Id="rId1" Type="http://schemas.openxmlformats.org/officeDocument/2006/relationships/slideLayout" Target="../slideLayouts/slideLayout310.xml"/><Relationship Id="rId6" Type="http://schemas.microsoft.com/office/2007/relationships/hdphoto" Target="../media/hdphoto2.wdp"/><Relationship Id="rId5" Type="http://schemas.openxmlformats.org/officeDocument/2006/relationships/image" Target="../media/image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0.xml"/></Relationships>
</file>

<file path=ppt/slides/_rels/slide1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5.xml"/><Relationship Id="rId1" Type="http://schemas.openxmlformats.org/officeDocument/2006/relationships/slideLayout" Target="../slideLayouts/slideLayout29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30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303.xml"/></Relationships>
</file>

<file path=ppt/slides/_rels/slide113.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tags" Target="../tags/tag7.xml"/><Relationship Id="rId7" Type="http://schemas.openxmlformats.org/officeDocument/2006/relationships/oleObject" Target="../embeddings/oleObject3.bin"/><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notesSlide" Target="../notesSlides/notesSlide108.xml"/><Relationship Id="rId5" Type="http://schemas.openxmlformats.org/officeDocument/2006/relationships/slideLayout" Target="../slideLayouts/slideLayout303.xml"/><Relationship Id="rId4" Type="http://schemas.openxmlformats.org/officeDocument/2006/relationships/tags" Target="../tags/tag8.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30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9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95.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9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95.xml"/></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4.xml"/><Relationship Id="rId2" Type="http://schemas.openxmlformats.org/officeDocument/2006/relationships/slideLayout" Target="../slideLayouts/slideLayout297.xml"/><Relationship Id="rId1" Type="http://schemas.openxmlformats.org/officeDocument/2006/relationships/tags" Target="../tags/tag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306.xml"/></Relationships>
</file>

<file path=ppt/slides/_rels/slide121.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16.xml"/><Relationship Id="rId1" Type="http://schemas.openxmlformats.org/officeDocument/2006/relationships/slideLayout" Target="../slideLayouts/slideLayout303.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303.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117.xml"/></Relationships>
</file>

<file path=ppt/slides/_rels/slide123.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notesSlide" Target="../notesSlides/notesSlide118.xml"/><Relationship Id="rId1" Type="http://schemas.openxmlformats.org/officeDocument/2006/relationships/slideLayout" Target="../slideLayouts/slideLayout295.xml"/><Relationship Id="rId4" Type="http://schemas.openxmlformats.org/officeDocument/2006/relationships/image" Target="../media/image47.emf"/></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30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9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308.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30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95.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0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0.xml"/></Relationships>
</file>

<file path=ppt/slides/_rels/slide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5.xml"/><Relationship Id="rId1" Type="http://schemas.openxmlformats.org/officeDocument/2006/relationships/slideLayout" Target="../slideLayouts/slideLayout31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306.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9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5.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0.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160.xml"/><Relationship Id="rId5" Type="http://schemas.openxmlformats.org/officeDocument/2006/relationships/image" Target="../media/image18.gif"/><Relationship Id="rId4" Type="http://schemas.openxmlformats.org/officeDocument/2006/relationships/image" Target="../media/image17.gi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71.xml"/></Relationships>
</file>

<file path=ppt/slides/_rels/slide18.xml.rels><?xml version="1.0" encoding="UTF-8" standalone="yes"?>
<Relationships xmlns="http://schemas.openxmlformats.org/package/2006/relationships"><Relationship Id="rId8" Type="http://schemas.openxmlformats.org/officeDocument/2006/relationships/image" Target="../media/image19.emf"/><Relationship Id="rId3" Type="http://schemas.openxmlformats.org/officeDocument/2006/relationships/tags" Target="../tags/tag2.xml"/><Relationship Id="rId7" Type="http://schemas.openxmlformats.org/officeDocument/2006/relationships/oleObject" Target="../embeddings/oleObject1.bin"/><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notesSlide" Target="../notesSlides/notesSlide18.xml"/><Relationship Id="rId5" Type="http://schemas.openxmlformats.org/officeDocument/2006/relationships/slideLayout" Target="../slideLayouts/slideLayout171.xml"/><Relationship Id="rId4" Type="http://schemas.openxmlformats.org/officeDocument/2006/relationships/tags" Target="../tags/tag3.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65.xml"/><Relationship Id="rId1" Type="http://schemas.openxmlformats.org/officeDocument/2006/relationships/tags" Target="../tags/tag4.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168.xml"/></Relationships>
</file>

<file path=ppt/slides/_rels/slide20.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0.xml"/><Relationship Id="rId1" Type="http://schemas.openxmlformats.org/officeDocument/2006/relationships/slideLayout" Target="../slideLayouts/slideLayout17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7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71.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171.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17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6.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16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66.xml"/><Relationship Id="rId7" Type="http://schemas.openxmlformats.org/officeDocument/2006/relationships/image" Target="../media/image25.emf"/><Relationship Id="rId2" Type="http://schemas.openxmlformats.org/officeDocument/2006/relationships/tags" Target="../tags/tag5.xml"/><Relationship Id="rId1" Type="http://schemas.openxmlformats.org/officeDocument/2006/relationships/vmlDrawing" Target="../drawings/vmlDrawing2.vml"/><Relationship Id="rId6" Type="http://schemas.openxmlformats.org/officeDocument/2006/relationships/image" Target="../media/image19.emf"/><Relationship Id="rId5" Type="http://schemas.openxmlformats.org/officeDocument/2006/relationships/oleObject" Target="../embeddings/oleObject2.bin"/><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166.xml"/></Relationships>
</file>

<file path=ppt/slides/_rels/slide2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9.xml"/><Relationship Id="rId1" Type="http://schemas.openxmlformats.org/officeDocument/2006/relationships/slideLayout" Target="../slideLayouts/slideLayout16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68.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7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70.xml"/></Relationships>
</file>

<file path=ppt/slides/_rels/slide32.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32.xml"/><Relationship Id="rId1" Type="http://schemas.openxmlformats.org/officeDocument/2006/relationships/slideLayout" Target="../slideLayouts/slideLayout171.xml"/><Relationship Id="rId4"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71.xml"/></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4.xml"/><Relationship Id="rId1" Type="http://schemas.openxmlformats.org/officeDocument/2006/relationships/slideLayout" Target="../slideLayouts/slideLayout16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6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6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7.xml"/><Relationship Id="rId1" Type="http://schemas.openxmlformats.org/officeDocument/2006/relationships/slideLayout" Target="../slideLayouts/slideLayout456.xml"/><Relationship Id="rId6" Type="http://schemas.openxmlformats.org/officeDocument/2006/relationships/image" Target="../media/image33.emf"/><Relationship Id="rId5" Type="http://schemas.openxmlformats.org/officeDocument/2006/relationships/image" Target="../media/image32.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8.xml"/><Relationship Id="rId1" Type="http://schemas.openxmlformats.org/officeDocument/2006/relationships/slideLayout" Target="../slideLayouts/slideLayout437.xml"/></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9.xml"/><Relationship Id="rId1" Type="http://schemas.openxmlformats.org/officeDocument/2006/relationships/slideLayout" Target="../slideLayouts/slideLayout439.xml"/><Relationship Id="rId5" Type="http://schemas.openxmlformats.org/officeDocument/2006/relationships/image" Target="../media/image14.png"/><Relationship Id="rId4" Type="http://schemas.openxmlformats.org/officeDocument/2006/relationships/image" Target="../media/image35.emf"/></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50.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0.xml"/><Relationship Id="rId1" Type="http://schemas.openxmlformats.org/officeDocument/2006/relationships/slideLayout" Target="../slideLayouts/slideLayout439.xml"/><Relationship Id="rId4" Type="http://schemas.openxmlformats.org/officeDocument/2006/relationships/image" Target="../media/image14.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1.xml"/><Relationship Id="rId1" Type="http://schemas.openxmlformats.org/officeDocument/2006/relationships/slideLayout" Target="../slideLayouts/slideLayout439.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4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4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4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44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4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4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4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5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50.xml"/><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4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4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4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3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4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43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3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47.xml"/></Relationships>
</file>

<file path=ppt/slides/_rels/slide5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8.xml"/><Relationship Id="rId1" Type="http://schemas.openxmlformats.org/officeDocument/2006/relationships/slideLayout" Target="../slideLayouts/slideLayout444.xml"/><Relationship Id="rId4" Type="http://schemas.openxmlformats.org/officeDocument/2006/relationships/image" Target="../media/image26.emf"/></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4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55.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43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47.xml"/></Relationships>
</file>

<file path=ppt/slides/_rels/slide6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2.xml"/><Relationship Id="rId1" Type="http://schemas.openxmlformats.org/officeDocument/2006/relationships/slideLayout" Target="../slideLayouts/slideLayout45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44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438.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438.xml"/></Relationships>
</file>

<file path=ppt/slides/_rels/slide6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7.jpeg"/><Relationship Id="rId1" Type="http://schemas.openxmlformats.org/officeDocument/2006/relationships/slideLayout" Target="../slideLayouts/slideLayout182.xml"/><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66.xml"/><Relationship Id="rId1" Type="http://schemas.openxmlformats.org/officeDocument/2006/relationships/slideLayout" Target="../slideLayouts/slideLayout16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69.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7.xml"/><Relationship Id="rId1" Type="http://schemas.openxmlformats.org/officeDocument/2006/relationships/slideLayout" Target="../slideLayouts/slideLayout18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54.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65.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6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80.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7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7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71.xml"/></Relationships>
</file>

<file path=ppt/slides/_rels/slide77.xml.rels><?xml version="1.0" encoding="UTF-8" standalone="yes"?>
<Relationships xmlns="http://schemas.openxmlformats.org/package/2006/relationships"><Relationship Id="rId3" Type="http://schemas.openxmlformats.org/officeDocument/2006/relationships/hyperlink" Target="https://msdn.microsoft.com/en-us/library/ms187926(v=sql.130).aspx" TargetMode="External"/><Relationship Id="rId2" Type="http://schemas.openxmlformats.org/officeDocument/2006/relationships/notesSlide" Target="../notesSlides/notesSlide74.xml"/><Relationship Id="rId1" Type="http://schemas.openxmlformats.org/officeDocument/2006/relationships/slideLayout" Target="../slideLayouts/slideLayout171.xml"/><Relationship Id="rId6" Type="http://schemas.openxmlformats.org/officeDocument/2006/relationships/hyperlink" Target="https://msdn.microsoft.com/en-us/library/ms189499(v=sql.130).aspx" TargetMode="External"/><Relationship Id="rId5" Type="http://schemas.openxmlformats.org/officeDocument/2006/relationships/hyperlink" Target="https://msdn.microsoft.com/en-us/library/ms189762(v=sql.130).aspx" TargetMode="External"/><Relationship Id="rId4" Type="http://schemas.openxmlformats.org/officeDocument/2006/relationships/hyperlink" Target="https://msdn.microsoft.com/en-us/library/ms174969(v=sql.130).aspx" TargetMode="Externa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71.xml"/></Relationships>
</file>

<file path=ppt/slides/_rels/slide7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76.xml"/><Relationship Id="rId1" Type="http://schemas.openxmlformats.org/officeDocument/2006/relationships/slideLayout" Target="../slideLayouts/slideLayout171.xml"/></Relationships>
</file>

<file path=ppt/slides/_rels/slide8.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8.xml"/><Relationship Id="rId1" Type="http://schemas.openxmlformats.org/officeDocument/2006/relationships/slideLayout" Target="../slideLayouts/slideLayout181.xml"/></Relationships>
</file>

<file path=ppt/slides/_rels/slide8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7.xml"/><Relationship Id="rId1" Type="http://schemas.openxmlformats.org/officeDocument/2006/relationships/slideLayout" Target="../slideLayouts/slideLayout17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17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7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65.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6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8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2.xml"/><Relationship Id="rId1" Type="http://schemas.openxmlformats.org/officeDocument/2006/relationships/slideLayout" Target="../slideLayouts/slideLayout183.xml"/></Relationships>
</file>

<file path=ppt/slides/_rels/slide8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83.xml"/><Relationship Id="rId1" Type="http://schemas.openxmlformats.org/officeDocument/2006/relationships/slideLayout" Target="../slideLayouts/slideLayout288.xml"/><Relationship Id="rId6" Type="http://schemas.openxmlformats.org/officeDocument/2006/relationships/image" Target="../media/image38.png"/><Relationship Id="rId5" Type="http://schemas.openxmlformats.org/officeDocument/2006/relationships/image" Target="../media/image11.png"/><Relationship Id="rId4" Type="http://schemas.microsoft.com/office/2007/relationships/hdphoto" Target="../media/hdphoto5.wdp"/></Relationships>
</file>

<file path=ppt/slides/_rels/slide8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4.xml"/><Relationship Id="rId1" Type="http://schemas.openxmlformats.org/officeDocument/2006/relationships/slideLayout" Target="../slideLayouts/slideLayout27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5.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84.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7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7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75.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75.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8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7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75.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84.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7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3"/>
          <p:cNvPicPr>
            <a:picLocks noGrp="1" noChangeAspect="1"/>
          </p:cNvPicPr>
          <p:nvPr>
            <p:ph type="pic" sz="quarter" idx="4294967295"/>
          </p:nvPr>
        </p:nvPicPr>
        <p:blipFill>
          <a:blip r:embed="rId3">
            <a:extLst>
              <a:ext uri="{28A0092B-C50C-407E-A947-70E740481C1C}">
                <a14:useLocalDpi xmlns:a14="http://schemas.microsoft.com/office/drawing/2010/main" val="0"/>
              </a:ext>
            </a:extLst>
          </a:blip>
          <a:srcRect t="7818" b="7818"/>
          <a:stretch>
            <a:fillRect/>
          </a:stretch>
        </p:blipFill>
        <p:spPr>
          <a:xfrm>
            <a:off x="0" y="-1"/>
            <a:ext cx="12436475" cy="6994525"/>
          </a:xfrm>
          <a:prstGeom prst="rect">
            <a:avLst/>
          </a:prstGeom>
        </p:spPr>
      </p:pic>
      <p:pic>
        <p:nvPicPr>
          <p:cNvPr id="13" name="Picture 12"/>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14" name="Picture 13"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bwMode="ltGray">
          <a:xfrm>
            <a:off x="274638" y="307607"/>
            <a:ext cx="5486400" cy="5475656"/>
          </a:xfrm>
          <a:prstGeom prst="rect">
            <a:avLst/>
          </a:prstGeom>
          <a:solidFill>
            <a:srgbClr val="BA141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Title 16"/>
          <p:cNvSpPr txBox="1">
            <a:spLocks/>
          </p:cNvSpPr>
          <p:nvPr/>
        </p:nvSpPr>
        <p:spPr>
          <a:xfrm>
            <a:off x="274320" y="307607"/>
            <a:ext cx="5332153"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000" b="0" kern="1200" cap="none" spc="-102" baseline="0">
                <a:ln w="3175">
                  <a:noFill/>
                </a:ln>
                <a:gradFill>
                  <a:gsLst>
                    <a:gs pos="8850">
                      <a:srgbClr val="FFFFFF"/>
                    </a:gs>
                    <a:gs pos="34000">
                      <a:srgbClr val="FFFFFF"/>
                    </a:gs>
                  </a:gsLst>
                  <a:lin ang="5400000" scaled="0"/>
                </a:gradFill>
                <a:effectLst/>
                <a:latin typeface="+mj-lt"/>
                <a:ea typeface="+mn-ea"/>
                <a:cs typeface="Segoe UI" pitchFamily="34" charset="0"/>
              </a:defRPr>
            </a:lvl1pPr>
          </a:lstStyle>
          <a:p>
            <a:pPr lvl="0"/>
            <a:r>
              <a:rPr lang="en-US" sz="5800" dirty="0"/>
              <a:t>Mission-critical performance with Microsoft SQL Server </a:t>
            </a:r>
            <a:r>
              <a:rPr lang="en-US" sz="5800" dirty="0" smtClean="0"/>
              <a:t>2016</a:t>
            </a:r>
            <a:endParaRPr kumimoji="0" lang="en-US" sz="5800" b="0" i="0" u="none" strike="noStrike" kern="1200" cap="none" spc="-102" normalizeH="0" baseline="0" noProof="0" dirty="0">
              <a:ln w="3175">
                <a:noFill/>
              </a:ln>
              <a:gradFill>
                <a:gsLst>
                  <a:gs pos="8850">
                    <a:srgbClr val="FFFFFF"/>
                  </a:gs>
                  <a:gs pos="34000">
                    <a:srgbClr val="FFFFFF"/>
                  </a:gs>
                </a:gsLst>
                <a:lin ang="5400000" scaled="0"/>
              </a:gradFill>
              <a:effectLst/>
              <a:uLnTx/>
              <a:uFillTx/>
              <a:latin typeface="Segoe UI Light"/>
            </a:endParaRPr>
          </a:p>
        </p:txBody>
      </p:sp>
      <p:sp>
        <p:nvSpPr>
          <p:cNvPr id="5" name="Text Placeholder 4"/>
          <p:cNvSpPr>
            <a:spLocks noGrp="1"/>
          </p:cNvSpPr>
          <p:nvPr>
            <p:ph type="body" sz="quarter" idx="12"/>
          </p:nvPr>
        </p:nvSpPr>
        <p:spPr>
          <a:xfrm>
            <a:off x="276540" y="4450258"/>
            <a:ext cx="5197379" cy="1018969"/>
          </a:xfrm>
        </p:spPr>
        <p:txBody>
          <a:bodyPr/>
          <a:lstStyle/>
          <a:p>
            <a:r>
              <a:rPr lang="en-US" sz="3200" dirty="0" smtClean="0">
                <a:solidFill>
                  <a:schemeClr val="bg1"/>
                </a:solidFill>
              </a:rPr>
              <a:t>Speaker Name</a:t>
            </a:r>
            <a:endParaRPr lang="en-US" sz="3200" dirty="0">
              <a:solidFill>
                <a:schemeClr val="bg1"/>
              </a:solidFill>
            </a:endParaRPr>
          </a:p>
        </p:txBody>
      </p:sp>
    </p:spTree>
    <p:extLst>
      <p:ext uri="{BB962C8B-B14F-4D97-AF65-F5344CB8AC3E}">
        <p14:creationId xmlns:p14="http://schemas.microsoft.com/office/powerpoint/2010/main" val="3160114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Why In-Memory OLTP? </a:t>
            </a:r>
            <a:r>
              <a:rPr sz="2400">
                <a:solidFill>
                  <a:srgbClr val="505050"/>
                </a:solidFill>
              </a:rPr>
              <a:t>(continued)</a:t>
            </a:r>
          </a:p>
        </p:txBody>
      </p:sp>
      <p:sp>
        <p:nvSpPr>
          <p:cNvPr id="9" name="Content Placeholder 2"/>
          <p:cNvSpPr>
            <a:spLocks noGrp="1"/>
          </p:cNvSpPr>
          <p:nvPr>
            <p:ph sz="quarter" idx="10"/>
          </p:nvPr>
        </p:nvSpPr>
        <p:spPr>
          <a:xfrm>
            <a:off x="274638" y="1327091"/>
            <a:ext cx="9351962" cy="4739759"/>
          </a:xfrm>
        </p:spPr>
        <p:txBody>
          <a:bodyPr/>
          <a:lstStyle/>
          <a:p>
            <a:pPr marL="0" indent="0">
              <a:lnSpc>
                <a:spcPct val="100000"/>
              </a:lnSpc>
              <a:spcBef>
                <a:spcPts val="1000"/>
              </a:spcBef>
              <a:buNone/>
            </a:pPr>
            <a:r>
              <a:rPr lang="en-US" sz="2400" dirty="0" smtClean="0">
                <a:solidFill>
                  <a:schemeClr val="bg2"/>
                </a:solidFill>
                <a:latin typeface="+mj-lt"/>
              </a:rPr>
              <a:t>Memory-optimized table</a:t>
            </a:r>
          </a:p>
          <a:p>
            <a:pPr marL="241300" lvl="1" indent="0">
              <a:lnSpc>
                <a:spcPct val="100000"/>
              </a:lnSpc>
              <a:spcBef>
                <a:spcPts val="1000"/>
              </a:spcBef>
              <a:buNone/>
            </a:pPr>
            <a:r>
              <a:rPr lang="en-US" sz="1800" dirty="0" smtClean="0">
                <a:solidFill>
                  <a:srgbClr val="505050"/>
                </a:solidFill>
              </a:rPr>
              <a:t>A memory-optimized table has one representation of itself in active memory, in addition to standard representation on hard drive</a:t>
            </a:r>
          </a:p>
          <a:p>
            <a:pPr marL="241300" lvl="1" indent="0">
              <a:lnSpc>
                <a:spcPct val="100000"/>
              </a:lnSpc>
              <a:spcBef>
                <a:spcPts val="1000"/>
              </a:spcBef>
              <a:buNone/>
            </a:pPr>
            <a:r>
              <a:rPr lang="en-US" sz="1800" dirty="0" smtClean="0">
                <a:solidFill>
                  <a:srgbClr val="505050"/>
                </a:solidFill>
              </a:rPr>
              <a:t>Business transactions against a table run faster because they directly interact with only representation in active memory</a:t>
            </a:r>
          </a:p>
          <a:p>
            <a:pPr marL="241300" lvl="1" indent="0">
              <a:lnSpc>
                <a:spcPct val="100000"/>
              </a:lnSpc>
              <a:spcBef>
                <a:spcPts val="1000"/>
              </a:spcBef>
              <a:buNone/>
            </a:pPr>
            <a:endParaRPr lang="en-US" sz="1800" dirty="0" smtClean="0">
              <a:solidFill>
                <a:srgbClr val="505050"/>
              </a:solidFill>
            </a:endParaRPr>
          </a:p>
          <a:p>
            <a:pPr marL="0" lvl="1" indent="0">
              <a:lnSpc>
                <a:spcPct val="100000"/>
              </a:lnSpc>
              <a:spcBef>
                <a:spcPts val="1000"/>
              </a:spcBef>
              <a:buNone/>
            </a:pPr>
            <a:r>
              <a:rPr lang="en-US" dirty="0" smtClean="0">
                <a:solidFill>
                  <a:schemeClr val="bg2"/>
                </a:solidFill>
                <a:latin typeface="+mj-lt"/>
              </a:rPr>
              <a:t>Natively compiled stored procedures</a:t>
            </a:r>
          </a:p>
          <a:p>
            <a:pPr marL="241300" lvl="1" indent="0">
              <a:lnSpc>
                <a:spcPct val="100000"/>
              </a:lnSpc>
              <a:spcBef>
                <a:spcPts val="1000"/>
              </a:spcBef>
              <a:buNone/>
            </a:pPr>
            <a:r>
              <a:rPr lang="en-US" sz="1800" dirty="0" smtClean="0">
                <a:solidFill>
                  <a:srgbClr val="505050"/>
                </a:solidFill>
              </a:rPr>
              <a:t>A natively compiled stored procedure is a SQL Server object that can access only memory-optimized data structures (memory-optimized tables, table variables, etc.)</a:t>
            </a:r>
          </a:p>
          <a:p>
            <a:pPr marL="241300" lvl="1" indent="0">
              <a:lnSpc>
                <a:spcPct val="100000"/>
              </a:lnSpc>
              <a:spcBef>
                <a:spcPts val="1000"/>
              </a:spcBef>
              <a:buNone/>
            </a:pPr>
            <a:r>
              <a:rPr lang="en-US" sz="1800" dirty="0" smtClean="0">
                <a:solidFill>
                  <a:srgbClr val="505050"/>
                </a:solidFill>
              </a:rPr>
              <a:t>Natively compiled stored procedures require fewer machine instructions during runtime than they would if they were created as traditional interpreted stored procedures</a:t>
            </a:r>
            <a:endParaRPr lang="en-US" sz="1800" dirty="0">
              <a:solidFill>
                <a:srgbClr val="505050"/>
              </a:solidFill>
            </a:endParaRPr>
          </a:p>
        </p:txBody>
      </p:sp>
    </p:spTree>
    <p:extLst>
      <p:ext uri="{BB962C8B-B14F-4D97-AF65-F5344CB8AC3E}">
        <p14:creationId xmlns:p14="http://schemas.microsoft.com/office/powerpoint/2010/main" val="2586800413"/>
      </p:ext>
    </p:extLst>
  </p:cSld>
  <p:clrMapOvr>
    <a:masterClrMapping/>
  </p:clrMapOvr>
  <p:transition>
    <p:fade/>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 name="Text Placeholder 4"/>
          <p:cNvSpPr txBox="1">
            <a:spLocks/>
          </p:cNvSpPr>
          <p:nvPr/>
        </p:nvSpPr>
        <p:spPr>
          <a:xfrm>
            <a:off x="508218" y="1543092"/>
            <a:ext cx="6988670" cy="4923061"/>
          </a:xfrm>
          <a:prstGeom prst="rect">
            <a:avLst/>
          </a:prstGeom>
          <a:solidFill>
            <a:schemeClr val="bg1">
              <a:lumMod val="20000"/>
              <a:lumOff val="80000"/>
            </a:schemeClr>
          </a:solidFill>
          <a:ln w="63500">
            <a:solidFill>
              <a:schemeClr val="bg2"/>
            </a:solidFill>
            <a:miter lim="800000"/>
          </a:ln>
        </p:spPr>
        <p:txBody>
          <a:bodyPr vert="horz" wrap="square" lIns="182880" tIns="182880" rIns="182880" bIns="182880" rtlCol="0" anchor="ctr" anchorCtr="0">
            <a:no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Enable local server</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EXEC </a:t>
            </a:r>
            <a:r>
              <a:rPr lang="en-US" sz="1200" dirty="0" err="1" smtClean="0">
                <a:solidFill>
                  <a:srgbClr val="505050"/>
                </a:solidFill>
                <a:latin typeface="Consolas" panose="020B0609020204030204" pitchFamily="49" charset="0"/>
                <a:cs typeface="Consolas" panose="020B0609020204030204" pitchFamily="49" charset="0"/>
              </a:rPr>
              <a:t>sp_configure</a:t>
            </a:r>
            <a:r>
              <a:rPr lang="en-US" sz="1200" dirty="0" smtClean="0">
                <a:solidFill>
                  <a:srgbClr val="505050"/>
                </a:solidFill>
                <a:latin typeface="Consolas" panose="020B0609020204030204" pitchFamily="49" charset="0"/>
                <a:cs typeface="Consolas" panose="020B0609020204030204" pitchFamily="49" charset="0"/>
              </a:rPr>
              <a:t> 'remote data archive' , '1';</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RECONFIGURE;</a:t>
            </a:r>
          </a:p>
          <a:p>
            <a:pPr>
              <a:lnSpc>
                <a:spcPct val="100000"/>
              </a:lnSpc>
              <a:spcBef>
                <a:spcPts val="400"/>
              </a:spcBef>
            </a:pPr>
            <a:endParaRPr lang="en-US" sz="1200" dirty="0" smtClean="0">
              <a:solidFill>
                <a:srgbClr val="505050"/>
              </a:solidFill>
              <a:latin typeface="Consolas" panose="020B0609020204030204" pitchFamily="49" charset="0"/>
              <a:cs typeface="Consolas" panose="020B0609020204030204" pitchFamily="49" charset="0"/>
            </a:endParaRP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Provide administrator credential to connect to</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Azure SQL Database</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CREATE CREDENTIAL &lt;</a:t>
            </a:r>
            <a:r>
              <a:rPr lang="en-US" sz="1200" dirty="0" err="1" smtClean="0">
                <a:solidFill>
                  <a:srgbClr val="505050"/>
                </a:solidFill>
                <a:latin typeface="Consolas" panose="020B0609020204030204" pitchFamily="49" charset="0"/>
                <a:cs typeface="Consolas" panose="020B0609020204030204" pitchFamily="49" charset="0"/>
              </a:rPr>
              <a:t>server_address</a:t>
            </a:r>
            <a:r>
              <a:rPr lang="en-US" sz="1200" dirty="0" smtClean="0">
                <a:solidFill>
                  <a:srgbClr val="505050"/>
                </a:solidFill>
                <a:latin typeface="Consolas" panose="020B0609020204030204" pitchFamily="49" charset="0"/>
                <a:cs typeface="Consolas" panose="020B0609020204030204" pitchFamily="49" charset="0"/>
              </a:rPr>
              <a:t>&gt; WITH </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IDENTITY = &lt;</a:t>
            </a:r>
            <a:r>
              <a:rPr lang="en-US" sz="1200" dirty="0" err="1" smtClean="0">
                <a:solidFill>
                  <a:srgbClr val="505050"/>
                </a:solidFill>
                <a:latin typeface="Consolas" panose="020B0609020204030204" pitchFamily="49" charset="0"/>
                <a:cs typeface="Consolas" panose="020B0609020204030204" pitchFamily="49" charset="0"/>
              </a:rPr>
              <a:t>administrator_user_name</a:t>
            </a:r>
            <a:r>
              <a:rPr lang="en-US" sz="1200" dirty="0" smtClean="0">
                <a:solidFill>
                  <a:srgbClr val="505050"/>
                </a:solidFill>
                <a:latin typeface="Consolas" panose="020B0609020204030204" pitchFamily="49" charset="0"/>
                <a:cs typeface="Consolas" panose="020B0609020204030204" pitchFamily="49" charset="0"/>
              </a:rPr>
              <a:t>&gt;, </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SECRET = &lt;</a:t>
            </a:r>
            <a:r>
              <a:rPr lang="en-US" sz="1200" dirty="0" err="1" smtClean="0">
                <a:solidFill>
                  <a:srgbClr val="505050"/>
                </a:solidFill>
                <a:latin typeface="Consolas" panose="020B0609020204030204" pitchFamily="49" charset="0"/>
                <a:cs typeface="Consolas" panose="020B0609020204030204" pitchFamily="49" charset="0"/>
              </a:rPr>
              <a:t>administrator_password</a:t>
            </a:r>
            <a:r>
              <a:rPr lang="en-US" sz="1200" dirty="0" smtClean="0">
                <a:solidFill>
                  <a:srgbClr val="505050"/>
                </a:solidFill>
                <a:latin typeface="Consolas" panose="020B0609020204030204" pitchFamily="49" charset="0"/>
                <a:cs typeface="Consolas" panose="020B0609020204030204" pitchFamily="49" charset="0"/>
              </a:rPr>
              <a:t>&gt;</a:t>
            </a:r>
          </a:p>
          <a:p>
            <a:pPr>
              <a:lnSpc>
                <a:spcPct val="100000"/>
              </a:lnSpc>
              <a:spcBef>
                <a:spcPts val="400"/>
              </a:spcBef>
            </a:pPr>
            <a:endParaRPr lang="en-US" sz="1200" dirty="0" smtClean="0">
              <a:solidFill>
                <a:srgbClr val="505050"/>
              </a:solidFill>
              <a:latin typeface="Consolas" panose="020B0609020204030204" pitchFamily="49" charset="0"/>
              <a:cs typeface="Consolas" panose="020B0609020204030204" pitchFamily="49" charset="0"/>
            </a:endParaRP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Alter database for remote data archive</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ALTER DATABASE &lt;database name&gt;</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SET REMOTE_DATA_ARCHIVE = ON (SERVER = server name); </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GO</a:t>
            </a:r>
          </a:p>
          <a:p>
            <a:pPr>
              <a:lnSpc>
                <a:spcPct val="100000"/>
              </a:lnSpc>
              <a:spcBef>
                <a:spcPts val="400"/>
              </a:spcBef>
            </a:pPr>
            <a:endParaRPr lang="en-US" sz="1200" dirty="0" smtClean="0">
              <a:solidFill>
                <a:srgbClr val="505050"/>
              </a:solidFill>
              <a:latin typeface="Consolas" panose="020B0609020204030204" pitchFamily="49" charset="0"/>
              <a:cs typeface="Consolas" panose="020B0609020204030204" pitchFamily="49" charset="0"/>
            </a:endParaRP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Alter table for remote data archive</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ALTER TABLE &lt;table name&gt;</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ENABLE REMOTE_DATA_ARCHIVE </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	WITH ( MIGRATION_STATE = ON );</a:t>
            </a:r>
          </a:p>
          <a:p>
            <a:pPr>
              <a:lnSpc>
                <a:spcPct val="100000"/>
              </a:lnSpc>
              <a:spcBef>
                <a:spcPts val="400"/>
              </a:spcBef>
            </a:pPr>
            <a:r>
              <a:rPr lang="en-US" sz="1200" dirty="0" smtClean="0">
                <a:solidFill>
                  <a:srgbClr val="505050"/>
                </a:solidFill>
                <a:latin typeface="Consolas" panose="020B0609020204030204" pitchFamily="49" charset="0"/>
                <a:cs typeface="Consolas" panose="020B0609020204030204" pitchFamily="49" charset="0"/>
              </a:rPr>
              <a:t>GO;</a:t>
            </a:r>
          </a:p>
        </p:txBody>
      </p:sp>
      <p:sp>
        <p:nvSpPr>
          <p:cNvPr id="7"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Typical workflow</a:t>
            </a:r>
          </a:p>
        </p:txBody>
      </p:sp>
      <p:sp>
        <p:nvSpPr>
          <p:cNvPr id="60" name="Text Placeholder 8"/>
          <p:cNvSpPr txBox="1">
            <a:spLocks/>
          </p:cNvSpPr>
          <p:nvPr/>
        </p:nvSpPr>
        <p:spPr>
          <a:xfrm>
            <a:off x="7650499" y="1327090"/>
            <a:ext cx="4226762" cy="5416868"/>
          </a:xfrm>
          <a:prstGeom prst="rect">
            <a:avLst/>
          </a:prstGeom>
        </p:spPr>
        <p:txBody>
          <a:bodyPr vert="horz" wrap="square" lIns="146304" tIns="182880" rIns="146304" bIns="18288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000"/>
              </a:spcBef>
              <a:buFont typeface="Arial" pitchFamily="34" charset="0"/>
              <a:buNone/>
            </a:pPr>
            <a:r>
              <a:rPr lang="en-US" dirty="0">
                <a:solidFill>
                  <a:srgbClr val="BA141A"/>
                </a:solidFill>
              </a:rPr>
              <a:t>High-level steps</a:t>
            </a:r>
          </a:p>
          <a:p>
            <a:pPr marL="0" indent="0">
              <a:lnSpc>
                <a:spcPct val="100000"/>
              </a:lnSpc>
              <a:spcBef>
                <a:spcPts val="2000"/>
              </a:spcBef>
              <a:buFont typeface="Arial" pitchFamily="34" charset="0"/>
              <a:buNone/>
            </a:pPr>
            <a:r>
              <a:rPr lang="en-US" sz="2000" dirty="0">
                <a:solidFill>
                  <a:srgbClr val="505050"/>
                </a:solidFill>
                <a:latin typeface="Segoe UI"/>
              </a:rPr>
              <a:t>Configure local server for remote data archive</a:t>
            </a:r>
          </a:p>
          <a:p>
            <a:pPr marL="0" indent="0">
              <a:lnSpc>
                <a:spcPct val="100000"/>
              </a:lnSpc>
              <a:spcBef>
                <a:spcPts val="2000"/>
              </a:spcBef>
              <a:buFont typeface="Arial" pitchFamily="34" charset="0"/>
              <a:buNone/>
            </a:pPr>
            <a:r>
              <a:rPr lang="en-US" sz="2000" dirty="0">
                <a:solidFill>
                  <a:srgbClr val="505050"/>
                </a:solidFill>
                <a:latin typeface="Segoe UI"/>
              </a:rPr>
              <a:t>Create credential with administrator permission</a:t>
            </a:r>
          </a:p>
          <a:p>
            <a:pPr marL="0" indent="0">
              <a:lnSpc>
                <a:spcPct val="100000"/>
              </a:lnSpc>
              <a:spcBef>
                <a:spcPts val="2000"/>
              </a:spcBef>
              <a:buFont typeface="Arial" pitchFamily="34" charset="0"/>
              <a:buNone/>
            </a:pPr>
            <a:r>
              <a:rPr lang="en-US" sz="2000" dirty="0">
                <a:solidFill>
                  <a:srgbClr val="505050"/>
                </a:solidFill>
                <a:latin typeface="Segoe UI"/>
              </a:rPr>
              <a:t>Alter specific database for remote data archive</a:t>
            </a:r>
          </a:p>
          <a:p>
            <a:pPr marL="0" indent="0">
              <a:lnSpc>
                <a:spcPct val="100000"/>
              </a:lnSpc>
              <a:spcBef>
                <a:spcPts val="2000"/>
              </a:spcBef>
              <a:buFont typeface="Arial" pitchFamily="34" charset="0"/>
              <a:buNone/>
            </a:pPr>
            <a:r>
              <a:rPr lang="en-US" sz="2000" dirty="0">
                <a:solidFill>
                  <a:srgbClr val="505050"/>
                </a:solidFill>
                <a:latin typeface="Segoe UI"/>
              </a:rPr>
              <a:t>Alter table for remote data archive</a:t>
            </a:r>
          </a:p>
          <a:p>
            <a:pPr marL="0" indent="0">
              <a:lnSpc>
                <a:spcPct val="100000"/>
              </a:lnSpc>
              <a:spcBef>
                <a:spcPts val="2000"/>
              </a:spcBef>
              <a:buFont typeface="Arial" pitchFamily="34" charset="0"/>
              <a:buNone/>
            </a:pPr>
            <a:endParaRPr lang="en-US" sz="2400" dirty="0">
              <a:solidFill>
                <a:srgbClr val="505050"/>
              </a:solidFill>
            </a:endParaRPr>
          </a:p>
          <a:p>
            <a:pPr marL="0" indent="0">
              <a:lnSpc>
                <a:spcPct val="100000"/>
              </a:lnSpc>
              <a:spcBef>
                <a:spcPts val="2000"/>
              </a:spcBef>
              <a:buFont typeface="Arial" pitchFamily="34" charset="0"/>
              <a:buNone/>
            </a:pPr>
            <a:endParaRPr lang="en-US" sz="2400" dirty="0">
              <a:solidFill>
                <a:srgbClr val="505050"/>
              </a:solidFill>
            </a:endParaRPr>
          </a:p>
        </p:txBody>
      </p:sp>
    </p:spTree>
    <p:extLst>
      <p:ext uri="{BB962C8B-B14F-4D97-AF65-F5344CB8AC3E}">
        <p14:creationId xmlns:p14="http://schemas.microsoft.com/office/powerpoint/2010/main" val="1975795280"/>
      </p:ext>
    </p:extLst>
  </p:cSld>
  <p:clrMapOvr>
    <a:masterClrMapping/>
  </p:clrMapOvr>
  <p:transition>
    <p:fad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5"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Work without disruption</a:t>
            </a:r>
          </a:p>
        </p:txBody>
      </p:sp>
      <p:sp>
        <p:nvSpPr>
          <p:cNvPr id="327" name="Text Placeholder 8"/>
          <p:cNvSpPr txBox="1">
            <a:spLocks/>
          </p:cNvSpPr>
          <p:nvPr/>
        </p:nvSpPr>
        <p:spPr>
          <a:xfrm>
            <a:off x="7650499" y="1327090"/>
            <a:ext cx="4226762" cy="3652282"/>
          </a:xfrm>
          <a:prstGeom prst="rect">
            <a:avLst/>
          </a:prstGeom>
        </p:spPr>
        <p:txBody>
          <a:bodyPr vert="horz" wrap="square" lIns="146304" tIns="182880" rIns="146304" bIns="18288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000"/>
              </a:spcBef>
              <a:buFont typeface="Arial" pitchFamily="34" charset="0"/>
              <a:buNone/>
            </a:pPr>
            <a:r>
              <a:rPr lang="en-US" sz="2000" dirty="0">
                <a:solidFill>
                  <a:srgbClr val="505050"/>
                </a:solidFill>
                <a:latin typeface="Segoe UI"/>
              </a:rPr>
              <a:t>Business applications continue working without disruption</a:t>
            </a:r>
          </a:p>
          <a:p>
            <a:pPr marL="0" indent="0">
              <a:lnSpc>
                <a:spcPct val="100000"/>
              </a:lnSpc>
              <a:spcBef>
                <a:spcPts val="2000"/>
              </a:spcBef>
              <a:buFont typeface="Arial" pitchFamily="34" charset="0"/>
              <a:buNone/>
            </a:pPr>
            <a:r>
              <a:rPr lang="en-US" sz="2000" dirty="0">
                <a:solidFill>
                  <a:srgbClr val="505050"/>
                </a:solidFill>
                <a:latin typeface="Segoe UI"/>
              </a:rPr>
              <a:t>Database administrator (DBA) scripts and tools work as before; all controls still held in local SQL Server</a:t>
            </a:r>
          </a:p>
          <a:p>
            <a:pPr marL="0" indent="0">
              <a:lnSpc>
                <a:spcPct val="100000"/>
              </a:lnSpc>
              <a:spcBef>
                <a:spcPts val="2000"/>
              </a:spcBef>
              <a:buFont typeface="Arial" pitchFamily="34" charset="0"/>
              <a:buNone/>
            </a:pPr>
            <a:r>
              <a:rPr lang="en-US" sz="2000" dirty="0">
                <a:solidFill>
                  <a:srgbClr val="505050"/>
                </a:solidFill>
                <a:latin typeface="Segoe UI"/>
              </a:rPr>
              <a:t>Developers continue building or enhancing applications with existing tools and methods</a:t>
            </a:r>
          </a:p>
        </p:txBody>
      </p:sp>
      <p:grpSp>
        <p:nvGrpSpPr>
          <p:cNvPr id="688" name="Group 687"/>
          <p:cNvGrpSpPr/>
          <p:nvPr/>
        </p:nvGrpSpPr>
        <p:grpSpPr>
          <a:xfrm>
            <a:off x="442280" y="1543092"/>
            <a:ext cx="7027640" cy="4626867"/>
            <a:chOff x="442280" y="1543092"/>
            <a:chExt cx="7027640" cy="4626867"/>
          </a:xfrm>
        </p:grpSpPr>
        <p:sp>
          <p:nvSpPr>
            <p:cNvPr id="343" name="Freeform 186"/>
            <p:cNvSpPr>
              <a:spLocks/>
            </p:cNvSpPr>
            <p:nvPr/>
          </p:nvSpPr>
          <p:spPr bwMode="auto">
            <a:xfrm>
              <a:off x="3537733" y="3283597"/>
              <a:ext cx="3932187" cy="2886362"/>
            </a:xfrm>
            <a:custGeom>
              <a:avLst/>
              <a:gdLst>
                <a:gd name="T0" fmla="*/ 320 w 343"/>
                <a:gd name="T1" fmla="*/ 203 h 251"/>
                <a:gd name="T2" fmla="*/ 301 w 343"/>
                <a:gd name="T3" fmla="*/ 165 h 251"/>
                <a:gd name="T4" fmla="*/ 305 w 343"/>
                <a:gd name="T5" fmla="*/ 152 h 251"/>
                <a:gd name="T6" fmla="*/ 276 w 343"/>
                <a:gd name="T7" fmla="*/ 123 h 251"/>
                <a:gd name="T8" fmla="*/ 276 w 343"/>
                <a:gd name="T9" fmla="*/ 123 h 251"/>
                <a:gd name="T10" fmla="*/ 276 w 343"/>
                <a:gd name="T11" fmla="*/ 121 h 251"/>
                <a:gd name="T12" fmla="*/ 217 w 343"/>
                <a:gd name="T13" fmla="*/ 61 h 251"/>
                <a:gd name="T14" fmla="*/ 152 w 343"/>
                <a:gd name="T15" fmla="*/ 0 h 251"/>
                <a:gd name="T16" fmla="*/ 90 w 343"/>
                <a:gd name="T17" fmla="*/ 46 h 251"/>
                <a:gd name="T18" fmla="*/ 90 w 343"/>
                <a:gd name="T19" fmla="*/ 46 h 251"/>
                <a:gd name="T20" fmla="*/ 75 w 343"/>
                <a:gd name="T21" fmla="*/ 43 h 251"/>
                <a:gd name="T22" fmla="*/ 32 w 343"/>
                <a:gd name="T23" fmla="*/ 88 h 251"/>
                <a:gd name="T24" fmla="*/ 76 w 343"/>
                <a:gd name="T25" fmla="*/ 130 h 251"/>
                <a:gd name="T26" fmla="*/ 78 w 343"/>
                <a:gd name="T27" fmla="*/ 130 h 251"/>
                <a:gd name="T28" fmla="*/ 74 w 343"/>
                <a:gd name="T29" fmla="*/ 146 h 251"/>
                <a:gd name="T30" fmla="*/ 76 w 343"/>
                <a:gd name="T31" fmla="*/ 155 h 251"/>
                <a:gd name="T32" fmla="*/ 31 w 343"/>
                <a:gd name="T33" fmla="*/ 200 h 251"/>
                <a:gd name="T34" fmla="*/ 26 w 343"/>
                <a:gd name="T35" fmla="*/ 199 h 251"/>
                <a:gd name="T36" fmla="*/ 0 w 343"/>
                <a:gd name="T37" fmla="*/ 225 h 251"/>
                <a:gd name="T38" fmla="*/ 26 w 343"/>
                <a:gd name="T39" fmla="*/ 251 h 251"/>
                <a:gd name="T40" fmla="*/ 79 w 343"/>
                <a:gd name="T41" fmla="*/ 251 h 251"/>
                <a:gd name="T42" fmla="*/ 117 w 343"/>
                <a:gd name="T43" fmla="*/ 251 h 251"/>
                <a:gd name="T44" fmla="*/ 225 w 343"/>
                <a:gd name="T45" fmla="*/ 251 h 251"/>
                <a:gd name="T46" fmla="*/ 273 w 343"/>
                <a:gd name="T47" fmla="*/ 251 h 251"/>
                <a:gd name="T48" fmla="*/ 319 w 343"/>
                <a:gd name="T49" fmla="*/ 251 h 251"/>
                <a:gd name="T50" fmla="*/ 343 w 343"/>
                <a:gd name="T51" fmla="*/ 227 h 251"/>
                <a:gd name="T52" fmla="*/ 320 w 343"/>
                <a:gd name="T53" fmla="*/ 20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251">
                  <a:moveTo>
                    <a:pt x="320" y="203"/>
                  </a:moveTo>
                  <a:cubicBezTo>
                    <a:pt x="320" y="188"/>
                    <a:pt x="313" y="174"/>
                    <a:pt x="301" y="165"/>
                  </a:cubicBezTo>
                  <a:cubicBezTo>
                    <a:pt x="304" y="161"/>
                    <a:pt x="305" y="157"/>
                    <a:pt x="305" y="152"/>
                  </a:cubicBezTo>
                  <a:cubicBezTo>
                    <a:pt x="305" y="136"/>
                    <a:pt x="292" y="123"/>
                    <a:pt x="276" y="123"/>
                  </a:cubicBezTo>
                  <a:cubicBezTo>
                    <a:pt x="276" y="123"/>
                    <a:pt x="276" y="123"/>
                    <a:pt x="276" y="123"/>
                  </a:cubicBezTo>
                  <a:cubicBezTo>
                    <a:pt x="276" y="122"/>
                    <a:pt x="276" y="122"/>
                    <a:pt x="276" y="121"/>
                  </a:cubicBezTo>
                  <a:cubicBezTo>
                    <a:pt x="276" y="88"/>
                    <a:pt x="250" y="61"/>
                    <a:pt x="217" y="61"/>
                  </a:cubicBezTo>
                  <a:cubicBezTo>
                    <a:pt x="215" y="27"/>
                    <a:pt x="187" y="0"/>
                    <a:pt x="152" y="0"/>
                  </a:cubicBezTo>
                  <a:cubicBezTo>
                    <a:pt x="123" y="0"/>
                    <a:pt x="98" y="20"/>
                    <a:pt x="90" y="46"/>
                  </a:cubicBezTo>
                  <a:cubicBezTo>
                    <a:pt x="90" y="46"/>
                    <a:pt x="90" y="46"/>
                    <a:pt x="90" y="46"/>
                  </a:cubicBezTo>
                  <a:cubicBezTo>
                    <a:pt x="85" y="44"/>
                    <a:pt x="80" y="43"/>
                    <a:pt x="75" y="43"/>
                  </a:cubicBezTo>
                  <a:cubicBezTo>
                    <a:pt x="50" y="43"/>
                    <a:pt x="31" y="63"/>
                    <a:pt x="32" y="88"/>
                  </a:cubicBezTo>
                  <a:cubicBezTo>
                    <a:pt x="32" y="111"/>
                    <a:pt x="52" y="130"/>
                    <a:pt x="76" y="130"/>
                  </a:cubicBezTo>
                  <a:cubicBezTo>
                    <a:pt x="78" y="130"/>
                    <a:pt x="78" y="130"/>
                    <a:pt x="78" y="130"/>
                  </a:cubicBezTo>
                  <a:cubicBezTo>
                    <a:pt x="76" y="134"/>
                    <a:pt x="74" y="140"/>
                    <a:pt x="74" y="146"/>
                  </a:cubicBezTo>
                  <a:cubicBezTo>
                    <a:pt x="74" y="149"/>
                    <a:pt x="75" y="152"/>
                    <a:pt x="76" y="155"/>
                  </a:cubicBezTo>
                  <a:cubicBezTo>
                    <a:pt x="51" y="157"/>
                    <a:pt x="33" y="176"/>
                    <a:pt x="31" y="200"/>
                  </a:cubicBezTo>
                  <a:cubicBezTo>
                    <a:pt x="30" y="199"/>
                    <a:pt x="28" y="199"/>
                    <a:pt x="26" y="199"/>
                  </a:cubicBezTo>
                  <a:cubicBezTo>
                    <a:pt x="12" y="199"/>
                    <a:pt x="0" y="211"/>
                    <a:pt x="0" y="225"/>
                  </a:cubicBezTo>
                  <a:cubicBezTo>
                    <a:pt x="0" y="239"/>
                    <a:pt x="12" y="251"/>
                    <a:pt x="26" y="251"/>
                  </a:cubicBezTo>
                  <a:cubicBezTo>
                    <a:pt x="79" y="251"/>
                    <a:pt x="79" y="251"/>
                    <a:pt x="79" y="251"/>
                  </a:cubicBezTo>
                  <a:cubicBezTo>
                    <a:pt x="79" y="251"/>
                    <a:pt x="79" y="251"/>
                    <a:pt x="117" y="251"/>
                  </a:cubicBezTo>
                  <a:cubicBezTo>
                    <a:pt x="138" y="251"/>
                    <a:pt x="172" y="251"/>
                    <a:pt x="225" y="251"/>
                  </a:cubicBezTo>
                  <a:cubicBezTo>
                    <a:pt x="239" y="251"/>
                    <a:pt x="255" y="251"/>
                    <a:pt x="273" y="251"/>
                  </a:cubicBezTo>
                  <a:cubicBezTo>
                    <a:pt x="319" y="251"/>
                    <a:pt x="319" y="251"/>
                    <a:pt x="319" y="251"/>
                  </a:cubicBezTo>
                  <a:cubicBezTo>
                    <a:pt x="332" y="251"/>
                    <a:pt x="343" y="240"/>
                    <a:pt x="343" y="227"/>
                  </a:cubicBezTo>
                  <a:cubicBezTo>
                    <a:pt x="343" y="214"/>
                    <a:pt x="333" y="203"/>
                    <a:pt x="320" y="203"/>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cxnSp>
          <p:nvCxnSpPr>
            <p:cNvPr id="18" name="Elbow Connector 17"/>
            <p:cNvCxnSpPr>
              <a:stCxn id="352" idx="3"/>
            </p:cNvCxnSpPr>
            <p:nvPr/>
          </p:nvCxnSpPr>
          <p:spPr>
            <a:xfrm flipH="1">
              <a:off x="1438467" y="4236361"/>
              <a:ext cx="478024" cy="901687"/>
            </a:xfrm>
            <a:prstGeom prst="bentConnector4">
              <a:avLst>
                <a:gd name="adj1" fmla="val -95511"/>
                <a:gd name="adj2" fmla="val 141976"/>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1231821" y="5966867"/>
              <a:ext cx="2305911" cy="203092"/>
            </a:xfrm>
            <a:prstGeom prst="round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rgbClr val="505050"/>
                  </a:solidFill>
                </a:rPr>
                <a:t>Trickle migration</a:t>
              </a:r>
              <a:endParaRPr lang="en-US" dirty="0">
                <a:solidFill>
                  <a:srgbClr val="505050"/>
                </a:solidFill>
              </a:endParaRPr>
            </a:p>
          </p:txBody>
        </p:sp>
        <p:grpSp>
          <p:nvGrpSpPr>
            <p:cNvPr id="349" name="Group 348"/>
            <p:cNvGrpSpPr/>
            <p:nvPr/>
          </p:nvGrpSpPr>
          <p:grpSpPr>
            <a:xfrm>
              <a:off x="442280" y="3696370"/>
              <a:ext cx="1474211" cy="796581"/>
              <a:chOff x="1536371" y="4467748"/>
              <a:chExt cx="1965160" cy="1061863"/>
            </a:xfrm>
          </p:grpSpPr>
          <p:grpSp>
            <p:nvGrpSpPr>
              <p:cNvPr id="350" name="Group 66"/>
              <p:cNvGrpSpPr>
                <a:grpSpLocks noChangeAspect="1"/>
              </p:cNvGrpSpPr>
              <p:nvPr/>
            </p:nvGrpSpPr>
            <p:grpSpPr bwMode="auto">
              <a:xfrm>
                <a:off x="1536371" y="4467749"/>
                <a:ext cx="1965160" cy="1061862"/>
                <a:chOff x="1413" y="-1531"/>
                <a:chExt cx="1267" cy="624"/>
              </a:xfrm>
            </p:grpSpPr>
            <p:sp>
              <p:nvSpPr>
                <p:cNvPr id="352" name="Rectangle 67"/>
                <p:cNvSpPr>
                  <a:spLocks noChangeArrowheads="1"/>
                </p:cNvSpPr>
                <p:nvPr/>
              </p:nvSpPr>
              <p:spPr bwMode="auto">
                <a:xfrm>
                  <a:off x="1413" y="-1309"/>
                  <a:ext cx="1267" cy="402"/>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53"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54"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55"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56"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57"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64" name="Line 79"/>
                <p:cNvSpPr>
                  <a:spLocks noChangeShapeType="1"/>
                </p:cNvSpPr>
                <p:nvPr/>
              </p:nvSpPr>
              <p:spPr bwMode="auto">
                <a:xfrm>
                  <a:off x="1413" y="-959"/>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65" name="Line 80"/>
                <p:cNvSpPr>
                  <a:spLocks noChangeShapeType="1"/>
                </p:cNvSpPr>
                <p:nvPr/>
              </p:nvSpPr>
              <p:spPr bwMode="auto">
                <a:xfrm>
                  <a:off x="2521"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66" name="Line 81"/>
                <p:cNvSpPr>
                  <a:spLocks noChangeShapeType="1"/>
                </p:cNvSpPr>
                <p:nvPr/>
              </p:nvSpPr>
              <p:spPr bwMode="auto">
                <a:xfrm>
                  <a:off x="2171"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67" name="Line 82"/>
                <p:cNvSpPr>
                  <a:spLocks noChangeShapeType="1"/>
                </p:cNvSpPr>
                <p:nvPr/>
              </p:nvSpPr>
              <p:spPr bwMode="auto">
                <a:xfrm>
                  <a:off x="1965"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68" name="Line 83"/>
                <p:cNvSpPr>
                  <a:spLocks noChangeShapeType="1"/>
                </p:cNvSpPr>
                <p:nvPr/>
              </p:nvSpPr>
              <p:spPr bwMode="auto">
                <a:xfrm>
                  <a:off x="1896"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69" name="Line 84"/>
                <p:cNvSpPr>
                  <a:spLocks noChangeShapeType="1"/>
                </p:cNvSpPr>
                <p:nvPr/>
              </p:nvSpPr>
              <p:spPr bwMode="auto">
                <a:xfrm>
                  <a:off x="1758"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70" name="Line 85"/>
                <p:cNvSpPr>
                  <a:spLocks noChangeShapeType="1"/>
                </p:cNvSpPr>
                <p:nvPr/>
              </p:nvSpPr>
              <p:spPr bwMode="auto">
                <a:xfrm>
                  <a:off x="1620"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71" name="Line 86"/>
                <p:cNvSpPr>
                  <a:spLocks noChangeShapeType="1"/>
                </p:cNvSpPr>
                <p:nvPr/>
              </p:nvSpPr>
              <p:spPr bwMode="auto">
                <a:xfrm>
                  <a:off x="2343"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72" name="Line 87"/>
                <p:cNvSpPr>
                  <a:spLocks noChangeShapeType="1"/>
                </p:cNvSpPr>
                <p:nvPr/>
              </p:nvSpPr>
              <p:spPr bwMode="auto">
                <a:xfrm>
                  <a:off x="1549"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73"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
            <p:nvSpPr>
              <p:cNvPr id="351" name="TextBox 350"/>
              <p:cNvSpPr txBox="1"/>
              <p:nvPr/>
            </p:nvSpPr>
            <p:spPr>
              <a:xfrm>
                <a:off x="1536371" y="4467748"/>
                <a:ext cx="1469372" cy="352425"/>
              </a:xfrm>
              <a:prstGeom prst="rect">
                <a:avLst/>
              </a:prstGeom>
              <a:noFill/>
            </p:spPr>
            <p:txBody>
              <a:bodyPr wrap="square" lIns="182880" tIns="91440" rIns="0" bIns="91440" rtlCol="0" anchor="ctr" anchorCtr="0">
                <a:noAutofit/>
              </a:bodyPr>
              <a:lstStyle/>
              <a:p>
                <a:pPr>
                  <a:spcBef>
                    <a:spcPts val="1500"/>
                  </a:spcBef>
                </a:pPr>
                <a:r>
                  <a:rPr lang="en-US" sz="1200" dirty="0" smtClean="0">
                    <a:solidFill>
                      <a:srgbClr val="FFFFFF"/>
                    </a:solidFill>
                  </a:rPr>
                  <a:t>Orders</a:t>
                </a:r>
              </a:p>
            </p:txBody>
          </p:sp>
        </p:grpSp>
        <p:grpSp>
          <p:nvGrpSpPr>
            <p:cNvPr id="399" name="Group 398"/>
            <p:cNvGrpSpPr/>
            <p:nvPr/>
          </p:nvGrpSpPr>
          <p:grpSpPr>
            <a:xfrm>
              <a:off x="4766722" y="3731294"/>
              <a:ext cx="1474212" cy="2244052"/>
              <a:chOff x="12505213" y="2714449"/>
              <a:chExt cx="1965161" cy="2991377"/>
            </a:xfrm>
            <a:effectLst>
              <a:outerShdw blurRad="50800" dist="38100" dir="5400000" algn="t" rotWithShape="0">
                <a:prstClr val="black">
                  <a:alpha val="40000"/>
                </a:prstClr>
              </a:outerShdw>
            </a:effectLst>
          </p:grpSpPr>
          <p:sp>
            <p:nvSpPr>
              <p:cNvPr id="400" name="Rectangle 67"/>
              <p:cNvSpPr>
                <a:spLocks noChangeArrowheads="1"/>
              </p:cNvSpPr>
              <p:nvPr/>
            </p:nvSpPr>
            <p:spPr bwMode="auto">
              <a:xfrm>
                <a:off x="12505214" y="3092228"/>
                <a:ext cx="1965160" cy="26135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01" name="Line 68"/>
              <p:cNvSpPr>
                <a:spLocks noChangeShapeType="1"/>
              </p:cNvSpPr>
              <p:nvPr/>
            </p:nvSpPr>
            <p:spPr bwMode="auto">
              <a:xfrm>
                <a:off x="12505214" y="3218153"/>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02" name="Line 69"/>
              <p:cNvSpPr>
                <a:spLocks noChangeShapeType="1"/>
              </p:cNvSpPr>
              <p:nvPr/>
            </p:nvSpPr>
            <p:spPr bwMode="auto">
              <a:xfrm>
                <a:off x="12505214" y="333557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03" name="Line 70"/>
              <p:cNvSpPr>
                <a:spLocks noChangeShapeType="1"/>
              </p:cNvSpPr>
              <p:nvPr/>
            </p:nvSpPr>
            <p:spPr bwMode="auto">
              <a:xfrm>
                <a:off x="12505214" y="345298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04" name="Line 71"/>
              <p:cNvSpPr>
                <a:spLocks noChangeShapeType="1"/>
              </p:cNvSpPr>
              <p:nvPr/>
            </p:nvSpPr>
            <p:spPr bwMode="auto">
              <a:xfrm>
                <a:off x="12505214" y="357040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05" name="Line 72"/>
              <p:cNvSpPr>
                <a:spLocks noChangeShapeType="1"/>
              </p:cNvSpPr>
              <p:nvPr/>
            </p:nvSpPr>
            <p:spPr bwMode="auto">
              <a:xfrm>
                <a:off x="12505214" y="368782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06" name="Line 73"/>
              <p:cNvSpPr>
                <a:spLocks noChangeShapeType="1"/>
              </p:cNvSpPr>
              <p:nvPr/>
            </p:nvSpPr>
            <p:spPr bwMode="auto">
              <a:xfrm>
                <a:off x="12505214" y="380524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07" name="Line 74"/>
              <p:cNvSpPr>
                <a:spLocks noChangeShapeType="1"/>
              </p:cNvSpPr>
              <p:nvPr/>
            </p:nvSpPr>
            <p:spPr bwMode="auto">
              <a:xfrm>
                <a:off x="12505214" y="392265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08" name="Line 75"/>
              <p:cNvSpPr>
                <a:spLocks noChangeShapeType="1"/>
              </p:cNvSpPr>
              <p:nvPr/>
            </p:nvSpPr>
            <p:spPr bwMode="auto">
              <a:xfrm>
                <a:off x="12505214" y="404007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09" name="Line 76"/>
              <p:cNvSpPr>
                <a:spLocks noChangeShapeType="1"/>
              </p:cNvSpPr>
              <p:nvPr/>
            </p:nvSpPr>
            <p:spPr bwMode="auto">
              <a:xfrm>
                <a:off x="12505214" y="415749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0" name="Line 77"/>
              <p:cNvSpPr>
                <a:spLocks noChangeShapeType="1"/>
              </p:cNvSpPr>
              <p:nvPr/>
            </p:nvSpPr>
            <p:spPr bwMode="auto">
              <a:xfrm>
                <a:off x="12505214" y="427491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1" name="Line 78"/>
              <p:cNvSpPr>
                <a:spLocks noChangeShapeType="1"/>
              </p:cNvSpPr>
              <p:nvPr/>
            </p:nvSpPr>
            <p:spPr bwMode="auto">
              <a:xfrm>
                <a:off x="12505214" y="43889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2" name="Line 80"/>
              <p:cNvSpPr>
                <a:spLocks noChangeShapeType="1"/>
              </p:cNvSpPr>
              <p:nvPr/>
            </p:nvSpPr>
            <p:spPr bwMode="auto">
              <a:xfrm>
                <a:off x="14223760"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3" name="Line 81"/>
              <p:cNvSpPr>
                <a:spLocks noChangeShapeType="1"/>
              </p:cNvSpPr>
              <p:nvPr/>
            </p:nvSpPr>
            <p:spPr bwMode="auto">
              <a:xfrm>
                <a:off x="1368089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4" name="Line 82"/>
              <p:cNvSpPr>
                <a:spLocks noChangeShapeType="1"/>
              </p:cNvSpPr>
              <p:nvPr/>
            </p:nvSpPr>
            <p:spPr bwMode="auto">
              <a:xfrm>
                <a:off x="1336138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5" name="Line 83"/>
              <p:cNvSpPr>
                <a:spLocks noChangeShapeType="1"/>
              </p:cNvSpPr>
              <p:nvPr/>
            </p:nvSpPr>
            <p:spPr bwMode="auto">
              <a:xfrm>
                <a:off x="13254363"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6" name="Line 84"/>
              <p:cNvSpPr>
                <a:spLocks noChangeShapeType="1"/>
              </p:cNvSpPr>
              <p:nvPr/>
            </p:nvSpPr>
            <p:spPr bwMode="auto">
              <a:xfrm>
                <a:off x="13040321"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7" name="Line 85"/>
              <p:cNvSpPr>
                <a:spLocks noChangeShapeType="1"/>
              </p:cNvSpPr>
              <p:nvPr/>
            </p:nvSpPr>
            <p:spPr bwMode="auto">
              <a:xfrm>
                <a:off x="1282627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8" name="Line 86"/>
              <p:cNvSpPr>
                <a:spLocks noChangeShapeType="1"/>
              </p:cNvSpPr>
              <p:nvPr/>
            </p:nvSpPr>
            <p:spPr bwMode="auto">
              <a:xfrm>
                <a:off x="13947676"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9" name="Line 87"/>
              <p:cNvSpPr>
                <a:spLocks noChangeShapeType="1"/>
              </p:cNvSpPr>
              <p:nvPr/>
            </p:nvSpPr>
            <p:spPr bwMode="auto">
              <a:xfrm>
                <a:off x="1271615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0" name="Freeform 88"/>
              <p:cNvSpPr>
                <a:spLocks/>
              </p:cNvSpPr>
              <p:nvPr/>
            </p:nvSpPr>
            <p:spPr bwMode="auto">
              <a:xfrm>
                <a:off x="12505214" y="2714449"/>
                <a:ext cx="1965160" cy="377778"/>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1" name="TextBox 420"/>
              <p:cNvSpPr txBox="1"/>
              <p:nvPr/>
            </p:nvSpPr>
            <p:spPr>
              <a:xfrm>
                <a:off x="12505213" y="2714449"/>
                <a:ext cx="1589964" cy="352425"/>
              </a:xfrm>
              <a:prstGeom prst="rect">
                <a:avLst/>
              </a:prstGeom>
              <a:noFill/>
            </p:spPr>
            <p:txBody>
              <a:bodyPr wrap="square" lIns="182880" tIns="91440" rIns="0" bIns="91440" rtlCol="0" anchor="ctr" anchorCtr="0">
                <a:noAutofit/>
              </a:bodyPr>
              <a:lstStyle/>
              <a:p>
                <a:pPr>
                  <a:spcBef>
                    <a:spcPts val="1500"/>
                  </a:spcBef>
                </a:pPr>
                <a:r>
                  <a:rPr lang="en-US" sz="1200" dirty="0" smtClean="0">
                    <a:solidFill>
                      <a:srgbClr val="FFFFFF"/>
                    </a:solidFill>
                  </a:rPr>
                  <a:t>Orders History</a:t>
                </a:r>
              </a:p>
            </p:txBody>
          </p:sp>
          <p:sp>
            <p:nvSpPr>
              <p:cNvPr id="422" name="Line 69"/>
              <p:cNvSpPr>
                <a:spLocks noChangeShapeType="1"/>
              </p:cNvSpPr>
              <p:nvPr/>
            </p:nvSpPr>
            <p:spPr bwMode="auto">
              <a:xfrm>
                <a:off x="12505214" y="451380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3" name="Line 70"/>
              <p:cNvSpPr>
                <a:spLocks noChangeShapeType="1"/>
              </p:cNvSpPr>
              <p:nvPr/>
            </p:nvSpPr>
            <p:spPr bwMode="auto">
              <a:xfrm>
                <a:off x="12505214" y="463121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4" name="Line 71"/>
              <p:cNvSpPr>
                <a:spLocks noChangeShapeType="1"/>
              </p:cNvSpPr>
              <p:nvPr/>
            </p:nvSpPr>
            <p:spPr bwMode="auto">
              <a:xfrm>
                <a:off x="12505214" y="474863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5" name="Line 72"/>
              <p:cNvSpPr>
                <a:spLocks noChangeShapeType="1"/>
              </p:cNvSpPr>
              <p:nvPr/>
            </p:nvSpPr>
            <p:spPr bwMode="auto">
              <a:xfrm>
                <a:off x="12505214" y="486605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6" name="Line 73"/>
              <p:cNvSpPr>
                <a:spLocks noChangeShapeType="1"/>
              </p:cNvSpPr>
              <p:nvPr/>
            </p:nvSpPr>
            <p:spPr bwMode="auto">
              <a:xfrm>
                <a:off x="12505214" y="498347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7" name="Line 74"/>
              <p:cNvSpPr>
                <a:spLocks noChangeShapeType="1"/>
              </p:cNvSpPr>
              <p:nvPr/>
            </p:nvSpPr>
            <p:spPr bwMode="auto">
              <a:xfrm>
                <a:off x="12505214" y="510088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8" name="Line 75"/>
              <p:cNvSpPr>
                <a:spLocks noChangeShapeType="1"/>
              </p:cNvSpPr>
              <p:nvPr/>
            </p:nvSpPr>
            <p:spPr bwMode="auto">
              <a:xfrm>
                <a:off x="12505214" y="521830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9" name="Line 76"/>
              <p:cNvSpPr>
                <a:spLocks noChangeShapeType="1"/>
              </p:cNvSpPr>
              <p:nvPr/>
            </p:nvSpPr>
            <p:spPr bwMode="auto">
              <a:xfrm>
                <a:off x="12505214" y="53357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0" name="Line 77"/>
              <p:cNvSpPr>
                <a:spLocks noChangeShapeType="1"/>
              </p:cNvSpPr>
              <p:nvPr/>
            </p:nvSpPr>
            <p:spPr bwMode="auto">
              <a:xfrm>
                <a:off x="12505214" y="545314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1" name="Line 78"/>
              <p:cNvSpPr>
                <a:spLocks noChangeShapeType="1"/>
              </p:cNvSpPr>
              <p:nvPr/>
            </p:nvSpPr>
            <p:spPr bwMode="auto">
              <a:xfrm>
                <a:off x="12505214" y="556715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2" name="Line 80"/>
              <p:cNvSpPr>
                <a:spLocks noChangeShapeType="1"/>
              </p:cNvSpPr>
              <p:nvPr/>
            </p:nvSpPr>
            <p:spPr bwMode="auto">
              <a:xfrm>
                <a:off x="14223760"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3" name="Line 81"/>
              <p:cNvSpPr>
                <a:spLocks noChangeShapeType="1"/>
              </p:cNvSpPr>
              <p:nvPr/>
            </p:nvSpPr>
            <p:spPr bwMode="auto">
              <a:xfrm>
                <a:off x="13680898"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4" name="Line 82"/>
              <p:cNvSpPr>
                <a:spLocks noChangeShapeType="1"/>
              </p:cNvSpPr>
              <p:nvPr/>
            </p:nvSpPr>
            <p:spPr bwMode="auto">
              <a:xfrm>
                <a:off x="13361385"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5" name="Line 83"/>
              <p:cNvSpPr>
                <a:spLocks noChangeShapeType="1"/>
              </p:cNvSpPr>
              <p:nvPr/>
            </p:nvSpPr>
            <p:spPr bwMode="auto">
              <a:xfrm>
                <a:off x="13254363"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6" name="Line 84"/>
              <p:cNvSpPr>
                <a:spLocks noChangeShapeType="1"/>
              </p:cNvSpPr>
              <p:nvPr/>
            </p:nvSpPr>
            <p:spPr bwMode="auto">
              <a:xfrm>
                <a:off x="13040321"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7" name="Line 85"/>
              <p:cNvSpPr>
                <a:spLocks noChangeShapeType="1"/>
              </p:cNvSpPr>
              <p:nvPr/>
            </p:nvSpPr>
            <p:spPr bwMode="auto">
              <a:xfrm>
                <a:off x="12826278"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8" name="Line 86"/>
              <p:cNvSpPr>
                <a:spLocks noChangeShapeType="1"/>
              </p:cNvSpPr>
              <p:nvPr/>
            </p:nvSpPr>
            <p:spPr bwMode="auto">
              <a:xfrm>
                <a:off x="13947676"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9" name="Line 87"/>
              <p:cNvSpPr>
                <a:spLocks noChangeShapeType="1"/>
              </p:cNvSpPr>
              <p:nvPr/>
            </p:nvSpPr>
            <p:spPr bwMode="auto">
              <a:xfrm>
                <a:off x="12716155"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40" name="Line 79"/>
              <p:cNvSpPr>
                <a:spLocks noChangeShapeType="1"/>
              </p:cNvSpPr>
              <p:nvPr/>
            </p:nvSpPr>
            <p:spPr bwMode="auto">
              <a:xfrm>
                <a:off x="12505214" y="5567156"/>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cxnSp>
          <p:nvCxnSpPr>
            <p:cNvPr id="496" name="Elbow Connector 495"/>
            <p:cNvCxnSpPr/>
            <p:nvPr/>
          </p:nvCxnSpPr>
          <p:spPr>
            <a:xfrm rot="16200000" flipH="1">
              <a:off x="2511981" y="3551232"/>
              <a:ext cx="914400" cy="3474720"/>
            </a:xfrm>
            <a:prstGeom prst="bentConnector2">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2" name="Group 521"/>
            <p:cNvGrpSpPr/>
            <p:nvPr/>
          </p:nvGrpSpPr>
          <p:grpSpPr>
            <a:xfrm>
              <a:off x="2060848" y="4514376"/>
              <a:ext cx="650556" cy="731370"/>
              <a:chOff x="2766940" y="4454862"/>
              <a:chExt cx="747786" cy="840678"/>
            </a:xfrm>
          </p:grpSpPr>
          <p:sp>
            <p:nvSpPr>
              <p:cNvPr id="514" name="Rectangle 513"/>
              <p:cNvSpPr/>
              <p:nvPr/>
            </p:nvSpPr>
            <p:spPr bwMode="auto">
              <a:xfrm>
                <a:off x="2766940" y="4454862"/>
                <a:ext cx="747786" cy="840678"/>
              </a:xfrm>
              <a:prstGeom prst="rect">
                <a:avLst/>
              </a:prstGeom>
              <a:solidFill>
                <a:schemeClr val="bg1">
                  <a:lumMod val="20000"/>
                  <a:lumOff val="80000"/>
                </a:schemeClr>
              </a:solidFill>
              <a:ln w="31750"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21" name="Group 520"/>
              <p:cNvGrpSpPr/>
              <p:nvPr/>
            </p:nvGrpSpPr>
            <p:grpSpPr>
              <a:xfrm>
                <a:off x="2866547" y="4534065"/>
                <a:ext cx="548570" cy="682270"/>
                <a:chOff x="2810264" y="4404720"/>
                <a:chExt cx="679378" cy="844958"/>
              </a:xfrm>
              <a:solidFill>
                <a:schemeClr val="bg1"/>
              </a:solidFill>
            </p:grpSpPr>
            <p:sp>
              <p:nvSpPr>
                <p:cNvPr id="519" name="Freeform 190"/>
                <p:cNvSpPr>
                  <a:spLocks noEditPoints="1"/>
                </p:cNvSpPr>
                <p:nvPr/>
              </p:nvSpPr>
              <p:spPr bwMode="auto">
                <a:xfrm rot="5641639">
                  <a:off x="2811798" y="4403186"/>
                  <a:ext cx="303869" cy="306938"/>
                </a:xfrm>
                <a:custGeom>
                  <a:avLst/>
                  <a:gdLst>
                    <a:gd name="T0" fmla="*/ 9 w 41"/>
                    <a:gd name="T1" fmla="*/ 10 h 41"/>
                    <a:gd name="T2" fmla="*/ 9 w 41"/>
                    <a:gd name="T3" fmla="*/ 12 h 41"/>
                    <a:gd name="T4" fmla="*/ 5 w 41"/>
                    <a:gd name="T5" fmla="*/ 15 h 41"/>
                    <a:gd name="T6" fmla="*/ 0 w 41"/>
                    <a:gd name="T7" fmla="*/ 16 h 41"/>
                    <a:gd name="T8" fmla="*/ 1 w 41"/>
                    <a:gd name="T9" fmla="*/ 20 h 41"/>
                    <a:gd name="T10" fmla="*/ 6 w 41"/>
                    <a:gd name="T11" fmla="*/ 23 h 41"/>
                    <a:gd name="T12" fmla="*/ 6 w 41"/>
                    <a:gd name="T13" fmla="*/ 27 h 41"/>
                    <a:gd name="T14" fmla="*/ 3 w 41"/>
                    <a:gd name="T15" fmla="*/ 31 h 41"/>
                    <a:gd name="T16" fmla="*/ 6 w 41"/>
                    <a:gd name="T17" fmla="*/ 34 h 41"/>
                    <a:gd name="T18" fmla="*/ 12 w 41"/>
                    <a:gd name="T19" fmla="*/ 32 h 41"/>
                    <a:gd name="T20" fmla="*/ 15 w 41"/>
                    <a:gd name="T21" fmla="*/ 35 h 41"/>
                    <a:gd name="T22" fmla="*/ 16 w 41"/>
                    <a:gd name="T23" fmla="*/ 41 h 41"/>
                    <a:gd name="T24" fmla="*/ 20 w 41"/>
                    <a:gd name="T25" fmla="*/ 40 h 41"/>
                    <a:gd name="T26" fmla="*/ 23 w 41"/>
                    <a:gd name="T27" fmla="*/ 35 h 41"/>
                    <a:gd name="T28" fmla="*/ 25 w 41"/>
                    <a:gd name="T29" fmla="*/ 34 h 41"/>
                    <a:gd name="T30" fmla="*/ 27 w 41"/>
                    <a:gd name="T31" fmla="*/ 35 h 41"/>
                    <a:gd name="T32" fmla="*/ 31 w 41"/>
                    <a:gd name="T33" fmla="*/ 38 h 41"/>
                    <a:gd name="T34" fmla="*/ 34 w 41"/>
                    <a:gd name="T35" fmla="*/ 35 h 41"/>
                    <a:gd name="T36" fmla="*/ 32 w 41"/>
                    <a:gd name="T37" fmla="*/ 29 h 41"/>
                    <a:gd name="T38" fmla="*/ 33 w 41"/>
                    <a:gd name="T39" fmla="*/ 27 h 41"/>
                    <a:gd name="T40" fmla="*/ 35 w 41"/>
                    <a:gd name="T41" fmla="*/ 26 h 41"/>
                    <a:gd name="T42" fmla="*/ 40 w 41"/>
                    <a:gd name="T43" fmla="*/ 25 h 41"/>
                    <a:gd name="T44" fmla="*/ 40 w 41"/>
                    <a:gd name="T45" fmla="*/ 21 h 41"/>
                    <a:gd name="T46" fmla="*/ 35 w 41"/>
                    <a:gd name="T47" fmla="*/ 18 h 41"/>
                    <a:gd name="T48" fmla="*/ 34 w 41"/>
                    <a:gd name="T49" fmla="*/ 16 h 41"/>
                    <a:gd name="T50" fmla="*/ 35 w 41"/>
                    <a:gd name="T51" fmla="*/ 14 h 41"/>
                    <a:gd name="T52" fmla="*/ 38 w 41"/>
                    <a:gd name="T53" fmla="*/ 10 h 41"/>
                    <a:gd name="T54" fmla="*/ 34 w 41"/>
                    <a:gd name="T55" fmla="*/ 7 h 41"/>
                    <a:gd name="T56" fmla="*/ 29 w 41"/>
                    <a:gd name="T57" fmla="*/ 9 h 41"/>
                    <a:gd name="T58" fmla="*/ 27 w 41"/>
                    <a:gd name="T59" fmla="*/ 8 h 41"/>
                    <a:gd name="T60" fmla="*/ 26 w 41"/>
                    <a:gd name="T61" fmla="*/ 6 h 41"/>
                    <a:gd name="T62" fmla="*/ 25 w 41"/>
                    <a:gd name="T63" fmla="*/ 1 h 41"/>
                    <a:gd name="T64" fmla="*/ 21 w 41"/>
                    <a:gd name="T65" fmla="*/ 1 h 41"/>
                    <a:gd name="T66" fmla="*/ 18 w 41"/>
                    <a:gd name="T67" fmla="*/ 7 h 41"/>
                    <a:gd name="T68" fmla="*/ 16 w 41"/>
                    <a:gd name="T69" fmla="*/ 7 h 41"/>
                    <a:gd name="T70" fmla="*/ 14 w 41"/>
                    <a:gd name="T71" fmla="*/ 6 h 41"/>
                    <a:gd name="T72" fmla="*/ 10 w 41"/>
                    <a:gd name="T73" fmla="*/ 3 h 41"/>
                    <a:gd name="T74" fmla="*/ 7 w 41"/>
                    <a:gd name="T75" fmla="*/ 7 h 41"/>
                    <a:gd name="T76" fmla="*/ 25 w 41"/>
                    <a:gd name="T77" fmla="*/ 27 h 41"/>
                    <a:gd name="T78" fmla="*/ 16 w 41"/>
                    <a:gd name="T79"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7" y="7"/>
                      </a:moveTo>
                      <a:cubicBezTo>
                        <a:pt x="9" y="10"/>
                        <a:pt x="9" y="10"/>
                        <a:pt x="9" y="10"/>
                      </a:cubicBezTo>
                      <a:cubicBezTo>
                        <a:pt x="9" y="11"/>
                        <a:pt x="9" y="12"/>
                        <a:pt x="9" y="12"/>
                      </a:cubicBezTo>
                      <a:cubicBezTo>
                        <a:pt x="9" y="12"/>
                        <a:pt x="9" y="12"/>
                        <a:pt x="9" y="12"/>
                      </a:cubicBezTo>
                      <a:cubicBezTo>
                        <a:pt x="8" y="13"/>
                        <a:pt x="8" y="13"/>
                        <a:pt x="8" y="14"/>
                      </a:cubicBezTo>
                      <a:cubicBezTo>
                        <a:pt x="7" y="15"/>
                        <a:pt x="7" y="15"/>
                        <a:pt x="5" y="15"/>
                      </a:cubicBezTo>
                      <a:cubicBezTo>
                        <a:pt x="2" y="15"/>
                        <a:pt x="2" y="15"/>
                        <a:pt x="2" y="15"/>
                      </a:cubicBezTo>
                      <a:cubicBezTo>
                        <a:pt x="1" y="15"/>
                        <a:pt x="1" y="15"/>
                        <a:pt x="0" y="16"/>
                      </a:cubicBezTo>
                      <a:cubicBezTo>
                        <a:pt x="0" y="19"/>
                        <a:pt x="0" y="19"/>
                        <a:pt x="0" y="19"/>
                      </a:cubicBezTo>
                      <a:cubicBezTo>
                        <a:pt x="0" y="19"/>
                        <a:pt x="0" y="20"/>
                        <a:pt x="1" y="20"/>
                      </a:cubicBezTo>
                      <a:cubicBezTo>
                        <a:pt x="5" y="21"/>
                        <a:pt x="5" y="21"/>
                        <a:pt x="5" y="21"/>
                      </a:cubicBezTo>
                      <a:cubicBezTo>
                        <a:pt x="6" y="21"/>
                        <a:pt x="6" y="22"/>
                        <a:pt x="6" y="23"/>
                      </a:cubicBezTo>
                      <a:cubicBezTo>
                        <a:pt x="6" y="24"/>
                        <a:pt x="6" y="24"/>
                        <a:pt x="7" y="25"/>
                      </a:cubicBezTo>
                      <a:cubicBezTo>
                        <a:pt x="7" y="26"/>
                        <a:pt x="7" y="26"/>
                        <a:pt x="6" y="27"/>
                      </a:cubicBezTo>
                      <a:cubicBezTo>
                        <a:pt x="3" y="30"/>
                        <a:pt x="3" y="30"/>
                        <a:pt x="3" y="30"/>
                      </a:cubicBezTo>
                      <a:cubicBezTo>
                        <a:pt x="3" y="30"/>
                        <a:pt x="3" y="31"/>
                        <a:pt x="3" y="31"/>
                      </a:cubicBezTo>
                      <a:cubicBezTo>
                        <a:pt x="5" y="34"/>
                        <a:pt x="5" y="34"/>
                        <a:pt x="5" y="34"/>
                      </a:cubicBezTo>
                      <a:cubicBezTo>
                        <a:pt x="5" y="34"/>
                        <a:pt x="6" y="34"/>
                        <a:pt x="6" y="34"/>
                      </a:cubicBezTo>
                      <a:cubicBezTo>
                        <a:pt x="10" y="32"/>
                        <a:pt x="10" y="32"/>
                        <a:pt x="10" y="32"/>
                      </a:cubicBezTo>
                      <a:cubicBezTo>
                        <a:pt x="11" y="32"/>
                        <a:pt x="11" y="32"/>
                        <a:pt x="12" y="32"/>
                      </a:cubicBezTo>
                      <a:cubicBezTo>
                        <a:pt x="13" y="33"/>
                        <a:pt x="13" y="33"/>
                        <a:pt x="14" y="33"/>
                      </a:cubicBezTo>
                      <a:cubicBezTo>
                        <a:pt x="15" y="34"/>
                        <a:pt x="15" y="34"/>
                        <a:pt x="15" y="35"/>
                      </a:cubicBezTo>
                      <a:cubicBezTo>
                        <a:pt x="15" y="39"/>
                        <a:pt x="15" y="39"/>
                        <a:pt x="15" y="39"/>
                      </a:cubicBezTo>
                      <a:cubicBezTo>
                        <a:pt x="15" y="40"/>
                        <a:pt x="15" y="40"/>
                        <a:pt x="16" y="41"/>
                      </a:cubicBezTo>
                      <a:cubicBezTo>
                        <a:pt x="19" y="41"/>
                        <a:pt x="19" y="41"/>
                        <a:pt x="19" y="41"/>
                      </a:cubicBezTo>
                      <a:cubicBezTo>
                        <a:pt x="19" y="41"/>
                        <a:pt x="20" y="41"/>
                        <a:pt x="20" y="40"/>
                      </a:cubicBezTo>
                      <a:cubicBezTo>
                        <a:pt x="21" y="37"/>
                        <a:pt x="21" y="37"/>
                        <a:pt x="21" y="37"/>
                      </a:cubicBezTo>
                      <a:cubicBezTo>
                        <a:pt x="21" y="35"/>
                        <a:pt x="22" y="35"/>
                        <a:pt x="23" y="35"/>
                      </a:cubicBezTo>
                      <a:cubicBezTo>
                        <a:pt x="23" y="35"/>
                        <a:pt x="23" y="35"/>
                        <a:pt x="23" y="35"/>
                      </a:cubicBezTo>
                      <a:cubicBezTo>
                        <a:pt x="24" y="35"/>
                        <a:pt x="24" y="34"/>
                        <a:pt x="25" y="34"/>
                      </a:cubicBezTo>
                      <a:cubicBezTo>
                        <a:pt x="25" y="34"/>
                        <a:pt x="25" y="34"/>
                        <a:pt x="25" y="34"/>
                      </a:cubicBezTo>
                      <a:cubicBezTo>
                        <a:pt x="25" y="34"/>
                        <a:pt x="26" y="34"/>
                        <a:pt x="27" y="35"/>
                      </a:cubicBezTo>
                      <a:cubicBezTo>
                        <a:pt x="30" y="38"/>
                        <a:pt x="30" y="38"/>
                        <a:pt x="30" y="38"/>
                      </a:cubicBezTo>
                      <a:cubicBezTo>
                        <a:pt x="30" y="38"/>
                        <a:pt x="31" y="38"/>
                        <a:pt x="31" y="38"/>
                      </a:cubicBezTo>
                      <a:cubicBezTo>
                        <a:pt x="34" y="36"/>
                        <a:pt x="34" y="36"/>
                        <a:pt x="34" y="36"/>
                      </a:cubicBezTo>
                      <a:cubicBezTo>
                        <a:pt x="34" y="36"/>
                        <a:pt x="34" y="35"/>
                        <a:pt x="34" y="35"/>
                      </a:cubicBezTo>
                      <a:cubicBezTo>
                        <a:pt x="32" y="32"/>
                        <a:pt x="32" y="32"/>
                        <a:pt x="32" y="32"/>
                      </a:cubicBezTo>
                      <a:cubicBezTo>
                        <a:pt x="31" y="30"/>
                        <a:pt x="32" y="30"/>
                        <a:pt x="32" y="29"/>
                      </a:cubicBezTo>
                      <a:cubicBezTo>
                        <a:pt x="32" y="29"/>
                        <a:pt x="32" y="29"/>
                        <a:pt x="32" y="29"/>
                      </a:cubicBezTo>
                      <a:cubicBezTo>
                        <a:pt x="32" y="29"/>
                        <a:pt x="33" y="28"/>
                        <a:pt x="33" y="27"/>
                      </a:cubicBezTo>
                      <a:cubicBezTo>
                        <a:pt x="33" y="27"/>
                        <a:pt x="33" y="27"/>
                        <a:pt x="33" y="27"/>
                      </a:cubicBezTo>
                      <a:cubicBezTo>
                        <a:pt x="33" y="27"/>
                        <a:pt x="34" y="26"/>
                        <a:pt x="35" y="26"/>
                      </a:cubicBezTo>
                      <a:cubicBezTo>
                        <a:pt x="39" y="27"/>
                        <a:pt x="39" y="27"/>
                        <a:pt x="39" y="27"/>
                      </a:cubicBezTo>
                      <a:cubicBezTo>
                        <a:pt x="40" y="27"/>
                        <a:pt x="40" y="26"/>
                        <a:pt x="40" y="25"/>
                      </a:cubicBezTo>
                      <a:cubicBezTo>
                        <a:pt x="41" y="23"/>
                        <a:pt x="41" y="23"/>
                        <a:pt x="41" y="23"/>
                      </a:cubicBezTo>
                      <a:cubicBezTo>
                        <a:pt x="41" y="22"/>
                        <a:pt x="41" y="21"/>
                        <a:pt x="40" y="21"/>
                      </a:cubicBezTo>
                      <a:cubicBezTo>
                        <a:pt x="36" y="20"/>
                        <a:pt x="36" y="20"/>
                        <a:pt x="36" y="20"/>
                      </a:cubicBezTo>
                      <a:cubicBezTo>
                        <a:pt x="35" y="20"/>
                        <a:pt x="35" y="19"/>
                        <a:pt x="35" y="18"/>
                      </a:cubicBezTo>
                      <a:cubicBezTo>
                        <a:pt x="35" y="18"/>
                        <a:pt x="35" y="18"/>
                        <a:pt x="35" y="18"/>
                      </a:cubicBezTo>
                      <a:cubicBezTo>
                        <a:pt x="35" y="18"/>
                        <a:pt x="34" y="17"/>
                        <a:pt x="34" y="16"/>
                      </a:cubicBezTo>
                      <a:cubicBezTo>
                        <a:pt x="34" y="16"/>
                        <a:pt x="34" y="16"/>
                        <a:pt x="34" y="16"/>
                      </a:cubicBezTo>
                      <a:cubicBezTo>
                        <a:pt x="34" y="16"/>
                        <a:pt x="34" y="15"/>
                        <a:pt x="35" y="14"/>
                      </a:cubicBezTo>
                      <a:cubicBezTo>
                        <a:pt x="38" y="12"/>
                        <a:pt x="38" y="12"/>
                        <a:pt x="38" y="12"/>
                      </a:cubicBezTo>
                      <a:cubicBezTo>
                        <a:pt x="38" y="11"/>
                        <a:pt x="38" y="10"/>
                        <a:pt x="38" y="10"/>
                      </a:cubicBezTo>
                      <a:cubicBezTo>
                        <a:pt x="36" y="8"/>
                        <a:pt x="36" y="8"/>
                        <a:pt x="36" y="8"/>
                      </a:cubicBezTo>
                      <a:cubicBezTo>
                        <a:pt x="36" y="7"/>
                        <a:pt x="35" y="7"/>
                        <a:pt x="34" y="7"/>
                      </a:cubicBezTo>
                      <a:cubicBezTo>
                        <a:pt x="32" y="9"/>
                        <a:pt x="32" y="9"/>
                        <a:pt x="32" y="9"/>
                      </a:cubicBezTo>
                      <a:cubicBezTo>
                        <a:pt x="30" y="10"/>
                        <a:pt x="29" y="9"/>
                        <a:pt x="29" y="9"/>
                      </a:cubicBezTo>
                      <a:cubicBezTo>
                        <a:pt x="29" y="9"/>
                        <a:pt x="29" y="9"/>
                        <a:pt x="29" y="9"/>
                      </a:cubicBezTo>
                      <a:cubicBezTo>
                        <a:pt x="28" y="8"/>
                        <a:pt x="28" y="8"/>
                        <a:pt x="27" y="8"/>
                      </a:cubicBezTo>
                      <a:cubicBezTo>
                        <a:pt x="27" y="8"/>
                        <a:pt x="27" y="8"/>
                        <a:pt x="27" y="8"/>
                      </a:cubicBezTo>
                      <a:cubicBezTo>
                        <a:pt x="27" y="8"/>
                        <a:pt x="26" y="7"/>
                        <a:pt x="26" y="6"/>
                      </a:cubicBezTo>
                      <a:cubicBezTo>
                        <a:pt x="26" y="2"/>
                        <a:pt x="26" y="2"/>
                        <a:pt x="26" y="2"/>
                      </a:cubicBezTo>
                      <a:cubicBezTo>
                        <a:pt x="26" y="1"/>
                        <a:pt x="26" y="1"/>
                        <a:pt x="25" y="1"/>
                      </a:cubicBezTo>
                      <a:cubicBezTo>
                        <a:pt x="22" y="0"/>
                        <a:pt x="22" y="0"/>
                        <a:pt x="22" y="0"/>
                      </a:cubicBezTo>
                      <a:cubicBezTo>
                        <a:pt x="22" y="0"/>
                        <a:pt x="21" y="0"/>
                        <a:pt x="21" y="1"/>
                      </a:cubicBezTo>
                      <a:cubicBezTo>
                        <a:pt x="20" y="5"/>
                        <a:pt x="20" y="5"/>
                        <a:pt x="20" y="5"/>
                      </a:cubicBezTo>
                      <a:cubicBezTo>
                        <a:pt x="19" y="6"/>
                        <a:pt x="19" y="6"/>
                        <a:pt x="18" y="7"/>
                      </a:cubicBezTo>
                      <a:cubicBezTo>
                        <a:pt x="18" y="7"/>
                        <a:pt x="18" y="7"/>
                        <a:pt x="18" y="7"/>
                      </a:cubicBezTo>
                      <a:cubicBezTo>
                        <a:pt x="18" y="7"/>
                        <a:pt x="17" y="7"/>
                        <a:pt x="16" y="7"/>
                      </a:cubicBezTo>
                      <a:cubicBezTo>
                        <a:pt x="16" y="7"/>
                        <a:pt x="16" y="7"/>
                        <a:pt x="16" y="7"/>
                      </a:cubicBezTo>
                      <a:cubicBezTo>
                        <a:pt x="15" y="7"/>
                        <a:pt x="15" y="7"/>
                        <a:pt x="14" y="6"/>
                      </a:cubicBezTo>
                      <a:cubicBezTo>
                        <a:pt x="11" y="4"/>
                        <a:pt x="11" y="4"/>
                        <a:pt x="11" y="4"/>
                      </a:cubicBezTo>
                      <a:cubicBezTo>
                        <a:pt x="11" y="3"/>
                        <a:pt x="10" y="3"/>
                        <a:pt x="10" y="3"/>
                      </a:cubicBezTo>
                      <a:cubicBezTo>
                        <a:pt x="7" y="5"/>
                        <a:pt x="7" y="5"/>
                        <a:pt x="7" y="5"/>
                      </a:cubicBezTo>
                      <a:cubicBezTo>
                        <a:pt x="7" y="5"/>
                        <a:pt x="7" y="6"/>
                        <a:pt x="7" y="7"/>
                      </a:cubicBezTo>
                      <a:close/>
                      <a:moveTo>
                        <a:pt x="27" y="16"/>
                      </a:moveTo>
                      <a:cubicBezTo>
                        <a:pt x="29" y="20"/>
                        <a:pt x="28" y="24"/>
                        <a:pt x="25" y="27"/>
                      </a:cubicBezTo>
                      <a:cubicBezTo>
                        <a:pt x="22" y="29"/>
                        <a:pt x="17" y="28"/>
                        <a:pt x="14" y="25"/>
                      </a:cubicBezTo>
                      <a:cubicBezTo>
                        <a:pt x="12" y="22"/>
                        <a:pt x="13" y="17"/>
                        <a:pt x="16" y="15"/>
                      </a:cubicBezTo>
                      <a:cubicBezTo>
                        <a:pt x="20" y="12"/>
                        <a:pt x="24" y="13"/>
                        <a:pt x="27" y="16"/>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20" name="Freeform 191"/>
                <p:cNvSpPr>
                  <a:spLocks noEditPoints="1"/>
                </p:cNvSpPr>
                <p:nvPr/>
              </p:nvSpPr>
              <p:spPr bwMode="auto">
                <a:xfrm rot="5641639">
                  <a:off x="2874232" y="4634267"/>
                  <a:ext cx="613876" cy="616945"/>
                </a:xfrm>
                <a:custGeom>
                  <a:avLst/>
                  <a:gdLst>
                    <a:gd name="T0" fmla="*/ 74 w 82"/>
                    <a:gd name="T1" fmla="*/ 34 h 82"/>
                    <a:gd name="T2" fmla="*/ 79 w 82"/>
                    <a:gd name="T3" fmla="*/ 25 h 82"/>
                    <a:gd name="T4" fmla="*/ 68 w 82"/>
                    <a:gd name="T5" fmla="*/ 22 h 82"/>
                    <a:gd name="T6" fmla="*/ 69 w 82"/>
                    <a:gd name="T7" fmla="*/ 12 h 82"/>
                    <a:gd name="T8" fmla="*/ 59 w 82"/>
                    <a:gd name="T9" fmla="*/ 13 h 82"/>
                    <a:gd name="T10" fmla="*/ 56 w 82"/>
                    <a:gd name="T11" fmla="*/ 3 h 82"/>
                    <a:gd name="T12" fmla="*/ 47 w 82"/>
                    <a:gd name="T13" fmla="*/ 8 h 82"/>
                    <a:gd name="T14" fmla="*/ 40 w 82"/>
                    <a:gd name="T15" fmla="*/ 0 h 82"/>
                    <a:gd name="T16" fmla="*/ 33 w 82"/>
                    <a:gd name="T17" fmla="*/ 8 h 82"/>
                    <a:gd name="T18" fmla="*/ 25 w 82"/>
                    <a:gd name="T19" fmla="*/ 4 h 82"/>
                    <a:gd name="T20" fmla="*/ 21 w 82"/>
                    <a:gd name="T21" fmla="*/ 14 h 82"/>
                    <a:gd name="T22" fmla="*/ 11 w 82"/>
                    <a:gd name="T23" fmla="*/ 13 h 82"/>
                    <a:gd name="T24" fmla="*/ 12 w 82"/>
                    <a:gd name="T25" fmla="*/ 23 h 82"/>
                    <a:gd name="T26" fmla="*/ 3 w 82"/>
                    <a:gd name="T27" fmla="*/ 26 h 82"/>
                    <a:gd name="T28" fmla="*/ 7 w 82"/>
                    <a:gd name="T29" fmla="*/ 36 h 82"/>
                    <a:gd name="T30" fmla="*/ 0 w 82"/>
                    <a:gd name="T31" fmla="*/ 42 h 82"/>
                    <a:gd name="T32" fmla="*/ 8 w 82"/>
                    <a:gd name="T33" fmla="*/ 49 h 82"/>
                    <a:gd name="T34" fmla="*/ 3 w 82"/>
                    <a:gd name="T35" fmla="*/ 58 h 82"/>
                    <a:gd name="T36" fmla="*/ 13 w 82"/>
                    <a:gd name="T37" fmla="*/ 61 h 82"/>
                    <a:gd name="T38" fmla="*/ 12 w 82"/>
                    <a:gd name="T39" fmla="*/ 71 h 82"/>
                    <a:gd name="T40" fmla="*/ 23 w 82"/>
                    <a:gd name="T41" fmla="*/ 70 h 82"/>
                    <a:gd name="T42" fmla="*/ 26 w 82"/>
                    <a:gd name="T43" fmla="*/ 80 h 82"/>
                    <a:gd name="T44" fmla="*/ 35 w 82"/>
                    <a:gd name="T45" fmla="*/ 75 h 82"/>
                    <a:gd name="T46" fmla="*/ 42 w 82"/>
                    <a:gd name="T47" fmla="*/ 82 h 82"/>
                    <a:gd name="T48" fmla="*/ 48 w 82"/>
                    <a:gd name="T49" fmla="*/ 75 h 82"/>
                    <a:gd name="T50" fmla="*/ 57 w 82"/>
                    <a:gd name="T51" fmla="*/ 79 h 82"/>
                    <a:gd name="T52" fmla="*/ 60 w 82"/>
                    <a:gd name="T53" fmla="*/ 69 h 82"/>
                    <a:gd name="T54" fmla="*/ 71 w 82"/>
                    <a:gd name="T55" fmla="*/ 70 h 82"/>
                    <a:gd name="T56" fmla="*/ 69 w 82"/>
                    <a:gd name="T57" fmla="*/ 59 h 82"/>
                    <a:gd name="T58" fmla="*/ 79 w 82"/>
                    <a:gd name="T59" fmla="*/ 57 h 82"/>
                    <a:gd name="T60" fmla="*/ 74 w 82"/>
                    <a:gd name="T61" fmla="*/ 47 h 82"/>
                    <a:gd name="T62" fmla="*/ 82 w 82"/>
                    <a:gd name="T63" fmla="*/ 41 h 82"/>
                    <a:gd name="T64" fmla="*/ 63 w 82"/>
                    <a:gd name="T65" fmla="*/ 50 h 82"/>
                    <a:gd name="T66" fmla="*/ 63 w 82"/>
                    <a:gd name="T67" fmla="*/ 34 h 82"/>
                    <a:gd name="T68" fmla="*/ 66 w 82"/>
                    <a:gd name="T69" fmla="*/ 49 h 82"/>
                    <a:gd name="T70" fmla="*/ 51 w 82"/>
                    <a:gd name="T71" fmla="*/ 34 h 82"/>
                    <a:gd name="T72" fmla="*/ 55 w 82"/>
                    <a:gd name="T73" fmla="*/ 19 h 82"/>
                    <a:gd name="T74" fmla="*/ 35 w 82"/>
                    <a:gd name="T75" fmla="*/ 15 h 82"/>
                    <a:gd name="T76" fmla="*/ 50 w 82"/>
                    <a:gd name="T77" fmla="*/ 19 h 82"/>
                    <a:gd name="T78" fmla="*/ 34 w 82"/>
                    <a:gd name="T79" fmla="*/ 19 h 82"/>
                    <a:gd name="T80" fmla="*/ 41 w 82"/>
                    <a:gd name="T81" fmla="*/ 48 h 82"/>
                    <a:gd name="T82" fmla="*/ 47 w 82"/>
                    <a:gd name="T83" fmla="*/ 42 h 82"/>
                    <a:gd name="T84" fmla="*/ 34 w 82"/>
                    <a:gd name="T85" fmla="*/ 31 h 82"/>
                    <a:gd name="T86" fmla="*/ 19 w 82"/>
                    <a:gd name="T87" fmla="*/ 27 h 82"/>
                    <a:gd name="T88" fmla="*/ 15 w 82"/>
                    <a:gd name="T89" fmla="*/ 47 h 82"/>
                    <a:gd name="T90" fmla="*/ 19 w 82"/>
                    <a:gd name="T91" fmla="*/ 33 h 82"/>
                    <a:gd name="T92" fmla="*/ 18 w 82"/>
                    <a:gd name="T93" fmla="*/ 48 h 82"/>
                    <a:gd name="T94" fmla="*/ 19 w 82"/>
                    <a:gd name="T95" fmla="*/ 51 h 82"/>
                    <a:gd name="T96" fmla="*/ 30 w 82"/>
                    <a:gd name="T97" fmla="*/ 62 h 82"/>
                    <a:gd name="T98" fmla="*/ 17 w 82"/>
                    <a:gd name="T99" fmla="*/ 54 h 82"/>
                    <a:gd name="T100" fmla="*/ 33 w 82"/>
                    <a:gd name="T101" fmla="*/ 66 h 82"/>
                    <a:gd name="T102" fmla="*/ 42 w 82"/>
                    <a:gd name="T103" fmla="*/ 53 h 82"/>
                    <a:gd name="T104" fmla="*/ 53 w 82"/>
                    <a:gd name="T105" fmla="*/ 65 h 82"/>
                    <a:gd name="T106" fmla="*/ 50 w 82"/>
                    <a:gd name="T107" fmla="*/ 49 h 82"/>
                    <a:gd name="T108" fmla="*/ 59 w 82"/>
                    <a:gd name="T109"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82">
                      <a:moveTo>
                        <a:pt x="81" y="39"/>
                      </a:moveTo>
                      <a:cubicBezTo>
                        <a:pt x="75" y="38"/>
                        <a:pt x="75" y="38"/>
                        <a:pt x="75" y="38"/>
                      </a:cubicBezTo>
                      <a:cubicBezTo>
                        <a:pt x="75" y="37"/>
                        <a:pt x="74" y="35"/>
                        <a:pt x="74" y="34"/>
                      </a:cubicBezTo>
                      <a:cubicBezTo>
                        <a:pt x="79" y="31"/>
                        <a:pt x="79" y="31"/>
                        <a:pt x="79" y="31"/>
                      </a:cubicBezTo>
                      <a:cubicBezTo>
                        <a:pt x="80" y="31"/>
                        <a:pt x="81" y="30"/>
                        <a:pt x="80" y="29"/>
                      </a:cubicBezTo>
                      <a:cubicBezTo>
                        <a:pt x="79" y="25"/>
                        <a:pt x="79" y="25"/>
                        <a:pt x="79" y="25"/>
                      </a:cubicBezTo>
                      <a:cubicBezTo>
                        <a:pt x="79" y="24"/>
                        <a:pt x="78" y="24"/>
                        <a:pt x="77" y="24"/>
                      </a:cubicBezTo>
                      <a:cubicBezTo>
                        <a:pt x="71" y="25"/>
                        <a:pt x="71" y="25"/>
                        <a:pt x="71" y="25"/>
                      </a:cubicBezTo>
                      <a:cubicBezTo>
                        <a:pt x="70" y="24"/>
                        <a:pt x="69" y="23"/>
                        <a:pt x="68" y="22"/>
                      </a:cubicBezTo>
                      <a:cubicBezTo>
                        <a:pt x="72" y="17"/>
                        <a:pt x="72" y="17"/>
                        <a:pt x="72" y="17"/>
                      </a:cubicBezTo>
                      <a:cubicBezTo>
                        <a:pt x="73" y="16"/>
                        <a:pt x="73" y="15"/>
                        <a:pt x="72" y="15"/>
                      </a:cubicBezTo>
                      <a:cubicBezTo>
                        <a:pt x="69" y="12"/>
                        <a:pt x="69" y="12"/>
                        <a:pt x="69" y="12"/>
                      </a:cubicBezTo>
                      <a:cubicBezTo>
                        <a:pt x="69" y="11"/>
                        <a:pt x="68" y="11"/>
                        <a:pt x="68" y="12"/>
                      </a:cubicBezTo>
                      <a:cubicBezTo>
                        <a:pt x="62" y="15"/>
                        <a:pt x="62" y="15"/>
                        <a:pt x="62" y="15"/>
                      </a:cubicBezTo>
                      <a:cubicBezTo>
                        <a:pt x="61" y="14"/>
                        <a:pt x="60" y="13"/>
                        <a:pt x="59" y="13"/>
                      </a:cubicBezTo>
                      <a:cubicBezTo>
                        <a:pt x="61" y="7"/>
                        <a:pt x="61" y="7"/>
                        <a:pt x="61" y="7"/>
                      </a:cubicBezTo>
                      <a:cubicBezTo>
                        <a:pt x="61" y="6"/>
                        <a:pt x="61" y="5"/>
                        <a:pt x="60" y="5"/>
                      </a:cubicBezTo>
                      <a:cubicBezTo>
                        <a:pt x="56" y="3"/>
                        <a:pt x="56" y="3"/>
                        <a:pt x="56" y="3"/>
                      </a:cubicBezTo>
                      <a:cubicBezTo>
                        <a:pt x="55" y="3"/>
                        <a:pt x="54" y="3"/>
                        <a:pt x="54" y="4"/>
                      </a:cubicBezTo>
                      <a:cubicBezTo>
                        <a:pt x="51" y="9"/>
                        <a:pt x="51" y="9"/>
                        <a:pt x="51" y="9"/>
                      </a:cubicBezTo>
                      <a:cubicBezTo>
                        <a:pt x="49" y="8"/>
                        <a:pt x="48" y="8"/>
                        <a:pt x="47" y="8"/>
                      </a:cubicBezTo>
                      <a:cubicBezTo>
                        <a:pt x="46" y="2"/>
                        <a:pt x="46" y="2"/>
                        <a:pt x="46" y="2"/>
                      </a:cubicBezTo>
                      <a:cubicBezTo>
                        <a:pt x="46" y="1"/>
                        <a:pt x="45" y="0"/>
                        <a:pt x="44" y="0"/>
                      </a:cubicBezTo>
                      <a:cubicBezTo>
                        <a:pt x="40" y="0"/>
                        <a:pt x="40" y="0"/>
                        <a:pt x="40" y="0"/>
                      </a:cubicBezTo>
                      <a:cubicBezTo>
                        <a:pt x="39" y="0"/>
                        <a:pt x="39" y="1"/>
                        <a:pt x="39" y="2"/>
                      </a:cubicBezTo>
                      <a:cubicBezTo>
                        <a:pt x="38" y="8"/>
                        <a:pt x="38" y="8"/>
                        <a:pt x="38" y="8"/>
                      </a:cubicBezTo>
                      <a:cubicBezTo>
                        <a:pt x="36" y="8"/>
                        <a:pt x="35" y="8"/>
                        <a:pt x="33" y="8"/>
                      </a:cubicBezTo>
                      <a:cubicBezTo>
                        <a:pt x="31" y="3"/>
                        <a:pt x="31" y="3"/>
                        <a:pt x="31" y="3"/>
                      </a:cubicBezTo>
                      <a:cubicBezTo>
                        <a:pt x="30" y="2"/>
                        <a:pt x="29" y="2"/>
                        <a:pt x="28" y="2"/>
                      </a:cubicBezTo>
                      <a:cubicBezTo>
                        <a:pt x="25" y="4"/>
                        <a:pt x="25" y="4"/>
                        <a:pt x="25" y="4"/>
                      </a:cubicBezTo>
                      <a:cubicBezTo>
                        <a:pt x="24" y="4"/>
                        <a:pt x="23" y="5"/>
                        <a:pt x="24" y="5"/>
                      </a:cubicBezTo>
                      <a:cubicBezTo>
                        <a:pt x="25" y="11"/>
                        <a:pt x="25" y="11"/>
                        <a:pt x="25" y="11"/>
                      </a:cubicBezTo>
                      <a:cubicBezTo>
                        <a:pt x="24" y="12"/>
                        <a:pt x="22" y="13"/>
                        <a:pt x="21" y="14"/>
                      </a:cubicBezTo>
                      <a:cubicBezTo>
                        <a:pt x="16" y="10"/>
                        <a:pt x="16" y="10"/>
                        <a:pt x="16" y="10"/>
                      </a:cubicBezTo>
                      <a:cubicBezTo>
                        <a:pt x="16" y="10"/>
                        <a:pt x="15" y="10"/>
                        <a:pt x="14" y="10"/>
                      </a:cubicBezTo>
                      <a:cubicBezTo>
                        <a:pt x="11" y="13"/>
                        <a:pt x="11" y="13"/>
                        <a:pt x="11" y="13"/>
                      </a:cubicBezTo>
                      <a:cubicBezTo>
                        <a:pt x="11" y="13"/>
                        <a:pt x="11" y="14"/>
                        <a:pt x="11" y="15"/>
                      </a:cubicBezTo>
                      <a:cubicBezTo>
                        <a:pt x="15" y="20"/>
                        <a:pt x="15" y="20"/>
                        <a:pt x="15" y="20"/>
                      </a:cubicBezTo>
                      <a:cubicBezTo>
                        <a:pt x="14" y="21"/>
                        <a:pt x="13" y="22"/>
                        <a:pt x="12" y="23"/>
                      </a:cubicBezTo>
                      <a:cubicBezTo>
                        <a:pt x="6" y="21"/>
                        <a:pt x="6" y="21"/>
                        <a:pt x="6" y="21"/>
                      </a:cubicBezTo>
                      <a:cubicBezTo>
                        <a:pt x="5" y="21"/>
                        <a:pt x="5" y="22"/>
                        <a:pt x="4" y="22"/>
                      </a:cubicBezTo>
                      <a:cubicBezTo>
                        <a:pt x="3" y="26"/>
                        <a:pt x="3" y="26"/>
                        <a:pt x="3" y="26"/>
                      </a:cubicBezTo>
                      <a:cubicBezTo>
                        <a:pt x="2" y="27"/>
                        <a:pt x="3" y="28"/>
                        <a:pt x="3" y="28"/>
                      </a:cubicBezTo>
                      <a:cubicBezTo>
                        <a:pt x="8" y="32"/>
                        <a:pt x="8" y="32"/>
                        <a:pt x="8" y="32"/>
                      </a:cubicBezTo>
                      <a:cubicBezTo>
                        <a:pt x="8" y="33"/>
                        <a:pt x="8" y="34"/>
                        <a:pt x="7" y="36"/>
                      </a:cubicBezTo>
                      <a:cubicBezTo>
                        <a:pt x="1" y="36"/>
                        <a:pt x="1" y="36"/>
                        <a:pt x="1" y="36"/>
                      </a:cubicBezTo>
                      <a:cubicBezTo>
                        <a:pt x="1" y="36"/>
                        <a:pt x="0" y="37"/>
                        <a:pt x="0" y="38"/>
                      </a:cubicBezTo>
                      <a:cubicBezTo>
                        <a:pt x="0" y="42"/>
                        <a:pt x="0" y="42"/>
                        <a:pt x="0" y="42"/>
                      </a:cubicBezTo>
                      <a:cubicBezTo>
                        <a:pt x="0" y="43"/>
                        <a:pt x="0" y="44"/>
                        <a:pt x="1" y="44"/>
                      </a:cubicBezTo>
                      <a:cubicBezTo>
                        <a:pt x="7" y="45"/>
                        <a:pt x="7" y="45"/>
                        <a:pt x="7" y="45"/>
                      </a:cubicBezTo>
                      <a:cubicBezTo>
                        <a:pt x="7" y="46"/>
                        <a:pt x="8" y="47"/>
                        <a:pt x="8" y="49"/>
                      </a:cubicBezTo>
                      <a:cubicBezTo>
                        <a:pt x="2" y="52"/>
                        <a:pt x="2" y="52"/>
                        <a:pt x="2" y="52"/>
                      </a:cubicBezTo>
                      <a:cubicBezTo>
                        <a:pt x="2" y="52"/>
                        <a:pt x="1" y="53"/>
                        <a:pt x="2" y="54"/>
                      </a:cubicBezTo>
                      <a:cubicBezTo>
                        <a:pt x="3" y="58"/>
                        <a:pt x="3" y="58"/>
                        <a:pt x="3" y="58"/>
                      </a:cubicBezTo>
                      <a:cubicBezTo>
                        <a:pt x="3" y="59"/>
                        <a:pt x="4" y="59"/>
                        <a:pt x="5" y="59"/>
                      </a:cubicBezTo>
                      <a:cubicBezTo>
                        <a:pt x="11" y="57"/>
                        <a:pt x="11" y="57"/>
                        <a:pt x="11" y="57"/>
                      </a:cubicBezTo>
                      <a:cubicBezTo>
                        <a:pt x="12" y="58"/>
                        <a:pt x="13" y="60"/>
                        <a:pt x="13" y="61"/>
                      </a:cubicBezTo>
                      <a:cubicBezTo>
                        <a:pt x="9" y="66"/>
                        <a:pt x="9" y="66"/>
                        <a:pt x="9" y="66"/>
                      </a:cubicBezTo>
                      <a:cubicBezTo>
                        <a:pt x="9" y="66"/>
                        <a:pt x="9" y="67"/>
                        <a:pt x="9" y="68"/>
                      </a:cubicBezTo>
                      <a:cubicBezTo>
                        <a:pt x="12" y="71"/>
                        <a:pt x="12" y="71"/>
                        <a:pt x="12" y="71"/>
                      </a:cubicBezTo>
                      <a:cubicBezTo>
                        <a:pt x="13" y="72"/>
                        <a:pt x="14" y="72"/>
                        <a:pt x="14" y="71"/>
                      </a:cubicBezTo>
                      <a:cubicBezTo>
                        <a:pt x="19" y="68"/>
                        <a:pt x="19" y="68"/>
                        <a:pt x="19" y="68"/>
                      </a:cubicBezTo>
                      <a:cubicBezTo>
                        <a:pt x="21" y="68"/>
                        <a:pt x="22" y="69"/>
                        <a:pt x="23" y="70"/>
                      </a:cubicBezTo>
                      <a:cubicBezTo>
                        <a:pt x="21" y="76"/>
                        <a:pt x="21" y="76"/>
                        <a:pt x="21" y="76"/>
                      </a:cubicBezTo>
                      <a:cubicBezTo>
                        <a:pt x="21" y="77"/>
                        <a:pt x="21" y="78"/>
                        <a:pt x="22" y="78"/>
                      </a:cubicBezTo>
                      <a:cubicBezTo>
                        <a:pt x="26" y="80"/>
                        <a:pt x="26" y="80"/>
                        <a:pt x="26" y="80"/>
                      </a:cubicBezTo>
                      <a:cubicBezTo>
                        <a:pt x="26" y="80"/>
                        <a:pt x="27" y="80"/>
                        <a:pt x="28" y="79"/>
                      </a:cubicBezTo>
                      <a:cubicBezTo>
                        <a:pt x="31" y="74"/>
                        <a:pt x="31" y="74"/>
                        <a:pt x="31" y="74"/>
                      </a:cubicBezTo>
                      <a:cubicBezTo>
                        <a:pt x="32" y="74"/>
                        <a:pt x="34" y="74"/>
                        <a:pt x="35" y="75"/>
                      </a:cubicBezTo>
                      <a:cubicBezTo>
                        <a:pt x="36" y="81"/>
                        <a:pt x="36" y="81"/>
                        <a:pt x="36" y="81"/>
                      </a:cubicBezTo>
                      <a:cubicBezTo>
                        <a:pt x="36" y="82"/>
                        <a:pt x="37" y="82"/>
                        <a:pt x="38" y="82"/>
                      </a:cubicBezTo>
                      <a:cubicBezTo>
                        <a:pt x="42" y="82"/>
                        <a:pt x="42" y="82"/>
                        <a:pt x="42" y="82"/>
                      </a:cubicBezTo>
                      <a:cubicBezTo>
                        <a:pt x="43" y="82"/>
                        <a:pt x="43" y="82"/>
                        <a:pt x="43" y="81"/>
                      </a:cubicBezTo>
                      <a:cubicBezTo>
                        <a:pt x="44" y="75"/>
                        <a:pt x="44" y="75"/>
                        <a:pt x="44" y="75"/>
                      </a:cubicBezTo>
                      <a:cubicBezTo>
                        <a:pt x="46" y="75"/>
                        <a:pt x="47" y="75"/>
                        <a:pt x="48" y="75"/>
                      </a:cubicBezTo>
                      <a:cubicBezTo>
                        <a:pt x="51" y="80"/>
                        <a:pt x="51" y="80"/>
                        <a:pt x="51" y="80"/>
                      </a:cubicBezTo>
                      <a:cubicBezTo>
                        <a:pt x="52" y="81"/>
                        <a:pt x="53" y="81"/>
                        <a:pt x="53" y="81"/>
                      </a:cubicBezTo>
                      <a:cubicBezTo>
                        <a:pt x="57" y="79"/>
                        <a:pt x="57" y="79"/>
                        <a:pt x="57" y="79"/>
                      </a:cubicBezTo>
                      <a:cubicBezTo>
                        <a:pt x="58" y="79"/>
                        <a:pt x="58" y="78"/>
                        <a:pt x="58" y="77"/>
                      </a:cubicBezTo>
                      <a:cubicBezTo>
                        <a:pt x="57" y="71"/>
                        <a:pt x="57" y="71"/>
                        <a:pt x="57" y="71"/>
                      </a:cubicBezTo>
                      <a:cubicBezTo>
                        <a:pt x="58" y="71"/>
                        <a:pt x="59" y="70"/>
                        <a:pt x="60" y="69"/>
                      </a:cubicBezTo>
                      <a:cubicBezTo>
                        <a:pt x="66" y="73"/>
                        <a:pt x="66" y="73"/>
                        <a:pt x="66" y="73"/>
                      </a:cubicBezTo>
                      <a:cubicBezTo>
                        <a:pt x="66" y="73"/>
                        <a:pt x="67" y="73"/>
                        <a:pt x="67" y="73"/>
                      </a:cubicBezTo>
                      <a:cubicBezTo>
                        <a:pt x="71" y="70"/>
                        <a:pt x="71" y="70"/>
                        <a:pt x="71" y="70"/>
                      </a:cubicBezTo>
                      <a:cubicBezTo>
                        <a:pt x="71" y="69"/>
                        <a:pt x="71" y="69"/>
                        <a:pt x="71" y="68"/>
                      </a:cubicBezTo>
                      <a:cubicBezTo>
                        <a:pt x="67" y="63"/>
                        <a:pt x="67" y="63"/>
                        <a:pt x="67" y="63"/>
                      </a:cubicBezTo>
                      <a:cubicBezTo>
                        <a:pt x="68" y="62"/>
                        <a:pt x="69" y="61"/>
                        <a:pt x="69" y="59"/>
                      </a:cubicBezTo>
                      <a:cubicBezTo>
                        <a:pt x="76" y="61"/>
                        <a:pt x="76" y="61"/>
                        <a:pt x="76" y="61"/>
                      </a:cubicBezTo>
                      <a:cubicBezTo>
                        <a:pt x="76" y="62"/>
                        <a:pt x="77" y="61"/>
                        <a:pt x="77" y="60"/>
                      </a:cubicBezTo>
                      <a:cubicBezTo>
                        <a:pt x="79" y="57"/>
                        <a:pt x="79" y="57"/>
                        <a:pt x="79" y="57"/>
                      </a:cubicBezTo>
                      <a:cubicBezTo>
                        <a:pt x="79" y="56"/>
                        <a:pt x="79" y="55"/>
                        <a:pt x="79" y="55"/>
                      </a:cubicBezTo>
                      <a:cubicBezTo>
                        <a:pt x="73" y="51"/>
                        <a:pt x="73" y="51"/>
                        <a:pt x="73" y="51"/>
                      </a:cubicBezTo>
                      <a:cubicBezTo>
                        <a:pt x="74" y="50"/>
                        <a:pt x="74" y="48"/>
                        <a:pt x="74" y="47"/>
                      </a:cubicBezTo>
                      <a:cubicBezTo>
                        <a:pt x="80" y="46"/>
                        <a:pt x="80" y="46"/>
                        <a:pt x="80" y="46"/>
                      </a:cubicBezTo>
                      <a:cubicBezTo>
                        <a:pt x="81" y="46"/>
                        <a:pt x="82" y="46"/>
                        <a:pt x="82" y="45"/>
                      </a:cubicBezTo>
                      <a:cubicBezTo>
                        <a:pt x="82" y="41"/>
                        <a:pt x="82" y="41"/>
                        <a:pt x="82" y="41"/>
                      </a:cubicBezTo>
                      <a:cubicBezTo>
                        <a:pt x="82" y="40"/>
                        <a:pt x="82" y="39"/>
                        <a:pt x="81" y="39"/>
                      </a:cubicBezTo>
                      <a:close/>
                      <a:moveTo>
                        <a:pt x="66" y="49"/>
                      </a:moveTo>
                      <a:cubicBezTo>
                        <a:pt x="66" y="50"/>
                        <a:pt x="64" y="51"/>
                        <a:pt x="63" y="50"/>
                      </a:cubicBezTo>
                      <a:cubicBezTo>
                        <a:pt x="53" y="43"/>
                        <a:pt x="53" y="43"/>
                        <a:pt x="53" y="43"/>
                      </a:cubicBezTo>
                      <a:cubicBezTo>
                        <a:pt x="51" y="42"/>
                        <a:pt x="51" y="41"/>
                        <a:pt x="53" y="40"/>
                      </a:cubicBezTo>
                      <a:cubicBezTo>
                        <a:pt x="63" y="34"/>
                        <a:pt x="63" y="34"/>
                        <a:pt x="63" y="34"/>
                      </a:cubicBezTo>
                      <a:cubicBezTo>
                        <a:pt x="65" y="34"/>
                        <a:pt x="66" y="34"/>
                        <a:pt x="66" y="36"/>
                      </a:cubicBezTo>
                      <a:cubicBezTo>
                        <a:pt x="66" y="36"/>
                        <a:pt x="67" y="39"/>
                        <a:pt x="67" y="42"/>
                      </a:cubicBezTo>
                      <a:cubicBezTo>
                        <a:pt x="67" y="45"/>
                        <a:pt x="66" y="49"/>
                        <a:pt x="66" y="49"/>
                      </a:cubicBezTo>
                      <a:close/>
                      <a:moveTo>
                        <a:pt x="64" y="29"/>
                      </a:moveTo>
                      <a:cubicBezTo>
                        <a:pt x="65" y="30"/>
                        <a:pt x="64" y="32"/>
                        <a:pt x="63" y="32"/>
                      </a:cubicBezTo>
                      <a:cubicBezTo>
                        <a:pt x="51" y="34"/>
                        <a:pt x="51" y="34"/>
                        <a:pt x="51" y="34"/>
                      </a:cubicBezTo>
                      <a:cubicBezTo>
                        <a:pt x="49" y="35"/>
                        <a:pt x="48" y="34"/>
                        <a:pt x="49" y="32"/>
                      </a:cubicBezTo>
                      <a:cubicBezTo>
                        <a:pt x="52" y="20"/>
                        <a:pt x="52" y="20"/>
                        <a:pt x="52" y="20"/>
                      </a:cubicBezTo>
                      <a:cubicBezTo>
                        <a:pt x="52" y="19"/>
                        <a:pt x="54" y="18"/>
                        <a:pt x="55" y="19"/>
                      </a:cubicBezTo>
                      <a:cubicBezTo>
                        <a:pt x="55" y="19"/>
                        <a:pt x="58" y="21"/>
                        <a:pt x="60" y="23"/>
                      </a:cubicBezTo>
                      <a:cubicBezTo>
                        <a:pt x="62" y="26"/>
                        <a:pt x="64" y="29"/>
                        <a:pt x="64" y="29"/>
                      </a:cubicBezTo>
                      <a:close/>
                      <a:moveTo>
                        <a:pt x="35" y="15"/>
                      </a:moveTo>
                      <a:cubicBezTo>
                        <a:pt x="35" y="15"/>
                        <a:pt x="39" y="15"/>
                        <a:pt x="42" y="15"/>
                      </a:cubicBezTo>
                      <a:cubicBezTo>
                        <a:pt x="45" y="15"/>
                        <a:pt x="48" y="16"/>
                        <a:pt x="48" y="16"/>
                      </a:cubicBezTo>
                      <a:cubicBezTo>
                        <a:pt x="50" y="17"/>
                        <a:pt x="50" y="18"/>
                        <a:pt x="50" y="19"/>
                      </a:cubicBezTo>
                      <a:cubicBezTo>
                        <a:pt x="43" y="29"/>
                        <a:pt x="43" y="29"/>
                        <a:pt x="43" y="29"/>
                      </a:cubicBezTo>
                      <a:cubicBezTo>
                        <a:pt x="42" y="31"/>
                        <a:pt x="41" y="31"/>
                        <a:pt x="40" y="29"/>
                      </a:cubicBezTo>
                      <a:cubicBezTo>
                        <a:pt x="34" y="19"/>
                        <a:pt x="34" y="19"/>
                        <a:pt x="34" y="19"/>
                      </a:cubicBezTo>
                      <a:cubicBezTo>
                        <a:pt x="33" y="17"/>
                        <a:pt x="34" y="16"/>
                        <a:pt x="35" y="15"/>
                      </a:cubicBezTo>
                      <a:close/>
                      <a:moveTo>
                        <a:pt x="47" y="42"/>
                      </a:moveTo>
                      <a:cubicBezTo>
                        <a:pt x="47" y="45"/>
                        <a:pt x="44" y="48"/>
                        <a:pt x="41" y="48"/>
                      </a:cubicBezTo>
                      <a:cubicBezTo>
                        <a:pt x="37" y="48"/>
                        <a:pt x="34" y="45"/>
                        <a:pt x="35" y="41"/>
                      </a:cubicBezTo>
                      <a:cubicBezTo>
                        <a:pt x="35" y="37"/>
                        <a:pt x="38" y="35"/>
                        <a:pt x="41" y="35"/>
                      </a:cubicBezTo>
                      <a:cubicBezTo>
                        <a:pt x="45" y="35"/>
                        <a:pt x="47" y="38"/>
                        <a:pt x="47" y="42"/>
                      </a:cubicBezTo>
                      <a:close/>
                      <a:moveTo>
                        <a:pt x="28" y="18"/>
                      </a:moveTo>
                      <a:cubicBezTo>
                        <a:pt x="30" y="17"/>
                        <a:pt x="31" y="18"/>
                        <a:pt x="31" y="19"/>
                      </a:cubicBezTo>
                      <a:cubicBezTo>
                        <a:pt x="34" y="31"/>
                        <a:pt x="34" y="31"/>
                        <a:pt x="34" y="31"/>
                      </a:cubicBezTo>
                      <a:cubicBezTo>
                        <a:pt x="34" y="33"/>
                        <a:pt x="33" y="34"/>
                        <a:pt x="32" y="33"/>
                      </a:cubicBezTo>
                      <a:cubicBezTo>
                        <a:pt x="20" y="30"/>
                        <a:pt x="20" y="30"/>
                        <a:pt x="20" y="30"/>
                      </a:cubicBezTo>
                      <a:cubicBezTo>
                        <a:pt x="18" y="30"/>
                        <a:pt x="18" y="28"/>
                        <a:pt x="19" y="27"/>
                      </a:cubicBezTo>
                      <a:cubicBezTo>
                        <a:pt x="19" y="27"/>
                        <a:pt x="21" y="24"/>
                        <a:pt x="23" y="22"/>
                      </a:cubicBezTo>
                      <a:cubicBezTo>
                        <a:pt x="25" y="19"/>
                        <a:pt x="28" y="18"/>
                        <a:pt x="28" y="18"/>
                      </a:cubicBezTo>
                      <a:close/>
                      <a:moveTo>
                        <a:pt x="15" y="47"/>
                      </a:moveTo>
                      <a:cubicBezTo>
                        <a:pt x="15" y="47"/>
                        <a:pt x="14" y="43"/>
                        <a:pt x="14" y="40"/>
                      </a:cubicBezTo>
                      <a:cubicBezTo>
                        <a:pt x="15" y="37"/>
                        <a:pt x="16" y="33"/>
                        <a:pt x="16" y="33"/>
                      </a:cubicBezTo>
                      <a:cubicBezTo>
                        <a:pt x="16" y="32"/>
                        <a:pt x="17" y="32"/>
                        <a:pt x="19" y="33"/>
                      </a:cubicBezTo>
                      <a:cubicBezTo>
                        <a:pt x="29" y="39"/>
                        <a:pt x="29" y="39"/>
                        <a:pt x="29" y="39"/>
                      </a:cubicBezTo>
                      <a:cubicBezTo>
                        <a:pt x="30" y="40"/>
                        <a:pt x="30" y="41"/>
                        <a:pt x="29" y="42"/>
                      </a:cubicBezTo>
                      <a:cubicBezTo>
                        <a:pt x="18" y="48"/>
                        <a:pt x="18" y="48"/>
                        <a:pt x="18" y="48"/>
                      </a:cubicBezTo>
                      <a:cubicBezTo>
                        <a:pt x="17" y="49"/>
                        <a:pt x="15" y="48"/>
                        <a:pt x="15" y="47"/>
                      </a:cubicBezTo>
                      <a:close/>
                      <a:moveTo>
                        <a:pt x="17" y="54"/>
                      </a:moveTo>
                      <a:cubicBezTo>
                        <a:pt x="17" y="52"/>
                        <a:pt x="17" y="51"/>
                        <a:pt x="19" y="51"/>
                      </a:cubicBezTo>
                      <a:cubicBezTo>
                        <a:pt x="31" y="48"/>
                        <a:pt x="31" y="48"/>
                        <a:pt x="31" y="48"/>
                      </a:cubicBezTo>
                      <a:cubicBezTo>
                        <a:pt x="32" y="48"/>
                        <a:pt x="33" y="49"/>
                        <a:pt x="33" y="50"/>
                      </a:cubicBezTo>
                      <a:cubicBezTo>
                        <a:pt x="30" y="62"/>
                        <a:pt x="30" y="62"/>
                        <a:pt x="30" y="62"/>
                      </a:cubicBezTo>
                      <a:cubicBezTo>
                        <a:pt x="29" y="64"/>
                        <a:pt x="28" y="64"/>
                        <a:pt x="27" y="63"/>
                      </a:cubicBezTo>
                      <a:cubicBezTo>
                        <a:pt x="27" y="63"/>
                        <a:pt x="24" y="62"/>
                        <a:pt x="21" y="59"/>
                      </a:cubicBezTo>
                      <a:cubicBezTo>
                        <a:pt x="19" y="57"/>
                        <a:pt x="17" y="54"/>
                        <a:pt x="17" y="54"/>
                      </a:cubicBezTo>
                      <a:close/>
                      <a:moveTo>
                        <a:pt x="46" y="67"/>
                      </a:moveTo>
                      <a:cubicBezTo>
                        <a:pt x="46" y="67"/>
                        <a:pt x="43" y="68"/>
                        <a:pt x="40" y="67"/>
                      </a:cubicBezTo>
                      <a:cubicBezTo>
                        <a:pt x="37" y="67"/>
                        <a:pt x="33" y="66"/>
                        <a:pt x="33" y="66"/>
                      </a:cubicBezTo>
                      <a:cubicBezTo>
                        <a:pt x="32" y="66"/>
                        <a:pt x="31" y="65"/>
                        <a:pt x="32" y="63"/>
                      </a:cubicBezTo>
                      <a:cubicBezTo>
                        <a:pt x="39" y="53"/>
                        <a:pt x="39" y="53"/>
                        <a:pt x="39" y="53"/>
                      </a:cubicBezTo>
                      <a:cubicBezTo>
                        <a:pt x="40" y="52"/>
                        <a:pt x="41" y="52"/>
                        <a:pt x="42" y="53"/>
                      </a:cubicBezTo>
                      <a:cubicBezTo>
                        <a:pt x="48" y="64"/>
                        <a:pt x="48" y="64"/>
                        <a:pt x="48" y="64"/>
                      </a:cubicBezTo>
                      <a:cubicBezTo>
                        <a:pt x="48" y="65"/>
                        <a:pt x="48" y="66"/>
                        <a:pt x="46" y="67"/>
                      </a:cubicBezTo>
                      <a:close/>
                      <a:moveTo>
                        <a:pt x="53" y="65"/>
                      </a:moveTo>
                      <a:cubicBezTo>
                        <a:pt x="52" y="65"/>
                        <a:pt x="51" y="64"/>
                        <a:pt x="50" y="63"/>
                      </a:cubicBezTo>
                      <a:cubicBezTo>
                        <a:pt x="48" y="51"/>
                        <a:pt x="48" y="51"/>
                        <a:pt x="48" y="51"/>
                      </a:cubicBezTo>
                      <a:cubicBezTo>
                        <a:pt x="47" y="49"/>
                        <a:pt x="48" y="49"/>
                        <a:pt x="50" y="49"/>
                      </a:cubicBezTo>
                      <a:cubicBezTo>
                        <a:pt x="62" y="52"/>
                        <a:pt x="62" y="52"/>
                        <a:pt x="62" y="52"/>
                      </a:cubicBezTo>
                      <a:cubicBezTo>
                        <a:pt x="63" y="53"/>
                        <a:pt x="64" y="54"/>
                        <a:pt x="63" y="56"/>
                      </a:cubicBezTo>
                      <a:cubicBezTo>
                        <a:pt x="63" y="56"/>
                        <a:pt x="61" y="58"/>
                        <a:pt x="59" y="61"/>
                      </a:cubicBezTo>
                      <a:cubicBezTo>
                        <a:pt x="56" y="63"/>
                        <a:pt x="53" y="65"/>
                        <a:pt x="53" y="65"/>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540" name="Group 539"/>
            <p:cNvGrpSpPr/>
            <p:nvPr/>
          </p:nvGrpSpPr>
          <p:grpSpPr>
            <a:xfrm>
              <a:off x="442280" y="4600611"/>
              <a:ext cx="1474211" cy="537437"/>
              <a:chOff x="1536371" y="4467747"/>
              <a:chExt cx="1965160" cy="716417"/>
            </a:xfrm>
          </p:grpSpPr>
          <p:grpSp>
            <p:nvGrpSpPr>
              <p:cNvPr id="541" name="Group 66"/>
              <p:cNvGrpSpPr>
                <a:grpSpLocks noChangeAspect="1"/>
              </p:cNvGrpSpPr>
              <p:nvPr/>
            </p:nvGrpSpPr>
            <p:grpSpPr bwMode="auto">
              <a:xfrm>
                <a:off x="1536371" y="4467747"/>
                <a:ext cx="1965160" cy="716417"/>
                <a:chOff x="1413" y="-1531"/>
                <a:chExt cx="1267" cy="421"/>
              </a:xfrm>
            </p:grpSpPr>
            <p:sp>
              <p:nvSpPr>
                <p:cNvPr id="543" name="Rectangle 67"/>
                <p:cNvSpPr>
                  <a:spLocks noChangeArrowheads="1"/>
                </p:cNvSpPr>
                <p:nvPr/>
              </p:nvSpPr>
              <p:spPr bwMode="auto">
                <a:xfrm>
                  <a:off x="1413" y="-1309"/>
                  <a:ext cx="1267" cy="199"/>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44"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45"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46" name="Line 79"/>
                <p:cNvSpPr>
                  <a:spLocks noChangeShapeType="1"/>
                </p:cNvSpPr>
                <p:nvPr/>
              </p:nvSpPr>
              <p:spPr bwMode="auto">
                <a:xfrm>
                  <a:off x="1413" y="-1166"/>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47" name="Line 80"/>
                <p:cNvSpPr>
                  <a:spLocks noChangeShapeType="1"/>
                </p:cNvSpPr>
                <p:nvPr/>
              </p:nvSpPr>
              <p:spPr bwMode="auto">
                <a:xfrm>
                  <a:off x="2521"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48" name="Line 81"/>
                <p:cNvSpPr>
                  <a:spLocks noChangeShapeType="1"/>
                </p:cNvSpPr>
                <p:nvPr/>
              </p:nvSpPr>
              <p:spPr bwMode="auto">
                <a:xfrm>
                  <a:off x="2171"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49" name="Line 82"/>
                <p:cNvSpPr>
                  <a:spLocks noChangeShapeType="1"/>
                </p:cNvSpPr>
                <p:nvPr/>
              </p:nvSpPr>
              <p:spPr bwMode="auto">
                <a:xfrm>
                  <a:off x="1965"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50" name="Line 83"/>
                <p:cNvSpPr>
                  <a:spLocks noChangeShapeType="1"/>
                </p:cNvSpPr>
                <p:nvPr/>
              </p:nvSpPr>
              <p:spPr bwMode="auto">
                <a:xfrm>
                  <a:off x="1896"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51" name="Line 84"/>
                <p:cNvSpPr>
                  <a:spLocks noChangeShapeType="1"/>
                </p:cNvSpPr>
                <p:nvPr/>
              </p:nvSpPr>
              <p:spPr bwMode="auto">
                <a:xfrm>
                  <a:off x="1758"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52" name="Line 85"/>
                <p:cNvSpPr>
                  <a:spLocks noChangeShapeType="1"/>
                </p:cNvSpPr>
                <p:nvPr/>
              </p:nvSpPr>
              <p:spPr bwMode="auto">
                <a:xfrm>
                  <a:off x="1620"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53" name="Line 86"/>
                <p:cNvSpPr>
                  <a:spLocks noChangeShapeType="1"/>
                </p:cNvSpPr>
                <p:nvPr/>
              </p:nvSpPr>
              <p:spPr bwMode="auto">
                <a:xfrm>
                  <a:off x="2343"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54" name="Line 87"/>
                <p:cNvSpPr>
                  <a:spLocks noChangeShapeType="1"/>
                </p:cNvSpPr>
                <p:nvPr/>
              </p:nvSpPr>
              <p:spPr bwMode="auto">
                <a:xfrm>
                  <a:off x="1549"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55"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
            <p:nvSpPr>
              <p:cNvPr id="542" name="TextBox 541"/>
              <p:cNvSpPr txBox="1"/>
              <p:nvPr/>
            </p:nvSpPr>
            <p:spPr>
              <a:xfrm>
                <a:off x="1536371" y="4467748"/>
                <a:ext cx="1702955" cy="352425"/>
              </a:xfrm>
              <a:prstGeom prst="rect">
                <a:avLst/>
              </a:prstGeom>
              <a:noFill/>
            </p:spPr>
            <p:txBody>
              <a:bodyPr wrap="square" lIns="182880" tIns="91440" rIns="0" bIns="91440" rtlCol="0" anchor="ctr" anchorCtr="0">
                <a:noAutofit/>
              </a:bodyPr>
              <a:lstStyle/>
              <a:p>
                <a:pPr>
                  <a:spcBef>
                    <a:spcPts val="1500"/>
                  </a:spcBef>
                </a:pPr>
                <a:r>
                  <a:rPr lang="en-US" sz="1200" dirty="0" smtClean="0">
                    <a:solidFill>
                      <a:srgbClr val="FFFFFF"/>
                    </a:solidFill>
                  </a:rPr>
                  <a:t>Orders History</a:t>
                </a:r>
              </a:p>
            </p:txBody>
          </p:sp>
        </p:grpSp>
        <p:cxnSp>
          <p:nvCxnSpPr>
            <p:cNvPr id="616" name="Elbow Connector 615"/>
            <p:cNvCxnSpPr/>
            <p:nvPr/>
          </p:nvCxnSpPr>
          <p:spPr>
            <a:xfrm rot="10800000" flipV="1">
              <a:off x="1179385" y="2630774"/>
              <a:ext cx="754278" cy="1065596"/>
            </a:xfrm>
            <a:prstGeom prst="bentConnector2">
              <a:avLst/>
            </a:prstGeom>
            <a:ln w="3175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7" name="Group 616"/>
            <p:cNvGrpSpPr/>
            <p:nvPr/>
          </p:nvGrpSpPr>
          <p:grpSpPr>
            <a:xfrm>
              <a:off x="1916630" y="1543092"/>
              <a:ext cx="1762736" cy="1721337"/>
              <a:chOff x="2440746" y="1560413"/>
              <a:chExt cx="1762736" cy="1721337"/>
            </a:xfrm>
          </p:grpSpPr>
          <p:grpSp>
            <p:nvGrpSpPr>
              <p:cNvPr id="618" name="Group 617"/>
              <p:cNvGrpSpPr/>
              <p:nvPr/>
            </p:nvGrpSpPr>
            <p:grpSpPr>
              <a:xfrm>
                <a:off x="2457779" y="2365461"/>
                <a:ext cx="1745703" cy="916289"/>
                <a:chOff x="1075763" y="1698282"/>
                <a:chExt cx="2463584" cy="1293091"/>
              </a:xfrm>
            </p:grpSpPr>
            <p:pic>
              <p:nvPicPr>
                <p:cNvPr id="685" name="Picture 1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6" t="3748" r="1035" b="1240"/>
                <a:stretch/>
              </p:blipFill>
              <p:spPr bwMode="auto">
                <a:xfrm>
                  <a:off x="2310355" y="1891673"/>
                  <a:ext cx="1228992" cy="635077"/>
                </a:xfrm>
                <a:prstGeom prst="rect">
                  <a:avLst/>
                </a:prstGeom>
                <a:noFill/>
                <a:ln w="3175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 name="Picture 6" descr="http://www.ljzsoft.com/pptreport/sample/monthly_sales_report3.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0" t="2914" r="1140" b="5898"/>
                <a:stretch/>
              </p:blipFill>
              <p:spPr bwMode="auto">
                <a:xfrm>
                  <a:off x="1075763" y="1698282"/>
                  <a:ext cx="1219514" cy="797720"/>
                </a:xfrm>
                <a:prstGeom prst="rect">
                  <a:avLst/>
                </a:prstGeom>
                <a:noFill/>
                <a:ln w="31750">
                  <a:solidFill>
                    <a:schemeClr val="bg2"/>
                  </a:solidFill>
                  <a:miter lim="800000"/>
                </a:ln>
                <a:extLst>
                  <a:ext uri="{909E8E84-426E-40DD-AFC4-6F175D3DCCD1}">
                    <a14:hiddenFill xmlns:a14="http://schemas.microsoft.com/office/drawing/2010/main">
                      <a:solidFill>
                        <a:srgbClr val="FFFFFF"/>
                      </a:solidFill>
                    </a14:hiddenFill>
                  </a:ext>
                </a:extLst>
              </p:spPr>
            </p:pic>
            <p:pic>
              <p:nvPicPr>
                <p:cNvPr id="687" name="Picture 4" descr="http://www.webpagefx.com/images/crm-chart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9930" y="2194285"/>
                  <a:ext cx="854779" cy="797088"/>
                </a:xfrm>
                <a:prstGeom prst="ellipse">
                  <a:avLst/>
                </a:prstGeom>
                <a:ln w="31750" cap="flat">
                  <a:solidFill>
                    <a:schemeClr val="bg2"/>
                  </a:solidFill>
                  <a:miter lim="800000"/>
                </a:ln>
                <a:effectLst/>
                <a:extLst>
                  <a:ext uri="{909E8E84-426E-40DD-AFC4-6F175D3DCCD1}">
                    <a14:hiddenFill xmlns:a14="http://schemas.microsoft.com/office/drawing/2010/main">
                      <a:solidFill>
                        <a:srgbClr val="FFFFFF"/>
                      </a:solidFill>
                    </a14:hiddenFill>
                  </a:ext>
                </a:extLst>
              </p:spPr>
            </p:pic>
          </p:grpSp>
          <p:grpSp>
            <p:nvGrpSpPr>
              <p:cNvPr id="619" name="Group 618"/>
              <p:cNvGrpSpPr/>
              <p:nvPr/>
            </p:nvGrpSpPr>
            <p:grpSpPr>
              <a:xfrm>
                <a:off x="2440746" y="1560413"/>
                <a:ext cx="1762736" cy="923124"/>
                <a:chOff x="504147" y="1481021"/>
                <a:chExt cx="1762736" cy="923124"/>
              </a:xfrm>
            </p:grpSpPr>
            <p:grpSp>
              <p:nvGrpSpPr>
                <p:cNvPr id="620" name="Group 619"/>
                <p:cNvGrpSpPr/>
                <p:nvPr/>
              </p:nvGrpSpPr>
              <p:grpSpPr>
                <a:xfrm>
                  <a:off x="504147" y="1481021"/>
                  <a:ext cx="1762736" cy="716473"/>
                  <a:chOff x="504147" y="1481021"/>
                  <a:chExt cx="1762736" cy="716473"/>
                </a:xfrm>
              </p:grpSpPr>
              <p:grpSp>
                <p:nvGrpSpPr>
                  <p:cNvPr id="640" name="Group 639"/>
                  <p:cNvGrpSpPr/>
                  <p:nvPr/>
                </p:nvGrpSpPr>
                <p:grpSpPr>
                  <a:xfrm>
                    <a:off x="504147" y="1481021"/>
                    <a:ext cx="706499" cy="712653"/>
                    <a:chOff x="504147" y="1481021"/>
                    <a:chExt cx="706499" cy="712653"/>
                  </a:xfrm>
                </p:grpSpPr>
                <p:grpSp>
                  <p:nvGrpSpPr>
                    <p:cNvPr id="669" name="Group 668"/>
                    <p:cNvGrpSpPr/>
                    <p:nvPr/>
                  </p:nvGrpSpPr>
                  <p:grpSpPr>
                    <a:xfrm>
                      <a:off x="504147" y="1481021"/>
                      <a:ext cx="706499" cy="712653"/>
                      <a:chOff x="-3351069" y="3635378"/>
                      <a:chExt cx="561975" cy="566871"/>
                    </a:xfrm>
                  </p:grpSpPr>
                  <p:sp>
                    <p:nvSpPr>
                      <p:cNvPr id="671" name="Oval 118"/>
                      <p:cNvSpPr>
                        <a:spLocks noChangeArrowheads="1"/>
                      </p:cNvSpPr>
                      <p:nvPr/>
                    </p:nvSpPr>
                    <p:spPr bwMode="auto">
                      <a:xfrm>
                        <a:off x="-3351069" y="3635378"/>
                        <a:ext cx="561975" cy="5651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2" name="Freeform 119"/>
                      <p:cNvSpPr>
                        <a:spLocks/>
                      </p:cNvSpPr>
                      <p:nvPr/>
                    </p:nvSpPr>
                    <p:spPr bwMode="auto">
                      <a:xfrm>
                        <a:off x="-3170094" y="3692528"/>
                        <a:ext cx="196850" cy="131762"/>
                      </a:xfrm>
                      <a:custGeom>
                        <a:avLst/>
                        <a:gdLst>
                          <a:gd name="T0" fmla="*/ 28 w 52"/>
                          <a:gd name="T1" fmla="*/ 0 h 35"/>
                          <a:gd name="T2" fmla="*/ 24 w 52"/>
                          <a:gd name="T3" fmla="*/ 0 h 35"/>
                          <a:gd name="T4" fmla="*/ 0 w 52"/>
                          <a:gd name="T5" fmla="*/ 24 h 35"/>
                          <a:gd name="T6" fmla="*/ 0 w 52"/>
                          <a:gd name="T7" fmla="*/ 35 h 35"/>
                          <a:gd name="T8" fmla="*/ 52 w 52"/>
                          <a:gd name="T9" fmla="*/ 35 h 35"/>
                          <a:gd name="T10" fmla="*/ 52 w 52"/>
                          <a:gd name="T11" fmla="*/ 24 h 35"/>
                          <a:gd name="T12" fmla="*/ 28 w 5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2" h="35">
                            <a:moveTo>
                              <a:pt x="28" y="0"/>
                            </a:moveTo>
                            <a:cubicBezTo>
                              <a:pt x="24" y="0"/>
                              <a:pt x="24" y="0"/>
                              <a:pt x="24" y="0"/>
                            </a:cubicBezTo>
                            <a:cubicBezTo>
                              <a:pt x="11" y="0"/>
                              <a:pt x="0" y="10"/>
                              <a:pt x="0" y="24"/>
                            </a:cubicBezTo>
                            <a:cubicBezTo>
                              <a:pt x="0" y="35"/>
                              <a:pt x="0" y="35"/>
                              <a:pt x="0" y="35"/>
                            </a:cubicBezTo>
                            <a:cubicBezTo>
                              <a:pt x="52" y="35"/>
                              <a:pt x="52" y="35"/>
                              <a:pt x="52" y="35"/>
                            </a:cubicBezTo>
                            <a:cubicBezTo>
                              <a:pt x="52" y="24"/>
                              <a:pt x="52" y="24"/>
                              <a:pt x="52" y="24"/>
                            </a:cubicBezTo>
                            <a:cubicBezTo>
                              <a:pt x="52" y="10"/>
                              <a:pt x="41" y="0"/>
                              <a:pt x="28"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3" name="Freeform 120"/>
                      <p:cNvSpPr>
                        <a:spLocks/>
                      </p:cNvSpPr>
                      <p:nvPr/>
                    </p:nvSpPr>
                    <p:spPr bwMode="auto">
                      <a:xfrm>
                        <a:off x="-3192319" y="3854453"/>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3" y="0"/>
                              <a:pt x="3" y="0"/>
                              <a:pt x="3" y="0"/>
                            </a:cubicBezTo>
                            <a:cubicBezTo>
                              <a:pt x="1" y="0"/>
                              <a:pt x="0" y="1"/>
                              <a:pt x="0" y="3"/>
                            </a:cubicBezTo>
                            <a:cubicBezTo>
                              <a:pt x="0" y="10"/>
                              <a:pt x="0" y="10"/>
                              <a:pt x="0" y="10"/>
                            </a:cubicBezTo>
                            <a:cubicBezTo>
                              <a:pt x="0" y="12"/>
                              <a:pt x="1" y="13"/>
                              <a:pt x="3" y="13"/>
                            </a:cubicBezTo>
                            <a:cubicBezTo>
                              <a:pt x="61" y="13"/>
                              <a:pt x="61" y="13"/>
                              <a:pt x="61" y="13"/>
                            </a:cubicBezTo>
                            <a:cubicBezTo>
                              <a:pt x="63" y="13"/>
                              <a:pt x="64" y="12"/>
                              <a:pt x="64" y="10"/>
                            </a:cubicBezTo>
                            <a:cubicBezTo>
                              <a:pt x="64" y="3"/>
                              <a:pt x="64" y="3"/>
                              <a:pt x="64" y="3"/>
                            </a:cubicBezTo>
                            <a:cubicBezTo>
                              <a:pt x="64" y="1"/>
                              <a:pt x="63" y="0"/>
                              <a:pt x="61"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4" name="Freeform 121"/>
                      <p:cNvSpPr>
                        <a:spLocks/>
                      </p:cNvSpPr>
                      <p:nvPr/>
                    </p:nvSpPr>
                    <p:spPr bwMode="auto">
                      <a:xfrm>
                        <a:off x="-3292465" y="4040324"/>
                        <a:ext cx="441325" cy="161925"/>
                      </a:xfrm>
                      <a:custGeom>
                        <a:avLst/>
                        <a:gdLst>
                          <a:gd name="T0" fmla="*/ 58 w 117"/>
                          <a:gd name="T1" fmla="*/ 43 h 43"/>
                          <a:gd name="T2" fmla="*/ 117 w 117"/>
                          <a:gd name="T3" fmla="*/ 16 h 43"/>
                          <a:gd name="T4" fmla="*/ 93 w 117"/>
                          <a:gd name="T5" fmla="*/ 0 h 43"/>
                          <a:gd name="T6" fmla="*/ 23 w 117"/>
                          <a:gd name="T7" fmla="*/ 0 h 43"/>
                          <a:gd name="T8" fmla="*/ 0 w 117"/>
                          <a:gd name="T9" fmla="*/ 15 h 43"/>
                          <a:gd name="T10" fmla="*/ 58 w 117"/>
                          <a:gd name="T11" fmla="*/ 43 h 43"/>
                        </a:gdLst>
                        <a:ahLst/>
                        <a:cxnLst>
                          <a:cxn ang="0">
                            <a:pos x="T0" y="T1"/>
                          </a:cxn>
                          <a:cxn ang="0">
                            <a:pos x="T2" y="T3"/>
                          </a:cxn>
                          <a:cxn ang="0">
                            <a:pos x="T4" y="T5"/>
                          </a:cxn>
                          <a:cxn ang="0">
                            <a:pos x="T6" y="T7"/>
                          </a:cxn>
                          <a:cxn ang="0">
                            <a:pos x="T8" y="T9"/>
                          </a:cxn>
                          <a:cxn ang="0">
                            <a:pos x="T10" y="T11"/>
                          </a:cxn>
                        </a:cxnLst>
                        <a:rect l="0" t="0" r="r" b="b"/>
                        <a:pathLst>
                          <a:path w="117" h="43">
                            <a:moveTo>
                              <a:pt x="58" y="43"/>
                            </a:moveTo>
                            <a:cubicBezTo>
                              <a:pt x="82" y="43"/>
                              <a:pt x="103" y="33"/>
                              <a:pt x="117" y="16"/>
                            </a:cubicBezTo>
                            <a:cubicBezTo>
                              <a:pt x="112" y="7"/>
                              <a:pt x="104" y="0"/>
                              <a:pt x="93" y="0"/>
                            </a:cubicBezTo>
                            <a:cubicBezTo>
                              <a:pt x="93" y="0"/>
                              <a:pt x="93" y="0"/>
                              <a:pt x="23" y="0"/>
                            </a:cubicBezTo>
                            <a:cubicBezTo>
                              <a:pt x="13" y="0"/>
                              <a:pt x="4" y="6"/>
                              <a:pt x="0" y="15"/>
                            </a:cubicBezTo>
                            <a:cubicBezTo>
                              <a:pt x="14" y="32"/>
                              <a:pt x="35" y="43"/>
                              <a:pt x="58"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5" name="Freeform 122"/>
                      <p:cNvSpPr>
                        <a:spLocks/>
                      </p:cNvSpPr>
                      <p:nvPr/>
                    </p:nvSpPr>
                    <p:spPr bwMode="auto">
                      <a:xfrm>
                        <a:off x="-3112944" y="3944940"/>
                        <a:ext cx="82550" cy="138112"/>
                      </a:xfrm>
                      <a:custGeom>
                        <a:avLst/>
                        <a:gdLst>
                          <a:gd name="T0" fmla="*/ 0 w 52"/>
                          <a:gd name="T1" fmla="*/ 61 h 87"/>
                          <a:gd name="T2" fmla="*/ 26 w 52"/>
                          <a:gd name="T3" fmla="*/ 87 h 87"/>
                          <a:gd name="T4" fmla="*/ 52 w 52"/>
                          <a:gd name="T5" fmla="*/ 61 h 87"/>
                          <a:gd name="T6" fmla="*/ 52 w 52"/>
                          <a:gd name="T7" fmla="*/ 0 h 87"/>
                          <a:gd name="T8" fmla="*/ 0 w 52"/>
                          <a:gd name="T9" fmla="*/ 0 h 87"/>
                          <a:gd name="T10" fmla="*/ 0 w 52"/>
                          <a:gd name="T11" fmla="*/ 61 h 87"/>
                        </a:gdLst>
                        <a:ahLst/>
                        <a:cxnLst>
                          <a:cxn ang="0">
                            <a:pos x="T0" y="T1"/>
                          </a:cxn>
                          <a:cxn ang="0">
                            <a:pos x="T2" y="T3"/>
                          </a:cxn>
                          <a:cxn ang="0">
                            <a:pos x="T4" y="T5"/>
                          </a:cxn>
                          <a:cxn ang="0">
                            <a:pos x="T6" y="T7"/>
                          </a:cxn>
                          <a:cxn ang="0">
                            <a:pos x="T8" y="T9"/>
                          </a:cxn>
                          <a:cxn ang="0">
                            <a:pos x="T10" y="T11"/>
                          </a:cxn>
                        </a:cxnLst>
                        <a:rect l="0" t="0" r="r" b="b"/>
                        <a:pathLst>
                          <a:path w="52" h="87">
                            <a:moveTo>
                              <a:pt x="0" y="61"/>
                            </a:moveTo>
                            <a:lnTo>
                              <a:pt x="26" y="87"/>
                            </a:lnTo>
                            <a:lnTo>
                              <a:pt x="52" y="61"/>
                            </a:lnTo>
                            <a:lnTo>
                              <a:pt x="52" y="0"/>
                            </a:lnTo>
                            <a:lnTo>
                              <a:pt x="0" y="0"/>
                            </a:lnTo>
                            <a:lnTo>
                              <a:pt x="0" y="61"/>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6" name="Freeform 123"/>
                      <p:cNvSpPr>
                        <a:spLocks/>
                      </p:cNvSpPr>
                      <p:nvPr/>
                    </p:nvSpPr>
                    <p:spPr bwMode="auto">
                      <a:xfrm>
                        <a:off x="-3112944" y="3944940"/>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9" y="19"/>
                              <a:pt x="22" y="18"/>
                            </a:cubicBezTo>
                            <a:cubicBezTo>
                              <a:pt x="22" y="0"/>
                              <a:pt x="22" y="0"/>
                              <a:pt x="22" y="0"/>
                            </a:cubicBezTo>
                            <a:cubicBezTo>
                              <a:pt x="22" y="0"/>
                              <a:pt x="22" y="0"/>
                              <a:pt x="0" y="0"/>
                            </a:cubicBezTo>
                            <a:cubicBezTo>
                              <a:pt x="0" y="0"/>
                              <a:pt x="0" y="0"/>
                              <a:pt x="0" y="18"/>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7" name="Freeform 124"/>
                      <p:cNvSpPr>
                        <a:spLocks/>
                      </p:cNvSpPr>
                      <p:nvPr/>
                    </p:nvSpPr>
                    <p:spPr bwMode="auto">
                      <a:xfrm>
                        <a:off x="-3170094" y="3813178"/>
                        <a:ext cx="196850" cy="187325"/>
                      </a:xfrm>
                      <a:custGeom>
                        <a:avLst/>
                        <a:gdLst>
                          <a:gd name="T0" fmla="*/ 0 w 52"/>
                          <a:gd name="T1" fmla="*/ 41 h 50"/>
                          <a:gd name="T2" fmla="*/ 26 w 52"/>
                          <a:gd name="T3" fmla="*/ 50 h 50"/>
                          <a:gd name="T4" fmla="*/ 52 w 52"/>
                          <a:gd name="T5" fmla="*/ 41 h 50"/>
                          <a:gd name="T6" fmla="*/ 52 w 52"/>
                          <a:gd name="T7" fmla="*/ 41 h 50"/>
                          <a:gd name="T8" fmla="*/ 52 w 52"/>
                          <a:gd name="T9" fmla="*/ 0 h 50"/>
                          <a:gd name="T10" fmla="*/ 0 w 52"/>
                          <a:gd name="T11" fmla="*/ 0 h 50"/>
                          <a:gd name="T12" fmla="*/ 0 w 52"/>
                          <a:gd name="T13" fmla="*/ 41 h 50"/>
                        </a:gdLst>
                        <a:ahLst/>
                        <a:cxnLst>
                          <a:cxn ang="0">
                            <a:pos x="T0" y="T1"/>
                          </a:cxn>
                          <a:cxn ang="0">
                            <a:pos x="T2" y="T3"/>
                          </a:cxn>
                          <a:cxn ang="0">
                            <a:pos x="T4" y="T5"/>
                          </a:cxn>
                          <a:cxn ang="0">
                            <a:pos x="T6" y="T7"/>
                          </a:cxn>
                          <a:cxn ang="0">
                            <a:pos x="T8" y="T9"/>
                          </a:cxn>
                          <a:cxn ang="0">
                            <a:pos x="T10" y="T11"/>
                          </a:cxn>
                          <a:cxn ang="0">
                            <a:pos x="T12" y="T13"/>
                          </a:cxn>
                        </a:cxnLst>
                        <a:rect l="0" t="0" r="r" b="b"/>
                        <a:pathLst>
                          <a:path w="52" h="50">
                            <a:moveTo>
                              <a:pt x="0" y="41"/>
                            </a:moveTo>
                            <a:cubicBezTo>
                              <a:pt x="7" y="47"/>
                              <a:pt x="16" y="50"/>
                              <a:pt x="26" y="50"/>
                            </a:cubicBezTo>
                            <a:cubicBezTo>
                              <a:pt x="36" y="50"/>
                              <a:pt x="45" y="47"/>
                              <a:pt x="52" y="41"/>
                            </a:cubicBezTo>
                            <a:cubicBezTo>
                              <a:pt x="52" y="41"/>
                              <a:pt x="52" y="41"/>
                              <a:pt x="52" y="41"/>
                            </a:cubicBezTo>
                            <a:cubicBezTo>
                              <a:pt x="52" y="41"/>
                              <a:pt x="52" y="41"/>
                              <a:pt x="52" y="0"/>
                            </a:cubicBezTo>
                            <a:cubicBezTo>
                              <a:pt x="0" y="0"/>
                              <a:pt x="0" y="0"/>
                              <a:pt x="0" y="0"/>
                            </a:cubicBezTo>
                            <a:cubicBezTo>
                              <a:pt x="0" y="0"/>
                              <a:pt x="0" y="0"/>
                              <a:pt x="0" y="41"/>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8" name="Rectangle 125"/>
                      <p:cNvSpPr>
                        <a:spLocks noChangeArrowheads="1"/>
                      </p:cNvSpPr>
                      <p:nvPr/>
                    </p:nvSpPr>
                    <p:spPr bwMode="auto">
                      <a:xfrm>
                        <a:off x="-2989119"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9" name="Rectangle 126"/>
                      <p:cNvSpPr>
                        <a:spLocks noChangeArrowheads="1"/>
                      </p:cNvSpPr>
                      <p:nvPr/>
                    </p:nvSpPr>
                    <p:spPr bwMode="auto">
                      <a:xfrm>
                        <a:off x="-3170094"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0" name="Oval 127"/>
                      <p:cNvSpPr>
                        <a:spLocks noChangeArrowheads="1"/>
                      </p:cNvSpPr>
                      <p:nvPr/>
                    </p:nvSpPr>
                    <p:spPr bwMode="auto">
                      <a:xfrm>
                        <a:off x="-3131994" y="3868740"/>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1" name="Oval 128"/>
                      <p:cNvSpPr>
                        <a:spLocks noChangeArrowheads="1"/>
                      </p:cNvSpPr>
                      <p:nvPr/>
                    </p:nvSpPr>
                    <p:spPr bwMode="auto">
                      <a:xfrm>
                        <a:off x="-3027219" y="3868740"/>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2" name="Freeform 129"/>
                      <p:cNvSpPr>
                        <a:spLocks/>
                      </p:cNvSpPr>
                      <p:nvPr/>
                    </p:nvSpPr>
                    <p:spPr bwMode="auto">
                      <a:xfrm>
                        <a:off x="-3087544" y="3914778"/>
                        <a:ext cx="30163" cy="14287"/>
                      </a:xfrm>
                      <a:custGeom>
                        <a:avLst/>
                        <a:gdLst>
                          <a:gd name="T0" fmla="*/ 4 w 8"/>
                          <a:gd name="T1" fmla="*/ 4 h 4"/>
                          <a:gd name="T2" fmla="*/ 8 w 8"/>
                          <a:gd name="T3" fmla="*/ 0 h 4"/>
                          <a:gd name="T4" fmla="*/ 0 w 8"/>
                          <a:gd name="T5" fmla="*/ 0 h 4"/>
                          <a:gd name="T6" fmla="*/ 4 w 8"/>
                          <a:gd name="T7" fmla="*/ 4 h 4"/>
                        </a:gdLst>
                        <a:ahLst/>
                        <a:cxnLst>
                          <a:cxn ang="0">
                            <a:pos x="T0" y="T1"/>
                          </a:cxn>
                          <a:cxn ang="0">
                            <a:pos x="T2" y="T3"/>
                          </a:cxn>
                          <a:cxn ang="0">
                            <a:pos x="T4" y="T5"/>
                          </a:cxn>
                          <a:cxn ang="0">
                            <a:pos x="T6" y="T7"/>
                          </a:cxn>
                        </a:cxnLst>
                        <a:rect l="0" t="0" r="r" b="b"/>
                        <a:pathLst>
                          <a:path w="8" h="4">
                            <a:moveTo>
                              <a:pt x="4" y="4"/>
                            </a:moveTo>
                            <a:cubicBezTo>
                              <a:pt x="6" y="4"/>
                              <a:pt x="8" y="2"/>
                              <a:pt x="8" y="0"/>
                            </a:cubicBezTo>
                            <a:cubicBezTo>
                              <a:pt x="0" y="0"/>
                              <a:pt x="0" y="0"/>
                              <a:pt x="0" y="0"/>
                            </a:cubicBezTo>
                            <a:cubicBezTo>
                              <a:pt x="0" y="2"/>
                              <a:pt x="2" y="4"/>
                              <a:pt x="4" y="4"/>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3" name="Freeform 130"/>
                      <p:cNvSpPr>
                        <a:spLocks/>
                      </p:cNvSpPr>
                      <p:nvPr/>
                    </p:nvSpPr>
                    <p:spPr bwMode="auto">
                      <a:xfrm>
                        <a:off x="-3101831" y="3959228"/>
                        <a:ext cx="60325" cy="19050"/>
                      </a:xfrm>
                      <a:custGeom>
                        <a:avLst/>
                        <a:gdLst>
                          <a:gd name="T0" fmla="*/ 14 w 16"/>
                          <a:gd name="T1" fmla="*/ 0 h 5"/>
                          <a:gd name="T2" fmla="*/ 2 w 16"/>
                          <a:gd name="T3" fmla="*/ 0 h 5"/>
                          <a:gd name="T4" fmla="*/ 0 w 16"/>
                          <a:gd name="T5" fmla="*/ 2 h 5"/>
                          <a:gd name="T6" fmla="*/ 2 w 16"/>
                          <a:gd name="T7" fmla="*/ 5 h 5"/>
                          <a:gd name="T8" fmla="*/ 14 w 16"/>
                          <a:gd name="T9" fmla="*/ 5 h 5"/>
                          <a:gd name="T10" fmla="*/ 16 w 16"/>
                          <a:gd name="T11" fmla="*/ 2 h 5"/>
                          <a:gd name="T12" fmla="*/ 14 w 1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4" y="0"/>
                            </a:moveTo>
                            <a:cubicBezTo>
                              <a:pt x="14" y="0"/>
                              <a:pt x="14" y="0"/>
                              <a:pt x="2" y="0"/>
                            </a:cubicBezTo>
                            <a:cubicBezTo>
                              <a:pt x="1" y="0"/>
                              <a:pt x="0" y="1"/>
                              <a:pt x="0" y="2"/>
                            </a:cubicBezTo>
                            <a:cubicBezTo>
                              <a:pt x="0" y="3"/>
                              <a:pt x="1" y="5"/>
                              <a:pt x="2" y="5"/>
                            </a:cubicBezTo>
                            <a:cubicBezTo>
                              <a:pt x="2" y="5"/>
                              <a:pt x="2" y="5"/>
                              <a:pt x="14" y="5"/>
                            </a:cubicBezTo>
                            <a:cubicBezTo>
                              <a:pt x="15" y="5"/>
                              <a:pt x="16" y="3"/>
                              <a:pt x="16" y="2"/>
                            </a:cubicBezTo>
                            <a:cubicBezTo>
                              <a:pt x="16" y="1"/>
                              <a:pt x="15" y="0"/>
                              <a:pt x="14"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4" name="Freeform 131"/>
                      <p:cNvSpPr>
                        <a:spLocks noEditPoints="1"/>
                      </p:cNvSpPr>
                      <p:nvPr/>
                    </p:nvSpPr>
                    <p:spPr bwMode="auto">
                      <a:xfrm>
                        <a:off x="-3124056" y="3929065"/>
                        <a:ext cx="104775" cy="93662"/>
                      </a:xfrm>
                      <a:custGeom>
                        <a:avLst/>
                        <a:gdLst>
                          <a:gd name="T0" fmla="*/ 14 w 28"/>
                          <a:gd name="T1" fmla="*/ 0 h 25"/>
                          <a:gd name="T2" fmla="*/ 0 w 28"/>
                          <a:gd name="T3" fmla="*/ 14 h 25"/>
                          <a:gd name="T4" fmla="*/ 0 w 28"/>
                          <a:gd name="T5" fmla="*/ 22 h 25"/>
                          <a:gd name="T6" fmla="*/ 0 w 28"/>
                          <a:gd name="T7" fmla="*/ 23 h 25"/>
                          <a:gd name="T8" fmla="*/ 14 w 28"/>
                          <a:gd name="T9" fmla="*/ 25 h 25"/>
                          <a:gd name="T10" fmla="*/ 28 w 28"/>
                          <a:gd name="T11" fmla="*/ 23 h 25"/>
                          <a:gd name="T12" fmla="*/ 28 w 28"/>
                          <a:gd name="T13" fmla="*/ 22 h 25"/>
                          <a:gd name="T14" fmla="*/ 28 w 28"/>
                          <a:gd name="T15" fmla="*/ 14 h 25"/>
                          <a:gd name="T16" fmla="*/ 14 w 28"/>
                          <a:gd name="T17" fmla="*/ 0 h 25"/>
                          <a:gd name="T18" fmla="*/ 22 w 28"/>
                          <a:gd name="T19" fmla="*/ 16 h 25"/>
                          <a:gd name="T20" fmla="*/ 16 w 28"/>
                          <a:gd name="T21" fmla="*/ 17 h 25"/>
                          <a:gd name="T22" fmla="*/ 16 w 28"/>
                          <a:gd name="T23" fmla="*/ 13 h 25"/>
                          <a:gd name="T24" fmla="*/ 12 w 28"/>
                          <a:gd name="T25" fmla="*/ 13 h 25"/>
                          <a:gd name="T26" fmla="*/ 12 w 28"/>
                          <a:gd name="T27" fmla="*/ 17 h 25"/>
                          <a:gd name="T28" fmla="*/ 5 w 28"/>
                          <a:gd name="T29" fmla="*/ 16 h 25"/>
                          <a:gd name="T30" fmla="*/ 5 w 28"/>
                          <a:gd name="T31" fmla="*/ 13 h 25"/>
                          <a:gd name="T32" fmla="*/ 14 w 28"/>
                          <a:gd name="T33" fmla="*/ 8 h 25"/>
                          <a:gd name="T34" fmla="*/ 23 w 28"/>
                          <a:gd name="T35" fmla="*/ 13 h 25"/>
                          <a:gd name="T36" fmla="*/ 22 w 28"/>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5">
                            <a:moveTo>
                              <a:pt x="14" y="0"/>
                            </a:moveTo>
                            <a:cubicBezTo>
                              <a:pt x="6" y="0"/>
                              <a:pt x="0" y="6"/>
                              <a:pt x="0" y="14"/>
                            </a:cubicBezTo>
                            <a:cubicBezTo>
                              <a:pt x="0" y="22"/>
                              <a:pt x="0" y="22"/>
                              <a:pt x="0" y="22"/>
                            </a:cubicBezTo>
                            <a:cubicBezTo>
                              <a:pt x="0" y="22"/>
                              <a:pt x="0" y="23"/>
                              <a:pt x="0" y="23"/>
                            </a:cubicBezTo>
                            <a:cubicBezTo>
                              <a:pt x="5" y="24"/>
                              <a:pt x="9" y="25"/>
                              <a:pt x="14" y="25"/>
                            </a:cubicBezTo>
                            <a:cubicBezTo>
                              <a:pt x="19" y="25"/>
                              <a:pt x="24" y="24"/>
                              <a:pt x="28" y="23"/>
                            </a:cubicBezTo>
                            <a:cubicBezTo>
                              <a:pt x="28" y="23"/>
                              <a:pt x="28" y="22"/>
                              <a:pt x="28" y="22"/>
                            </a:cubicBezTo>
                            <a:cubicBezTo>
                              <a:pt x="28" y="14"/>
                              <a:pt x="28" y="14"/>
                              <a:pt x="28" y="14"/>
                            </a:cubicBezTo>
                            <a:cubicBezTo>
                              <a:pt x="28" y="6"/>
                              <a:pt x="22" y="0"/>
                              <a:pt x="14" y="0"/>
                            </a:cubicBezTo>
                            <a:close/>
                            <a:moveTo>
                              <a:pt x="22" y="16"/>
                            </a:moveTo>
                            <a:cubicBezTo>
                              <a:pt x="21" y="17"/>
                              <a:pt x="18" y="17"/>
                              <a:pt x="16" y="17"/>
                            </a:cubicBezTo>
                            <a:cubicBezTo>
                              <a:pt x="16" y="13"/>
                              <a:pt x="16" y="13"/>
                              <a:pt x="16" y="13"/>
                            </a:cubicBezTo>
                            <a:cubicBezTo>
                              <a:pt x="12" y="13"/>
                              <a:pt x="12" y="13"/>
                              <a:pt x="12" y="13"/>
                            </a:cubicBezTo>
                            <a:cubicBezTo>
                              <a:pt x="12" y="17"/>
                              <a:pt x="12" y="17"/>
                              <a:pt x="12" y="17"/>
                            </a:cubicBezTo>
                            <a:cubicBezTo>
                              <a:pt x="10" y="17"/>
                              <a:pt x="7" y="17"/>
                              <a:pt x="5" y="16"/>
                            </a:cubicBezTo>
                            <a:cubicBezTo>
                              <a:pt x="5" y="16"/>
                              <a:pt x="5" y="13"/>
                              <a:pt x="5" y="13"/>
                            </a:cubicBezTo>
                            <a:cubicBezTo>
                              <a:pt x="5" y="8"/>
                              <a:pt x="9" y="8"/>
                              <a:pt x="14" y="8"/>
                            </a:cubicBezTo>
                            <a:cubicBezTo>
                              <a:pt x="19" y="8"/>
                              <a:pt x="23" y="8"/>
                              <a:pt x="23" y="13"/>
                            </a:cubicBezTo>
                            <a:cubicBezTo>
                              <a:pt x="23" y="13"/>
                              <a:pt x="22" y="16"/>
                              <a:pt x="22" y="1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70" name="Oval 118"/>
                    <p:cNvSpPr>
                      <a:spLocks noChangeArrowheads="1"/>
                    </p:cNvSpPr>
                    <p:nvPr/>
                  </p:nvSpPr>
                  <p:spPr bwMode="auto">
                    <a:xfrm>
                      <a:off x="504147" y="1481021"/>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641" name="Group 640"/>
                  <p:cNvGrpSpPr/>
                  <p:nvPr/>
                </p:nvGrpSpPr>
                <p:grpSpPr>
                  <a:xfrm>
                    <a:off x="1556393" y="1487005"/>
                    <a:ext cx="710490" cy="710489"/>
                    <a:chOff x="1817306" y="1487005"/>
                    <a:chExt cx="710490" cy="710489"/>
                  </a:xfrm>
                </p:grpSpPr>
                <p:grpSp>
                  <p:nvGrpSpPr>
                    <p:cNvPr id="642" name="Group 641"/>
                    <p:cNvGrpSpPr/>
                    <p:nvPr/>
                  </p:nvGrpSpPr>
                  <p:grpSpPr>
                    <a:xfrm>
                      <a:off x="1817306" y="1487005"/>
                      <a:ext cx="710490" cy="706666"/>
                      <a:chOff x="-1700069" y="274640"/>
                      <a:chExt cx="565150" cy="562109"/>
                    </a:xfrm>
                  </p:grpSpPr>
                  <p:sp>
                    <p:nvSpPr>
                      <p:cNvPr id="644" name="Oval 156"/>
                      <p:cNvSpPr>
                        <a:spLocks noChangeArrowheads="1"/>
                      </p:cNvSpPr>
                      <p:nvPr/>
                    </p:nvSpPr>
                    <p:spPr bwMode="auto">
                      <a:xfrm>
                        <a:off x="-1700069" y="274640"/>
                        <a:ext cx="565150" cy="56038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5" name="Rectangle 157"/>
                      <p:cNvSpPr>
                        <a:spLocks noChangeArrowheads="1"/>
                      </p:cNvSpPr>
                      <p:nvPr/>
                    </p:nvSpPr>
                    <p:spPr bwMode="auto">
                      <a:xfrm>
                        <a:off x="-1519094" y="579440"/>
                        <a:ext cx="200025" cy="120650"/>
                      </a:xfrm>
                      <a:prstGeom prst="rect">
                        <a:avLst/>
                      </a:prstGeom>
                      <a:solidFill>
                        <a:srgbClr val="673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6" name="Rectangle 158"/>
                      <p:cNvSpPr>
                        <a:spLocks noChangeArrowheads="1"/>
                      </p:cNvSpPr>
                      <p:nvPr/>
                    </p:nvSpPr>
                    <p:spPr bwMode="auto">
                      <a:xfrm>
                        <a:off x="-1496869" y="623890"/>
                        <a:ext cx="158750" cy="52387"/>
                      </a:xfrm>
                      <a:prstGeom prst="rect">
                        <a:avLst/>
                      </a:prstGeom>
                      <a:solidFill>
                        <a:srgbClr val="D2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7" name="Freeform 159"/>
                      <p:cNvSpPr>
                        <a:spLocks/>
                      </p:cNvSpPr>
                      <p:nvPr/>
                    </p:nvSpPr>
                    <p:spPr bwMode="auto">
                      <a:xfrm>
                        <a:off x="-1538144" y="466728"/>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61" y="0"/>
                              <a:pt x="61" y="0"/>
                              <a:pt x="3" y="0"/>
                            </a:cubicBezTo>
                            <a:cubicBezTo>
                              <a:pt x="1" y="0"/>
                              <a:pt x="0" y="1"/>
                              <a:pt x="0" y="3"/>
                            </a:cubicBezTo>
                            <a:cubicBezTo>
                              <a:pt x="0" y="3"/>
                              <a:pt x="0" y="3"/>
                              <a:pt x="0" y="10"/>
                            </a:cubicBezTo>
                            <a:cubicBezTo>
                              <a:pt x="0" y="12"/>
                              <a:pt x="1" y="13"/>
                              <a:pt x="3" y="13"/>
                            </a:cubicBezTo>
                            <a:cubicBezTo>
                              <a:pt x="3" y="13"/>
                              <a:pt x="3" y="13"/>
                              <a:pt x="61" y="13"/>
                            </a:cubicBezTo>
                            <a:cubicBezTo>
                              <a:pt x="63" y="13"/>
                              <a:pt x="64" y="12"/>
                              <a:pt x="64" y="10"/>
                            </a:cubicBezTo>
                            <a:cubicBezTo>
                              <a:pt x="64" y="3"/>
                              <a:pt x="64" y="3"/>
                              <a:pt x="64" y="3"/>
                            </a:cubicBezTo>
                            <a:cubicBezTo>
                              <a:pt x="64" y="1"/>
                              <a:pt x="63" y="0"/>
                              <a:pt x="61" y="0"/>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8" name="Freeform 160"/>
                      <p:cNvSpPr>
                        <a:spLocks/>
                      </p:cNvSpPr>
                      <p:nvPr/>
                    </p:nvSpPr>
                    <p:spPr bwMode="auto">
                      <a:xfrm>
                        <a:off x="-1541319" y="650878"/>
                        <a:ext cx="244475" cy="184150"/>
                      </a:xfrm>
                      <a:custGeom>
                        <a:avLst/>
                        <a:gdLst>
                          <a:gd name="T0" fmla="*/ 0 w 65"/>
                          <a:gd name="T1" fmla="*/ 0 h 49"/>
                          <a:gd name="T2" fmla="*/ 0 w 65"/>
                          <a:gd name="T3" fmla="*/ 42 h 49"/>
                          <a:gd name="T4" fmla="*/ 33 w 65"/>
                          <a:gd name="T5" fmla="*/ 49 h 49"/>
                          <a:gd name="T6" fmla="*/ 65 w 65"/>
                          <a:gd name="T7" fmla="*/ 42 h 49"/>
                          <a:gd name="T8" fmla="*/ 65 w 65"/>
                          <a:gd name="T9" fmla="*/ 0 h 49"/>
                          <a:gd name="T10" fmla="*/ 0 w 65"/>
                          <a:gd name="T11" fmla="*/ 0 h 49"/>
                        </a:gdLst>
                        <a:ahLst/>
                        <a:cxnLst>
                          <a:cxn ang="0">
                            <a:pos x="T0" y="T1"/>
                          </a:cxn>
                          <a:cxn ang="0">
                            <a:pos x="T2" y="T3"/>
                          </a:cxn>
                          <a:cxn ang="0">
                            <a:pos x="T4" y="T5"/>
                          </a:cxn>
                          <a:cxn ang="0">
                            <a:pos x="T6" y="T7"/>
                          </a:cxn>
                          <a:cxn ang="0">
                            <a:pos x="T8" y="T9"/>
                          </a:cxn>
                          <a:cxn ang="0">
                            <a:pos x="T10" y="T11"/>
                          </a:cxn>
                        </a:cxnLst>
                        <a:rect l="0" t="0" r="r" b="b"/>
                        <a:pathLst>
                          <a:path w="65" h="49">
                            <a:moveTo>
                              <a:pt x="0" y="0"/>
                            </a:moveTo>
                            <a:cubicBezTo>
                              <a:pt x="0" y="42"/>
                              <a:pt x="0" y="42"/>
                              <a:pt x="0" y="42"/>
                            </a:cubicBezTo>
                            <a:cubicBezTo>
                              <a:pt x="10" y="47"/>
                              <a:pt x="21" y="49"/>
                              <a:pt x="33" y="49"/>
                            </a:cubicBezTo>
                            <a:cubicBezTo>
                              <a:pt x="45" y="49"/>
                              <a:pt x="55" y="47"/>
                              <a:pt x="65" y="42"/>
                            </a:cubicBezTo>
                            <a:cubicBezTo>
                              <a:pt x="65" y="0"/>
                              <a:pt x="65" y="0"/>
                              <a:pt x="65"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9" name="Freeform 161"/>
                      <p:cNvSpPr>
                        <a:spLocks/>
                      </p:cNvSpPr>
                      <p:nvPr/>
                    </p:nvSpPr>
                    <p:spPr bwMode="auto">
                      <a:xfrm>
                        <a:off x="-1458769" y="557215"/>
                        <a:ext cx="82550" cy="134937"/>
                      </a:xfrm>
                      <a:custGeom>
                        <a:avLst/>
                        <a:gdLst>
                          <a:gd name="T0" fmla="*/ 0 w 52"/>
                          <a:gd name="T1" fmla="*/ 83 h 85"/>
                          <a:gd name="T2" fmla="*/ 26 w 52"/>
                          <a:gd name="T3" fmla="*/ 85 h 85"/>
                          <a:gd name="T4" fmla="*/ 52 w 52"/>
                          <a:gd name="T5" fmla="*/ 85 h 85"/>
                          <a:gd name="T6" fmla="*/ 52 w 52"/>
                          <a:gd name="T7" fmla="*/ 0 h 85"/>
                          <a:gd name="T8" fmla="*/ 0 w 52"/>
                          <a:gd name="T9" fmla="*/ 0 h 85"/>
                          <a:gd name="T10" fmla="*/ 0 w 52"/>
                          <a:gd name="T11" fmla="*/ 83 h 85"/>
                        </a:gdLst>
                        <a:ahLst/>
                        <a:cxnLst>
                          <a:cxn ang="0">
                            <a:pos x="T0" y="T1"/>
                          </a:cxn>
                          <a:cxn ang="0">
                            <a:pos x="T2" y="T3"/>
                          </a:cxn>
                          <a:cxn ang="0">
                            <a:pos x="T4" y="T5"/>
                          </a:cxn>
                          <a:cxn ang="0">
                            <a:pos x="T6" y="T7"/>
                          </a:cxn>
                          <a:cxn ang="0">
                            <a:pos x="T8" y="T9"/>
                          </a:cxn>
                          <a:cxn ang="0">
                            <a:pos x="T10" y="T11"/>
                          </a:cxn>
                        </a:cxnLst>
                        <a:rect l="0" t="0" r="r" b="b"/>
                        <a:pathLst>
                          <a:path w="52" h="85">
                            <a:moveTo>
                              <a:pt x="0" y="83"/>
                            </a:moveTo>
                            <a:lnTo>
                              <a:pt x="26" y="85"/>
                            </a:lnTo>
                            <a:lnTo>
                              <a:pt x="52" y="85"/>
                            </a:lnTo>
                            <a:lnTo>
                              <a:pt x="52" y="0"/>
                            </a:lnTo>
                            <a:lnTo>
                              <a:pt x="0" y="0"/>
                            </a:lnTo>
                            <a:lnTo>
                              <a:pt x="0" y="83"/>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0" name="Freeform 162"/>
                      <p:cNvSpPr>
                        <a:spLocks/>
                      </p:cNvSpPr>
                      <p:nvPr/>
                    </p:nvSpPr>
                    <p:spPr bwMode="auto">
                      <a:xfrm>
                        <a:off x="-1458769" y="557215"/>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8" y="19"/>
                              <a:pt x="22" y="18"/>
                            </a:cubicBezTo>
                            <a:cubicBezTo>
                              <a:pt x="22" y="0"/>
                              <a:pt x="22" y="0"/>
                              <a:pt x="22" y="0"/>
                            </a:cubicBezTo>
                            <a:cubicBezTo>
                              <a:pt x="0" y="0"/>
                              <a:pt x="0" y="0"/>
                              <a:pt x="0" y="0"/>
                            </a:cubicBezTo>
                            <a:lnTo>
                              <a:pt x="0" y="18"/>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1" name="Freeform 163"/>
                      <p:cNvSpPr>
                        <a:spLocks/>
                      </p:cNvSpPr>
                      <p:nvPr/>
                    </p:nvSpPr>
                    <p:spPr bwMode="auto">
                      <a:xfrm>
                        <a:off x="-1519094" y="425453"/>
                        <a:ext cx="200025" cy="187325"/>
                      </a:xfrm>
                      <a:custGeom>
                        <a:avLst/>
                        <a:gdLst>
                          <a:gd name="T0" fmla="*/ 0 w 53"/>
                          <a:gd name="T1" fmla="*/ 41 h 50"/>
                          <a:gd name="T2" fmla="*/ 27 w 53"/>
                          <a:gd name="T3" fmla="*/ 50 h 50"/>
                          <a:gd name="T4" fmla="*/ 53 w 53"/>
                          <a:gd name="T5" fmla="*/ 41 h 50"/>
                          <a:gd name="T6" fmla="*/ 53 w 53"/>
                          <a:gd name="T7" fmla="*/ 0 h 50"/>
                          <a:gd name="T8" fmla="*/ 0 w 53"/>
                          <a:gd name="T9" fmla="*/ 0 h 50"/>
                          <a:gd name="T10" fmla="*/ 0 w 53"/>
                          <a:gd name="T11" fmla="*/ 41 h 50"/>
                        </a:gdLst>
                        <a:ahLst/>
                        <a:cxnLst>
                          <a:cxn ang="0">
                            <a:pos x="T0" y="T1"/>
                          </a:cxn>
                          <a:cxn ang="0">
                            <a:pos x="T2" y="T3"/>
                          </a:cxn>
                          <a:cxn ang="0">
                            <a:pos x="T4" y="T5"/>
                          </a:cxn>
                          <a:cxn ang="0">
                            <a:pos x="T6" y="T7"/>
                          </a:cxn>
                          <a:cxn ang="0">
                            <a:pos x="T8" y="T9"/>
                          </a:cxn>
                          <a:cxn ang="0">
                            <a:pos x="T10" y="T11"/>
                          </a:cxn>
                        </a:cxnLst>
                        <a:rect l="0" t="0" r="r" b="b"/>
                        <a:pathLst>
                          <a:path w="53" h="50">
                            <a:moveTo>
                              <a:pt x="0" y="41"/>
                            </a:moveTo>
                            <a:cubicBezTo>
                              <a:pt x="8" y="47"/>
                              <a:pt x="17" y="50"/>
                              <a:pt x="27" y="50"/>
                            </a:cubicBezTo>
                            <a:cubicBezTo>
                              <a:pt x="37" y="50"/>
                              <a:pt x="46" y="47"/>
                              <a:pt x="53" y="41"/>
                            </a:cubicBezTo>
                            <a:cubicBezTo>
                              <a:pt x="53" y="0"/>
                              <a:pt x="53" y="0"/>
                              <a:pt x="53" y="0"/>
                            </a:cubicBezTo>
                            <a:cubicBezTo>
                              <a:pt x="0" y="0"/>
                              <a:pt x="0" y="0"/>
                              <a:pt x="0" y="0"/>
                            </a:cubicBezTo>
                            <a:cubicBezTo>
                              <a:pt x="0" y="41"/>
                              <a:pt x="0" y="41"/>
                              <a:pt x="0" y="41"/>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2" name="Freeform 164"/>
                      <p:cNvSpPr>
                        <a:spLocks/>
                      </p:cNvSpPr>
                      <p:nvPr/>
                    </p:nvSpPr>
                    <p:spPr bwMode="auto">
                      <a:xfrm>
                        <a:off x="-1519094" y="330203"/>
                        <a:ext cx="142875" cy="150812"/>
                      </a:xfrm>
                      <a:custGeom>
                        <a:avLst/>
                        <a:gdLst>
                          <a:gd name="T0" fmla="*/ 0 w 38"/>
                          <a:gd name="T1" fmla="*/ 27 h 40"/>
                          <a:gd name="T2" fmla="*/ 0 w 38"/>
                          <a:gd name="T3" fmla="*/ 40 h 40"/>
                          <a:gd name="T4" fmla="*/ 38 w 38"/>
                          <a:gd name="T5" fmla="*/ 2 h 40"/>
                          <a:gd name="T6" fmla="*/ 27 w 38"/>
                          <a:gd name="T7" fmla="*/ 0 h 40"/>
                          <a:gd name="T8" fmla="*/ 0 w 38"/>
                          <a:gd name="T9" fmla="*/ 27 h 40"/>
                        </a:gdLst>
                        <a:ahLst/>
                        <a:cxnLst>
                          <a:cxn ang="0">
                            <a:pos x="T0" y="T1"/>
                          </a:cxn>
                          <a:cxn ang="0">
                            <a:pos x="T2" y="T3"/>
                          </a:cxn>
                          <a:cxn ang="0">
                            <a:pos x="T4" y="T5"/>
                          </a:cxn>
                          <a:cxn ang="0">
                            <a:pos x="T6" y="T7"/>
                          </a:cxn>
                          <a:cxn ang="0">
                            <a:pos x="T8" y="T9"/>
                          </a:cxn>
                        </a:cxnLst>
                        <a:rect l="0" t="0" r="r" b="b"/>
                        <a:pathLst>
                          <a:path w="38" h="40">
                            <a:moveTo>
                              <a:pt x="0" y="27"/>
                            </a:moveTo>
                            <a:cubicBezTo>
                              <a:pt x="0" y="40"/>
                              <a:pt x="0" y="40"/>
                              <a:pt x="0" y="40"/>
                            </a:cubicBezTo>
                            <a:cubicBezTo>
                              <a:pt x="20" y="37"/>
                              <a:pt x="36" y="22"/>
                              <a:pt x="38" y="2"/>
                            </a:cubicBezTo>
                            <a:cubicBezTo>
                              <a:pt x="35" y="1"/>
                              <a:pt x="31" y="0"/>
                              <a:pt x="27" y="0"/>
                            </a:cubicBezTo>
                            <a:cubicBezTo>
                              <a:pt x="12" y="0"/>
                              <a:pt x="0" y="12"/>
                              <a:pt x="0" y="27"/>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3" name="Freeform 165"/>
                      <p:cNvSpPr>
                        <a:spLocks/>
                      </p:cNvSpPr>
                      <p:nvPr/>
                    </p:nvSpPr>
                    <p:spPr bwMode="auto">
                      <a:xfrm>
                        <a:off x="-1458769" y="330203"/>
                        <a:ext cx="139700" cy="150812"/>
                      </a:xfrm>
                      <a:custGeom>
                        <a:avLst/>
                        <a:gdLst>
                          <a:gd name="T0" fmla="*/ 11 w 37"/>
                          <a:gd name="T1" fmla="*/ 0 h 40"/>
                          <a:gd name="T2" fmla="*/ 0 w 37"/>
                          <a:gd name="T3" fmla="*/ 2 h 40"/>
                          <a:gd name="T4" fmla="*/ 37 w 37"/>
                          <a:gd name="T5" fmla="*/ 40 h 40"/>
                          <a:gd name="T6" fmla="*/ 37 w 37"/>
                          <a:gd name="T7" fmla="*/ 27 h 40"/>
                          <a:gd name="T8" fmla="*/ 11 w 37"/>
                          <a:gd name="T9" fmla="*/ 0 h 40"/>
                        </a:gdLst>
                        <a:ahLst/>
                        <a:cxnLst>
                          <a:cxn ang="0">
                            <a:pos x="T0" y="T1"/>
                          </a:cxn>
                          <a:cxn ang="0">
                            <a:pos x="T2" y="T3"/>
                          </a:cxn>
                          <a:cxn ang="0">
                            <a:pos x="T4" y="T5"/>
                          </a:cxn>
                          <a:cxn ang="0">
                            <a:pos x="T6" y="T7"/>
                          </a:cxn>
                          <a:cxn ang="0">
                            <a:pos x="T8" y="T9"/>
                          </a:cxn>
                        </a:cxnLst>
                        <a:rect l="0" t="0" r="r" b="b"/>
                        <a:pathLst>
                          <a:path w="37" h="40">
                            <a:moveTo>
                              <a:pt x="11" y="0"/>
                            </a:moveTo>
                            <a:cubicBezTo>
                              <a:pt x="7" y="0"/>
                              <a:pt x="3" y="1"/>
                              <a:pt x="0" y="2"/>
                            </a:cubicBezTo>
                            <a:cubicBezTo>
                              <a:pt x="2" y="22"/>
                              <a:pt x="18" y="37"/>
                              <a:pt x="37" y="40"/>
                            </a:cubicBezTo>
                            <a:cubicBezTo>
                              <a:pt x="37" y="40"/>
                              <a:pt x="37" y="40"/>
                              <a:pt x="37" y="27"/>
                            </a:cubicBezTo>
                            <a:cubicBezTo>
                              <a:pt x="37" y="12"/>
                              <a:pt x="25" y="0"/>
                              <a:pt x="11" y="0"/>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4" name="Freeform 166"/>
                      <p:cNvSpPr>
                        <a:spLocks/>
                      </p:cNvSpPr>
                      <p:nvPr/>
                    </p:nvSpPr>
                    <p:spPr bwMode="auto">
                      <a:xfrm>
                        <a:off x="-1647681" y="652599"/>
                        <a:ext cx="455613" cy="184150"/>
                      </a:xfrm>
                      <a:custGeom>
                        <a:avLst/>
                        <a:gdLst>
                          <a:gd name="T0" fmla="*/ 61 w 121"/>
                          <a:gd name="T1" fmla="*/ 49 h 49"/>
                          <a:gd name="T2" fmla="*/ 121 w 121"/>
                          <a:gd name="T3" fmla="*/ 20 h 49"/>
                          <a:gd name="T4" fmla="*/ 96 w 121"/>
                          <a:gd name="T5" fmla="*/ 0 h 49"/>
                          <a:gd name="T6" fmla="*/ 81 w 121"/>
                          <a:gd name="T7" fmla="*/ 0 h 49"/>
                          <a:gd name="T8" fmla="*/ 61 w 121"/>
                          <a:gd name="T9" fmla="*/ 46 h 49"/>
                          <a:gd name="T10" fmla="*/ 40 w 121"/>
                          <a:gd name="T11" fmla="*/ 0 h 49"/>
                          <a:gd name="T12" fmla="*/ 25 w 121"/>
                          <a:gd name="T13" fmla="*/ 0 h 49"/>
                          <a:gd name="T14" fmla="*/ 0 w 121"/>
                          <a:gd name="T15" fmla="*/ 18 h 49"/>
                          <a:gd name="T16" fmla="*/ 61 w 121"/>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49">
                            <a:moveTo>
                              <a:pt x="61" y="49"/>
                            </a:moveTo>
                            <a:cubicBezTo>
                              <a:pt x="86" y="49"/>
                              <a:pt x="107" y="38"/>
                              <a:pt x="121" y="20"/>
                            </a:cubicBezTo>
                            <a:cubicBezTo>
                              <a:pt x="118" y="9"/>
                              <a:pt x="108" y="0"/>
                              <a:pt x="96" y="0"/>
                            </a:cubicBezTo>
                            <a:cubicBezTo>
                              <a:pt x="81" y="0"/>
                              <a:pt x="81" y="0"/>
                              <a:pt x="81" y="0"/>
                            </a:cubicBezTo>
                            <a:cubicBezTo>
                              <a:pt x="61" y="46"/>
                              <a:pt x="61" y="46"/>
                              <a:pt x="61" y="46"/>
                            </a:cubicBezTo>
                            <a:cubicBezTo>
                              <a:pt x="61" y="46"/>
                              <a:pt x="46" y="14"/>
                              <a:pt x="40" y="0"/>
                            </a:cubicBezTo>
                            <a:cubicBezTo>
                              <a:pt x="25" y="0"/>
                              <a:pt x="25" y="0"/>
                              <a:pt x="25" y="0"/>
                            </a:cubicBezTo>
                            <a:cubicBezTo>
                              <a:pt x="14" y="0"/>
                              <a:pt x="4" y="8"/>
                              <a:pt x="0" y="18"/>
                            </a:cubicBezTo>
                            <a:cubicBezTo>
                              <a:pt x="14" y="37"/>
                              <a:pt x="36" y="49"/>
                              <a:pt x="61" y="49"/>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5" name="Freeform 167"/>
                      <p:cNvSpPr>
                        <a:spLocks/>
                      </p:cNvSpPr>
                      <p:nvPr/>
                    </p:nvSpPr>
                    <p:spPr bwMode="auto">
                      <a:xfrm>
                        <a:off x="-1571481" y="623890"/>
                        <a:ext cx="153988" cy="200025"/>
                      </a:xfrm>
                      <a:custGeom>
                        <a:avLst/>
                        <a:gdLst>
                          <a:gd name="T0" fmla="*/ 0 w 97"/>
                          <a:gd name="T1" fmla="*/ 19 h 126"/>
                          <a:gd name="T2" fmla="*/ 23 w 97"/>
                          <a:gd name="T3" fmla="*/ 48 h 126"/>
                          <a:gd name="T4" fmla="*/ 54 w 97"/>
                          <a:gd name="T5" fmla="*/ 48 h 126"/>
                          <a:gd name="T6" fmla="*/ 38 w 97"/>
                          <a:gd name="T7" fmla="*/ 59 h 126"/>
                          <a:gd name="T8" fmla="*/ 97 w 97"/>
                          <a:gd name="T9" fmla="*/ 126 h 126"/>
                          <a:gd name="T10" fmla="*/ 47 w 97"/>
                          <a:gd name="T11" fmla="*/ 0 h 126"/>
                          <a:gd name="T12" fmla="*/ 0 w 97"/>
                          <a:gd name="T13" fmla="*/ 19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9"/>
                            </a:moveTo>
                            <a:lnTo>
                              <a:pt x="23" y="48"/>
                            </a:lnTo>
                            <a:lnTo>
                              <a:pt x="54" y="48"/>
                            </a:lnTo>
                            <a:lnTo>
                              <a:pt x="38" y="59"/>
                            </a:lnTo>
                            <a:lnTo>
                              <a:pt x="97" y="126"/>
                            </a:lnTo>
                            <a:lnTo>
                              <a:pt x="47"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6" name="Freeform 168"/>
                      <p:cNvSpPr>
                        <a:spLocks/>
                      </p:cNvSpPr>
                      <p:nvPr/>
                    </p:nvSpPr>
                    <p:spPr bwMode="auto">
                      <a:xfrm>
                        <a:off x="-1417494" y="623890"/>
                        <a:ext cx="153988" cy="200025"/>
                      </a:xfrm>
                      <a:custGeom>
                        <a:avLst/>
                        <a:gdLst>
                          <a:gd name="T0" fmla="*/ 0 w 97"/>
                          <a:gd name="T1" fmla="*/ 126 h 126"/>
                          <a:gd name="T2" fmla="*/ 59 w 97"/>
                          <a:gd name="T3" fmla="*/ 59 h 126"/>
                          <a:gd name="T4" fmla="*/ 43 w 97"/>
                          <a:gd name="T5" fmla="*/ 48 h 126"/>
                          <a:gd name="T6" fmla="*/ 71 w 97"/>
                          <a:gd name="T7" fmla="*/ 48 h 126"/>
                          <a:gd name="T8" fmla="*/ 97 w 97"/>
                          <a:gd name="T9" fmla="*/ 19 h 126"/>
                          <a:gd name="T10" fmla="*/ 50 w 97"/>
                          <a:gd name="T11" fmla="*/ 0 h 126"/>
                          <a:gd name="T12" fmla="*/ 0 w 97"/>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26"/>
                            </a:moveTo>
                            <a:lnTo>
                              <a:pt x="59" y="59"/>
                            </a:lnTo>
                            <a:lnTo>
                              <a:pt x="43" y="48"/>
                            </a:lnTo>
                            <a:lnTo>
                              <a:pt x="71" y="48"/>
                            </a:lnTo>
                            <a:lnTo>
                              <a:pt x="97" y="19"/>
                            </a:lnTo>
                            <a:lnTo>
                              <a:pt x="50" y="0"/>
                            </a:lnTo>
                            <a:lnTo>
                              <a:pt x="0"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7" name="Oval 169"/>
                      <p:cNvSpPr>
                        <a:spLocks noChangeArrowheads="1"/>
                      </p:cNvSpPr>
                      <p:nvPr/>
                    </p:nvSpPr>
                    <p:spPr bwMode="auto">
                      <a:xfrm>
                        <a:off x="-1534969" y="508003"/>
                        <a:ext cx="12700"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8" name="Oval 170"/>
                      <p:cNvSpPr>
                        <a:spLocks noChangeArrowheads="1"/>
                      </p:cNvSpPr>
                      <p:nvPr/>
                    </p:nvSpPr>
                    <p:spPr bwMode="auto">
                      <a:xfrm>
                        <a:off x="-1315894" y="508003"/>
                        <a:ext cx="15875"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9" name="Oval 171"/>
                      <p:cNvSpPr>
                        <a:spLocks noChangeArrowheads="1"/>
                      </p:cNvSpPr>
                      <p:nvPr/>
                    </p:nvSpPr>
                    <p:spPr bwMode="auto">
                      <a:xfrm>
                        <a:off x="-1376219"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0" name="Oval 172"/>
                      <p:cNvSpPr>
                        <a:spLocks noChangeArrowheads="1"/>
                      </p:cNvSpPr>
                      <p:nvPr/>
                    </p:nvSpPr>
                    <p:spPr bwMode="auto">
                      <a:xfrm>
                        <a:off x="-1353994"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1" name="Oval 173"/>
                      <p:cNvSpPr>
                        <a:spLocks noChangeArrowheads="1"/>
                      </p:cNvSpPr>
                      <p:nvPr/>
                    </p:nvSpPr>
                    <p:spPr bwMode="auto">
                      <a:xfrm>
                        <a:off x="-1365106" y="538165"/>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2" name="Oval 174"/>
                      <p:cNvSpPr>
                        <a:spLocks noChangeArrowheads="1"/>
                      </p:cNvSpPr>
                      <p:nvPr/>
                    </p:nvSpPr>
                    <p:spPr bwMode="auto">
                      <a:xfrm>
                        <a:off x="-1492106" y="515940"/>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3" name="Oval 175"/>
                      <p:cNvSpPr>
                        <a:spLocks noChangeArrowheads="1"/>
                      </p:cNvSpPr>
                      <p:nvPr/>
                    </p:nvSpPr>
                    <p:spPr bwMode="auto">
                      <a:xfrm>
                        <a:off x="-1469881"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4" name="Oval 176"/>
                      <p:cNvSpPr>
                        <a:spLocks noChangeArrowheads="1"/>
                      </p:cNvSpPr>
                      <p:nvPr/>
                    </p:nvSpPr>
                    <p:spPr bwMode="auto">
                      <a:xfrm>
                        <a:off x="-1480994" y="538165"/>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5" name="Oval 177"/>
                      <p:cNvSpPr>
                        <a:spLocks noChangeArrowheads="1"/>
                      </p:cNvSpPr>
                      <p:nvPr/>
                    </p:nvSpPr>
                    <p:spPr bwMode="auto">
                      <a:xfrm>
                        <a:off x="-1485756" y="492128"/>
                        <a:ext cx="15875"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6" name="Oval 178"/>
                      <p:cNvSpPr>
                        <a:spLocks noChangeArrowheads="1"/>
                      </p:cNvSpPr>
                      <p:nvPr/>
                    </p:nvSpPr>
                    <p:spPr bwMode="auto">
                      <a:xfrm>
                        <a:off x="-1368281" y="492128"/>
                        <a:ext cx="14288"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7" name="Freeform 179"/>
                      <p:cNvSpPr>
                        <a:spLocks/>
                      </p:cNvSpPr>
                      <p:nvPr/>
                    </p:nvSpPr>
                    <p:spPr bwMode="auto">
                      <a:xfrm>
                        <a:off x="-1436544" y="530228"/>
                        <a:ext cx="34925" cy="14287"/>
                      </a:xfrm>
                      <a:custGeom>
                        <a:avLst/>
                        <a:gdLst>
                          <a:gd name="T0" fmla="*/ 4 w 9"/>
                          <a:gd name="T1" fmla="*/ 4 h 4"/>
                          <a:gd name="T2" fmla="*/ 9 w 9"/>
                          <a:gd name="T3" fmla="*/ 0 h 4"/>
                          <a:gd name="T4" fmla="*/ 0 w 9"/>
                          <a:gd name="T5" fmla="*/ 0 h 4"/>
                          <a:gd name="T6" fmla="*/ 4 w 9"/>
                          <a:gd name="T7" fmla="*/ 4 h 4"/>
                        </a:gdLst>
                        <a:ahLst/>
                        <a:cxnLst>
                          <a:cxn ang="0">
                            <a:pos x="T0" y="T1"/>
                          </a:cxn>
                          <a:cxn ang="0">
                            <a:pos x="T2" y="T3"/>
                          </a:cxn>
                          <a:cxn ang="0">
                            <a:pos x="T4" y="T5"/>
                          </a:cxn>
                          <a:cxn ang="0">
                            <a:pos x="T6" y="T7"/>
                          </a:cxn>
                        </a:cxnLst>
                        <a:rect l="0" t="0" r="r" b="b"/>
                        <a:pathLst>
                          <a:path w="9" h="4">
                            <a:moveTo>
                              <a:pt x="4" y="4"/>
                            </a:moveTo>
                            <a:cubicBezTo>
                              <a:pt x="7" y="4"/>
                              <a:pt x="9" y="2"/>
                              <a:pt x="9" y="0"/>
                            </a:cubicBezTo>
                            <a:cubicBezTo>
                              <a:pt x="0" y="0"/>
                              <a:pt x="0" y="0"/>
                              <a:pt x="0" y="0"/>
                            </a:cubicBezTo>
                            <a:cubicBezTo>
                              <a:pt x="0" y="2"/>
                              <a:pt x="2" y="4"/>
                              <a:pt x="4" y="4"/>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8" name="Freeform 180"/>
                      <p:cNvSpPr>
                        <a:spLocks/>
                      </p:cNvSpPr>
                      <p:nvPr/>
                    </p:nvSpPr>
                    <p:spPr bwMode="auto">
                      <a:xfrm>
                        <a:off x="-1439719" y="568328"/>
                        <a:ext cx="49213" cy="6350"/>
                      </a:xfrm>
                      <a:custGeom>
                        <a:avLst/>
                        <a:gdLst>
                          <a:gd name="T0" fmla="*/ 0 w 13"/>
                          <a:gd name="T1" fmla="*/ 0 h 2"/>
                          <a:gd name="T2" fmla="*/ 13 w 13"/>
                          <a:gd name="T3" fmla="*/ 0 h 2"/>
                        </a:gdLst>
                        <a:ahLst/>
                        <a:cxnLst>
                          <a:cxn ang="0">
                            <a:pos x="T0" y="T1"/>
                          </a:cxn>
                          <a:cxn ang="0">
                            <a:pos x="T2" y="T3"/>
                          </a:cxn>
                        </a:cxnLst>
                        <a:rect l="0" t="0" r="r" b="b"/>
                        <a:pathLst>
                          <a:path w="13" h="2">
                            <a:moveTo>
                              <a:pt x="0" y="0"/>
                            </a:moveTo>
                            <a:cubicBezTo>
                              <a:pt x="4" y="2"/>
                              <a:pt x="8" y="2"/>
                              <a:pt x="13" y="0"/>
                            </a:cubicBezTo>
                          </a:path>
                        </a:pathLst>
                      </a:custGeom>
                      <a:noFill/>
                      <a:ln w="1111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43" name="Oval 118"/>
                    <p:cNvSpPr>
                      <a:spLocks noChangeArrowheads="1"/>
                    </p:cNvSpPr>
                    <p:nvPr/>
                  </p:nvSpPr>
                  <p:spPr bwMode="auto">
                    <a:xfrm>
                      <a:off x="1821297" y="1487005"/>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621" name="Group 620"/>
                <p:cNvGrpSpPr/>
                <p:nvPr/>
              </p:nvGrpSpPr>
              <p:grpSpPr>
                <a:xfrm>
                  <a:off x="1029271" y="1681800"/>
                  <a:ext cx="712488" cy="722345"/>
                  <a:chOff x="1120596" y="1725856"/>
                  <a:chExt cx="712488" cy="722345"/>
                </a:xfrm>
              </p:grpSpPr>
              <p:grpSp>
                <p:nvGrpSpPr>
                  <p:cNvPr id="622" name="Group 621"/>
                  <p:cNvGrpSpPr/>
                  <p:nvPr/>
                </p:nvGrpSpPr>
                <p:grpSpPr>
                  <a:xfrm>
                    <a:off x="1120596" y="1725856"/>
                    <a:ext cx="712488" cy="722345"/>
                    <a:chOff x="-2492231" y="3233740"/>
                    <a:chExt cx="566738" cy="574581"/>
                  </a:xfrm>
                </p:grpSpPr>
                <p:sp>
                  <p:nvSpPr>
                    <p:cNvPr id="624" name="Oval 136"/>
                    <p:cNvSpPr>
                      <a:spLocks noChangeArrowheads="1"/>
                    </p:cNvSpPr>
                    <p:nvPr/>
                  </p:nvSpPr>
                  <p:spPr bwMode="auto">
                    <a:xfrm>
                      <a:off x="-2492231" y="3233740"/>
                      <a:ext cx="566738" cy="56356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5" name="Freeform 137"/>
                    <p:cNvSpPr>
                      <a:spLocks/>
                    </p:cNvSpPr>
                    <p:nvPr/>
                  </p:nvSpPr>
                  <p:spPr bwMode="auto">
                    <a:xfrm>
                      <a:off x="-2419567" y="3643221"/>
                      <a:ext cx="433388" cy="165100"/>
                    </a:xfrm>
                    <a:custGeom>
                      <a:avLst/>
                      <a:gdLst>
                        <a:gd name="T0" fmla="*/ 58 w 115"/>
                        <a:gd name="T1" fmla="*/ 44 h 44"/>
                        <a:gd name="T2" fmla="*/ 115 w 115"/>
                        <a:gd name="T3" fmla="*/ 17 h 44"/>
                        <a:gd name="T4" fmla="*/ 92 w 115"/>
                        <a:gd name="T5" fmla="*/ 0 h 44"/>
                        <a:gd name="T6" fmla="*/ 68 w 115"/>
                        <a:gd name="T7" fmla="*/ 0 h 44"/>
                        <a:gd name="T8" fmla="*/ 58 w 115"/>
                        <a:gd name="T9" fmla="*/ 6 h 44"/>
                        <a:gd name="T10" fmla="*/ 47 w 115"/>
                        <a:gd name="T11" fmla="*/ 0 h 44"/>
                        <a:gd name="T12" fmla="*/ 23 w 115"/>
                        <a:gd name="T13" fmla="*/ 0 h 44"/>
                        <a:gd name="T14" fmla="*/ 0 w 115"/>
                        <a:gd name="T15" fmla="*/ 16 h 44"/>
                        <a:gd name="T16" fmla="*/ 58 w 115"/>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4">
                          <a:moveTo>
                            <a:pt x="58" y="44"/>
                          </a:moveTo>
                          <a:cubicBezTo>
                            <a:pt x="81" y="44"/>
                            <a:pt x="102" y="33"/>
                            <a:pt x="115" y="17"/>
                          </a:cubicBezTo>
                          <a:cubicBezTo>
                            <a:pt x="112" y="7"/>
                            <a:pt x="103" y="0"/>
                            <a:pt x="92" y="0"/>
                          </a:cubicBezTo>
                          <a:cubicBezTo>
                            <a:pt x="68" y="0"/>
                            <a:pt x="68" y="0"/>
                            <a:pt x="68" y="0"/>
                          </a:cubicBezTo>
                          <a:cubicBezTo>
                            <a:pt x="58" y="6"/>
                            <a:pt x="58" y="6"/>
                            <a:pt x="58" y="6"/>
                          </a:cubicBezTo>
                          <a:cubicBezTo>
                            <a:pt x="47" y="0"/>
                            <a:pt x="47" y="0"/>
                            <a:pt x="47" y="0"/>
                          </a:cubicBezTo>
                          <a:cubicBezTo>
                            <a:pt x="23" y="0"/>
                            <a:pt x="23" y="0"/>
                            <a:pt x="23" y="0"/>
                          </a:cubicBezTo>
                          <a:cubicBezTo>
                            <a:pt x="13" y="0"/>
                            <a:pt x="4" y="7"/>
                            <a:pt x="0" y="16"/>
                          </a:cubicBezTo>
                          <a:cubicBezTo>
                            <a:pt x="14" y="33"/>
                            <a:pt x="35" y="44"/>
                            <a:pt x="58" y="4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6" name="Freeform 138"/>
                    <p:cNvSpPr>
                      <a:spLocks/>
                    </p:cNvSpPr>
                    <p:nvPr/>
                  </p:nvSpPr>
                  <p:spPr bwMode="auto">
                    <a:xfrm>
                      <a:off x="-2333481" y="3278190"/>
                      <a:ext cx="244475" cy="161925"/>
                    </a:xfrm>
                    <a:custGeom>
                      <a:avLst/>
                      <a:gdLst>
                        <a:gd name="T0" fmla="*/ 35 w 65"/>
                        <a:gd name="T1" fmla="*/ 0 h 43"/>
                        <a:gd name="T2" fmla="*/ 30 w 65"/>
                        <a:gd name="T3" fmla="*/ 0 h 43"/>
                        <a:gd name="T4" fmla="*/ 0 w 65"/>
                        <a:gd name="T5" fmla="*/ 30 h 43"/>
                        <a:gd name="T6" fmla="*/ 0 w 65"/>
                        <a:gd name="T7" fmla="*/ 43 h 43"/>
                        <a:gd name="T8" fmla="*/ 65 w 65"/>
                        <a:gd name="T9" fmla="*/ 43 h 43"/>
                        <a:gd name="T10" fmla="*/ 65 w 65"/>
                        <a:gd name="T11" fmla="*/ 30 h 43"/>
                        <a:gd name="T12" fmla="*/ 35 w 6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5" h="43">
                          <a:moveTo>
                            <a:pt x="35" y="0"/>
                          </a:moveTo>
                          <a:cubicBezTo>
                            <a:pt x="30" y="0"/>
                            <a:pt x="30" y="0"/>
                            <a:pt x="30" y="0"/>
                          </a:cubicBezTo>
                          <a:cubicBezTo>
                            <a:pt x="13" y="0"/>
                            <a:pt x="0" y="13"/>
                            <a:pt x="0" y="30"/>
                          </a:cubicBezTo>
                          <a:cubicBezTo>
                            <a:pt x="0" y="43"/>
                            <a:pt x="0" y="43"/>
                            <a:pt x="0" y="43"/>
                          </a:cubicBezTo>
                          <a:cubicBezTo>
                            <a:pt x="65" y="43"/>
                            <a:pt x="65" y="43"/>
                            <a:pt x="65" y="43"/>
                          </a:cubicBezTo>
                          <a:cubicBezTo>
                            <a:pt x="65" y="30"/>
                            <a:pt x="65" y="30"/>
                            <a:pt x="65" y="30"/>
                          </a:cubicBezTo>
                          <a:cubicBezTo>
                            <a:pt x="65" y="13"/>
                            <a:pt x="52" y="0"/>
                            <a:pt x="35"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7" name="Freeform 139"/>
                    <p:cNvSpPr>
                      <a:spLocks/>
                    </p:cNvSpPr>
                    <p:nvPr/>
                  </p:nvSpPr>
                  <p:spPr bwMode="auto">
                    <a:xfrm>
                      <a:off x="-2325544" y="3451228"/>
                      <a:ext cx="233363" cy="49212"/>
                    </a:xfrm>
                    <a:custGeom>
                      <a:avLst/>
                      <a:gdLst>
                        <a:gd name="T0" fmla="*/ 58 w 62"/>
                        <a:gd name="T1" fmla="*/ 0 h 13"/>
                        <a:gd name="T2" fmla="*/ 3 w 62"/>
                        <a:gd name="T3" fmla="*/ 0 h 13"/>
                        <a:gd name="T4" fmla="*/ 0 w 62"/>
                        <a:gd name="T5" fmla="*/ 3 h 13"/>
                        <a:gd name="T6" fmla="*/ 0 w 62"/>
                        <a:gd name="T7" fmla="*/ 10 h 13"/>
                        <a:gd name="T8" fmla="*/ 3 w 62"/>
                        <a:gd name="T9" fmla="*/ 13 h 13"/>
                        <a:gd name="T10" fmla="*/ 58 w 62"/>
                        <a:gd name="T11" fmla="*/ 13 h 13"/>
                        <a:gd name="T12" fmla="*/ 62 w 62"/>
                        <a:gd name="T13" fmla="*/ 10 h 13"/>
                        <a:gd name="T14" fmla="*/ 62 w 62"/>
                        <a:gd name="T15" fmla="*/ 3 h 13"/>
                        <a:gd name="T16" fmla="*/ 58 w 6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3">
                          <a:moveTo>
                            <a:pt x="58" y="0"/>
                          </a:moveTo>
                          <a:cubicBezTo>
                            <a:pt x="3" y="0"/>
                            <a:pt x="3" y="0"/>
                            <a:pt x="3" y="0"/>
                          </a:cubicBezTo>
                          <a:cubicBezTo>
                            <a:pt x="1" y="0"/>
                            <a:pt x="0" y="2"/>
                            <a:pt x="0" y="3"/>
                          </a:cubicBezTo>
                          <a:cubicBezTo>
                            <a:pt x="0" y="10"/>
                            <a:pt x="0" y="10"/>
                            <a:pt x="0" y="10"/>
                          </a:cubicBezTo>
                          <a:cubicBezTo>
                            <a:pt x="0" y="12"/>
                            <a:pt x="1" y="13"/>
                            <a:pt x="3" y="13"/>
                          </a:cubicBezTo>
                          <a:cubicBezTo>
                            <a:pt x="58" y="13"/>
                            <a:pt x="58" y="13"/>
                            <a:pt x="58" y="13"/>
                          </a:cubicBezTo>
                          <a:cubicBezTo>
                            <a:pt x="60" y="13"/>
                            <a:pt x="62" y="12"/>
                            <a:pt x="62" y="10"/>
                          </a:cubicBezTo>
                          <a:cubicBezTo>
                            <a:pt x="62" y="3"/>
                            <a:pt x="62" y="3"/>
                            <a:pt x="62" y="3"/>
                          </a:cubicBezTo>
                          <a:cubicBezTo>
                            <a:pt x="62" y="2"/>
                            <a:pt x="60" y="0"/>
                            <a:pt x="58"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8" name="Freeform 140"/>
                    <p:cNvSpPr>
                      <a:spLocks/>
                    </p:cNvSpPr>
                    <p:nvPr/>
                  </p:nvSpPr>
                  <p:spPr bwMode="auto">
                    <a:xfrm>
                      <a:off x="-2325544" y="3594103"/>
                      <a:ext cx="230188" cy="203200"/>
                    </a:xfrm>
                    <a:custGeom>
                      <a:avLst/>
                      <a:gdLst>
                        <a:gd name="T0" fmla="*/ 61 w 61"/>
                        <a:gd name="T1" fmla="*/ 21 h 54"/>
                        <a:gd name="T2" fmla="*/ 47 w 61"/>
                        <a:gd name="T3" fmla="*/ 0 h 54"/>
                        <a:gd name="T4" fmla="*/ 15 w 61"/>
                        <a:gd name="T5" fmla="*/ 0 h 54"/>
                        <a:gd name="T6" fmla="*/ 0 w 61"/>
                        <a:gd name="T7" fmla="*/ 21 h 54"/>
                        <a:gd name="T8" fmla="*/ 10 w 61"/>
                        <a:gd name="T9" fmla="*/ 21 h 54"/>
                        <a:gd name="T10" fmla="*/ 28 w 61"/>
                        <a:gd name="T11" fmla="*/ 54 h 54"/>
                        <a:gd name="T12" fmla="*/ 31 w 61"/>
                        <a:gd name="T13" fmla="*/ 54 h 54"/>
                        <a:gd name="T14" fmla="*/ 33 w 61"/>
                        <a:gd name="T15" fmla="*/ 54 h 54"/>
                        <a:gd name="T16" fmla="*/ 50 w 61"/>
                        <a:gd name="T17" fmla="*/ 21 h 54"/>
                        <a:gd name="T18" fmla="*/ 61 w 61"/>
                        <a:gd name="T19"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4">
                          <a:moveTo>
                            <a:pt x="61" y="21"/>
                          </a:moveTo>
                          <a:cubicBezTo>
                            <a:pt x="47" y="0"/>
                            <a:pt x="47" y="0"/>
                            <a:pt x="47" y="0"/>
                          </a:cubicBezTo>
                          <a:cubicBezTo>
                            <a:pt x="15" y="0"/>
                            <a:pt x="15" y="0"/>
                            <a:pt x="15" y="0"/>
                          </a:cubicBezTo>
                          <a:cubicBezTo>
                            <a:pt x="0" y="21"/>
                            <a:pt x="0" y="21"/>
                            <a:pt x="0" y="21"/>
                          </a:cubicBezTo>
                          <a:cubicBezTo>
                            <a:pt x="10" y="21"/>
                            <a:pt x="10" y="21"/>
                            <a:pt x="10" y="21"/>
                          </a:cubicBezTo>
                          <a:cubicBezTo>
                            <a:pt x="28" y="54"/>
                            <a:pt x="28" y="54"/>
                            <a:pt x="28" y="54"/>
                          </a:cubicBezTo>
                          <a:cubicBezTo>
                            <a:pt x="29" y="54"/>
                            <a:pt x="30" y="54"/>
                            <a:pt x="31" y="54"/>
                          </a:cubicBezTo>
                          <a:cubicBezTo>
                            <a:pt x="32" y="54"/>
                            <a:pt x="33" y="54"/>
                            <a:pt x="33" y="54"/>
                          </a:cubicBezTo>
                          <a:cubicBezTo>
                            <a:pt x="50" y="21"/>
                            <a:pt x="50" y="21"/>
                            <a:pt x="50" y="21"/>
                          </a:cubicBezTo>
                          <a:lnTo>
                            <a:pt x="61" y="2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9" name="Freeform 141"/>
                    <p:cNvSpPr>
                      <a:spLocks/>
                    </p:cNvSpPr>
                    <p:nvPr/>
                  </p:nvSpPr>
                  <p:spPr bwMode="auto">
                    <a:xfrm>
                      <a:off x="-2269981" y="3640140"/>
                      <a:ext cx="120650" cy="157162"/>
                    </a:xfrm>
                    <a:custGeom>
                      <a:avLst/>
                      <a:gdLst>
                        <a:gd name="T0" fmla="*/ 0 w 32"/>
                        <a:gd name="T1" fmla="*/ 0 h 42"/>
                        <a:gd name="T2" fmla="*/ 14 w 32"/>
                        <a:gd name="T3" fmla="*/ 42 h 42"/>
                        <a:gd name="T4" fmla="*/ 16 w 32"/>
                        <a:gd name="T5" fmla="*/ 42 h 42"/>
                        <a:gd name="T6" fmla="*/ 17 w 32"/>
                        <a:gd name="T7" fmla="*/ 42 h 42"/>
                        <a:gd name="T8" fmla="*/ 32 w 32"/>
                        <a:gd name="T9" fmla="*/ 0 h 42"/>
                        <a:gd name="T10" fmla="*/ 0 w 32"/>
                        <a:gd name="T11" fmla="*/ 0 h 42"/>
                      </a:gdLst>
                      <a:ahLst/>
                      <a:cxnLst>
                        <a:cxn ang="0">
                          <a:pos x="T0" y="T1"/>
                        </a:cxn>
                        <a:cxn ang="0">
                          <a:pos x="T2" y="T3"/>
                        </a:cxn>
                        <a:cxn ang="0">
                          <a:pos x="T4" y="T5"/>
                        </a:cxn>
                        <a:cxn ang="0">
                          <a:pos x="T6" y="T7"/>
                        </a:cxn>
                        <a:cxn ang="0">
                          <a:pos x="T8" y="T9"/>
                        </a:cxn>
                        <a:cxn ang="0">
                          <a:pos x="T10" y="T11"/>
                        </a:cxn>
                      </a:cxnLst>
                      <a:rect l="0" t="0" r="r" b="b"/>
                      <a:pathLst>
                        <a:path w="32" h="42">
                          <a:moveTo>
                            <a:pt x="0" y="0"/>
                          </a:moveTo>
                          <a:cubicBezTo>
                            <a:pt x="14" y="42"/>
                            <a:pt x="14" y="42"/>
                            <a:pt x="14" y="42"/>
                          </a:cubicBezTo>
                          <a:cubicBezTo>
                            <a:pt x="15" y="42"/>
                            <a:pt x="16" y="42"/>
                            <a:pt x="16" y="42"/>
                          </a:cubicBezTo>
                          <a:cubicBezTo>
                            <a:pt x="17" y="42"/>
                            <a:pt x="17" y="42"/>
                            <a:pt x="17" y="42"/>
                          </a:cubicBezTo>
                          <a:cubicBezTo>
                            <a:pt x="32" y="0"/>
                            <a:pt x="32" y="0"/>
                            <a:pt x="32"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0" name="Freeform 142"/>
                    <p:cNvSpPr>
                      <a:spLocks/>
                    </p:cNvSpPr>
                    <p:nvPr/>
                  </p:nvSpPr>
                  <p:spPr bwMode="auto">
                    <a:xfrm>
                      <a:off x="-2269981" y="3552828"/>
                      <a:ext cx="120650" cy="120650"/>
                    </a:xfrm>
                    <a:custGeom>
                      <a:avLst/>
                      <a:gdLst>
                        <a:gd name="T0" fmla="*/ 27 w 32"/>
                        <a:gd name="T1" fmla="*/ 0 h 32"/>
                        <a:gd name="T2" fmla="*/ 5 w 32"/>
                        <a:gd name="T3" fmla="*/ 0 h 32"/>
                        <a:gd name="T4" fmla="*/ 0 w 32"/>
                        <a:gd name="T5" fmla="*/ 5 h 32"/>
                        <a:gd name="T6" fmla="*/ 0 w 32"/>
                        <a:gd name="T7" fmla="*/ 23 h 32"/>
                        <a:gd name="T8" fmla="*/ 16 w 32"/>
                        <a:gd name="T9" fmla="*/ 32 h 32"/>
                        <a:gd name="T10" fmla="*/ 32 w 32"/>
                        <a:gd name="T11" fmla="*/ 23 h 32"/>
                        <a:gd name="T12" fmla="*/ 32 w 32"/>
                        <a:gd name="T13" fmla="*/ 5 h 32"/>
                        <a:gd name="T14" fmla="*/ 27 w 3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7" y="0"/>
                          </a:moveTo>
                          <a:cubicBezTo>
                            <a:pt x="5" y="0"/>
                            <a:pt x="5" y="0"/>
                            <a:pt x="5" y="0"/>
                          </a:cubicBezTo>
                          <a:cubicBezTo>
                            <a:pt x="3" y="1"/>
                            <a:pt x="1" y="3"/>
                            <a:pt x="0" y="5"/>
                          </a:cubicBezTo>
                          <a:cubicBezTo>
                            <a:pt x="0" y="23"/>
                            <a:pt x="0" y="23"/>
                            <a:pt x="0" y="23"/>
                          </a:cubicBezTo>
                          <a:cubicBezTo>
                            <a:pt x="3" y="29"/>
                            <a:pt x="9" y="32"/>
                            <a:pt x="16" y="32"/>
                          </a:cubicBezTo>
                          <a:cubicBezTo>
                            <a:pt x="22" y="32"/>
                            <a:pt x="28" y="29"/>
                            <a:pt x="32" y="23"/>
                          </a:cubicBezTo>
                          <a:cubicBezTo>
                            <a:pt x="32" y="5"/>
                            <a:pt x="32" y="5"/>
                            <a:pt x="32" y="5"/>
                          </a:cubicBezTo>
                          <a:cubicBezTo>
                            <a:pt x="30" y="3"/>
                            <a:pt x="29" y="1"/>
                            <a:pt x="27" y="0"/>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1" name="Freeform 143"/>
                    <p:cNvSpPr>
                      <a:spLocks/>
                    </p:cNvSpPr>
                    <p:nvPr/>
                  </p:nvSpPr>
                  <p:spPr bwMode="auto">
                    <a:xfrm>
                      <a:off x="-2269981" y="3522665"/>
                      <a:ext cx="120650" cy="101600"/>
                    </a:xfrm>
                    <a:custGeom>
                      <a:avLst/>
                      <a:gdLst>
                        <a:gd name="T0" fmla="*/ 0 w 32"/>
                        <a:gd name="T1" fmla="*/ 25 h 27"/>
                        <a:gd name="T2" fmla="*/ 16 w 32"/>
                        <a:gd name="T3" fmla="*/ 27 h 27"/>
                        <a:gd name="T4" fmla="*/ 32 w 32"/>
                        <a:gd name="T5" fmla="*/ 25 h 27"/>
                        <a:gd name="T6" fmla="*/ 32 w 32"/>
                        <a:gd name="T7" fmla="*/ 0 h 27"/>
                        <a:gd name="T8" fmla="*/ 0 w 32"/>
                        <a:gd name="T9" fmla="*/ 0 h 27"/>
                        <a:gd name="T10" fmla="*/ 0 w 32"/>
                        <a:gd name="T11" fmla="*/ 25 h 27"/>
                      </a:gdLst>
                      <a:ahLst/>
                      <a:cxnLst>
                        <a:cxn ang="0">
                          <a:pos x="T0" y="T1"/>
                        </a:cxn>
                        <a:cxn ang="0">
                          <a:pos x="T2" y="T3"/>
                        </a:cxn>
                        <a:cxn ang="0">
                          <a:pos x="T4" y="T5"/>
                        </a:cxn>
                        <a:cxn ang="0">
                          <a:pos x="T6" y="T7"/>
                        </a:cxn>
                        <a:cxn ang="0">
                          <a:pos x="T8" y="T9"/>
                        </a:cxn>
                        <a:cxn ang="0">
                          <a:pos x="T10" y="T11"/>
                        </a:cxn>
                      </a:cxnLst>
                      <a:rect l="0" t="0" r="r" b="b"/>
                      <a:pathLst>
                        <a:path w="32" h="27">
                          <a:moveTo>
                            <a:pt x="0" y="25"/>
                          </a:moveTo>
                          <a:cubicBezTo>
                            <a:pt x="5" y="26"/>
                            <a:pt x="10" y="27"/>
                            <a:pt x="16" y="27"/>
                          </a:cubicBezTo>
                          <a:cubicBezTo>
                            <a:pt x="21" y="27"/>
                            <a:pt x="27" y="26"/>
                            <a:pt x="32" y="25"/>
                          </a:cubicBezTo>
                          <a:cubicBezTo>
                            <a:pt x="32" y="0"/>
                            <a:pt x="32" y="0"/>
                            <a:pt x="32" y="0"/>
                          </a:cubicBezTo>
                          <a:cubicBezTo>
                            <a:pt x="32" y="0"/>
                            <a:pt x="32" y="0"/>
                            <a:pt x="0" y="0"/>
                          </a:cubicBezTo>
                          <a:cubicBezTo>
                            <a:pt x="0" y="0"/>
                            <a:pt x="0" y="0"/>
                            <a:pt x="0" y="25"/>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2" name="Freeform 144"/>
                    <p:cNvSpPr>
                      <a:spLocks/>
                    </p:cNvSpPr>
                    <p:nvPr/>
                  </p:nvSpPr>
                  <p:spPr bwMode="auto">
                    <a:xfrm>
                      <a:off x="-2306494" y="3392491"/>
                      <a:ext cx="192088" cy="201612"/>
                    </a:xfrm>
                    <a:custGeom>
                      <a:avLst/>
                      <a:gdLst>
                        <a:gd name="T0" fmla="*/ 0 w 51"/>
                        <a:gd name="T1" fmla="*/ 6 h 54"/>
                        <a:gd name="T2" fmla="*/ 0 w 51"/>
                        <a:gd name="T3" fmla="*/ 46 h 54"/>
                        <a:gd name="T4" fmla="*/ 26 w 51"/>
                        <a:gd name="T5" fmla="*/ 54 h 54"/>
                        <a:gd name="T6" fmla="*/ 51 w 51"/>
                        <a:gd name="T7" fmla="*/ 46 h 54"/>
                        <a:gd name="T8" fmla="*/ 51 w 51"/>
                        <a:gd name="T9" fmla="*/ 6 h 54"/>
                        <a:gd name="T10" fmla="*/ 26 w 51"/>
                        <a:gd name="T11" fmla="*/ 0 h 54"/>
                        <a:gd name="T12" fmla="*/ 0 w 51"/>
                        <a:gd name="T13" fmla="*/ 6 h 54"/>
                      </a:gdLst>
                      <a:ahLst/>
                      <a:cxnLst>
                        <a:cxn ang="0">
                          <a:pos x="T0" y="T1"/>
                        </a:cxn>
                        <a:cxn ang="0">
                          <a:pos x="T2" y="T3"/>
                        </a:cxn>
                        <a:cxn ang="0">
                          <a:pos x="T4" y="T5"/>
                        </a:cxn>
                        <a:cxn ang="0">
                          <a:pos x="T6" y="T7"/>
                        </a:cxn>
                        <a:cxn ang="0">
                          <a:pos x="T8" y="T9"/>
                        </a:cxn>
                        <a:cxn ang="0">
                          <a:pos x="T10" y="T11"/>
                        </a:cxn>
                        <a:cxn ang="0">
                          <a:pos x="T12" y="T13"/>
                        </a:cxn>
                      </a:cxnLst>
                      <a:rect l="0" t="0" r="r" b="b"/>
                      <a:pathLst>
                        <a:path w="51" h="54">
                          <a:moveTo>
                            <a:pt x="0" y="6"/>
                          </a:moveTo>
                          <a:cubicBezTo>
                            <a:pt x="0" y="6"/>
                            <a:pt x="0" y="6"/>
                            <a:pt x="0" y="46"/>
                          </a:cubicBezTo>
                          <a:cubicBezTo>
                            <a:pt x="7" y="51"/>
                            <a:pt x="16" y="54"/>
                            <a:pt x="26" y="54"/>
                          </a:cubicBezTo>
                          <a:cubicBezTo>
                            <a:pt x="35" y="54"/>
                            <a:pt x="44" y="51"/>
                            <a:pt x="51" y="46"/>
                          </a:cubicBezTo>
                          <a:cubicBezTo>
                            <a:pt x="51" y="46"/>
                            <a:pt x="51" y="46"/>
                            <a:pt x="51" y="6"/>
                          </a:cubicBezTo>
                          <a:cubicBezTo>
                            <a:pt x="51" y="6"/>
                            <a:pt x="38" y="0"/>
                            <a:pt x="26" y="0"/>
                          </a:cubicBezTo>
                          <a:cubicBezTo>
                            <a:pt x="13" y="0"/>
                            <a:pt x="0" y="6"/>
                            <a:pt x="0" y="6"/>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3" name="Rectangle 145"/>
                    <p:cNvSpPr>
                      <a:spLocks noChangeArrowheads="1"/>
                    </p:cNvSpPr>
                    <p:nvPr/>
                  </p:nvSpPr>
                  <p:spPr bwMode="auto">
                    <a:xfrm>
                      <a:off x="-2130281" y="3403603"/>
                      <a:ext cx="15875"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4" name="Rectangle 146"/>
                    <p:cNvSpPr>
                      <a:spLocks noChangeArrowheads="1"/>
                    </p:cNvSpPr>
                    <p:nvPr/>
                  </p:nvSpPr>
                  <p:spPr bwMode="auto">
                    <a:xfrm>
                      <a:off x="-2306494" y="3403603"/>
                      <a:ext cx="14288"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5" name="Oval 147"/>
                    <p:cNvSpPr>
                      <a:spLocks noChangeArrowheads="1"/>
                    </p:cNvSpPr>
                    <p:nvPr/>
                  </p:nvSpPr>
                  <p:spPr bwMode="auto">
                    <a:xfrm>
                      <a:off x="-2269981" y="3470278"/>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6" name="Oval 148"/>
                    <p:cNvSpPr>
                      <a:spLocks noChangeArrowheads="1"/>
                    </p:cNvSpPr>
                    <p:nvPr/>
                  </p:nvSpPr>
                  <p:spPr bwMode="auto">
                    <a:xfrm>
                      <a:off x="-2163619" y="3470278"/>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7" name="Freeform 149"/>
                    <p:cNvSpPr>
                      <a:spLocks/>
                    </p:cNvSpPr>
                    <p:nvPr/>
                  </p:nvSpPr>
                  <p:spPr bwMode="auto">
                    <a:xfrm>
                      <a:off x="-2223944" y="3511553"/>
                      <a:ext cx="26988" cy="11112"/>
                    </a:xfrm>
                    <a:custGeom>
                      <a:avLst/>
                      <a:gdLst>
                        <a:gd name="T0" fmla="*/ 4 w 7"/>
                        <a:gd name="T1" fmla="*/ 3 h 3"/>
                        <a:gd name="T2" fmla="*/ 7 w 7"/>
                        <a:gd name="T3" fmla="*/ 0 h 3"/>
                        <a:gd name="T4" fmla="*/ 0 w 7"/>
                        <a:gd name="T5" fmla="*/ 0 h 3"/>
                        <a:gd name="T6" fmla="*/ 4 w 7"/>
                        <a:gd name="T7" fmla="*/ 3 h 3"/>
                      </a:gdLst>
                      <a:ahLst/>
                      <a:cxnLst>
                        <a:cxn ang="0">
                          <a:pos x="T0" y="T1"/>
                        </a:cxn>
                        <a:cxn ang="0">
                          <a:pos x="T2" y="T3"/>
                        </a:cxn>
                        <a:cxn ang="0">
                          <a:pos x="T4" y="T5"/>
                        </a:cxn>
                        <a:cxn ang="0">
                          <a:pos x="T6" y="T7"/>
                        </a:cxn>
                      </a:cxnLst>
                      <a:rect l="0" t="0" r="r" b="b"/>
                      <a:pathLst>
                        <a:path w="7" h="3">
                          <a:moveTo>
                            <a:pt x="4" y="3"/>
                          </a:moveTo>
                          <a:cubicBezTo>
                            <a:pt x="6" y="3"/>
                            <a:pt x="7" y="2"/>
                            <a:pt x="7" y="0"/>
                          </a:cubicBezTo>
                          <a:cubicBezTo>
                            <a:pt x="0" y="0"/>
                            <a:pt x="0" y="0"/>
                            <a:pt x="0" y="0"/>
                          </a:cubicBezTo>
                          <a:cubicBezTo>
                            <a:pt x="0" y="2"/>
                            <a:pt x="2" y="3"/>
                            <a:pt x="4" y="3"/>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8" name="Freeform 150"/>
                    <p:cNvSpPr>
                      <a:spLocks/>
                    </p:cNvSpPr>
                    <p:nvPr/>
                  </p:nvSpPr>
                  <p:spPr bwMode="auto">
                    <a:xfrm>
                      <a:off x="-2235056" y="3549653"/>
                      <a:ext cx="49213" cy="3175"/>
                    </a:xfrm>
                    <a:custGeom>
                      <a:avLst/>
                      <a:gdLst>
                        <a:gd name="T0" fmla="*/ 0 w 13"/>
                        <a:gd name="T1" fmla="*/ 0 h 1"/>
                        <a:gd name="T2" fmla="*/ 4 w 13"/>
                        <a:gd name="T3" fmla="*/ 1 h 1"/>
                        <a:gd name="T4" fmla="*/ 9 w 13"/>
                        <a:gd name="T5" fmla="*/ 1 h 1"/>
                        <a:gd name="T6" fmla="*/ 13 w 13"/>
                        <a:gd name="T7" fmla="*/ 0 h 1"/>
                      </a:gdLst>
                      <a:ahLst/>
                      <a:cxnLst>
                        <a:cxn ang="0">
                          <a:pos x="T0" y="T1"/>
                        </a:cxn>
                        <a:cxn ang="0">
                          <a:pos x="T2" y="T3"/>
                        </a:cxn>
                        <a:cxn ang="0">
                          <a:pos x="T4" y="T5"/>
                        </a:cxn>
                        <a:cxn ang="0">
                          <a:pos x="T6" y="T7"/>
                        </a:cxn>
                      </a:cxnLst>
                      <a:rect l="0" t="0" r="r" b="b"/>
                      <a:pathLst>
                        <a:path w="13" h="1">
                          <a:moveTo>
                            <a:pt x="0" y="0"/>
                          </a:moveTo>
                          <a:cubicBezTo>
                            <a:pt x="1" y="1"/>
                            <a:pt x="3" y="1"/>
                            <a:pt x="4" y="1"/>
                          </a:cubicBezTo>
                          <a:cubicBezTo>
                            <a:pt x="9" y="1"/>
                            <a:pt x="9" y="1"/>
                            <a:pt x="9" y="1"/>
                          </a:cubicBezTo>
                          <a:cubicBezTo>
                            <a:pt x="10" y="1"/>
                            <a:pt x="12" y="1"/>
                            <a:pt x="13" y="0"/>
                          </a:cubicBezTo>
                        </a:path>
                      </a:pathLst>
                    </a:custGeom>
                    <a:noFill/>
                    <a:ln w="6350" cap="flat">
                      <a:solidFill>
                        <a:srgbClr val="C297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9" name="Rectangle 151"/>
                    <p:cNvSpPr>
                      <a:spLocks noChangeArrowheads="1"/>
                    </p:cNvSpPr>
                    <p:nvPr/>
                  </p:nvSpPr>
                  <p:spPr bwMode="auto">
                    <a:xfrm>
                      <a:off x="-2220769" y="3563940"/>
                      <a:ext cx="19050" cy="238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23" name="Oval 118"/>
                  <p:cNvSpPr>
                    <a:spLocks noChangeArrowheads="1"/>
                  </p:cNvSpPr>
                  <p:nvPr/>
                </p:nvSpPr>
                <p:spPr bwMode="auto">
                  <a:xfrm>
                    <a:off x="1123591" y="1731784"/>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grpSp>
    </p:spTree>
    <p:extLst>
      <p:ext uri="{BB962C8B-B14F-4D97-AF65-F5344CB8AC3E}">
        <p14:creationId xmlns:p14="http://schemas.microsoft.com/office/powerpoint/2010/main" val="26751047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4638" y="20163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Security, backup, and restoration features</a:t>
            </a:r>
          </a:p>
        </p:txBody>
      </p:sp>
    </p:spTree>
    <p:extLst>
      <p:ext uri="{BB962C8B-B14F-4D97-AF65-F5344CB8AC3E}">
        <p14:creationId xmlns:p14="http://schemas.microsoft.com/office/powerpoint/2010/main" val="2622796086"/>
      </p:ext>
    </p:extLst>
  </p:cSld>
  <p:clrMapOvr>
    <a:masterClrMapping/>
  </p:clrMapOvr>
  <p:transition>
    <p:fad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Security</a:t>
            </a:r>
          </a:p>
        </p:txBody>
      </p:sp>
      <p:sp>
        <p:nvSpPr>
          <p:cNvPr id="35" name="Text Placeholder 8"/>
          <p:cNvSpPr txBox="1">
            <a:spLocks/>
          </p:cNvSpPr>
          <p:nvPr/>
        </p:nvSpPr>
        <p:spPr>
          <a:xfrm>
            <a:off x="7650499" y="1327090"/>
            <a:ext cx="4226762" cy="4198585"/>
          </a:xfrm>
          <a:prstGeom prst="rect">
            <a:avLst/>
          </a:prstGeom>
        </p:spPr>
        <p:txBody>
          <a:bodyPr vert="horz" wrap="square" lIns="146304" tIns="182880" rIns="146304" bIns="18288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000"/>
              </a:spcBef>
              <a:buFont typeface="Arial" pitchFamily="34" charset="0"/>
              <a:buNone/>
            </a:pPr>
            <a:r>
              <a:rPr lang="en-US" sz="2000" dirty="0">
                <a:solidFill>
                  <a:srgbClr val="505050"/>
                </a:solidFill>
                <a:latin typeface="Segoe UI"/>
              </a:rPr>
              <a:t>Data in motion always via secure channels (TLS1.1 / 1.2)</a:t>
            </a:r>
          </a:p>
          <a:p>
            <a:pPr marL="0" indent="0">
              <a:lnSpc>
                <a:spcPct val="100000"/>
              </a:lnSpc>
              <a:spcBef>
                <a:spcPts val="2000"/>
              </a:spcBef>
              <a:buFont typeface="Arial" pitchFamily="34" charset="0"/>
              <a:buNone/>
            </a:pPr>
            <a:r>
              <a:rPr lang="en-US" sz="2000" dirty="0">
                <a:solidFill>
                  <a:srgbClr val="505050"/>
                </a:solidFill>
                <a:latin typeface="Segoe UI"/>
              </a:rPr>
              <a:t>Always Encrypted supported if enabled by user</a:t>
            </a:r>
          </a:p>
          <a:p>
            <a:pPr marL="241300" lvl="1" indent="0">
              <a:lnSpc>
                <a:spcPct val="100000"/>
              </a:lnSpc>
              <a:spcBef>
                <a:spcPts val="2000"/>
              </a:spcBef>
              <a:buFont typeface="Arial" pitchFamily="34" charset="0"/>
              <a:buNone/>
            </a:pPr>
            <a:r>
              <a:rPr lang="en-US" sz="1800" dirty="0">
                <a:solidFill>
                  <a:srgbClr val="BA141A"/>
                </a:solidFill>
              </a:rPr>
              <a:t>Encryption key remains on-premises</a:t>
            </a:r>
          </a:p>
          <a:p>
            <a:pPr marL="0" indent="0">
              <a:lnSpc>
                <a:spcPct val="100000"/>
              </a:lnSpc>
              <a:spcBef>
                <a:spcPts val="2500"/>
              </a:spcBef>
              <a:buFont typeface="Arial" pitchFamily="34" charset="0"/>
              <a:buNone/>
            </a:pPr>
            <a:r>
              <a:rPr lang="en-US" sz="2000" dirty="0">
                <a:solidFill>
                  <a:srgbClr val="505050"/>
                </a:solidFill>
                <a:latin typeface="Segoe UI"/>
              </a:rPr>
              <a:t>Row-level security already works with this feature</a:t>
            </a:r>
          </a:p>
          <a:p>
            <a:pPr marL="0" indent="0">
              <a:lnSpc>
                <a:spcPct val="100000"/>
              </a:lnSpc>
              <a:spcBef>
                <a:spcPts val="2000"/>
              </a:spcBef>
              <a:buFont typeface="Arial" pitchFamily="34" charset="0"/>
              <a:buNone/>
            </a:pPr>
            <a:r>
              <a:rPr lang="en-US" sz="2000" dirty="0">
                <a:solidFill>
                  <a:srgbClr val="505050"/>
                </a:solidFill>
                <a:latin typeface="Segoe UI"/>
              </a:rPr>
              <a:t>SQL Server and SQL Azure audit already works with this feature</a:t>
            </a:r>
          </a:p>
        </p:txBody>
      </p:sp>
      <p:sp>
        <p:nvSpPr>
          <p:cNvPr id="41" name="Freeform 186"/>
          <p:cNvSpPr>
            <a:spLocks/>
          </p:cNvSpPr>
          <p:nvPr/>
        </p:nvSpPr>
        <p:spPr bwMode="auto">
          <a:xfrm>
            <a:off x="3537733" y="3283597"/>
            <a:ext cx="3932187" cy="2886362"/>
          </a:xfrm>
          <a:custGeom>
            <a:avLst/>
            <a:gdLst>
              <a:gd name="T0" fmla="*/ 320 w 343"/>
              <a:gd name="T1" fmla="*/ 203 h 251"/>
              <a:gd name="T2" fmla="*/ 301 w 343"/>
              <a:gd name="T3" fmla="*/ 165 h 251"/>
              <a:gd name="T4" fmla="*/ 305 w 343"/>
              <a:gd name="T5" fmla="*/ 152 h 251"/>
              <a:gd name="T6" fmla="*/ 276 w 343"/>
              <a:gd name="T7" fmla="*/ 123 h 251"/>
              <a:gd name="T8" fmla="*/ 276 w 343"/>
              <a:gd name="T9" fmla="*/ 123 h 251"/>
              <a:gd name="T10" fmla="*/ 276 w 343"/>
              <a:gd name="T11" fmla="*/ 121 h 251"/>
              <a:gd name="T12" fmla="*/ 217 w 343"/>
              <a:gd name="T13" fmla="*/ 61 h 251"/>
              <a:gd name="T14" fmla="*/ 152 w 343"/>
              <a:gd name="T15" fmla="*/ 0 h 251"/>
              <a:gd name="T16" fmla="*/ 90 w 343"/>
              <a:gd name="T17" fmla="*/ 46 h 251"/>
              <a:gd name="T18" fmla="*/ 90 w 343"/>
              <a:gd name="T19" fmla="*/ 46 h 251"/>
              <a:gd name="T20" fmla="*/ 75 w 343"/>
              <a:gd name="T21" fmla="*/ 43 h 251"/>
              <a:gd name="T22" fmla="*/ 32 w 343"/>
              <a:gd name="T23" fmla="*/ 88 h 251"/>
              <a:gd name="T24" fmla="*/ 76 w 343"/>
              <a:gd name="T25" fmla="*/ 130 h 251"/>
              <a:gd name="T26" fmla="*/ 78 w 343"/>
              <a:gd name="T27" fmla="*/ 130 h 251"/>
              <a:gd name="T28" fmla="*/ 74 w 343"/>
              <a:gd name="T29" fmla="*/ 146 h 251"/>
              <a:gd name="T30" fmla="*/ 76 w 343"/>
              <a:gd name="T31" fmla="*/ 155 h 251"/>
              <a:gd name="T32" fmla="*/ 31 w 343"/>
              <a:gd name="T33" fmla="*/ 200 h 251"/>
              <a:gd name="T34" fmla="*/ 26 w 343"/>
              <a:gd name="T35" fmla="*/ 199 h 251"/>
              <a:gd name="T36" fmla="*/ 0 w 343"/>
              <a:gd name="T37" fmla="*/ 225 h 251"/>
              <a:gd name="T38" fmla="*/ 26 w 343"/>
              <a:gd name="T39" fmla="*/ 251 h 251"/>
              <a:gd name="T40" fmla="*/ 79 w 343"/>
              <a:gd name="T41" fmla="*/ 251 h 251"/>
              <a:gd name="T42" fmla="*/ 117 w 343"/>
              <a:gd name="T43" fmla="*/ 251 h 251"/>
              <a:gd name="T44" fmla="*/ 225 w 343"/>
              <a:gd name="T45" fmla="*/ 251 h 251"/>
              <a:gd name="T46" fmla="*/ 273 w 343"/>
              <a:gd name="T47" fmla="*/ 251 h 251"/>
              <a:gd name="T48" fmla="*/ 319 w 343"/>
              <a:gd name="T49" fmla="*/ 251 h 251"/>
              <a:gd name="T50" fmla="*/ 343 w 343"/>
              <a:gd name="T51" fmla="*/ 227 h 251"/>
              <a:gd name="T52" fmla="*/ 320 w 343"/>
              <a:gd name="T53" fmla="*/ 20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251">
                <a:moveTo>
                  <a:pt x="320" y="203"/>
                </a:moveTo>
                <a:cubicBezTo>
                  <a:pt x="320" y="188"/>
                  <a:pt x="313" y="174"/>
                  <a:pt x="301" y="165"/>
                </a:cubicBezTo>
                <a:cubicBezTo>
                  <a:pt x="304" y="161"/>
                  <a:pt x="305" y="157"/>
                  <a:pt x="305" y="152"/>
                </a:cubicBezTo>
                <a:cubicBezTo>
                  <a:pt x="305" y="136"/>
                  <a:pt x="292" y="123"/>
                  <a:pt x="276" y="123"/>
                </a:cubicBezTo>
                <a:cubicBezTo>
                  <a:pt x="276" y="123"/>
                  <a:pt x="276" y="123"/>
                  <a:pt x="276" y="123"/>
                </a:cubicBezTo>
                <a:cubicBezTo>
                  <a:pt x="276" y="122"/>
                  <a:pt x="276" y="122"/>
                  <a:pt x="276" y="121"/>
                </a:cubicBezTo>
                <a:cubicBezTo>
                  <a:pt x="276" y="88"/>
                  <a:pt x="250" y="61"/>
                  <a:pt x="217" y="61"/>
                </a:cubicBezTo>
                <a:cubicBezTo>
                  <a:pt x="215" y="27"/>
                  <a:pt x="187" y="0"/>
                  <a:pt x="152" y="0"/>
                </a:cubicBezTo>
                <a:cubicBezTo>
                  <a:pt x="123" y="0"/>
                  <a:pt x="98" y="20"/>
                  <a:pt x="90" y="46"/>
                </a:cubicBezTo>
                <a:cubicBezTo>
                  <a:pt x="90" y="46"/>
                  <a:pt x="90" y="46"/>
                  <a:pt x="90" y="46"/>
                </a:cubicBezTo>
                <a:cubicBezTo>
                  <a:pt x="85" y="44"/>
                  <a:pt x="80" y="43"/>
                  <a:pt x="75" y="43"/>
                </a:cubicBezTo>
                <a:cubicBezTo>
                  <a:pt x="50" y="43"/>
                  <a:pt x="31" y="63"/>
                  <a:pt x="32" y="88"/>
                </a:cubicBezTo>
                <a:cubicBezTo>
                  <a:pt x="32" y="111"/>
                  <a:pt x="52" y="130"/>
                  <a:pt x="76" y="130"/>
                </a:cubicBezTo>
                <a:cubicBezTo>
                  <a:pt x="78" y="130"/>
                  <a:pt x="78" y="130"/>
                  <a:pt x="78" y="130"/>
                </a:cubicBezTo>
                <a:cubicBezTo>
                  <a:pt x="76" y="134"/>
                  <a:pt x="74" y="140"/>
                  <a:pt x="74" y="146"/>
                </a:cubicBezTo>
                <a:cubicBezTo>
                  <a:pt x="74" y="149"/>
                  <a:pt x="75" y="152"/>
                  <a:pt x="76" y="155"/>
                </a:cubicBezTo>
                <a:cubicBezTo>
                  <a:pt x="51" y="157"/>
                  <a:pt x="33" y="176"/>
                  <a:pt x="31" y="200"/>
                </a:cubicBezTo>
                <a:cubicBezTo>
                  <a:pt x="30" y="199"/>
                  <a:pt x="28" y="199"/>
                  <a:pt x="26" y="199"/>
                </a:cubicBezTo>
                <a:cubicBezTo>
                  <a:pt x="12" y="199"/>
                  <a:pt x="0" y="211"/>
                  <a:pt x="0" y="225"/>
                </a:cubicBezTo>
                <a:cubicBezTo>
                  <a:pt x="0" y="239"/>
                  <a:pt x="12" y="251"/>
                  <a:pt x="26" y="251"/>
                </a:cubicBezTo>
                <a:cubicBezTo>
                  <a:pt x="79" y="251"/>
                  <a:pt x="79" y="251"/>
                  <a:pt x="79" y="251"/>
                </a:cubicBezTo>
                <a:cubicBezTo>
                  <a:pt x="79" y="251"/>
                  <a:pt x="79" y="251"/>
                  <a:pt x="117" y="251"/>
                </a:cubicBezTo>
                <a:cubicBezTo>
                  <a:pt x="138" y="251"/>
                  <a:pt x="172" y="251"/>
                  <a:pt x="225" y="251"/>
                </a:cubicBezTo>
                <a:cubicBezTo>
                  <a:pt x="239" y="251"/>
                  <a:pt x="255" y="251"/>
                  <a:pt x="273" y="251"/>
                </a:cubicBezTo>
                <a:cubicBezTo>
                  <a:pt x="319" y="251"/>
                  <a:pt x="319" y="251"/>
                  <a:pt x="319" y="251"/>
                </a:cubicBezTo>
                <a:cubicBezTo>
                  <a:pt x="332" y="251"/>
                  <a:pt x="343" y="240"/>
                  <a:pt x="343" y="227"/>
                </a:cubicBezTo>
                <a:cubicBezTo>
                  <a:pt x="343" y="214"/>
                  <a:pt x="333" y="203"/>
                  <a:pt x="320" y="203"/>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cxnSp>
        <p:nvCxnSpPr>
          <p:cNvPr id="42" name="Elbow Connector 41"/>
          <p:cNvCxnSpPr>
            <a:stCxn id="183" idx="3"/>
          </p:cNvCxnSpPr>
          <p:nvPr/>
        </p:nvCxnSpPr>
        <p:spPr>
          <a:xfrm flipH="1">
            <a:off x="1438467" y="4236361"/>
            <a:ext cx="478024" cy="901687"/>
          </a:xfrm>
          <a:prstGeom prst="bentConnector4">
            <a:avLst>
              <a:gd name="adj1" fmla="val -95511"/>
              <a:gd name="adj2" fmla="val 141976"/>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3" name="Rounded Rectangle 42"/>
          <p:cNvSpPr/>
          <p:nvPr/>
        </p:nvSpPr>
        <p:spPr bwMode="auto">
          <a:xfrm>
            <a:off x="1231821" y="5966867"/>
            <a:ext cx="2305911" cy="203092"/>
          </a:xfrm>
          <a:prstGeom prst="round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rgbClr val="505050"/>
                </a:solidFill>
              </a:rPr>
              <a:t>Trickle migration</a:t>
            </a:r>
            <a:endParaRPr lang="en-US" dirty="0">
              <a:solidFill>
                <a:srgbClr val="505050"/>
              </a:solidFill>
            </a:endParaRPr>
          </a:p>
        </p:txBody>
      </p:sp>
      <p:grpSp>
        <p:nvGrpSpPr>
          <p:cNvPr id="44" name="Group 43"/>
          <p:cNvGrpSpPr/>
          <p:nvPr/>
        </p:nvGrpSpPr>
        <p:grpSpPr>
          <a:xfrm>
            <a:off x="442280" y="3696370"/>
            <a:ext cx="1474211" cy="796581"/>
            <a:chOff x="1536371" y="4467748"/>
            <a:chExt cx="1965160" cy="1061863"/>
          </a:xfrm>
        </p:grpSpPr>
        <p:grpSp>
          <p:nvGrpSpPr>
            <p:cNvPr id="181" name="Group 66"/>
            <p:cNvGrpSpPr>
              <a:grpSpLocks noChangeAspect="1"/>
            </p:cNvGrpSpPr>
            <p:nvPr/>
          </p:nvGrpSpPr>
          <p:grpSpPr bwMode="auto">
            <a:xfrm>
              <a:off x="1536371" y="4467749"/>
              <a:ext cx="1965160" cy="1061862"/>
              <a:chOff x="1413" y="-1531"/>
              <a:chExt cx="1267" cy="624"/>
            </a:xfrm>
          </p:grpSpPr>
          <p:sp>
            <p:nvSpPr>
              <p:cNvPr id="183" name="Rectangle 67"/>
              <p:cNvSpPr>
                <a:spLocks noChangeArrowheads="1"/>
              </p:cNvSpPr>
              <p:nvPr/>
            </p:nvSpPr>
            <p:spPr bwMode="auto">
              <a:xfrm>
                <a:off x="1413" y="-1309"/>
                <a:ext cx="1267" cy="402"/>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84"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85"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86"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87"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88"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89" name="Line 79"/>
              <p:cNvSpPr>
                <a:spLocks noChangeShapeType="1"/>
              </p:cNvSpPr>
              <p:nvPr/>
            </p:nvSpPr>
            <p:spPr bwMode="auto">
              <a:xfrm>
                <a:off x="1413" y="-959"/>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90" name="Line 80"/>
              <p:cNvSpPr>
                <a:spLocks noChangeShapeType="1"/>
              </p:cNvSpPr>
              <p:nvPr/>
            </p:nvSpPr>
            <p:spPr bwMode="auto">
              <a:xfrm>
                <a:off x="2521"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91" name="Line 81"/>
              <p:cNvSpPr>
                <a:spLocks noChangeShapeType="1"/>
              </p:cNvSpPr>
              <p:nvPr/>
            </p:nvSpPr>
            <p:spPr bwMode="auto">
              <a:xfrm>
                <a:off x="2171"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92" name="Line 82"/>
              <p:cNvSpPr>
                <a:spLocks noChangeShapeType="1"/>
              </p:cNvSpPr>
              <p:nvPr/>
            </p:nvSpPr>
            <p:spPr bwMode="auto">
              <a:xfrm>
                <a:off x="1965"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93" name="Line 83"/>
              <p:cNvSpPr>
                <a:spLocks noChangeShapeType="1"/>
              </p:cNvSpPr>
              <p:nvPr/>
            </p:nvSpPr>
            <p:spPr bwMode="auto">
              <a:xfrm>
                <a:off x="1896"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94" name="Line 84"/>
              <p:cNvSpPr>
                <a:spLocks noChangeShapeType="1"/>
              </p:cNvSpPr>
              <p:nvPr/>
            </p:nvSpPr>
            <p:spPr bwMode="auto">
              <a:xfrm>
                <a:off x="1758"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95" name="Line 85"/>
              <p:cNvSpPr>
                <a:spLocks noChangeShapeType="1"/>
              </p:cNvSpPr>
              <p:nvPr/>
            </p:nvSpPr>
            <p:spPr bwMode="auto">
              <a:xfrm>
                <a:off x="1620"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96" name="Line 86"/>
              <p:cNvSpPr>
                <a:spLocks noChangeShapeType="1"/>
              </p:cNvSpPr>
              <p:nvPr/>
            </p:nvSpPr>
            <p:spPr bwMode="auto">
              <a:xfrm>
                <a:off x="2343"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97" name="Line 87"/>
              <p:cNvSpPr>
                <a:spLocks noChangeShapeType="1"/>
              </p:cNvSpPr>
              <p:nvPr/>
            </p:nvSpPr>
            <p:spPr bwMode="auto">
              <a:xfrm>
                <a:off x="1549"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98"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
          <p:nvSpPr>
            <p:cNvPr id="182" name="TextBox 181"/>
            <p:cNvSpPr txBox="1"/>
            <p:nvPr/>
          </p:nvSpPr>
          <p:spPr>
            <a:xfrm>
              <a:off x="1536371" y="4467748"/>
              <a:ext cx="1469372" cy="352425"/>
            </a:xfrm>
            <a:prstGeom prst="rect">
              <a:avLst/>
            </a:prstGeom>
            <a:noFill/>
          </p:spPr>
          <p:txBody>
            <a:bodyPr wrap="square" lIns="182880" tIns="91440" rIns="0" bIns="91440" rtlCol="0" anchor="ctr" anchorCtr="0">
              <a:noAutofit/>
            </a:bodyPr>
            <a:lstStyle/>
            <a:p>
              <a:pPr>
                <a:spcBef>
                  <a:spcPts val="1500"/>
                </a:spcBef>
              </a:pPr>
              <a:r>
                <a:rPr lang="en-US" sz="1200" dirty="0" smtClean="0">
                  <a:solidFill>
                    <a:srgbClr val="FFFFFF"/>
                  </a:solidFill>
                </a:rPr>
                <a:t>Orders</a:t>
              </a:r>
            </a:p>
          </p:txBody>
        </p:sp>
      </p:grpSp>
      <p:grpSp>
        <p:nvGrpSpPr>
          <p:cNvPr id="45" name="Group 44"/>
          <p:cNvGrpSpPr/>
          <p:nvPr/>
        </p:nvGrpSpPr>
        <p:grpSpPr>
          <a:xfrm>
            <a:off x="4766722" y="3731294"/>
            <a:ext cx="1474212" cy="2244052"/>
            <a:chOff x="12505213" y="2714449"/>
            <a:chExt cx="1965161" cy="2991377"/>
          </a:xfrm>
          <a:effectLst>
            <a:outerShdw blurRad="50800" dist="38100" dir="5400000" algn="t" rotWithShape="0">
              <a:prstClr val="black">
                <a:alpha val="40000"/>
              </a:prstClr>
            </a:outerShdw>
          </a:effectLst>
        </p:grpSpPr>
        <p:sp>
          <p:nvSpPr>
            <p:cNvPr id="140" name="Rectangle 67"/>
            <p:cNvSpPr>
              <a:spLocks noChangeArrowheads="1"/>
            </p:cNvSpPr>
            <p:nvPr/>
          </p:nvSpPr>
          <p:spPr bwMode="auto">
            <a:xfrm>
              <a:off x="12505214" y="3092228"/>
              <a:ext cx="1965160" cy="26135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1" name="Line 68"/>
            <p:cNvSpPr>
              <a:spLocks noChangeShapeType="1"/>
            </p:cNvSpPr>
            <p:nvPr/>
          </p:nvSpPr>
          <p:spPr bwMode="auto">
            <a:xfrm>
              <a:off x="12505214" y="3218153"/>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2" name="Line 69"/>
            <p:cNvSpPr>
              <a:spLocks noChangeShapeType="1"/>
            </p:cNvSpPr>
            <p:nvPr/>
          </p:nvSpPr>
          <p:spPr bwMode="auto">
            <a:xfrm>
              <a:off x="12505214" y="333557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3" name="Line 70"/>
            <p:cNvSpPr>
              <a:spLocks noChangeShapeType="1"/>
            </p:cNvSpPr>
            <p:nvPr/>
          </p:nvSpPr>
          <p:spPr bwMode="auto">
            <a:xfrm>
              <a:off x="12505214" y="345298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4" name="Line 71"/>
            <p:cNvSpPr>
              <a:spLocks noChangeShapeType="1"/>
            </p:cNvSpPr>
            <p:nvPr/>
          </p:nvSpPr>
          <p:spPr bwMode="auto">
            <a:xfrm>
              <a:off x="12505214" y="357040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5" name="Line 72"/>
            <p:cNvSpPr>
              <a:spLocks noChangeShapeType="1"/>
            </p:cNvSpPr>
            <p:nvPr/>
          </p:nvSpPr>
          <p:spPr bwMode="auto">
            <a:xfrm>
              <a:off x="12505214" y="368782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6" name="Line 73"/>
            <p:cNvSpPr>
              <a:spLocks noChangeShapeType="1"/>
            </p:cNvSpPr>
            <p:nvPr/>
          </p:nvSpPr>
          <p:spPr bwMode="auto">
            <a:xfrm>
              <a:off x="12505214" y="380524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7" name="Line 74"/>
            <p:cNvSpPr>
              <a:spLocks noChangeShapeType="1"/>
            </p:cNvSpPr>
            <p:nvPr/>
          </p:nvSpPr>
          <p:spPr bwMode="auto">
            <a:xfrm>
              <a:off x="12505214" y="392265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8" name="Line 75"/>
            <p:cNvSpPr>
              <a:spLocks noChangeShapeType="1"/>
            </p:cNvSpPr>
            <p:nvPr/>
          </p:nvSpPr>
          <p:spPr bwMode="auto">
            <a:xfrm>
              <a:off x="12505214" y="404007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49" name="Line 76"/>
            <p:cNvSpPr>
              <a:spLocks noChangeShapeType="1"/>
            </p:cNvSpPr>
            <p:nvPr/>
          </p:nvSpPr>
          <p:spPr bwMode="auto">
            <a:xfrm>
              <a:off x="12505214" y="415749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0" name="Line 77"/>
            <p:cNvSpPr>
              <a:spLocks noChangeShapeType="1"/>
            </p:cNvSpPr>
            <p:nvPr/>
          </p:nvSpPr>
          <p:spPr bwMode="auto">
            <a:xfrm>
              <a:off x="12505214" y="427491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1" name="Line 78"/>
            <p:cNvSpPr>
              <a:spLocks noChangeShapeType="1"/>
            </p:cNvSpPr>
            <p:nvPr/>
          </p:nvSpPr>
          <p:spPr bwMode="auto">
            <a:xfrm>
              <a:off x="12505214" y="43889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2" name="Line 80"/>
            <p:cNvSpPr>
              <a:spLocks noChangeShapeType="1"/>
            </p:cNvSpPr>
            <p:nvPr/>
          </p:nvSpPr>
          <p:spPr bwMode="auto">
            <a:xfrm>
              <a:off x="14223760"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3" name="Line 81"/>
            <p:cNvSpPr>
              <a:spLocks noChangeShapeType="1"/>
            </p:cNvSpPr>
            <p:nvPr/>
          </p:nvSpPr>
          <p:spPr bwMode="auto">
            <a:xfrm>
              <a:off x="1368089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4" name="Line 82"/>
            <p:cNvSpPr>
              <a:spLocks noChangeShapeType="1"/>
            </p:cNvSpPr>
            <p:nvPr/>
          </p:nvSpPr>
          <p:spPr bwMode="auto">
            <a:xfrm>
              <a:off x="1336138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5" name="Line 83"/>
            <p:cNvSpPr>
              <a:spLocks noChangeShapeType="1"/>
            </p:cNvSpPr>
            <p:nvPr/>
          </p:nvSpPr>
          <p:spPr bwMode="auto">
            <a:xfrm>
              <a:off x="13254363"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6" name="Line 84"/>
            <p:cNvSpPr>
              <a:spLocks noChangeShapeType="1"/>
            </p:cNvSpPr>
            <p:nvPr/>
          </p:nvSpPr>
          <p:spPr bwMode="auto">
            <a:xfrm>
              <a:off x="13040321"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7" name="Line 85"/>
            <p:cNvSpPr>
              <a:spLocks noChangeShapeType="1"/>
            </p:cNvSpPr>
            <p:nvPr/>
          </p:nvSpPr>
          <p:spPr bwMode="auto">
            <a:xfrm>
              <a:off x="1282627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8" name="Line 86"/>
            <p:cNvSpPr>
              <a:spLocks noChangeShapeType="1"/>
            </p:cNvSpPr>
            <p:nvPr/>
          </p:nvSpPr>
          <p:spPr bwMode="auto">
            <a:xfrm>
              <a:off x="13947676"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59" name="Line 87"/>
            <p:cNvSpPr>
              <a:spLocks noChangeShapeType="1"/>
            </p:cNvSpPr>
            <p:nvPr/>
          </p:nvSpPr>
          <p:spPr bwMode="auto">
            <a:xfrm>
              <a:off x="1271615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60" name="Freeform 88"/>
            <p:cNvSpPr>
              <a:spLocks/>
            </p:cNvSpPr>
            <p:nvPr/>
          </p:nvSpPr>
          <p:spPr bwMode="auto">
            <a:xfrm>
              <a:off x="12505214" y="2714449"/>
              <a:ext cx="1965160" cy="377778"/>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61" name="TextBox 160"/>
            <p:cNvSpPr txBox="1"/>
            <p:nvPr/>
          </p:nvSpPr>
          <p:spPr>
            <a:xfrm>
              <a:off x="12505213" y="2714449"/>
              <a:ext cx="1758453" cy="352425"/>
            </a:xfrm>
            <a:prstGeom prst="rect">
              <a:avLst/>
            </a:prstGeom>
            <a:noFill/>
          </p:spPr>
          <p:txBody>
            <a:bodyPr wrap="square" lIns="182880" tIns="91440" rIns="0" bIns="91440" rtlCol="0" anchor="ctr" anchorCtr="0">
              <a:noAutofit/>
            </a:bodyPr>
            <a:lstStyle/>
            <a:p>
              <a:pPr>
                <a:spcBef>
                  <a:spcPts val="1500"/>
                </a:spcBef>
              </a:pPr>
              <a:r>
                <a:rPr lang="en-US" sz="1200" dirty="0" smtClean="0">
                  <a:solidFill>
                    <a:srgbClr val="FFFFFF"/>
                  </a:solidFill>
                </a:rPr>
                <a:t>Orders History</a:t>
              </a:r>
            </a:p>
          </p:txBody>
        </p:sp>
        <p:sp>
          <p:nvSpPr>
            <p:cNvPr id="162" name="Line 69"/>
            <p:cNvSpPr>
              <a:spLocks noChangeShapeType="1"/>
            </p:cNvSpPr>
            <p:nvPr/>
          </p:nvSpPr>
          <p:spPr bwMode="auto">
            <a:xfrm>
              <a:off x="12505214" y="451380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63" name="Line 70"/>
            <p:cNvSpPr>
              <a:spLocks noChangeShapeType="1"/>
            </p:cNvSpPr>
            <p:nvPr/>
          </p:nvSpPr>
          <p:spPr bwMode="auto">
            <a:xfrm>
              <a:off x="12505214" y="463121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64" name="Line 71"/>
            <p:cNvSpPr>
              <a:spLocks noChangeShapeType="1"/>
            </p:cNvSpPr>
            <p:nvPr/>
          </p:nvSpPr>
          <p:spPr bwMode="auto">
            <a:xfrm>
              <a:off x="12505214" y="474863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65" name="Line 72"/>
            <p:cNvSpPr>
              <a:spLocks noChangeShapeType="1"/>
            </p:cNvSpPr>
            <p:nvPr/>
          </p:nvSpPr>
          <p:spPr bwMode="auto">
            <a:xfrm>
              <a:off x="12505214" y="486605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66" name="Line 73"/>
            <p:cNvSpPr>
              <a:spLocks noChangeShapeType="1"/>
            </p:cNvSpPr>
            <p:nvPr/>
          </p:nvSpPr>
          <p:spPr bwMode="auto">
            <a:xfrm>
              <a:off x="12505214" y="498347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67" name="Line 74"/>
            <p:cNvSpPr>
              <a:spLocks noChangeShapeType="1"/>
            </p:cNvSpPr>
            <p:nvPr/>
          </p:nvSpPr>
          <p:spPr bwMode="auto">
            <a:xfrm>
              <a:off x="12505214" y="510088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68" name="Line 75"/>
            <p:cNvSpPr>
              <a:spLocks noChangeShapeType="1"/>
            </p:cNvSpPr>
            <p:nvPr/>
          </p:nvSpPr>
          <p:spPr bwMode="auto">
            <a:xfrm>
              <a:off x="12505214" y="521830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69" name="Line 76"/>
            <p:cNvSpPr>
              <a:spLocks noChangeShapeType="1"/>
            </p:cNvSpPr>
            <p:nvPr/>
          </p:nvSpPr>
          <p:spPr bwMode="auto">
            <a:xfrm>
              <a:off x="12505214" y="53357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0" name="Line 77"/>
            <p:cNvSpPr>
              <a:spLocks noChangeShapeType="1"/>
            </p:cNvSpPr>
            <p:nvPr/>
          </p:nvSpPr>
          <p:spPr bwMode="auto">
            <a:xfrm>
              <a:off x="12505214" y="545314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1" name="Line 78"/>
            <p:cNvSpPr>
              <a:spLocks noChangeShapeType="1"/>
            </p:cNvSpPr>
            <p:nvPr/>
          </p:nvSpPr>
          <p:spPr bwMode="auto">
            <a:xfrm>
              <a:off x="12505214" y="556715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2" name="Line 80"/>
            <p:cNvSpPr>
              <a:spLocks noChangeShapeType="1"/>
            </p:cNvSpPr>
            <p:nvPr/>
          </p:nvSpPr>
          <p:spPr bwMode="auto">
            <a:xfrm>
              <a:off x="14223760"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3" name="Line 81"/>
            <p:cNvSpPr>
              <a:spLocks noChangeShapeType="1"/>
            </p:cNvSpPr>
            <p:nvPr/>
          </p:nvSpPr>
          <p:spPr bwMode="auto">
            <a:xfrm>
              <a:off x="13680898"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4" name="Line 82"/>
            <p:cNvSpPr>
              <a:spLocks noChangeShapeType="1"/>
            </p:cNvSpPr>
            <p:nvPr/>
          </p:nvSpPr>
          <p:spPr bwMode="auto">
            <a:xfrm>
              <a:off x="13361385"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5" name="Line 83"/>
            <p:cNvSpPr>
              <a:spLocks noChangeShapeType="1"/>
            </p:cNvSpPr>
            <p:nvPr/>
          </p:nvSpPr>
          <p:spPr bwMode="auto">
            <a:xfrm>
              <a:off x="13254363"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6" name="Line 84"/>
            <p:cNvSpPr>
              <a:spLocks noChangeShapeType="1"/>
            </p:cNvSpPr>
            <p:nvPr/>
          </p:nvSpPr>
          <p:spPr bwMode="auto">
            <a:xfrm>
              <a:off x="13040321"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7" name="Line 85"/>
            <p:cNvSpPr>
              <a:spLocks noChangeShapeType="1"/>
            </p:cNvSpPr>
            <p:nvPr/>
          </p:nvSpPr>
          <p:spPr bwMode="auto">
            <a:xfrm>
              <a:off x="12826278"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8" name="Line 86"/>
            <p:cNvSpPr>
              <a:spLocks noChangeShapeType="1"/>
            </p:cNvSpPr>
            <p:nvPr/>
          </p:nvSpPr>
          <p:spPr bwMode="auto">
            <a:xfrm>
              <a:off x="13947676"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79" name="Line 87"/>
            <p:cNvSpPr>
              <a:spLocks noChangeShapeType="1"/>
            </p:cNvSpPr>
            <p:nvPr/>
          </p:nvSpPr>
          <p:spPr bwMode="auto">
            <a:xfrm>
              <a:off x="12716155"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80" name="Line 79"/>
            <p:cNvSpPr>
              <a:spLocks noChangeShapeType="1"/>
            </p:cNvSpPr>
            <p:nvPr/>
          </p:nvSpPr>
          <p:spPr bwMode="auto">
            <a:xfrm>
              <a:off x="12505214" y="5567156"/>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cxnSp>
        <p:nvCxnSpPr>
          <p:cNvPr id="46" name="Elbow Connector 45"/>
          <p:cNvCxnSpPr/>
          <p:nvPr/>
        </p:nvCxnSpPr>
        <p:spPr>
          <a:xfrm rot="16200000" flipH="1">
            <a:off x="2511981" y="3551232"/>
            <a:ext cx="914400" cy="3474720"/>
          </a:xfrm>
          <a:prstGeom prst="bentConnector2">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47" name="Group 46"/>
          <p:cNvGrpSpPr/>
          <p:nvPr/>
        </p:nvGrpSpPr>
        <p:grpSpPr>
          <a:xfrm>
            <a:off x="2060848" y="4514376"/>
            <a:ext cx="650556" cy="731370"/>
            <a:chOff x="2766940" y="4454862"/>
            <a:chExt cx="747786" cy="840678"/>
          </a:xfrm>
        </p:grpSpPr>
        <p:sp>
          <p:nvSpPr>
            <p:cNvPr id="136" name="Rectangle 135"/>
            <p:cNvSpPr/>
            <p:nvPr/>
          </p:nvSpPr>
          <p:spPr bwMode="auto">
            <a:xfrm>
              <a:off x="2766940" y="4454862"/>
              <a:ext cx="747786" cy="840678"/>
            </a:xfrm>
            <a:prstGeom prst="rect">
              <a:avLst/>
            </a:prstGeom>
            <a:solidFill>
              <a:schemeClr val="bg1">
                <a:lumMod val="20000"/>
                <a:lumOff val="80000"/>
              </a:schemeClr>
            </a:solidFill>
            <a:ln w="31750"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37" name="Group 136"/>
            <p:cNvGrpSpPr/>
            <p:nvPr/>
          </p:nvGrpSpPr>
          <p:grpSpPr>
            <a:xfrm>
              <a:off x="2866547" y="4534065"/>
              <a:ext cx="548570" cy="682270"/>
              <a:chOff x="2810264" y="4404720"/>
              <a:chExt cx="679378" cy="844958"/>
            </a:xfrm>
            <a:solidFill>
              <a:schemeClr val="bg1"/>
            </a:solidFill>
          </p:grpSpPr>
          <p:sp>
            <p:nvSpPr>
              <p:cNvPr id="138" name="Freeform 190"/>
              <p:cNvSpPr>
                <a:spLocks noEditPoints="1"/>
              </p:cNvSpPr>
              <p:nvPr/>
            </p:nvSpPr>
            <p:spPr bwMode="auto">
              <a:xfrm rot="5641639">
                <a:off x="2811798" y="4403186"/>
                <a:ext cx="303869" cy="306938"/>
              </a:xfrm>
              <a:custGeom>
                <a:avLst/>
                <a:gdLst>
                  <a:gd name="T0" fmla="*/ 9 w 41"/>
                  <a:gd name="T1" fmla="*/ 10 h 41"/>
                  <a:gd name="T2" fmla="*/ 9 w 41"/>
                  <a:gd name="T3" fmla="*/ 12 h 41"/>
                  <a:gd name="T4" fmla="*/ 5 w 41"/>
                  <a:gd name="T5" fmla="*/ 15 h 41"/>
                  <a:gd name="T6" fmla="*/ 0 w 41"/>
                  <a:gd name="T7" fmla="*/ 16 h 41"/>
                  <a:gd name="T8" fmla="*/ 1 w 41"/>
                  <a:gd name="T9" fmla="*/ 20 h 41"/>
                  <a:gd name="T10" fmla="*/ 6 w 41"/>
                  <a:gd name="T11" fmla="*/ 23 h 41"/>
                  <a:gd name="T12" fmla="*/ 6 w 41"/>
                  <a:gd name="T13" fmla="*/ 27 h 41"/>
                  <a:gd name="T14" fmla="*/ 3 w 41"/>
                  <a:gd name="T15" fmla="*/ 31 h 41"/>
                  <a:gd name="T16" fmla="*/ 6 w 41"/>
                  <a:gd name="T17" fmla="*/ 34 h 41"/>
                  <a:gd name="T18" fmla="*/ 12 w 41"/>
                  <a:gd name="T19" fmla="*/ 32 h 41"/>
                  <a:gd name="T20" fmla="*/ 15 w 41"/>
                  <a:gd name="T21" fmla="*/ 35 h 41"/>
                  <a:gd name="T22" fmla="*/ 16 w 41"/>
                  <a:gd name="T23" fmla="*/ 41 h 41"/>
                  <a:gd name="T24" fmla="*/ 20 w 41"/>
                  <a:gd name="T25" fmla="*/ 40 h 41"/>
                  <a:gd name="T26" fmla="*/ 23 w 41"/>
                  <a:gd name="T27" fmla="*/ 35 h 41"/>
                  <a:gd name="T28" fmla="*/ 25 w 41"/>
                  <a:gd name="T29" fmla="*/ 34 h 41"/>
                  <a:gd name="T30" fmla="*/ 27 w 41"/>
                  <a:gd name="T31" fmla="*/ 35 h 41"/>
                  <a:gd name="T32" fmla="*/ 31 w 41"/>
                  <a:gd name="T33" fmla="*/ 38 h 41"/>
                  <a:gd name="T34" fmla="*/ 34 w 41"/>
                  <a:gd name="T35" fmla="*/ 35 h 41"/>
                  <a:gd name="T36" fmla="*/ 32 w 41"/>
                  <a:gd name="T37" fmla="*/ 29 h 41"/>
                  <a:gd name="T38" fmla="*/ 33 w 41"/>
                  <a:gd name="T39" fmla="*/ 27 h 41"/>
                  <a:gd name="T40" fmla="*/ 35 w 41"/>
                  <a:gd name="T41" fmla="*/ 26 h 41"/>
                  <a:gd name="T42" fmla="*/ 40 w 41"/>
                  <a:gd name="T43" fmla="*/ 25 h 41"/>
                  <a:gd name="T44" fmla="*/ 40 w 41"/>
                  <a:gd name="T45" fmla="*/ 21 h 41"/>
                  <a:gd name="T46" fmla="*/ 35 w 41"/>
                  <a:gd name="T47" fmla="*/ 18 h 41"/>
                  <a:gd name="T48" fmla="*/ 34 w 41"/>
                  <a:gd name="T49" fmla="*/ 16 h 41"/>
                  <a:gd name="T50" fmla="*/ 35 w 41"/>
                  <a:gd name="T51" fmla="*/ 14 h 41"/>
                  <a:gd name="T52" fmla="*/ 38 w 41"/>
                  <a:gd name="T53" fmla="*/ 10 h 41"/>
                  <a:gd name="T54" fmla="*/ 34 w 41"/>
                  <a:gd name="T55" fmla="*/ 7 h 41"/>
                  <a:gd name="T56" fmla="*/ 29 w 41"/>
                  <a:gd name="T57" fmla="*/ 9 h 41"/>
                  <a:gd name="T58" fmla="*/ 27 w 41"/>
                  <a:gd name="T59" fmla="*/ 8 h 41"/>
                  <a:gd name="T60" fmla="*/ 26 w 41"/>
                  <a:gd name="T61" fmla="*/ 6 h 41"/>
                  <a:gd name="T62" fmla="*/ 25 w 41"/>
                  <a:gd name="T63" fmla="*/ 1 h 41"/>
                  <a:gd name="T64" fmla="*/ 21 w 41"/>
                  <a:gd name="T65" fmla="*/ 1 h 41"/>
                  <a:gd name="T66" fmla="*/ 18 w 41"/>
                  <a:gd name="T67" fmla="*/ 7 h 41"/>
                  <a:gd name="T68" fmla="*/ 16 w 41"/>
                  <a:gd name="T69" fmla="*/ 7 h 41"/>
                  <a:gd name="T70" fmla="*/ 14 w 41"/>
                  <a:gd name="T71" fmla="*/ 6 h 41"/>
                  <a:gd name="T72" fmla="*/ 10 w 41"/>
                  <a:gd name="T73" fmla="*/ 3 h 41"/>
                  <a:gd name="T74" fmla="*/ 7 w 41"/>
                  <a:gd name="T75" fmla="*/ 7 h 41"/>
                  <a:gd name="T76" fmla="*/ 25 w 41"/>
                  <a:gd name="T77" fmla="*/ 27 h 41"/>
                  <a:gd name="T78" fmla="*/ 16 w 41"/>
                  <a:gd name="T79"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7" y="7"/>
                    </a:moveTo>
                    <a:cubicBezTo>
                      <a:pt x="9" y="10"/>
                      <a:pt x="9" y="10"/>
                      <a:pt x="9" y="10"/>
                    </a:cubicBezTo>
                    <a:cubicBezTo>
                      <a:pt x="9" y="11"/>
                      <a:pt x="9" y="12"/>
                      <a:pt x="9" y="12"/>
                    </a:cubicBezTo>
                    <a:cubicBezTo>
                      <a:pt x="9" y="12"/>
                      <a:pt x="9" y="12"/>
                      <a:pt x="9" y="12"/>
                    </a:cubicBezTo>
                    <a:cubicBezTo>
                      <a:pt x="8" y="13"/>
                      <a:pt x="8" y="13"/>
                      <a:pt x="8" y="14"/>
                    </a:cubicBezTo>
                    <a:cubicBezTo>
                      <a:pt x="7" y="15"/>
                      <a:pt x="7" y="15"/>
                      <a:pt x="5" y="15"/>
                    </a:cubicBezTo>
                    <a:cubicBezTo>
                      <a:pt x="2" y="15"/>
                      <a:pt x="2" y="15"/>
                      <a:pt x="2" y="15"/>
                    </a:cubicBezTo>
                    <a:cubicBezTo>
                      <a:pt x="1" y="15"/>
                      <a:pt x="1" y="15"/>
                      <a:pt x="0" y="16"/>
                    </a:cubicBezTo>
                    <a:cubicBezTo>
                      <a:pt x="0" y="19"/>
                      <a:pt x="0" y="19"/>
                      <a:pt x="0" y="19"/>
                    </a:cubicBezTo>
                    <a:cubicBezTo>
                      <a:pt x="0" y="19"/>
                      <a:pt x="0" y="20"/>
                      <a:pt x="1" y="20"/>
                    </a:cubicBezTo>
                    <a:cubicBezTo>
                      <a:pt x="5" y="21"/>
                      <a:pt x="5" y="21"/>
                      <a:pt x="5" y="21"/>
                    </a:cubicBezTo>
                    <a:cubicBezTo>
                      <a:pt x="6" y="21"/>
                      <a:pt x="6" y="22"/>
                      <a:pt x="6" y="23"/>
                    </a:cubicBezTo>
                    <a:cubicBezTo>
                      <a:pt x="6" y="24"/>
                      <a:pt x="6" y="24"/>
                      <a:pt x="7" y="25"/>
                    </a:cubicBezTo>
                    <a:cubicBezTo>
                      <a:pt x="7" y="26"/>
                      <a:pt x="7" y="26"/>
                      <a:pt x="6" y="27"/>
                    </a:cubicBezTo>
                    <a:cubicBezTo>
                      <a:pt x="3" y="30"/>
                      <a:pt x="3" y="30"/>
                      <a:pt x="3" y="30"/>
                    </a:cubicBezTo>
                    <a:cubicBezTo>
                      <a:pt x="3" y="30"/>
                      <a:pt x="3" y="31"/>
                      <a:pt x="3" y="31"/>
                    </a:cubicBezTo>
                    <a:cubicBezTo>
                      <a:pt x="5" y="34"/>
                      <a:pt x="5" y="34"/>
                      <a:pt x="5" y="34"/>
                    </a:cubicBezTo>
                    <a:cubicBezTo>
                      <a:pt x="5" y="34"/>
                      <a:pt x="6" y="34"/>
                      <a:pt x="6" y="34"/>
                    </a:cubicBezTo>
                    <a:cubicBezTo>
                      <a:pt x="10" y="32"/>
                      <a:pt x="10" y="32"/>
                      <a:pt x="10" y="32"/>
                    </a:cubicBezTo>
                    <a:cubicBezTo>
                      <a:pt x="11" y="32"/>
                      <a:pt x="11" y="32"/>
                      <a:pt x="12" y="32"/>
                    </a:cubicBezTo>
                    <a:cubicBezTo>
                      <a:pt x="13" y="33"/>
                      <a:pt x="13" y="33"/>
                      <a:pt x="14" y="33"/>
                    </a:cubicBezTo>
                    <a:cubicBezTo>
                      <a:pt x="15" y="34"/>
                      <a:pt x="15" y="34"/>
                      <a:pt x="15" y="35"/>
                    </a:cubicBezTo>
                    <a:cubicBezTo>
                      <a:pt x="15" y="39"/>
                      <a:pt x="15" y="39"/>
                      <a:pt x="15" y="39"/>
                    </a:cubicBezTo>
                    <a:cubicBezTo>
                      <a:pt x="15" y="40"/>
                      <a:pt x="15" y="40"/>
                      <a:pt x="16" y="41"/>
                    </a:cubicBezTo>
                    <a:cubicBezTo>
                      <a:pt x="19" y="41"/>
                      <a:pt x="19" y="41"/>
                      <a:pt x="19" y="41"/>
                    </a:cubicBezTo>
                    <a:cubicBezTo>
                      <a:pt x="19" y="41"/>
                      <a:pt x="20" y="41"/>
                      <a:pt x="20" y="40"/>
                    </a:cubicBezTo>
                    <a:cubicBezTo>
                      <a:pt x="21" y="37"/>
                      <a:pt x="21" y="37"/>
                      <a:pt x="21" y="37"/>
                    </a:cubicBezTo>
                    <a:cubicBezTo>
                      <a:pt x="21" y="35"/>
                      <a:pt x="22" y="35"/>
                      <a:pt x="23" y="35"/>
                    </a:cubicBezTo>
                    <a:cubicBezTo>
                      <a:pt x="23" y="35"/>
                      <a:pt x="23" y="35"/>
                      <a:pt x="23" y="35"/>
                    </a:cubicBezTo>
                    <a:cubicBezTo>
                      <a:pt x="24" y="35"/>
                      <a:pt x="24" y="34"/>
                      <a:pt x="25" y="34"/>
                    </a:cubicBezTo>
                    <a:cubicBezTo>
                      <a:pt x="25" y="34"/>
                      <a:pt x="25" y="34"/>
                      <a:pt x="25" y="34"/>
                    </a:cubicBezTo>
                    <a:cubicBezTo>
                      <a:pt x="25" y="34"/>
                      <a:pt x="26" y="34"/>
                      <a:pt x="27" y="35"/>
                    </a:cubicBezTo>
                    <a:cubicBezTo>
                      <a:pt x="30" y="38"/>
                      <a:pt x="30" y="38"/>
                      <a:pt x="30" y="38"/>
                    </a:cubicBezTo>
                    <a:cubicBezTo>
                      <a:pt x="30" y="38"/>
                      <a:pt x="31" y="38"/>
                      <a:pt x="31" y="38"/>
                    </a:cubicBezTo>
                    <a:cubicBezTo>
                      <a:pt x="34" y="36"/>
                      <a:pt x="34" y="36"/>
                      <a:pt x="34" y="36"/>
                    </a:cubicBezTo>
                    <a:cubicBezTo>
                      <a:pt x="34" y="36"/>
                      <a:pt x="34" y="35"/>
                      <a:pt x="34" y="35"/>
                    </a:cubicBezTo>
                    <a:cubicBezTo>
                      <a:pt x="32" y="32"/>
                      <a:pt x="32" y="32"/>
                      <a:pt x="32" y="32"/>
                    </a:cubicBezTo>
                    <a:cubicBezTo>
                      <a:pt x="31" y="30"/>
                      <a:pt x="32" y="30"/>
                      <a:pt x="32" y="29"/>
                    </a:cubicBezTo>
                    <a:cubicBezTo>
                      <a:pt x="32" y="29"/>
                      <a:pt x="32" y="29"/>
                      <a:pt x="32" y="29"/>
                    </a:cubicBezTo>
                    <a:cubicBezTo>
                      <a:pt x="32" y="29"/>
                      <a:pt x="33" y="28"/>
                      <a:pt x="33" y="27"/>
                    </a:cubicBezTo>
                    <a:cubicBezTo>
                      <a:pt x="33" y="27"/>
                      <a:pt x="33" y="27"/>
                      <a:pt x="33" y="27"/>
                    </a:cubicBezTo>
                    <a:cubicBezTo>
                      <a:pt x="33" y="27"/>
                      <a:pt x="34" y="26"/>
                      <a:pt x="35" y="26"/>
                    </a:cubicBezTo>
                    <a:cubicBezTo>
                      <a:pt x="39" y="27"/>
                      <a:pt x="39" y="27"/>
                      <a:pt x="39" y="27"/>
                    </a:cubicBezTo>
                    <a:cubicBezTo>
                      <a:pt x="40" y="27"/>
                      <a:pt x="40" y="26"/>
                      <a:pt x="40" y="25"/>
                    </a:cubicBezTo>
                    <a:cubicBezTo>
                      <a:pt x="41" y="23"/>
                      <a:pt x="41" y="23"/>
                      <a:pt x="41" y="23"/>
                    </a:cubicBezTo>
                    <a:cubicBezTo>
                      <a:pt x="41" y="22"/>
                      <a:pt x="41" y="21"/>
                      <a:pt x="40" y="21"/>
                    </a:cubicBezTo>
                    <a:cubicBezTo>
                      <a:pt x="36" y="20"/>
                      <a:pt x="36" y="20"/>
                      <a:pt x="36" y="20"/>
                    </a:cubicBezTo>
                    <a:cubicBezTo>
                      <a:pt x="35" y="20"/>
                      <a:pt x="35" y="19"/>
                      <a:pt x="35" y="18"/>
                    </a:cubicBezTo>
                    <a:cubicBezTo>
                      <a:pt x="35" y="18"/>
                      <a:pt x="35" y="18"/>
                      <a:pt x="35" y="18"/>
                    </a:cubicBezTo>
                    <a:cubicBezTo>
                      <a:pt x="35" y="18"/>
                      <a:pt x="34" y="17"/>
                      <a:pt x="34" y="16"/>
                    </a:cubicBezTo>
                    <a:cubicBezTo>
                      <a:pt x="34" y="16"/>
                      <a:pt x="34" y="16"/>
                      <a:pt x="34" y="16"/>
                    </a:cubicBezTo>
                    <a:cubicBezTo>
                      <a:pt x="34" y="16"/>
                      <a:pt x="34" y="15"/>
                      <a:pt x="35" y="14"/>
                    </a:cubicBezTo>
                    <a:cubicBezTo>
                      <a:pt x="38" y="12"/>
                      <a:pt x="38" y="12"/>
                      <a:pt x="38" y="12"/>
                    </a:cubicBezTo>
                    <a:cubicBezTo>
                      <a:pt x="38" y="11"/>
                      <a:pt x="38" y="10"/>
                      <a:pt x="38" y="10"/>
                    </a:cubicBezTo>
                    <a:cubicBezTo>
                      <a:pt x="36" y="8"/>
                      <a:pt x="36" y="8"/>
                      <a:pt x="36" y="8"/>
                    </a:cubicBezTo>
                    <a:cubicBezTo>
                      <a:pt x="36" y="7"/>
                      <a:pt x="35" y="7"/>
                      <a:pt x="34" y="7"/>
                    </a:cubicBezTo>
                    <a:cubicBezTo>
                      <a:pt x="32" y="9"/>
                      <a:pt x="32" y="9"/>
                      <a:pt x="32" y="9"/>
                    </a:cubicBezTo>
                    <a:cubicBezTo>
                      <a:pt x="30" y="10"/>
                      <a:pt x="29" y="9"/>
                      <a:pt x="29" y="9"/>
                    </a:cubicBezTo>
                    <a:cubicBezTo>
                      <a:pt x="29" y="9"/>
                      <a:pt x="29" y="9"/>
                      <a:pt x="29" y="9"/>
                    </a:cubicBezTo>
                    <a:cubicBezTo>
                      <a:pt x="28" y="8"/>
                      <a:pt x="28" y="8"/>
                      <a:pt x="27" y="8"/>
                    </a:cubicBezTo>
                    <a:cubicBezTo>
                      <a:pt x="27" y="8"/>
                      <a:pt x="27" y="8"/>
                      <a:pt x="27" y="8"/>
                    </a:cubicBezTo>
                    <a:cubicBezTo>
                      <a:pt x="27" y="8"/>
                      <a:pt x="26" y="7"/>
                      <a:pt x="26" y="6"/>
                    </a:cubicBezTo>
                    <a:cubicBezTo>
                      <a:pt x="26" y="2"/>
                      <a:pt x="26" y="2"/>
                      <a:pt x="26" y="2"/>
                    </a:cubicBezTo>
                    <a:cubicBezTo>
                      <a:pt x="26" y="1"/>
                      <a:pt x="26" y="1"/>
                      <a:pt x="25" y="1"/>
                    </a:cubicBezTo>
                    <a:cubicBezTo>
                      <a:pt x="22" y="0"/>
                      <a:pt x="22" y="0"/>
                      <a:pt x="22" y="0"/>
                    </a:cubicBezTo>
                    <a:cubicBezTo>
                      <a:pt x="22" y="0"/>
                      <a:pt x="21" y="0"/>
                      <a:pt x="21" y="1"/>
                    </a:cubicBezTo>
                    <a:cubicBezTo>
                      <a:pt x="20" y="5"/>
                      <a:pt x="20" y="5"/>
                      <a:pt x="20" y="5"/>
                    </a:cubicBezTo>
                    <a:cubicBezTo>
                      <a:pt x="19" y="6"/>
                      <a:pt x="19" y="6"/>
                      <a:pt x="18" y="7"/>
                    </a:cubicBezTo>
                    <a:cubicBezTo>
                      <a:pt x="18" y="7"/>
                      <a:pt x="18" y="7"/>
                      <a:pt x="18" y="7"/>
                    </a:cubicBezTo>
                    <a:cubicBezTo>
                      <a:pt x="18" y="7"/>
                      <a:pt x="17" y="7"/>
                      <a:pt x="16" y="7"/>
                    </a:cubicBezTo>
                    <a:cubicBezTo>
                      <a:pt x="16" y="7"/>
                      <a:pt x="16" y="7"/>
                      <a:pt x="16" y="7"/>
                    </a:cubicBezTo>
                    <a:cubicBezTo>
                      <a:pt x="15" y="7"/>
                      <a:pt x="15" y="7"/>
                      <a:pt x="14" y="6"/>
                    </a:cubicBezTo>
                    <a:cubicBezTo>
                      <a:pt x="11" y="4"/>
                      <a:pt x="11" y="4"/>
                      <a:pt x="11" y="4"/>
                    </a:cubicBezTo>
                    <a:cubicBezTo>
                      <a:pt x="11" y="3"/>
                      <a:pt x="10" y="3"/>
                      <a:pt x="10" y="3"/>
                    </a:cubicBezTo>
                    <a:cubicBezTo>
                      <a:pt x="7" y="5"/>
                      <a:pt x="7" y="5"/>
                      <a:pt x="7" y="5"/>
                    </a:cubicBezTo>
                    <a:cubicBezTo>
                      <a:pt x="7" y="5"/>
                      <a:pt x="7" y="6"/>
                      <a:pt x="7" y="7"/>
                    </a:cubicBezTo>
                    <a:close/>
                    <a:moveTo>
                      <a:pt x="27" y="16"/>
                    </a:moveTo>
                    <a:cubicBezTo>
                      <a:pt x="29" y="20"/>
                      <a:pt x="28" y="24"/>
                      <a:pt x="25" y="27"/>
                    </a:cubicBezTo>
                    <a:cubicBezTo>
                      <a:pt x="22" y="29"/>
                      <a:pt x="17" y="28"/>
                      <a:pt x="14" y="25"/>
                    </a:cubicBezTo>
                    <a:cubicBezTo>
                      <a:pt x="12" y="22"/>
                      <a:pt x="13" y="17"/>
                      <a:pt x="16" y="15"/>
                    </a:cubicBezTo>
                    <a:cubicBezTo>
                      <a:pt x="20" y="12"/>
                      <a:pt x="24" y="13"/>
                      <a:pt x="27" y="16"/>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9" name="Freeform 191"/>
              <p:cNvSpPr>
                <a:spLocks noEditPoints="1"/>
              </p:cNvSpPr>
              <p:nvPr/>
            </p:nvSpPr>
            <p:spPr bwMode="auto">
              <a:xfrm rot="5641639">
                <a:off x="2874232" y="4634267"/>
                <a:ext cx="613876" cy="616945"/>
              </a:xfrm>
              <a:custGeom>
                <a:avLst/>
                <a:gdLst>
                  <a:gd name="T0" fmla="*/ 74 w 82"/>
                  <a:gd name="T1" fmla="*/ 34 h 82"/>
                  <a:gd name="T2" fmla="*/ 79 w 82"/>
                  <a:gd name="T3" fmla="*/ 25 h 82"/>
                  <a:gd name="T4" fmla="*/ 68 w 82"/>
                  <a:gd name="T5" fmla="*/ 22 h 82"/>
                  <a:gd name="T6" fmla="*/ 69 w 82"/>
                  <a:gd name="T7" fmla="*/ 12 h 82"/>
                  <a:gd name="T8" fmla="*/ 59 w 82"/>
                  <a:gd name="T9" fmla="*/ 13 h 82"/>
                  <a:gd name="T10" fmla="*/ 56 w 82"/>
                  <a:gd name="T11" fmla="*/ 3 h 82"/>
                  <a:gd name="T12" fmla="*/ 47 w 82"/>
                  <a:gd name="T13" fmla="*/ 8 h 82"/>
                  <a:gd name="T14" fmla="*/ 40 w 82"/>
                  <a:gd name="T15" fmla="*/ 0 h 82"/>
                  <a:gd name="T16" fmla="*/ 33 w 82"/>
                  <a:gd name="T17" fmla="*/ 8 h 82"/>
                  <a:gd name="T18" fmla="*/ 25 w 82"/>
                  <a:gd name="T19" fmla="*/ 4 h 82"/>
                  <a:gd name="T20" fmla="*/ 21 w 82"/>
                  <a:gd name="T21" fmla="*/ 14 h 82"/>
                  <a:gd name="T22" fmla="*/ 11 w 82"/>
                  <a:gd name="T23" fmla="*/ 13 h 82"/>
                  <a:gd name="T24" fmla="*/ 12 w 82"/>
                  <a:gd name="T25" fmla="*/ 23 h 82"/>
                  <a:gd name="T26" fmla="*/ 3 w 82"/>
                  <a:gd name="T27" fmla="*/ 26 h 82"/>
                  <a:gd name="T28" fmla="*/ 7 w 82"/>
                  <a:gd name="T29" fmla="*/ 36 h 82"/>
                  <a:gd name="T30" fmla="*/ 0 w 82"/>
                  <a:gd name="T31" fmla="*/ 42 h 82"/>
                  <a:gd name="T32" fmla="*/ 8 w 82"/>
                  <a:gd name="T33" fmla="*/ 49 h 82"/>
                  <a:gd name="T34" fmla="*/ 3 w 82"/>
                  <a:gd name="T35" fmla="*/ 58 h 82"/>
                  <a:gd name="T36" fmla="*/ 13 w 82"/>
                  <a:gd name="T37" fmla="*/ 61 h 82"/>
                  <a:gd name="T38" fmla="*/ 12 w 82"/>
                  <a:gd name="T39" fmla="*/ 71 h 82"/>
                  <a:gd name="T40" fmla="*/ 23 w 82"/>
                  <a:gd name="T41" fmla="*/ 70 h 82"/>
                  <a:gd name="T42" fmla="*/ 26 w 82"/>
                  <a:gd name="T43" fmla="*/ 80 h 82"/>
                  <a:gd name="T44" fmla="*/ 35 w 82"/>
                  <a:gd name="T45" fmla="*/ 75 h 82"/>
                  <a:gd name="T46" fmla="*/ 42 w 82"/>
                  <a:gd name="T47" fmla="*/ 82 h 82"/>
                  <a:gd name="T48" fmla="*/ 48 w 82"/>
                  <a:gd name="T49" fmla="*/ 75 h 82"/>
                  <a:gd name="T50" fmla="*/ 57 w 82"/>
                  <a:gd name="T51" fmla="*/ 79 h 82"/>
                  <a:gd name="T52" fmla="*/ 60 w 82"/>
                  <a:gd name="T53" fmla="*/ 69 h 82"/>
                  <a:gd name="T54" fmla="*/ 71 w 82"/>
                  <a:gd name="T55" fmla="*/ 70 h 82"/>
                  <a:gd name="T56" fmla="*/ 69 w 82"/>
                  <a:gd name="T57" fmla="*/ 59 h 82"/>
                  <a:gd name="T58" fmla="*/ 79 w 82"/>
                  <a:gd name="T59" fmla="*/ 57 h 82"/>
                  <a:gd name="T60" fmla="*/ 74 w 82"/>
                  <a:gd name="T61" fmla="*/ 47 h 82"/>
                  <a:gd name="T62" fmla="*/ 82 w 82"/>
                  <a:gd name="T63" fmla="*/ 41 h 82"/>
                  <a:gd name="T64" fmla="*/ 63 w 82"/>
                  <a:gd name="T65" fmla="*/ 50 h 82"/>
                  <a:gd name="T66" fmla="*/ 63 w 82"/>
                  <a:gd name="T67" fmla="*/ 34 h 82"/>
                  <a:gd name="T68" fmla="*/ 66 w 82"/>
                  <a:gd name="T69" fmla="*/ 49 h 82"/>
                  <a:gd name="T70" fmla="*/ 51 w 82"/>
                  <a:gd name="T71" fmla="*/ 34 h 82"/>
                  <a:gd name="T72" fmla="*/ 55 w 82"/>
                  <a:gd name="T73" fmla="*/ 19 h 82"/>
                  <a:gd name="T74" fmla="*/ 35 w 82"/>
                  <a:gd name="T75" fmla="*/ 15 h 82"/>
                  <a:gd name="T76" fmla="*/ 50 w 82"/>
                  <a:gd name="T77" fmla="*/ 19 h 82"/>
                  <a:gd name="T78" fmla="*/ 34 w 82"/>
                  <a:gd name="T79" fmla="*/ 19 h 82"/>
                  <a:gd name="T80" fmla="*/ 41 w 82"/>
                  <a:gd name="T81" fmla="*/ 48 h 82"/>
                  <a:gd name="T82" fmla="*/ 47 w 82"/>
                  <a:gd name="T83" fmla="*/ 42 h 82"/>
                  <a:gd name="T84" fmla="*/ 34 w 82"/>
                  <a:gd name="T85" fmla="*/ 31 h 82"/>
                  <a:gd name="T86" fmla="*/ 19 w 82"/>
                  <a:gd name="T87" fmla="*/ 27 h 82"/>
                  <a:gd name="T88" fmla="*/ 15 w 82"/>
                  <a:gd name="T89" fmla="*/ 47 h 82"/>
                  <a:gd name="T90" fmla="*/ 19 w 82"/>
                  <a:gd name="T91" fmla="*/ 33 h 82"/>
                  <a:gd name="T92" fmla="*/ 18 w 82"/>
                  <a:gd name="T93" fmla="*/ 48 h 82"/>
                  <a:gd name="T94" fmla="*/ 19 w 82"/>
                  <a:gd name="T95" fmla="*/ 51 h 82"/>
                  <a:gd name="T96" fmla="*/ 30 w 82"/>
                  <a:gd name="T97" fmla="*/ 62 h 82"/>
                  <a:gd name="T98" fmla="*/ 17 w 82"/>
                  <a:gd name="T99" fmla="*/ 54 h 82"/>
                  <a:gd name="T100" fmla="*/ 33 w 82"/>
                  <a:gd name="T101" fmla="*/ 66 h 82"/>
                  <a:gd name="T102" fmla="*/ 42 w 82"/>
                  <a:gd name="T103" fmla="*/ 53 h 82"/>
                  <a:gd name="T104" fmla="*/ 53 w 82"/>
                  <a:gd name="T105" fmla="*/ 65 h 82"/>
                  <a:gd name="T106" fmla="*/ 50 w 82"/>
                  <a:gd name="T107" fmla="*/ 49 h 82"/>
                  <a:gd name="T108" fmla="*/ 59 w 82"/>
                  <a:gd name="T109"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82">
                    <a:moveTo>
                      <a:pt x="81" y="39"/>
                    </a:moveTo>
                    <a:cubicBezTo>
                      <a:pt x="75" y="38"/>
                      <a:pt x="75" y="38"/>
                      <a:pt x="75" y="38"/>
                    </a:cubicBezTo>
                    <a:cubicBezTo>
                      <a:pt x="75" y="37"/>
                      <a:pt x="74" y="35"/>
                      <a:pt x="74" y="34"/>
                    </a:cubicBezTo>
                    <a:cubicBezTo>
                      <a:pt x="79" y="31"/>
                      <a:pt x="79" y="31"/>
                      <a:pt x="79" y="31"/>
                    </a:cubicBezTo>
                    <a:cubicBezTo>
                      <a:pt x="80" y="31"/>
                      <a:pt x="81" y="30"/>
                      <a:pt x="80" y="29"/>
                    </a:cubicBezTo>
                    <a:cubicBezTo>
                      <a:pt x="79" y="25"/>
                      <a:pt x="79" y="25"/>
                      <a:pt x="79" y="25"/>
                    </a:cubicBezTo>
                    <a:cubicBezTo>
                      <a:pt x="79" y="24"/>
                      <a:pt x="78" y="24"/>
                      <a:pt x="77" y="24"/>
                    </a:cubicBezTo>
                    <a:cubicBezTo>
                      <a:pt x="71" y="25"/>
                      <a:pt x="71" y="25"/>
                      <a:pt x="71" y="25"/>
                    </a:cubicBezTo>
                    <a:cubicBezTo>
                      <a:pt x="70" y="24"/>
                      <a:pt x="69" y="23"/>
                      <a:pt x="68" y="22"/>
                    </a:cubicBezTo>
                    <a:cubicBezTo>
                      <a:pt x="72" y="17"/>
                      <a:pt x="72" y="17"/>
                      <a:pt x="72" y="17"/>
                    </a:cubicBezTo>
                    <a:cubicBezTo>
                      <a:pt x="73" y="16"/>
                      <a:pt x="73" y="15"/>
                      <a:pt x="72" y="15"/>
                    </a:cubicBezTo>
                    <a:cubicBezTo>
                      <a:pt x="69" y="12"/>
                      <a:pt x="69" y="12"/>
                      <a:pt x="69" y="12"/>
                    </a:cubicBezTo>
                    <a:cubicBezTo>
                      <a:pt x="69" y="11"/>
                      <a:pt x="68" y="11"/>
                      <a:pt x="68" y="12"/>
                    </a:cubicBezTo>
                    <a:cubicBezTo>
                      <a:pt x="62" y="15"/>
                      <a:pt x="62" y="15"/>
                      <a:pt x="62" y="15"/>
                    </a:cubicBezTo>
                    <a:cubicBezTo>
                      <a:pt x="61" y="14"/>
                      <a:pt x="60" y="13"/>
                      <a:pt x="59" y="13"/>
                    </a:cubicBezTo>
                    <a:cubicBezTo>
                      <a:pt x="61" y="7"/>
                      <a:pt x="61" y="7"/>
                      <a:pt x="61" y="7"/>
                    </a:cubicBezTo>
                    <a:cubicBezTo>
                      <a:pt x="61" y="6"/>
                      <a:pt x="61" y="5"/>
                      <a:pt x="60" y="5"/>
                    </a:cubicBezTo>
                    <a:cubicBezTo>
                      <a:pt x="56" y="3"/>
                      <a:pt x="56" y="3"/>
                      <a:pt x="56" y="3"/>
                    </a:cubicBezTo>
                    <a:cubicBezTo>
                      <a:pt x="55" y="3"/>
                      <a:pt x="54" y="3"/>
                      <a:pt x="54" y="4"/>
                    </a:cubicBezTo>
                    <a:cubicBezTo>
                      <a:pt x="51" y="9"/>
                      <a:pt x="51" y="9"/>
                      <a:pt x="51" y="9"/>
                    </a:cubicBezTo>
                    <a:cubicBezTo>
                      <a:pt x="49" y="8"/>
                      <a:pt x="48" y="8"/>
                      <a:pt x="47" y="8"/>
                    </a:cubicBezTo>
                    <a:cubicBezTo>
                      <a:pt x="46" y="2"/>
                      <a:pt x="46" y="2"/>
                      <a:pt x="46" y="2"/>
                    </a:cubicBezTo>
                    <a:cubicBezTo>
                      <a:pt x="46" y="1"/>
                      <a:pt x="45" y="0"/>
                      <a:pt x="44" y="0"/>
                    </a:cubicBezTo>
                    <a:cubicBezTo>
                      <a:pt x="40" y="0"/>
                      <a:pt x="40" y="0"/>
                      <a:pt x="40" y="0"/>
                    </a:cubicBezTo>
                    <a:cubicBezTo>
                      <a:pt x="39" y="0"/>
                      <a:pt x="39" y="1"/>
                      <a:pt x="39" y="2"/>
                    </a:cubicBezTo>
                    <a:cubicBezTo>
                      <a:pt x="38" y="8"/>
                      <a:pt x="38" y="8"/>
                      <a:pt x="38" y="8"/>
                    </a:cubicBezTo>
                    <a:cubicBezTo>
                      <a:pt x="36" y="8"/>
                      <a:pt x="35" y="8"/>
                      <a:pt x="33" y="8"/>
                    </a:cubicBezTo>
                    <a:cubicBezTo>
                      <a:pt x="31" y="3"/>
                      <a:pt x="31" y="3"/>
                      <a:pt x="31" y="3"/>
                    </a:cubicBezTo>
                    <a:cubicBezTo>
                      <a:pt x="30" y="2"/>
                      <a:pt x="29" y="2"/>
                      <a:pt x="28" y="2"/>
                    </a:cubicBezTo>
                    <a:cubicBezTo>
                      <a:pt x="25" y="4"/>
                      <a:pt x="25" y="4"/>
                      <a:pt x="25" y="4"/>
                    </a:cubicBezTo>
                    <a:cubicBezTo>
                      <a:pt x="24" y="4"/>
                      <a:pt x="23" y="5"/>
                      <a:pt x="24" y="5"/>
                    </a:cubicBezTo>
                    <a:cubicBezTo>
                      <a:pt x="25" y="11"/>
                      <a:pt x="25" y="11"/>
                      <a:pt x="25" y="11"/>
                    </a:cubicBezTo>
                    <a:cubicBezTo>
                      <a:pt x="24" y="12"/>
                      <a:pt x="22" y="13"/>
                      <a:pt x="21" y="14"/>
                    </a:cubicBezTo>
                    <a:cubicBezTo>
                      <a:pt x="16" y="10"/>
                      <a:pt x="16" y="10"/>
                      <a:pt x="16" y="10"/>
                    </a:cubicBezTo>
                    <a:cubicBezTo>
                      <a:pt x="16" y="10"/>
                      <a:pt x="15" y="10"/>
                      <a:pt x="14" y="10"/>
                    </a:cubicBezTo>
                    <a:cubicBezTo>
                      <a:pt x="11" y="13"/>
                      <a:pt x="11" y="13"/>
                      <a:pt x="11" y="13"/>
                    </a:cubicBezTo>
                    <a:cubicBezTo>
                      <a:pt x="11" y="13"/>
                      <a:pt x="11" y="14"/>
                      <a:pt x="11" y="15"/>
                    </a:cubicBezTo>
                    <a:cubicBezTo>
                      <a:pt x="15" y="20"/>
                      <a:pt x="15" y="20"/>
                      <a:pt x="15" y="20"/>
                    </a:cubicBezTo>
                    <a:cubicBezTo>
                      <a:pt x="14" y="21"/>
                      <a:pt x="13" y="22"/>
                      <a:pt x="12" y="23"/>
                    </a:cubicBezTo>
                    <a:cubicBezTo>
                      <a:pt x="6" y="21"/>
                      <a:pt x="6" y="21"/>
                      <a:pt x="6" y="21"/>
                    </a:cubicBezTo>
                    <a:cubicBezTo>
                      <a:pt x="5" y="21"/>
                      <a:pt x="5" y="22"/>
                      <a:pt x="4" y="22"/>
                    </a:cubicBezTo>
                    <a:cubicBezTo>
                      <a:pt x="3" y="26"/>
                      <a:pt x="3" y="26"/>
                      <a:pt x="3" y="26"/>
                    </a:cubicBezTo>
                    <a:cubicBezTo>
                      <a:pt x="2" y="27"/>
                      <a:pt x="3" y="28"/>
                      <a:pt x="3" y="28"/>
                    </a:cubicBezTo>
                    <a:cubicBezTo>
                      <a:pt x="8" y="32"/>
                      <a:pt x="8" y="32"/>
                      <a:pt x="8" y="32"/>
                    </a:cubicBezTo>
                    <a:cubicBezTo>
                      <a:pt x="8" y="33"/>
                      <a:pt x="8" y="34"/>
                      <a:pt x="7" y="36"/>
                    </a:cubicBezTo>
                    <a:cubicBezTo>
                      <a:pt x="1" y="36"/>
                      <a:pt x="1" y="36"/>
                      <a:pt x="1" y="36"/>
                    </a:cubicBezTo>
                    <a:cubicBezTo>
                      <a:pt x="1" y="36"/>
                      <a:pt x="0" y="37"/>
                      <a:pt x="0" y="38"/>
                    </a:cubicBezTo>
                    <a:cubicBezTo>
                      <a:pt x="0" y="42"/>
                      <a:pt x="0" y="42"/>
                      <a:pt x="0" y="42"/>
                    </a:cubicBezTo>
                    <a:cubicBezTo>
                      <a:pt x="0" y="43"/>
                      <a:pt x="0" y="44"/>
                      <a:pt x="1" y="44"/>
                    </a:cubicBezTo>
                    <a:cubicBezTo>
                      <a:pt x="7" y="45"/>
                      <a:pt x="7" y="45"/>
                      <a:pt x="7" y="45"/>
                    </a:cubicBezTo>
                    <a:cubicBezTo>
                      <a:pt x="7" y="46"/>
                      <a:pt x="8" y="47"/>
                      <a:pt x="8" y="49"/>
                    </a:cubicBezTo>
                    <a:cubicBezTo>
                      <a:pt x="2" y="52"/>
                      <a:pt x="2" y="52"/>
                      <a:pt x="2" y="52"/>
                    </a:cubicBezTo>
                    <a:cubicBezTo>
                      <a:pt x="2" y="52"/>
                      <a:pt x="1" y="53"/>
                      <a:pt x="2" y="54"/>
                    </a:cubicBezTo>
                    <a:cubicBezTo>
                      <a:pt x="3" y="58"/>
                      <a:pt x="3" y="58"/>
                      <a:pt x="3" y="58"/>
                    </a:cubicBezTo>
                    <a:cubicBezTo>
                      <a:pt x="3" y="59"/>
                      <a:pt x="4" y="59"/>
                      <a:pt x="5" y="59"/>
                    </a:cubicBezTo>
                    <a:cubicBezTo>
                      <a:pt x="11" y="57"/>
                      <a:pt x="11" y="57"/>
                      <a:pt x="11" y="57"/>
                    </a:cubicBezTo>
                    <a:cubicBezTo>
                      <a:pt x="12" y="58"/>
                      <a:pt x="13" y="60"/>
                      <a:pt x="13" y="61"/>
                    </a:cubicBezTo>
                    <a:cubicBezTo>
                      <a:pt x="9" y="66"/>
                      <a:pt x="9" y="66"/>
                      <a:pt x="9" y="66"/>
                    </a:cubicBezTo>
                    <a:cubicBezTo>
                      <a:pt x="9" y="66"/>
                      <a:pt x="9" y="67"/>
                      <a:pt x="9" y="68"/>
                    </a:cubicBezTo>
                    <a:cubicBezTo>
                      <a:pt x="12" y="71"/>
                      <a:pt x="12" y="71"/>
                      <a:pt x="12" y="71"/>
                    </a:cubicBezTo>
                    <a:cubicBezTo>
                      <a:pt x="13" y="72"/>
                      <a:pt x="14" y="72"/>
                      <a:pt x="14" y="71"/>
                    </a:cubicBezTo>
                    <a:cubicBezTo>
                      <a:pt x="19" y="68"/>
                      <a:pt x="19" y="68"/>
                      <a:pt x="19" y="68"/>
                    </a:cubicBezTo>
                    <a:cubicBezTo>
                      <a:pt x="21" y="68"/>
                      <a:pt x="22" y="69"/>
                      <a:pt x="23" y="70"/>
                    </a:cubicBezTo>
                    <a:cubicBezTo>
                      <a:pt x="21" y="76"/>
                      <a:pt x="21" y="76"/>
                      <a:pt x="21" y="76"/>
                    </a:cubicBezTo>
                    <a:cubicBezTo>
                      <a:pt x="21" y="77"/>
                      <a:pt x="21" y="78"/>
                      <a:pt x="22" y="78"/>
                    </a:cubicBezTo>
                    <a:cubicBezTo>
                      <a:pt x="26" y="80"/>
                      <a:pt x="26" y="80"/>
                      <a:pt x="26" y="80"/>
                    </a:cubicBezTo>
                    <a:cubicBezTo>
                      <a:pt x="26" y="80"/>
                      <a:pt x="27" y="80"/>
                      <a:pt x="28" y="79"/>
                    </a:cubicBezTo>
                    <a:cubicBezTo>
                      <a:pt x="31" y="74"/>
                      <a:pt x="31" y="74"/>
                      <a:pt x="31" y="74"/>
                    </a:cubicBezTo>
                    <a:cubicBezTo>
                      <a:pt x="32" y="74"/>
                      <a:pt x="34" y="74"/>
                      <a:pt x="35" y="75"/>
                    </a:cubicBezTo>
                    <a:cubicBezTo>
                      <a:pt x="36" y="81"/>
                      <a:pt x="36" y="81"/>
                      <a:pt x="36" y="81"/>
                    </a:cubicBezTo>
                    <a:cubicBezTo>
                      <a:pt x="36" y="82"/>
                      <a:pt x="37" y="82"/>
                      <a:pt x="38" y="82"/>
                    </a:cubicBezTo>
                    <a:cubicBezTo>
                      <a:pt x="42" y="82"/>
                      <a:pt x="42" y="82"/>
                      <a:pt x="42" y="82"/>
                    </a:cubicBezTo>
                    <a:cubicBezTo>
                      <a:pt x="43" y="82"/>
                      <a:pt x="43" y="82"/>
                      <a:pt x="43" y="81"/>
                    </a:cubicBezTo>
                    <a:cubicBezTo>
                      <a:pt x="44" y="75"/>
                      <a:pt x="44" y="75"/>
                      <a:pt x="44" y="75"/>
                    </a:cubicBezTo>
                    <a:cubicBezTo>
                      <a:pt x="46" y="75"/>
                      <a:pt x="47" y="75"/>
                      <a:pt x="48" y="75"/>
                    </a:cubicBezTo>
                    <a:cubicBezTo>
                      <a:pt x="51" y="80"/>
                      <a:pt x="51" y="80"/>
                      <a:pt x="51" y="80"/>
                    </a:cubicBezTo>
                    <a:cubicBezTo>
                      <a:pt x="52" y="81"/>
                      <a:pt x="53" y="81"/>
                      <a:pt x="53" y="81"/>
                    </a:cubicBezTo>
                    <a:cubicBezTo>
                      <a:pt x="57" y="79"/>
                      <a:pt x="57" y="79"/>
                      <a:pt x="57" y="79"/>
                    </a:cubicBezTo>
                    <a:cubicBezTo>
                      <a:pt x="58" y="79"/>
                      <a:pt x="58" y="78"/>
                      <a:pt x="58" y="77"/>
                    </a:cubicBezTo>
                    <a:cubicBezTo>
                      <a:pt x="57" y="71"/>
                      <a:pt x="57" y="71"/>
                      <a:pt x="57" y="71"/>
                    </a:cubicBezTo>
                    <a:cubicBezTo>
                      <a:pt x="58" y="71"/>
                      <a:pt x="59" y="70"/>
                      <a:pt x="60" y="69"/>
                    </a:cubicBezTo>
                    <a:cubicBezTo>
                      <a:pt x="66" y="73"/>
                      <a:pt x="66" y="73"/>
                      <a:pt x="66" y="73"/>
                    </a:cubicBezTo>
                    <a:cubicBezTo>
                      <a:pt x="66" y="73"/>
                      <a:pt x="67" y="73"/>
                      <a:pt x="67" y="73"/>
                    </a:cubicBezTo>
                    <a:cubicBezTo>
                      <a:pt x="71" y="70"/>
                      <a:pt x="71" y="70"/>
                      <a:pt x="71" y="70"/>
                    </a:cubicBezTo>
                    <a:cubicBezTo>
                      <a:pt x="71" y="69"/>
                      <a:pt x="71" y="69"/>
                      <a:pt x="71" y="68"/>
                    </a:cubicBezTo>
                    <a:cubicBezTo>
                      <a:pt x="67" y="63"/>
                      <a:pt x="67" y="63"/>
                      <a:pt x="67" y="63"/>
                    </a:cubicBezTo>
                    <a:cubicBezTo>
                      <a:pt x="68" y="62"/>
                      <a:pt x="69" y="61"/>
                      <a:pt x="69" y="59"/>
                    </a:cubicBezTo>
                    <a:cubicBezTo>
                      <a:pt x="76" y="61"/>
                      <a:pt x="76" y="61"/>
                      <a:pt x="76" y="61"/>
                    </a:cubicBezTo>
                    <a:cubicBezTo>
                      <a:pt x="76" y="62"/>
                      <a:pt x="77" y="61"/>
                      <a:pt x="77" y="60"/>
                    </a:cubicBezTo>
                    <a:cubicBezTo>
                      <a:pt x="79" y="57"/>
                      <a:pt x="79" y="57"/>
                      <a:pt x="79" y="57"/>
                    </a:cubicBezTo>
                    <a:cubicBezTo>
                      <a:pt x="79" y="56"/>
                      <a:pt x="79" y="55"/>
                      <a:pt x="79" y="55"/>
                    </a:cubicBezTo>
                    <a:cubicBezTo>
                      <a:pt x="73" y="51"/>
                      <a:pt x="73" y="51"/>
                      <a:pt x="73" y="51"/>
                    </a:cubicBezTo>
                    <a:cubicBezTo>
                      <a:pt x="74" y="50"/>
                      <a:pt x="74" y="48"/>
                      <a:pt x="74" y="47"/>
                    </a:cubicBezTo>
                    <a:cubicBezTo>
                      <a:pt x="80" y="46"/>
                      <a:pt x="80" y="46"/>
                      <a:pt x="80" y="46"/>
                    </a:cubicBezTo>
                    <a:cubicBezTo>
                      <a:pt x="81" y="46"/>
                      <a:pt x="82" y="46"/>
                      <a:pt x="82" y="45"/>
                    </a:cubicBezTo>
                    <a:cubicBezTo>
                      <a:pt x="82" y="41"/>
                      <a:pt x="82" y="41"/>
                      <a:pt x="82" y="41"/>
                    </a:cubicBezTo>
                    <a:cubicBezTo>
                      <a:pt x="82" y="40"/>
                      <a:pt x="82" y="39"/>
                      <a:pt x="81" y="39"/>
                    </a:cubicBezTo>
                    <a:close/>
                    <a:moveTo>
                      <a:pt x="66" y="49"/>
                    </a:moveTo>
                    <a:cubicBezTo>
                      <a:pt x="66" y="50"/>
                      <a:pt x="64" y="51"/>
                      <a:pt x="63" y="50"/>
                    </a:cubicBezTo>
                    <a:cubicBezTo>
                      <a:pt x="53" y="43"/>
                      <a:pt x="53" y="43"/>
                      <a:pt x="53" y="43"/>
                    </a:cubicBezTo>
                    <a:cubicBezTo>
                      <a:pt x="51" y="42"/>
                      <a:pt x="51" y="41"/>
                      <a:pt x="53" y="40"/>
                    </a:cubicBezTo>
                    <a:cubicBezTo>
                      <a:pt x="63" y="34"/>
                      <a:pt x="63" y="34"/>
                      <a:pt x="63" y="34"/>
                    </a:cubicBezTo>
                    <a:cubicBezTo>
                      <a:pt x="65" y="34"/>
                      <a:pt x="66" y="34"/>
                      <a:pt x="66" y="36"/>
                    </a:cubicBezTo>
                    <a:cubicBezTo>
                      <a:pt x="66" y="36"/>
                      <a:pt x="67" y="39"/>
                      <a:pt x="67" y="42"/>
                    </a:cubicBezTo>
                    <a:cubicBezTo>
                      <a:pt x="67" y="45"/>
                      <a:pt x="66" y="49"/>
                      <a:pt x="66" y="49"/>
                    </a:cubicBezTo>
                    <a:close/>
                    <a:moveTo>
                      <a:pt x="64" y="29"/>
                    </a:moveTo>
                    <a:cubicBezTo>
                      <a:pt x="65" y="30"/>
                      <a:pt x="64" y="32"/>
                      <a:pt x="63" y="32"/>
                    </a:cubicBezTo>
                    <a:cubicBezTo>
                      <a:pt x="51" y="34"/>
                      <a:pt x="51" y="34"/>
                      <a:pt x="51" y="34"/>
                    </a:cubicBezTo>
                    <a:cubicBezTo>
                      <a:pt x="49" y="35"/>
                      <a:pt x="48" y="34"/>
                      <a:pt x="49" y="32"/>
                    </a:cubicBezTo>
                    <a:cubicBezTo>
                      <a:pt x="52" y="20"/>
                      <a:pt x="52" y="20"/>
                      <a:pt x="52" y="20"/>
                    </a:cubicBezTo>
                    <a:cubicBezTo>
                      <a:pt x="52" y="19"/>
                      <a:pt x="54" y="18"/>
                      <a:pt x="55" y="19"/>
                    </a:cubicBezTo>
                    <a:cubicBezTo>
                      <a:pt x="55" y="19"/>
                      <a:pt x="58" y="21"/>
                      <a:pt x="60" y="23"/>
                    </a:cubicBezTo>
                    <a:cubicBezTo>
                      <a:pt x="62" y="26"/>
                      <a:pt x="64" y="29"/>
                      <a:pt x="64" y="29"/>
                    </a:cubicBezTo>
                    <a:close/>
                    <a:moveTo>
                      <a:pt x="35" y="15"/>
                    </a:moveTo>
                    <a:cubicBezTo>
                      <a:pt x="35" y="15"/>
                      <a:pt x="39" y="15"/>
                      <a:pt x="42" y="15"/>
                    </a:cubicBezTo>
                    <a:cubicBezTo>
                      <a:pt x="45" y="15"/>
                      <a:pt x="48" y="16"/>
                      <a:pt x="48" y="16"/>
                    </a:cubicBezTo>
                    <a:cubicBezTo>
                      <a:pt x="50" y="17"/>
                      <a:pt x="50" y="18"/>
                      <a:pt x="50" y="19"/>
                    </a:cubicBezTo>
                    <a:cubicBezTo>
                      <a:pt x="43" y="29"/>
                      <a:pt x="43" y="29"/>
                      <a:pt x="43" y="29"/>
                    </a:cubicBezTo>
                    <a:cubicBezTo>
                      <a:pt x="42" y="31"/>
                      <a:pt x="41" y="31"/>
                      <a:pt x="40" y="29"/>
                    </a:cubicBezTo>
                    <a:cubicBezTo>
                      <a:pt x="34" y="19"/>
                      <a:pt x="34" y="19"/>
                      <a:pt x="34" y="19"/>
                    </a:cubicBezTo>
                    <a:cubicBezTo>
                      <a:pt x="33" y="17"/>
                      <a:pt x="34" y="16"/>
                      <a:pt x="35" y="15"/>
                    </a:cubicBezTo>
                    <a:close/>
                    <a:moveTo>
                      <a:pt x="47" y="42"/>
                    </a:moveTo>
                    <a:cubicBezTo>
                      <a:pt x="47" y="45"/>
                      <a:pt x="44" y="48"/>
                      <a:pt x="41" y="48"/>
                    </a:cubicBezTo>
                    <a:cubicBezTo>
                      <a:pt x="37" y="48"/>
                      <a:pt x="34" y="45"/>
                      <a:pt x="35" y="41"/>
                    </a:cubicBezTo>
                    <a:cubicBezTo>
                      <a:pt x="35" y="37"/>
                      <a:pt x="38" y="35"/>
                      <a:pt x="41" y="35"/>
                    </a:cubicBezTo>
                    <a:cubicBezTo>
                      <a:pt x="45" y="35"/>
                      <a:pt x="47" y="38"/>
                      <a:pt x="47" y="42"/>
                    </a:cubicBezTo>
                    <a:close/>
                    <a:moveTo>
                      <a:pt x="28" y="18"/>
                    </a:moveTo>
                    <a:cubicBezTo>
                      <a:pt x="30" y="17"/>
                      <a:pt x="31" y="18"/>
                      <a:pt x="31" y="19"/>
                    </a:cubicBezTo>
                    <a:cubicBezTo>
                      <a:pt x="34" y="31"/>
                      <a:pt x="34" y="31"/>
                      <a:pt x="34" y="31"/>
                    </a:cubicBezTo>
                    <a:cubicBezTo>
                      <a:pt x="34" y="33"/>
                      <a:pt x="33" y="34"/>
                      <a:pt x="32" y="33"/>
                    </a:cubicBezTo>
                    <a:cubicBezTo>
                      <a:pt x="20" y="30"/>
                      <a:pt x="20" y="30"/>
                      <a:pt x="20" y="30"/>
                    </a:cubicBezTo>
                    <a:cubicBezTo>
                      <a:pt x="18" y="30"/>
                      <a:pt x="18" y="28"/>
                      <a:pt x="19" y="27"/>
                    </a:cubicBezTo>
                    <a:cubicBezTo>
                      <a:pt x="19" y="27"/>
                      <a:pt x="21" y="24"/>
                      <a:pt x="23" y="22"/>
                    </a:cubicBezTo>
                    <a:cubicBezTo>
                      <a:pt x="25" y="19"/>
                      <a:pt x="28" y="18"/>
                      <a:pt x="28" y="18"/>
                    </a:cubicBezTo>
                    <a:close/>
                    <a:moveTo>
                      <a:pt x="15" y="47"/>
                    </a:moveTo>
                    <a:cubicBezTo>
                      <a:pt x="15" y="47"/>
                      <a:pt x="14" y="43"/>
                      <a:pt x="14" y="40"/>
                    </a:cubicBezTo>
                    <a:cubicBezTo>
                      <a:pt x="15" y="37"/>
                      <a:pt x="16" y="33"/>
                      <a:pt x="16" y="33"/>
                    </a:cubicBezTo>
                    <a:cubicBezTo>
                      <a:pt x="16" y="32"/>
                      <a:pt x="17" y="32"/>
                      <a:pt x="19" y="33"/>
                    </a:cubicBezTo>
                    <a:cubicBezTo>
                      <a:pt x="29" y="39"/>
                      <a:pt x="29" y="39"/>
                      <a:pt x="29" y="39"/>
                    </a:cubicBezTo>
                    <a:cubicBezTo>
                      <a:pt x="30" y="40"/>
                      <a:pt x="30" y="41"/>
                      <a:pt x="29" y="42"/>
                    </a:cubicBezTo>
                    <a:cubicBezTo>
                      <a:pt x="18" y="48"/>
                      <a:pt x="18" y="48"/>
                      <a:pt x="18" y="48"/>
                    </a:cubicBezTo>
                    <a:cubicBezTo>
                      <a:pt x="17" y="49"/>
                      <a:pt x="15" y="48"/>
                      <a:pt x="15" y="47"/>
                    </a:cubicBezTo>
                    <a:close/>
                    <a:moveTo>
                      <a:pt x="17" y="54"/>
                    </a:moveTo>
                    <a:cubicBezTo>
                      <a:pt x="17" y="52"/>
                      <a:pt x="17" y="51"/>
                      <a:pt x="19" y="51"/>
                    </a:cubicBezTo>
                    <a:cubicBezTo>
                      <a:pt x="31" y="48"/>
                      <a:pt x="31" y="48"/>
                      <a:pt x="31" y="48"/>
                    </a:cubicBezTo>
                    <a:cubicBezTo>
                      <a:pt x="32" y="48"/>
                      <a:pt x="33" y="49"/>
                      <a:pt x="33" y="50"/>
                    </a:cubicBezTo>
                    <a:cubicBezTo>
                      <a:pt x="30" y="62"/>
                      <a:pt x="30" y="62"/>
                      <a:pt x="30" y="62"/>
                    </a:cubicBezTo>
                    <a:cubicBezTo>
                      <a:pt x="29" y="64"/>
                      <a:pt x="28" y="64"/>
                      <a:pt x="27" y="63"/>
                    </a:cubicBezTo>
                    <a:cubicBezTo>
                      <a:pt x="27" y="63"/>
                      <a:pt x="24" y="62"/>
                      <a:pt x="21" y="59"/>
                    </a:cubicBezTo>
                    <a:cubicBezTo>
                      <a:pt x="19" y="57"/>
                      <a:pt x="17" y="54"/>
                      <a:pt x="17" y="54"/>
                    </a:cubicBezTo>
                    <a:close/>
                    <a:moveTo>
                      <a:pt x="46" y="67"/>
                    </a:moveTo>
                    <a:cubicBezTo>
                      <a:pt x="46" y="67"/>
                      <a:pt x="43" y="68"/>
                      <a:pt x="40" y="67"/>
                    </a:cubicBezTo>
                    <a:cubicBezTo>
                      <a:pt x="37" y="67"/>
                      <a:pt x="33" y="66"/>
                      <a:pt x="33" y="66"/>
                    </a:cubicBezTo>
                    <a:cubicBezTo>
                      <a:pt x="32" y="66"/>
                      <a:pt x="31" y="65"/>
                      <a:pt x="32" y="63"/>
                    </a:cubicBezTo>
                    <a:cubicBezTo>
                      <a:pt x="39" y="53"/>
                      <a:pt x="39" y="53"/>
                      <a:pt x="39" y="53"/>
                    </a:cubicBezTo>
                    <a:cubicBezTo>
                      <a:pt x="40" y="52"/>
                      <a:pt x="41" y="52"/>
                      <a:pt x="42" y="53"/>
                    </a:cubicBezTo>
                    <a:cubicBezTo>
                      <a:pt x="48" y="64"/>
                      <a:pt x="48" y="64"/>
                      <a:pt x="48" y="64"/>
                    </a:cubicBezTo>
                    <a:cubicBezTo>
                      <a:pt x="48" y="65"/>
                      <a:pt x="48" y="66"/>
                      <a:pt x="46" y="67"/>
                    </a:cubicBezTo>
                    <a:close/>
                    <a:moveTo>
                      <a:pt x="53" y="65"/>
                    </a:moveTo>
                    <a:cubicBezTo>
                      <a:pt x="52" y="65"/>
                      <a:pt x="51" y="64"/>
                      <a:pt x="50" y="63"/>
                    </a:cubicBezTo>
                    <a:cubicBezTo>
                      <a:pt x="48" y="51"/>
                      <a:pt x="48" y="51"/>
                      <a:pt x="48" y="51"/>
                    </a:cubicBezTo>
                    <a:cubicBezTo>
                      <a:pt x="47" y="49"/>
                      <a:pt x="48" y="49"/>
                      <a:pt x="50" y="49"/>
                    </a:cubicBezTo>
                    <a:cubicBezTo>
                      <a:pt x="62" y="52"/>
                      <a:pt x="62" y="52"/>
                      <a:pt x="62" y="52"/>
                    </a:cubicBezTo>
                    <a:cubicBezTo>
                      <a:pt x="63" y="53"/>
                      <a:pt x="64" y="54"/>
                      <a:pt x="63" y="56"/>
                    </a:cubicBezTo>
                    <a:cubicBezTo>
                      <a:pt x="63" y="56"/>
                      <a:pt x="61" y="58"/>
                      <a:pt x="59" y="61"/>
                    </a:cubicBezTo>
                    <a:cubicBezTo>
                      <a:pt x="56" y="63"/>
                      <a:pt x="53" y="65"/>
                      <a:pt x="53" y="65"/>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48" name="Group 47"/>
          <p:cNvGrpSpPr/>
          <p:nvPr/>
        </p:nvGrpSpPr>
        <p:grpSpPr>
          <a:xfrm>
            <a:off x="442279" y="4600611"/>
            <a:ext cx="1474212" cy="537437"/>
            <a:chOff x="1536370" y="4467747"/>
            <a:chExt cx="1965161" cy="716417"/>
          </a:xfrm>
        </p:grpSpPr>
        <p:grpSp>
          <p:nvGrpSpPr>
            <p:cNvPr id="121" name="Group 66"/>
            <p:cNvGrpSpPr>
              <a:grpSpLocks noChangeAspect="1"/>
            </p:cNvGrpSpPr>
            <p:nvPr/>
          </p:nvGrpSpPr>
          <p:grpSpPr bwMode="auto">
            <a:xfrm>
              <a:off x="1536371" y="4467747"/>
              <a:ext cx="1965160" cy="716417"/>
              <a:chOff x="1413" y="-1531"/>
              <a:chExt cx="1267" cy="421"/>
            </a:xfrm>
          </p:grpSpPr>
          <p:sp>
            <p:nvSpPr>
              <p:cNvPr id="123" name="Rectangle 67"/>
              <p:cNvSpPr>
                <a:spLocks noChangeArrowheads="1"/>
              </p:cNvSpPr>
              <p:nvPr/>
            </p:nvSpPr>
            <p:spPr bwMode="auto">
              <a:xfrm>
                <a:off x="1413" y="-1309"/>
                <a:ext cx="1267" cy="199"/>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4"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5"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6" name="Line 79"/>
              <p:cNvSpPr>
                <a:spLocks noChangeShapeType="1"/>
              </p:cNvSpPr>
              <p:nvPr/>
            </p:nvSpPr>
            <p:spPr bwMode="auto">
              <a:xfrm>
                <a:off x="1413" y="-1166"/>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7" name="Line 80"/>
              <p:cNvSpPr>
                <a:spLocks noChangeShapeType="1"/>
              </p:cNvSpPr>
              <p:nvPr/>
            </p:nvSpPr>
            <p:spPr bwMode="auto">
              <a:xfrm>
                <a:off x="2521"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8" name="Line 81"/>
              <p:cNvSpPr>
                <a:spLocks noChangeShapeType="1"/>
              </p:cNvSpPr>
              <p:nvPr/>
            </p:nvSpPr>
            <p:spPr bwMode="auto">
              <a:xfrm>
                <a:off x="2171"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29" name="Line 82"/>
              <p:cNvSpPr>
                <a:spLocks noChangeShapeType="1"/>
              </p:cNvSpPr>
              <p:nvPr/>
            </p:nvSpPr>
            <p:spPr bwMode="auto">
              <a:xfrm>
                <a:off x="1965"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0" name="Line 83"/>
              <p:cNvSpPr>
                <a:spLocks noChangeShapeType="1"/>
              </p:cNvSpPr>
              <p:nvPr/>
            </p:nvSpPr>
            <p:spPr bwMode="auto">
              <a:xfrm>
                <a:off x="1896"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1" name="Line 84"/>
              <p:cNvSpPr>
                <a:spLocks noChangeShapeType="1"/>
              </p:cNvSpPr>
              <p:nvPr/>
            </p:nvSpPr>
            <p:spPr bwMode="auto">
              <a:xfrm>
                <a:off x="1758"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2" name="Line 85"/>
              <p:cNvSpPr>
                <a:spLocks noChangeShapeType="1"/>
              </p:cNvSpPr>
              <p:nvPr/>
            </p:nvSpPr>
            <p:spPr bwMode="auto">
              <a:xfrm>
                <a:off x="1620"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3" name="Line 86"/>
              <p:cNvSpPr>
                <a:spLocks noChangeShapeType="1"/>
              </p:cNvSpPr>
              <p:nvPr/>
            </p:nvSpPr>
            <p:spPr bwMode="auto">
              <a:xfrm>
                <a:off x="2343"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4" name="Line 87"/>
              <p:cNvSpPr>
                <a:spLocks noChangeShapeType="1"/>
              </p:cNvSpPr>
              <p:nvPr/>
            </p:nvSpPr>
            <p:spPr bwMode="auto">
              <a:xfrm>
                <a:off x="1549"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35"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
          <p:nvSpPr>
            <p:cNvPr id="122" name="TextBox 121"/>
            <p:cNvSpPr txBox="1"/>
            <p:nvPr/>
          </p:nvSpPr>
          <p:spPr>
            <a:xfrm>
              <a:off x="1536370" y="4467748"/>
              <a:ext cx="1718545" cy="352425"/>
            </a:xfrm>
            <a:prstGeom prst="rect">
              <a:avLst/>
            </a:prstGeom>
            <a:noFill/>
          </p:spPr>
          <p:txBody>
            <a:bodyPr wrap="square" lIns="182880" tIns="91440" rIns="0" bIns="91440" rtlCol="0" anchor="ctr" anchorCtr="0">
              <a:noAutofit/>
            </a:bodyPr>
            <a:lstStyle/>
            <a:p>
              <a:pPr>
                <a:spcBef>
                  <a:spcPts val="1500"/>
                </a:spcBef>
              </a:pPr>
              <a:r>
                <a:rPr lang="en-US" sz="1200" dirty="0" smtClean="0">
                  <a:solidFill>
                    <a:srgbClr val="FFFFFF"/>
                  </a:solidFill>
                </a:rPr>
                <a:t>Orders History</a:t>
              </a:r>
            </a:p>
          </p:txBody>
        </p:sp>
      </p:grpSp>
      <p:cxnSp>
        <p:nvCxnSpPr>
          <p:cNvPr id="49" name="Elbow Connector 48"/>
          <p:cNvCxnSpPr/>
          <p:nvPr/>
        </p:nvCxnSpPr>
        <p:spPr>
          <a:xfrm rot="10800000" flipV="1">
            <a:off x="1179385" y="2630774"/>
            <a:ext cx="754278" cy="1065596"/>
          </a:xfrm>
          <a:prstGeom prst="bentConnector2">
            <a:avLst/>
          </a:prstGeom>
          <a:ln w="3175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1916630" y="1543092"/>
            <a:ext cx="1762736" cy="1721337"/>
            <a:chOff x="2440746" y="1560413"/>
            <a:chExt cx="1762736" cy="1721337"/>
          </a:xfrm>
        </p:grpSpPr>
        <p:grpSp>
          <p:nvGrpSpPr>
            <p:cNvPr id="51" name="Group 50"/>
            <p:cNvGrpSpPr/>
            <p:nvPr/>
          </p:nvGrpSpPr>
          <p:grpSpPr>
            <a:xfrm>
              <a:off x="2457779" y="2365461"/>
              <a:ext cx="1745703" cy="916289"/>
              <a:chOff x="1075763" y="1698282"/>
              <a:chExt cx="2463584" cy="1293091"/>
            </a:xfrm>
          </p:grpSpPr>
          <p:pic>
            <p:nvPicPr>
              <p:cNvPr id="118" name="Picture 1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6" t="3748" r="1035" b="1240"/>
              <a:stretch/>
            </p:blipFill>
            <p:spPr bwMode="auto">
              <a:xfrm>
                <a:off x="2310355" y="1891673"/>
                <a:ext cx="1228992" cy="635077"/>
              </a:xfrm>
              <a:prstGeom prst="rect">
                <a:avLst/>
              </a:prstGeom>
              <a:noFill/>
              <a:ln w="3175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6" descr="http://www.ljzsoft.com/pptreport/sample/monthly_sales_report3.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0" t="2914" r="1140" b="5898"/>
              <a:stretch/>
            </p:blipFill>
            <p:spPr bwMode="auto">
              <a:xfrm>
                <a:off x="1075763" y="1698282"/>
                <a:ext cx="1219514" cy="797720"/>
              </a:xfrm>
              <a:prstGeom prst="rect">
                <a:avLst/>
              </a:prstGeom>
              <a:noFill/>
              <a:ln w="31750">
                <a:solidFill>
                  <a:schemeClr val="bg2"/>
                </a:solidFill>
                <a:miter lim="800000"/>
              </a:ln>
              <a:extLst>
                <a:ext uri="{909E8E84-426E-40DD-AFC4-6F175D3DCCD1}">
                  <a14:hiddenFill xmlns:a14="http://schemas.microsoft.com/office/drawing/2010/main">
                    <a:solidFill>
                      <a:srgbClr val="FFFFFF"/>
                    </a:solidFill>
                  </a14:hiddenFill>
                </a:ext>
              </a:extLst>
            </p:spPr>
          </p:pic>
          <p:pic>
            <p:nvPicPr>
              <p:cNvPr id="120" name="Picture 4" descr="http://www.webpagefx.com/images/crm-chart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9930" y="2194285"/>
                <a:ext cx="854779" cy="797088"/>
              </a:xfrm>
              <a:prstGeom prst="ellipse">
                <a:avLst/>
              </a:prstGeom>
              <a:ln w="31750" cap="flat">
                <a:solidFill>
                  <a:schemeClr val="bg2"/>
                </a:solidFill>
                <a:miter lim="800000"/>
              </a:ln>
              <a:effectLst/>
              <a:extLst>
                <a:ext uri="{909E8E84-426E-40DD-AFC4-6F175D3DCCD1}">
                  <a14:hiddenFill xmlns:a14="http://schemas.microsoft.com/office/drawing/2010/main">
                    <a:solidFill>
                      <a:srgbClr val="FFFFFF"/>
                    </a:solidFill>
                  </a14:hiddenFill>
                </a:ext>
              </a:extLst>
            </p:spPr>
          </p:pic>
        </p:grpSp>
        <p:grpSp>
          <p:nvGrpSpPr>
            <p:cNvPr id="52" name="Group 51"/>
            <p:cNvGrpSpPr/>
            <p:nvPr/>
          </p:nvGrpSpPr>
          <p:grpSpPr>
            <a:xfrm>
              <a:off x="2440746" y="1560413"/>
              <a:ext cx="1762736" cy="923124"/>
              <a:chOff x="504147" y="1481021"/>
              <a:chExt cx="1762736" cy="923124"/>
            </a:xfrm>
          </p:grpSpPr>
          <p:grpSp>
            <p:nvGrpSpPr>
              <p:cNvPr id="53" name="Group 52"/>
              <p:cNvGrpSpPr/>
              <p:nvPr/>
            </p:nvGrpSpPr>
            <p:grpSpPr>
              <a:xfrm>
                <a:off x="504147" y="1481021"/>
                <a:ext cx="1762736" cy="716473"/>
                <a:chOff x="504147" y="1481021"/>
                <a:chExt cx="1762736" cy="716473"/>
              </a:xfrm>
            </p:grpSpPr>
            <p:grpSp>
              <p:nvGrpSpPr>
                <p:cNvPr id="73" name="Group 72"/>
                <p:cNvGrpSpPr/>
                <p:nvPr/>
              </p:nvGrpSpPr>
              <p:grpSpPr>
                <a:xfrm>
                  <a:off x="504147" y="1481021"/>
                  <a:ext cx="706499" cy="712653"/>
                  <a:chOff x="504147" y="1481021"/>
                  <a:chExt cx="706499" cy="712653"/>
                </a:xfrm>
              </p:grpSpPr>
              <p:grpSp>
                <p:nvGrpSpPr>
                  <p:cNvPr id="102" name="Group 101"/>
                  <p:cNvGrpSpPr/>
                  <p:nvPr/>
                </p:nvGrpSpPr>
                <p:grpSpPr>
                  <a:xfrm>
                    <a:off x="504147" y="1481021"/>
                    <a:ext cx="706499" cy="712653"/>
                    <a:chOff x="-3351069" y="3635378"/>
                    <a:chExt cx="561975" cy="566871"/>
                  </a:xfrm>
                </p:grpSpPr>
                <p:sp>
                  <p:nvSpPr>
                    <p:cNvPr id="104" name="Oval 118"/>
                    <p:cNvSpPr>
                      <a:spLocks noChangeArrowheads="1"/>
                    </p:cNvSpPr>
                    <p:nvPr/>
                  </p:nvSpPr>
                  <p:spPr bwMode="auto">
                    <a:xfrm>
                      <a:off x="-3351069" y="3635378"/>
                      <a:ext cx="561975" cy="5651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Freeform 119"/>
                    <p:cNvSpPr>
                      <a:spLocks/>
                    </p:cNvSpPr>
                    <p:nvPr/>
                  </p:nvSpPr>
                  <p:spPr bwMode="auto">
                    <a:xfrm>
                      <a:off x="-3170094" y="3692528"/>
                      <a:ext cx="196850" cy="131762"/>
                    </a:xfrm>
                    <a:custGeom>
                      <a:avLst/>
                      <a:gdLst>
                        <a:gd name="T0" fmla="*/ 28 w 52"/>
                        <a:gd name="T1" fmla="*/ 0 h 35"/>
                        <a:gd name="T2" fmla="*/ 24 w 52"/>
                        <a:gd name="T3" fmla="*/ 0 h 35"/>
                        <a:gd name="T4" fmla="*/ 0 w 52"/>
                        <a:gd name="T5" fmla="*/ 24 h 35"/>
                        <a:gd name="T6" fmla="*/ 0 w 52"/>
                        <a:gd name="T7" fmla="*/ 35 h 35"/>
                        <a:gd name="T8" fmla="*/ 52 w 52"/>
                        <a:gd name="T9" fmla="*/ 35 h 35"/>
                        <a:gd name="T10" fmla="*/ 52 w 52"/>
                        <a:gd name="T11" fmla="*/ 24 h 35"/>
                        <a:gd name="T12" fmla="*/ 28 w 5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2" h="35">
                          <a:moveTo>
                            <a:pt x="28" y="0"/>
                          </a:moveTo>
                          <a:cubicBezTo>
                            <a:pt x="24" y="0"/>
                            <a:pt x="24" y="0"/>
                            <a:pt x="24" y="0"/>
                          </a:cubicBezTo>
                          <a:cubicBezTo>
                            <a:pt x="11" y="0"/>
                            <a:pt x="0" y="10"/>
                            <a:pt x="0" y="24"/>
                          </a:cubicBezTo>
                          <a:cubicBezTo>
                            <a:pt x="0" y="35"/>
                            <a:pt x="0" y="35"/>
                            <a:pt x="0" y="35"/>
                          </a:cubicBezTo>
                          <a:cubicBezTo>
                            <a:pt x="52" y="35"/>
                            <a:pt x="52" y="35"/>
                            <a:pt x="52" y="35"/>
                          </a:cubicBezTo>
                          <a:cubicBezTo>
                            <a:pt x="52" y="24"/>
                            <a:pt x="52" y="24"/>
                            <a:pt x="52" y="24"/>
                          </a:cubicBezTo>
                          <a:cubicBezTo>
                            <a:pt x="52" y="10"/>
                            <a:pt x="41" y="0"/>
                            <a:pt x="28"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6" name="Freeform 120"/>
                    <p:cNvSpPr>
                      <a:spLocks/>
                    </p:cNvSpPr>
                    <p:nvPr/>
                  </p:nvSpPr>
                  <p:spPr bwMode="auto">
                    <a:xfrm>
                      <a:off x="-3192319" y="3854453"/>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3" y="0"/>
                            <a:pt x="3" y="0"/>
                            <a:pt x="3" y="0"/>
                          </a:cubicBezTo>
                          <a:cubicBezTo>
                            <a:pt x="1" y="0"/>
                            <a:pt x="0" y="1"/>
                            <a:pt x="0" y="3"/>
                          </a:cubicBezTo>
                          <a:cubicBezTo>
                            <a:pt x="0" y="10"/>
                            <a:pt x="0" y="10"/>
                            <a:pt x="0" y="10"/>
                          </a:cubicBezTo>
                          <a:cubicBezTo>
                            <a:pt x="0" y="12"/>
                            <a:pt x="1" y="13"/>
                            <a:pt x="3" y="13"/>
                          </a:cubicBezTo>
                          <a:cubicBezTo>
                            <a:pt x="61" y="13"/>
                            <a:pt x="61" y="13"/>
                            <a:pt x="61" y="13"/>
                          </a:cubicBezTo>
                          <a:cubicBezTo>
                            <a:pt x="63" y="13"/>
                            <a:pt x="64" y="12"/>
                            <a:pt x="64" y="10"/>
                          </a:cubicBezTo>
                          <a:cubicBezTo>
                            <a:pt x="64" y="3"/>
                            <a:pt x="64" y="3"/>
                            <a:pt x="64" y="3"/>
                          </a:cubicBezTo>
                          <a:cubicBezTo>
                            <a:pt x="64" y="1"/>
                            <a:pt x="63" y="0"/>
                            <a:pt x="61"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7" name="Freeform 121"/>
                    <p:cNvSpPr>
                      <a:spLocks/>
                    </p:cNvSpPr>
                    <p:nvPr/>
                  </p:nvSpPr>
                  <p:spPr bwMode="auto">
                    <a:xfrm>
                      <a:off x="-3292465" y="4040324"/>
                      <a:ext cx="441325" cy="161925"/>
                    </a:xfrm>
                    <a:custGeom>
                      <a:avLst/>
                      <a:gdLst>
                        <a:gd name="T0" fmla="*/ 58 w 117"/>
                        <a:gd name="T1" fmla="*/ 43 h 43"/>
                        <a:gd name="T2" fmla="*/ 117 w 117"/>
                        <a:gd name="T3" fmla="*/ 16 h 43"/>
                        <a:gd name="T4" fmla="*/ 93 w 117"/>
                        <a:gd name="T5" fmla="*/ 0 h 43"/>
                        <a:gd name="T6" fmla="*/ 23 w 117"/>
                        <a:gd name="T7" fmla="*/ 0 h 43"/>
                        <a:gd name="T8" fmla="*/ 0 w 117"/>
                        <a:gd name="T9" fmla="*/ 15 h 43"/>
                        <a:gd name="T10" fmla="*/ 58 w 117"/>
                        <a:gd name="T11" fmla="*/ 43 h 43"/>
                      </a:gdLst>
                      <a:ahLst/>
                      <a:cxnLst>
                        <a:cxn ang="0">
                          <a:pos x="T0" y="T1"/>
                        </a:cxn>
                        <a:cxn ang="0">
                          <a:pos x="T2" y="T3"/>
                        </a:cxn>
                        <a:cxn ang="0">
                          <a:pos x="T4" y="T5"/>
                        </a:cxn>
                        <a:cxn ang="0">
                          <a:pos x="T6" y="T7"/>
                        </a:cxn>
                        <a:cxn ang="0">
                          <a:pos x="T8" y="T9"/>
                        </a:cxn>
                        <a:cxn ang="0">
                          <a:pos x="T10" y="T11"/>
                        </a:cxn>
                      </a:cxnLst>
                      <a:rect l="0" t="0" r="r" b="b"/>
                      <a:pathLst>
                        <a:path w="117" h="43">
                          <a:moveTo>
                            <a:pt x="58" y="43"/>
                          </a:moveTo>
                          <a:cubicBezTo>
                            <a:pt x="82" y="43"/>
                            <a:pt x="103" y="33"/>
                            <a:pt x="117" y="16"/>
                          </a:cubicBezTo>
                          <a:cubicBezTo>
                            <a:pt x="112" y="7"/>
                            <a:pt x="104" y="0"/>
                            <a:pt x="93" y="0"/>
                          </a:cubicBezTo>
                          <a:cubicBezTo>
                            <a:pt x="93" y="0"/>
                            <a:pt x="93" y="0"/>
                            <a:pt x="23" y="0"/>
                          </a:cubicBezTo>
                          <a:cubicBezTo>
                            <a:pt x="13" y="0"/>
                            <a:pt x="4" y="6"/>
                            <a:pt x="0" y="15"/>
                          </a:cubicBezTo>
                          <a:cubicBezTo>
                            <a:pt x="14" y="32"/>
                            <a:pt x="35" y="43"/>
                            <a:pt x="58"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8" name="Freeform 122"/>
                    <p:cNvSpPr>
                      <a:spLocks/>
                    </p:cNvSpPr>
                    <p:nvPr/>
                  </p:nvSpPr>
                  <p:spPr bwMode="auto">
                    <a:xfrm>
                      <a:off x="-3112944" y="3944940"/>
                      <a:ext cx="82550" cy="138112"/>
                    </a:xfrm>
                    <a:custGeom>
                      <a:avLst/>
                      <a:gdLst>
                        <a:gd name="T0" fmla="*/ 0 w 52"/>
                        <a:gd name="T1" fmla="*/ 61 h 87"/>
                        <a:gd name="T2" fmla="*/ 26 w 52"/>
                        <a:gd name="T3" fmla="*/ 87 h 87"/>
                        <a:gd name="T4" fmla="*/ 52 w 52"/>
                        <a:gd name="T5" fmla="*/ 61 h 87"/>
                        <a:gd name="T6" fmla="*/ 52 w 52"/>
                        <a:gd name="T7" fmla="*/ 0 h 87"/>
                        <a:gd name="T8" fmla="*/ 0 w 52"/>
                        <a:gd name="T9" fmla="*/ 0 h 87"/>
                        <a:gd name="T10" fmla="*/ 0 w 52"/>
                        <a:gd name="T11" fmla="*/ 61 h 87"/>
                      </a:gdLst>
                      <a:ahLst/>
                      <a:cxnLst>
                        <a:cxn ang="0">
                          <a:pos x="T0" y="T1"/>
                        </a:cxn>
                        <a:cxn ang="0">
                          <a:pos x="T2" y="T3"/>
                        </a:cxn>
                        <a:cxn ang="0">
                          <a:pos x="T4" y="T5"/>
                        </a:cxn>
                        <a:cxn ang="0">
                          <a:pos x="T6" y="T7"/>
                        </a:cxn>
                        <a:cxn ang="0">
                          <a:pos x="T8" y="T9"/>
                        </a:cxn>
                        <a:cxn ang="0">
                          <a:pos x="T10" y="T11"/>
                        </a:cxn>
                      </a:cxnLst>
                      <a:rect l="0" t="0" r="r" b="b"/>
                      <a:pathLst>
                        <a:path w="52" h="87">
                          <a:moveTo>
                            <a:pt x="0" y="61"/>
                          </a:moveTo>
                          <a:lnTo>
                            <a:pt x="26" y="87"/>
                          </a:lnTo>
                          <a:lnTo>
                            <a:pt x="52" y="61"/>
                          </a:lnTo>
                          <a:lnTo>
                            <a:pt x="52" y="0"/>
                          </a:lnTo>
                          <a:lnTo>
                            <a:pt x="0" y="0"/>
                          </a:lnTo>
                          <a:lnTo>
                            <a:pt x="0" y="61"/>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9" name="Freeform 123"/>
                    <p:cNvSpPr>
                      <a:spLocks/>
                    </p:cNvSpPr>
                    <p:nvPr/>
                  </p:nvSpPr>
                  <p:spPr bwMode="auto">
                    <a:xfrm>
                      <a:off x="-3112944" y="3944940"/>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9" y="19"/>
                            <a:pt x="22" y="18"/>
                          </a:cubicBezTo>
                          <a:cubicBezTo>
                            <a:pt x="22" y="0"/>
                            <a:pt x="22" y="0"/>
                            <a:pt x="22" y="0"/>
                          </a:cubicBezTo>
                          <a:cubicBezTo>
                            <a:pt x="22" y="0"/>
                            <a:pt x="22" y="0"/>
                            <a:pt x="0" y="0"/>
                          </a:cubicBezTo>
                          <a:cubicBezTo>
                            <a:pt x="0" y="0"/>
                            <a:pt x="0" y="0"/>
                            <a:pt x="0" y="18"/>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0" name="Freeform 124"/>
                    <p:cNvSpPr>
                      <a:spLocks/>
                    </p:cNvSpPr>
                    <p:nvPr/>
                  </p:nvSpPr>
                  <p:spPr bwMode="auto">
                    <a:xfrm>
                      <a:off x="-3170094" y="3813178"/>
                      <a:ext cx="196850" cy="187325"/>
                    </a:xfrm>
                    <a:custGeom>
                      <a:avLst/>
                      <a:gdLst>
                        <a:gd name="T0" fmla="*/ 0 w 52"/>
                        <a:gd name="T1" fmla="*/ 41 h 50"/>
                        <a:gd name="T2" fmla="*/ 26 w 52"/>
                        <a:gd name="T3" fmla="*/ 50 h 50"/>
                        <a:gd name="T4" fmla="*/ 52 w 52"/>
                        <a:gd name="T5" fmla="*/ 41 h 50"/>
                        <a:gd name="T6" fmla="*/ 52 w 52"/>
                        <a:gd name="T7" fmla="*/ 41 h 50"/>
                        <a:gd name="T8" fmla="*/ 52 w 52"/>
                        <a:gd name="T9" fmla="*/ 0 h 50"/>
                        <a:gd name="T10" fmla="*/ 0 w 52"/>
                        <a:gd name="T11" fmla="*/ 0 h 50"/>
                        <a:gd name="T12" fmla="*/ 0 w 52"/>
                        <a:gd name="T13" fmla="*/ 41 h 50"/>
                      </a:gdLst>
                      <a:ahLst/>
                      <a:cxnLst>
                        <a:cxn ang="0">
                          <a:pos x="T0" y="T1"/>
                        </a:cxn>
                        <a:cxn ang="0">
                          <a:pos x="T2" y="T3"/>
                        </a:cxn>
                        <a:cxn ang="0">
                          <a:pos x="T4" y="T5"/>
                        </a:cxn>
                        <a:cxn ang="0">
                          <a:pos x="T6" y="T7"/>
                        </a:cxn>
                        <a:cxn ang="0">
                          <a:pos x="T8" y="T9"/>
                        </a:cxn>
                        <a:cxn ang="0">
                          <a:pos x="T10" y="T11"/>
                        </a:cxn>
                        <a:cxn ang="0">
                          <a:pos x="T12" y="T13"/>
                        </a:cxn>
                      </a:cxnLst>
                      <a:rect l="0" t="0" r="r" b="b"/>
                      <a:pathLst>
                        <a:path w="52" h="50">
                          <a:moveTo>
                            <a:pt x="0" y="41"/>
                          </a:moveTo>
                          <a:cubicBezTo>
                            <a:pt x="7" y="47"/>
                            <a:pt x="16" y="50"/>
                            <a:pt x="26" y="50"/>
                          </a:cubicBezTo>
                          <a:cubicBezTo>
                            <a:pt x="36" y="50"/>
                            <a:pt x="45" y="47"/>
                            <a:pt x="52" y="41"/>
                          </a:cubicBezTo>
                          <a:cubicBezTo>
                            <a:pt x="52" y="41"/>
                            <a:pt x="52" y="41"/>
                            <a:pt x="52" y="41"/>
                          </a:cubicBezTo>
                          <a:cubicBezTo>
                            <a:pt x="52" y="41"/>
                            <a:pt x="52" y="41"/>
                            <a:pt x="52" y="0"/>
                          </a:cubicBezTo>
                          <a:cubicBezTo>
                            <a:pt x="0" y="0"/>
                            <a:pt x="0" y="0"/>
                            <a:pt x="0" y="0"/>
                          </a:cubicBezTo>
                          <a:cubicBezTo>
                            <a:pt x="0" y="0"/>
                            <a:pt x="0" y="0"/>
                            <a:pt x="0" y="41"/>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Rectangle 125"/>
                    <p:cNvSpPr>
                      <a:spLocks noChangeArrowheads="1"/>
                    </p:cNvSpPr>
                    <p:nvPr/>
                  </p:nvSpPr>
                  <p:spPr bwMode="auto">
                    <a:xfrm>
                      <a:off x="-2989119"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Rectangle 126"/>
                    <p:cNvSpPr>
                      <a:spLocks noChangeArrowheads="1"/>
                    </p:cNvSpPr>
                    <p:nvPr/>
                  </p:nvSpPr>
                  <p:spPr bwMode="auto">
                    <a:xfrm>
                      <a:off x="-3170094"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Oval 127"/>
                    <p:cNvSpPr>
                      <a:spLocks noChangeArrowheads="1"/>
                    </p:cNvSpPr>
                    <p:nvPr/>
                  </p:nvSpPr>
                  <p:spPr bwMode="auto">
                    <a:xfrm>
                      <a:off x="-3131994" y="3868740"/>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Oval 128"/>
                    <p:cNvSpPr>
                      <a:spLocks noChangeArrowheads="1"/>
                    </p:cNvSpPr>
                    <p:nvPr/>
                  </p:nvSpPr>
                  <p:spPr bwMode="auto">
                    <a:xfrm>
                      <a:off x="-3027219" y="3868740"/>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Freeform 129"/>
                    <p:cNvSpPr>
                      <a:spLocks/>
                    </p:cNvSpPr>
                    <p:nvPr/>
                  </p:nvSpPr>
                  <p:spPr bwMode="auto">
                    <a:xfrm>
                      <a:off x="-3087544" y="3914778"/>
                      <a:ext cx="30163" cy="14287"/>
                    </a:xfrm>
                    <a:custGeom>
                      <a:avLst/>
                      <a:gdLst>
                        <a:gd name="T0" fmla="*/ 4 w 8"/>
                        <a:gd name="T1" fmla="*/ 4 h 4"/>
                        <a:gd name="T2" fmla="*/ 8 w 8"/>
                        <a:gd name="T3" fmla="*/ 0 h 4"/>
                        <a:gd name="T4" fmla="*/ 0 w 8"/>
                        <a:gd name="T5" fmla="*/ 0 h 4"/>
                        <a:gd name="T6" fmla="*/ 4 w 8"/>
                        <a:gd name="T7" fmla="*/ 4 h 4"/>
                      </a:gdLst>
                      <a:ahLst/>
                      <a:cxnLst>
                        <a:cxn ang="0">
                          <a:pos x="T0" y="T1"/>
                        </a:cxn>
                        <a:cxn ang="0">
                          <a:pos x="T2" y="T3"/>
                        </a:cxn>
                        <a:cxn ang="0">
                          <a:pos x="T4" y="T5"/>
                        </a:cxn>
                        <a:cxn ang="0">
                          <a:pos x="T6" y="T7"/>
                        </a:cxn>
                      </a:cxnLst>
                      <a:rect l="0" t="0" r="r" b="b"/>
                      <a:pathLst>
                        <a:path w="8" h="4">
                          <a:moveTo>
                            <a:pt x="4" y="4"/>
                          </a:moveTo>
                          <a:cubicBezTo>
                            <a:pt x="6" y="4"/>
                            <a:pt x="8" y="2"/>
                            <a:pt x="8" y="0"/>
                          </a:cubicBezTo>
                          <a:cubicBezTo>
                            <a:pt x="0" y="0"/>
                            <a:pt x="0" y="0"/>
                            <a:pt x="0" y="0"/>
                          </a:cubicBezTo>
                          <a:cubicBezTo>
                            <a:pt x="0" y="2"/>
                            <a:pt x="2" y="4"/>
                            <a:pt x="4" y="4"/>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Freeform 130"/>
                    <p:cNvSpPr>
                      <a:spLocks/>
                    </p:cNvSpPr>
                    <p:nvPr/>
                  </p:nvSpPr>
                  <p:spPr bwMode="auto">
                    <a:xfrm>
                      <a:off x="-3101831" y="3959228"/>
                      <a:ext cx="60325" cy="19050"/>
                    </a:xfrm>
                    <a:custGeom>
                      <a:avLst/>
                      <a:gdLst>
                        <a:gd name="T0" fmla="*/ 14 w 16"/>
                        <a:gd name="T1" fmla="*/ 0 h 5"/>
                        <a:gd name="T2" fmla="*/ 2 w 16"/>
                        <a:gd name="T3" fmla="*/ 0 h 5"/>
                        <a:gd name="T4" fmla="*/ 0 w 16"/>
                        <a:gd name="T5" fmla="*/ 2 h 5"/>
                        <a:gd name="T6" fmla="*/ 2 w 16"/>
                        <a:gd name="T7" fmla="*/ 5 h 5"/>
                        <a:gd name="T8" fmla="*/ 14 w 16"/>
                        <a:gd name="T9" fmla="*/ 5 h 5"/>
                        <a:gd name="T10" fmla="*/ 16 w 16"/>
                        <a:gd name="T11" fmla="*/ 2 h 5"/>
                        <a:gd name="T12" fmla="*/ 14 w 1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4" y="0"/>
                          </a:moveTo>
                          <a:cubicBezTo>
                            <a:pt x="14" y="0"/>
                            <a:pt x="14" y="0"/>
                            <a:pt x="2" y="0"/>
                          </a:cubicBezTo>
                          <a:cubicBezTo>
                            <a:pt x="1" y="0"/>
                            <a:pt x="0" y="1"/>
                            <a:pt x="0" y="2"/>
                          </a:cubicBezTo>
                          <a:cubicBezTo>
                            <a:pt x="0" y="3"/>
                            <a:pt x="1" y="5"/>
                            <a:pt x="2" y="5"/>
                          </a:cubicBezTo>
                          <a:cubicBezTo>
                            <a:pt x="2" y="5"/>
                            <a:pt x="2" y="5"/>
                            <a:pt x="14" y="5"/>
                          </a:cubicBezTo>
                          <a:cubicBezTo>
                            <a:pt x="15" y="5"/>
                            <a:pt x="16" y="3"/>
                            <a:pt x="16" y="2"/>
                          </a:cubicBezTo>
                          <a:cubicBezTo>
                            <a:pt x="16" y="1"/>
                            <a:pt x="15" y="0"/>
                            <a:pt x="14"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Freeform 131"/>
                    <p:cNvSpPr>
                      <a:spLocks noEditPoints="1"/>
                    </p:cNvSpPr>
                    <p:nvPr/>
                  </p:nvSpPr>
                  <p:spPr bwMode="auto">
                    <a:xfrm>
                      <a:off x="-3124056" y="3929065"/>
                      <a:ext cx="104775" cy="93662"/>
                    </a:xfrm>
                    <a:custGeom>
                      <a:avLst/>
                      <a:gdLst>
                        <a:gd name="T0" fmla="*/ 14 w 28"/>
                        <a:gd name="T1" fmla="*/ 0 h 25"/>
                        <a:gd name="T2" fmla="*/ 0 w 28"/>
                        <a:gd name="T3" fmla="*/ 14 h 25"/>
                        <a:gd name="T4" fmla="*/ 0 w 28"/>
                        <a:gd name="T5" fmla="*/ 22 h 25"/>
                        <a:gd name="T6" fmla="*/ 0 w 28"/>
                        <a:gd name="T7" fmla="*/ 23 h 25"/>
                        <a:gd name="T8" fmla="*/ 14 w 28"/>
                        <a:gd name="T9" fmla="*/ 25 h 25"/>
                        <a:gd name="T10" fmla="*/ 28 w 28"/>
                        <a:gd name="T11" fmla="*/ 23 h 25"/>
                        <a:gd name="T12" fmla="*/ 28 w 28"/>
                        <a:gd name="T13" fmla="*/ 22 h 25"/>
                        <a:gd name="T14" fmla="*/ 28 w 28"/>
                        <a:gd name="T15" fmla="*/ 14 h 25"/>
                        <a:gd name="T16" fmla="*/ 14 w 28"/>
                        <a:gd name="T17" fmla="*/ 0 h 25"/>
                        <a:gd name="T18" fmla="*/ 22 w 28"/>
                        <a:gd name="T19" fmla="*/ 16 h 25"/>
                        <a:gd name="T20" fmla="*/ 16 w 28"/>
                        <a:gd name="T21" fmla="*/ 17 h 25"/>
                        <a:gd name="T22" fmla="*/ 16 w 28"/>
                        <a:gd name="T23" fmla="*/ 13 h 25"/>
                        <a:gd name="T24" fmla="*/ 12 w 28"/>
                        <a:gd name="T25" fmla="*/ 13 h 25"/>
                        <a:gd name="T26" fmla="*/ 12 w 28"/>
                        <a:gd name="T27" fmla="*/ 17 h 25"/>
                        <a:gd name="T28" fmla="*/ 5 w 28"/>
                        <a:gd name="T29" fmla="*/ 16 h 25"/>
                        <a:gd name="T30" fmla="*/ 5 w 28"/>
                        <a:gd name="T31" fmla="*/ 13 h 25"/>
                        <a:gd name="T32" fmla="*/ 14 w 28"/>
                        <a:gd name="T33" fmla="*/ 8 h 25"/>
                        <a:gd name="T34" fmla="*/ 23 w 28"/>
                        <a:gd name="T35" fmla="*/ 13 h 25"/>
                        <a:gd name="T36" fmla="*/ 22 w 28"/>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5">
                          <a:moveTo>
                            <a:pt x="14" y="0"/>
                          </a:moveTo>
                          <a:cubicBezTo>
                            <a:pt x="6" y="0"/>
                            <a:pt x="0" y="6"/>
                            <a:pt x="0" y="14"/>
                          </a:cubicBezTo>
                          <a:cubicBezTo>
                            <a:pt x="0" y="22"/>
                            <a:pt x="0" y="22"/>
                            <a:pt x="0" y="22"/>
                          </a:cubicBezTo>
                          <a:cubicBezTo>
                            <a:pt x="0" y="22"/>
                            <a:pt x="0" y="23"/>
                            <a:pt x="0" y="23"/>
                          </a:cubicBezTo>
                          <a:cubicBezTo>
                            <a:pt x="5" y="24"/>
                            <a:pt x="9" y="25"/>
                            <a:pt x="14" y="25"/>
                          </a:cubicBezTo>
                          <a:cubicBezTo>
                            <a:pt x="19" y="25"/>
                            <a:pt x="24" y="24"/>
                            <a:pt x="28" y="23"/>
                          </a:cubicBezTo>
                          <a:cubicBezTo>
                            <a:pt x="28" y="23"/>
                            <a:pt x="28" y="22"/>
                            <a:pt x="28" y="22"/>
                          </a:cubicBezTo>
                          <a:cubicBezTo>
                            <a:pt x="28" y="14"/>
                            <a:pt x="28" y="14"/>
                            <a:pt x="28" y="14"/>
                          </a:cubicBezTo>
                          <a:cubicBezTo>
                            <a:pt x="28" y="6"/>
                            <a:pt x="22" y="0"/>
                            <a:pt x="14" y="0"/>
                          </a:cubicBezTo>
                          <a:close/>
                          <a:moveTo>
                            <a:pt x="22" y="16"/>
                          </a:moveTo>
                          <a:cubicBezTo>
                            <a:pt x="21" y="17"/>
                            <a:pt x="18" y="17"/>
                            <a:pt x="16" y="17"/>
                          </a:cubicBezTo>
                          <a:cubicBezTo>
                            <a:pt x="16" y="13"/>
                            <a:pt x="16" y="13"/>
                            <a:pt x="16" y="13"/>
                          </a:cubicBezTo>
                          <a:cubicBezTo>
                            <a:pt x="12" y="13"/>
                            <a:pt x="12" y="13"/>
                            <a:pt x="12" y="13"/>
                          </a:cubicBezTo>
                          <a:cubicBezTo>
                            <a:pt x="12" y="17"/>
                            <a:pt x="12" y="17"/>
                            <a:pt x="12" y="17"/>
                          </a:cubicBezTo>
                          <a:cubicBezTo>
                            <a:pt x="10" y="17"/>
                            <a:pt x="7" y="17"/>
                            <a:pt x="5" y="16"/>
                          </a:cubicBezTo>
                          <a:cubicBezTo>
                            <a:pt x="5" y="16"/>
                            <a:pt x="5" y="13"/>
                            <a:pt x="5" y="13"/>
                          </a:cubicBezTo>
                          <a:cubicBezTo>
                            <a:pt x="5" y="8"/>
                            <a:pt x="9" y="8"/>
                            <a:pt x="14" y="8"/>
                          </a:cubicBezTo>
                          <a:cubicBezTo>
                            <a:pt x="19" y="8"/>
                            <a:pt x="23" y="8"/>
                            <a:pt x="23" y="13"/>
                          </a:cubicBezTo>
                          <a:cubicBezTo>
                            <a:pt x="23" y="13"/>
                            <a:pt x="22" y="16"/>
                            <a:pt x="22" y="1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03" name="Oval 118"/>
                  <p:cNvSpPr>
                    <a:spLocks noChangeArrowheads="1"/>
                  </p:cNvSpPr>
                  <p:nvPr/>
                </p:nvSpPr>
                <p:spPr bwMode="auto">
                  <a:xfrm>
                    <a:off x="504147" y="1481021"/>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74" name="Group 73"/>
                <p:cNvGrpSpPr/>
                <p:nvPr/>
              </p:nvGrpSpPr>
              <p:grpSpPr>
                <a:xfrm>
                  <a:off x="1556393" y="1487005"/>
                  <a:ext cx="710490" cy="710489"/>
                  <a:chOff x="1817306" y="1487005"/>
                  <a:chExt cx="710490" cy="710489"/>
                </a:xfrm>
              </p:grpSpPr>
              <p:grpSp>
                <p:nvGrpSpPr>
                  <p:cNvPr id="75" name="Group 74"/>
                  <p:cNvGrpSpPr/>
                  <p:nvPr/>
                </p:nvGrpSpPr>
                <p:grpSpPr>
                  <a:xfrm>
                    <a:off x="1817306" y="1487005"/>
                    <a:ext cx="710490" cy="706666"/>
                    <a:chOff x="-1700069" y="274640"/>
                    <a:chExt cx="565150" cy="562109"/>
                  </a:xfrm>
                </p:grpSpPr>
                <p:sp>
                  <p:nvSpPr>
                    <p:cNvPr id="77" name="Oval 156"/>
                    <p:cNvSpPr>
                      <a:spLocks noChangeArrowheads="1"/>
                    </p:cNvSpPr>
                    <p:nvPr/>
                  </p:nvSpPr>
                  <p:spPr bwMode="auto">
                    <a:xfrm>
                      <a:off x="-1700069" y="274640"/>
                      <a:ext cx="565150" cy="56038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8" name="Rectangle 157"/>
                    <p:cNvSpPr>
                      <a:spLocks noChangeArrowheads="1"/>
                    </p:cNvSpPr>
                    <p:nvPr/>
                  </p:nvSpPr>
                  <p:spPr bwMode="auto">
                    <a:xfrm>
                      <a:off x="-1519094" y="579440"/>
                      <a:ext cx="200025" cy="120650"/>
                    </a:xfrm>
                    <a:prstGeom prst="rect">
                      <a:avLst/>
                    </a:prstGeom>
                    <a:solidFill>
                      <a:srgbClr val="673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Rectangle 158"/>
                    <p:cNvSpPr>
                      <a:spLocks noChangeArrowheads="1"/>
                    </p:cNvSpPr>
                    <p:nvPr/>
                  </p:nvSpPr>
                  <p:spPr bwMode="auto">
                    <a:xfrm>
                      <a:off x="-1496869" y="623890"/>
                      <a:ext cx="158750" cy="52387"/>
                    </a:xfrm>
                    <a:prstGeom prst="rect">
                      <a:avLst/>
                    </a:prstGeom>
                    <a:solidFill>
                      <a:srgbClr val="D2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0" name="Freeform 159"/>
                    <p:cNvSpPr>
                      <a:spLocks/>
                    </p:cNvSpPr>
                    <p:nvPr/>
                  </p:nvSpPr>
                  <p:spPr bwMode="auto">
                    <a:xfrm>
                      <a:off x="-1538144" y="466728"/>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61" y="0"/>
                            <a:pt x="61" y="0"/>
                            <a:pt x="3" y="0"/>
                          </a:cubicBezTo>
                          <a:cubicBezTo>
                            <a:pt x="1" y="0"/>
                            <a:pt x="0" y="1"/>
                            <a:pt x="0" y="3"/>
                          </a:cubicBezTo>
                          <a:cubicBezTo>
                            <a:pt x="0" y="3"/>
                            <a:pt x="0" y="3"/>
                            <a:pt x="0" y="10"/>
                          </a:cubicBezTo>
                          <a:cubicBezTo>
                            <a:pt x="0" y="12"/>
                            <a:pt x="1" y="13"/>
                            <a:pt x="3" y="13"/>
                          </a:cubicBezTo>
                          <a:cubicBezTo>
                            <a:pt x="3" y="13"/>
                            <a:pt x="3" y="13"/>
                            <a:pt x="61" y="13"/>
                          </a:cubicBezTo>
                          <a:cubicBezTo>
                            <a:pt x="63" y="13"/>
                            <a:pt x="64" y="12"/>
                            <a:pt x="64" y="10"/>
                          </a:cubicBezTo>
                          <a:cubicBezTo>
                            <a:pt x="64" y="3"/>
                            <a:pt x="64" y="3"/>
                            <a:pt x="64" y="3"/>
                          </a:cubicBezTo>
                          <a:cubicBezTo>
                            <a:pt x="64" y="1"/>
                            <a:pt x="63" y="0"/>
                            <a:pt x="61" y="0"/>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1" name="Freeform 160"/>
                    <p:cNvSpPr>
                      <a:spLocks/>
                    </p:cNvSpPr>
                    <p:nvPr/>
                  </p:nvSpPr>
                  <p:spPr bwMode="auto">
                    <a:xfrm>
                      <a:off x="-1541319" y="650878"/>
                      <a:ext cx="244475" cy="184150"/>
                    </a:xfrm>
                    <a:custGeom>
                      <a:avLst/>
                      <a:gdLst>
                        <a:gd name="T0" fmla="*/ 0 w 65"/>
                        <a:gd name="T1" fmla="*/ 0 h 49"/>
                        <a:gd name="T2" fmla="*/ 0 w 65"/>
                        <a:gd name="T3" fmla="*/ 42 h 49"/>
                        <a:gd name="T4" fmla="*/ 33 w 65"/>
                        <a:gd name="T5" fmla="*/ 49 h 49"/>
                        <a:gd name="T6" fmla="*/ 65 w 65"/>
                        <a:gd name="T7" fmla="*/ 42 h 49"/>
                        <a:gd name="T8" fmla="*/ 65 w 65"/>
                        <a:gd name="T9" fmla="*/ 0 h 49"/>
                        <a:gd name="T10" fmla="*/ 0 w 65"/>
                        <a:gd name="T11" fmla="*/ 0 h 49"/>
                      </a:gdLst>
                      <a:ahLst/>
                      <a:cxnLst>
                        <a:cxn ang="0">
                          <a:pos x="T0" y="T1"/>
                        </a:cxn>
                        <a:cxn ang="0">
                          <a:pos x="T2" y="T3"/>
                        </a:cxn>
                        <a:cxn ang="0">
                          <a:pos x="T4" y="T5"/>
                        </a:cxn>
                        <a:cxn ang="0">
                          <a:pos x="T6" y="T7"/>
                        </a:cxn>
                        <a:cxn ang="0">
                          <a:pos x="T8" y="T9"/>
                        </a:cxn>
                        <a:cxn ang="0">
                          <a:pos x="T10" y="T11"/>
                        </a:cxn>
                      </a:cxnLst>
                      <a:rect l="0" t="0" r="r" b="b"/>
                      <a:pathLst>
                        <a:path w="65" h="49">
                          <a:moveTo>
                            <a:pt x="0" y="0"/>
                          </a:moveTo>
                          <a:cubicBezTo>
                            <a:pt x="0" y="42"/>
                            <a:pt x="0" y="42"/>
                            <a:pt x="0" y="42"/>
                          </a:cubicBezTo>
                          <a:cubicBezTo>
                            <a:pt x="10" y="47"/>
                            <a:pt x="21" y="49"/>
                            <a:pt x="33" y="49"/>
                          </a:cubicBezTo>
                          <a:cubicBezTo>
                            <a:pt x="45" y="49"/>
                            <a:pt x="55" y="47"/>
                            <a:pt x="65" y="42"/>
                          </a:cubicBezTo>
                          <a:cubicBezTo>
                            <a:pt x="65" y="0"/>
                            <a:pt x="65" y="0"/>
                            <a:pt x="65"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2" name="Freeform 161"/>
                    <p:cNvSpPr>
                      <a:spLocks/>
                    </p:cNvSpPr>
                    <p:nvPr/>
                  </p:nvSpPr>
                  <p:spPr bwMode="auto">
                    <a:xfrm>
                      <a:off x="-1458769" y="557215"/>
                      <a:ext cx="82550" cy="134937"/>
                    </a:xfrm>
                    <a:custGeom>
                      <a:avLst/>
                      <a:gdLst>
                        <a:gd name="T0" fmla="*/ 0 w 52"/>
                        <a:gd name="T1" fmla="*/ 83 h 85"/>
                        <a:gd name="T2" fmla="*/ 26 w 52"/>
                        <a:gd name="T3" fmla="*/ 85 h 85"/>
                        <a:gd name="T4" fmla="*/ 52 w 52"/>
                        <a:gd name="T5" fmla="*/ 85 h 85"/>
                        <a:gd name="T6" fmla="*/ 52 w 52"/>
                        <a:gd name="T7" fmla="*/ 0 h 85"/>
                        <a:gd name="T8" fmla="*/ 0 w 52"/>
                        <a:gd name="T9" fmla="*/ 0 h 85"/>
                        <a:gd name="T10" fmla="*/ 0 w 52"/>
                        <a:gd name="T11" fmla="*/ 83 h 85"/>
                      </a:gdLst>
                      <a:ahLst/>
                      <a:cxnLst>
                        <a:cxn ang="0">
                          <a:pos x="T0" y="T1"/>
                        </a:cxn>
                        <a:cxn ang="0">
                          <a:pos x="T2" y="T3"/>
                        </a:cxn>
                        <a:cxn ang="0">
                          <a:pos x="T4" y="T5"/>
                        </a:cxn>
                        <a:cxn ang="0">
                          <a:pos x="T6" y="T7"/>
                        </a:cxn>
                        <a:cxn ang="0">
                          <a:pos x="T8" y="T9"/>
                        </a:cxn>
                        <a:cxn ang="0">
                          <a:pos x="T10" y="T11"/>
                        </a:cxn>
                      </a:cxnLst>
                      <a:rect l="0" t="0" r="r" b="b"/>
                      <a:pathLst>
                        <a:path w="52" h="85">
                          <a:moveTo>
                            <a:pt x="0" y="83"/>
                          </a:moveTo>
                          <a:lnTo>
                            <a:pt x="26" y="85"/>
                          </a:lnTo>
                          <a:lnTo>
                            <a:pt x="52" y="85"/>
                          </a:lnTo>
                          <a:lnTo>
                            <a:pt x="52" y="0"/>
                          </a:lnTo>
                          <a:lnTo>
                            <a:pt x="0" y="0"/>
                          </a:lnTo>
                          <a:lnTo>
                            <a:pt x="0" y="83"/>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3" name="Freeform 162"/>
                    <p:cNvSpPr>
                      <a:spLocks/>
                    </p:cNvSpPr>
                    <p:nvPr/>
                  </p:nvSpPr>
                  <p:spPr bwMode="auto">
                    <a:xfrm>
                      <a:off x="-1458769" y="557215"/>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8" y="19"/>
                            <a:pt x="22" y="18"/>
                          </a:cubicBezTo>
                          <a:cubicBezTo>
                            <a:pt x="22" y="0"/>
                            <a:pt x="22" y="0"/>
                            <a:pt x="22" y="0"/>
                          </a:cubicBezTo>
                          <a:cubicBezTo>
                            <a:pt x="0" y="0"/>
                            <a:pt x="0" y="0"/>
                            <a:pt x="0" y="0"/>
                          </a:cubicBezTo>
                          <a:lnTo>
                            <a:pt x="0" y="18"/>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Freeform 163"/>
                    <p:cNvSpPr>
                      <a:spLocks/>
                    </p:cNvSpPr>
                    <p:nvPr/>
                  </p:nvSpPr>
                  <p:spPr bwMode="auto">
                    <a:xfrm>
                      <a:off x="-1519094" y="425453"/>
                      <a:ext cx="200025" cy="187325"/>
                    </a:xfrm>
                    <a:custGeom>
                      <a:avLst/>
                      <a:gdLst>
                        <a:gd name="T0" fmla="*/ 0 w 53"/>
                        <a:gd name="T1" fmla="*/ 41 h 50"/>
                        <a:gd name="T2" fmla="*/ 27 w 53"/>
                        <a:gd name="T3" fmla="*/ 50 h 50"/>
                        <a:gd name="T4" fmla="*/ 53 w 53"/>
                        <a:gd name="T5" fmla="*/ 41 h 50"/>
                        <a:gd name="T6" fmla="*/ 53 w 53"/>
                        <a:gd name="T7" fmla="*/ 0 h 50"/>
                        <a:gd name="T8" fmla="*/ 0 w 53"/>
                        <a:gd name="T9" fmla="*/ 0 h 50"/>
                        <a:gd name="T10" fmla="*/ 0 w 53"/>
                        <a:gd name="T11" fmla="*/ 41 h 50"/>
                      </a:gdLst>
                      <a:ahLst/>
                      <a:cxnLst>
                        <a:cxn ang="0">
                          <a:pos x="T0" y="T1"/>
                        </a:cxn>
                        <a:cxn ang="0">
                          <a:pos x="T2" y="T3"/>
                        </a:cxn>
                        <a:cxn ang="0">
                          <a:pos x="T4" y="T5"/>
                        </a:cxn>
                        <a:cxn ang="0">
                          <a:pos x="T6" y="T7"/>
                        </a:cxn>
                        <a:cxn ang="0">
                          <a:pos x="T8" y="T9"/>
                        </a:cxn>
                        <a:cxn ang="0">
                          <a:pos x="T10" y="T11"/>
                        </a:cxn>
                      </a:cxnLst>
                      <a:rect l="0" t="0" r="r" b="b"/>
                      <a:pathLst>
                        <a:path w="53" h="50">
                          <a:moveTo>
                            <a:pt x="0" y="41"/>
                          </a:moveTo>
                          <a:cubicBezTo>
                            <a:pt x="8" y="47"/>
                            <a:pt x="17" y="50"/>
                            <a:pt x="27" y="50"/>
                          </a:cubicBezTo>
                          <a:cubicBezTo>
                            <a:pt x="37" y="50"/>
                            <a:pt x="46" y="47"/>
                            <a:pt x="53" y="41"/>
                          </a:cubicBezTo>
                          <a:cubicBezTo>
                            <a:pt x="53" y="0"/>
                            <a:pt x="53" y="0"/>
                            <a:pt x="53" y="0"/>
                          </a:cubicBezTo>
                          <a:cubicBezTo>
                            <a:pt x="0" y="0"/>
                            <a:pt x="0" y="0"/>
                            <a:pt x="0" y="0"/>
                          </a:cubicBezTo>
                          <a:cubicBezTo>
                            <a:pt x="0" y="41"/>
                            <a:pt x="0" y="41"/>
                            <a:pt x="0" y="41"/>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5" name="Freeform 164"/>
                    <p:cNvSpPr>
                      <a:spLocks/>
                    </p:cNvSpPr>
                    <p:nvPr/>
                  </p:nvSpPr>
                  <p:spPr bwMode="auto">
                    <a:xfrm>
                      <a:off x="-1519094" y="330203"/>
                      <a:ext cx="142875" cy="150812"/>
                    </a:xfrm>
                    <a:custGeom>
                      <a:avLst/>
                      <a:gdLst>
                        <a:gd name="T0" fmla="*/ 0 w 38"/>
                        <a:gd name="T1" fmla="*/ 27 h 40"/>
                        <a:gd name="T2" fmla="*/ 0 w 38"/>
                        <a:gd name="T3" fmla="*/ 40 h 40"/>
                        <a:gd name="T4" fmla="*/ 38 w 38"/>
                        <a:gd name="T5" fmla="*/ 2 h 40"/>
                        <a:gd name="T6" fmla="*/ 27 w 38"/>
                        <a:gd name="T7" fmla="*/ 0 h 40"/>
                        <a:gd name="T8" fmla="*/ 0 w 38"/>
                        <a:gd name="T9" fmla="*/ 27 h 40"/>
                      </a:gdLst>
                      <a:ahLst/>
                      <a:cxnLst>
                        <a:cxn ang="0">
                          <a:pos x="T0" y="T1"/>
                        </a:cxn>
                        <a:cxn ang="0">
                          <a:pos x="T2" y="T3"/>
                        </a:cxn>
                        <a:cxn ang="0">
                          <a:pos x="T4" y="T5"/>
                        </a:cxn>
                        <a:cxn ang="0">
                          <a:pos x="T6" y="T7"/>
                        </a:cxn>
                        <a:cxn ang="0">
                          <a:pos x="T8" y="T9"/>
                        </a:cxn>
                      </a:cxnLst>
                      <a:rect l="0" t="0" r="r" b="b"/>
                      <a:pathLst>
                        <a:path w="38" h="40">
                          <a:moveTo>
                            <a:pt x="0" y="27"/>
                          </a:moveTo>
                          <a:cubicBezTo>
                            <a:pt x="0" y="40"/>
                            <a:pt x="0" y="40"/>
                            <a:pt x="0" y="40"/>
                          </a:cubicBezTo>
                          <a:cubicBezTo>
                            <a:pt x="20" y="37"/>
                            <a:pt x="36" y="22"/>
                            <a:pt x="38" y="2"/>
                          </a:cubicBezTo>
                          <a:cubicBezTo>
                            <a:pt x="35" y="1"/>
                            <a:pt x="31" y="0"/>
                            <a:pt x="27" y="0"/>
                          </a:cubicBezTo>
                          <a:cubicBezTo>
                            <a:pt x="12" y="0"/>
                            <a:pt x="0" y="12"/>
                            <a:pt x="0" y="27"/>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6" name="Freeform 165"/>
                    <p:cNvSpPr>
                      <a:spLocks/>
                    </p:cNvSpPr>
                    <p:nvPr/>
                  </p:nvSpPr>
                  <p:spPr bwMode="auto">
                    <a:xfrm>
                      <a:off x="-1458769" y="330203"/>
                      <a:ext cx="139700" cy="150812"/>
                    </a:xfrm>
                    <a:custGeom>
                      <a:avLst/>
                      <a:gdLst>
                        <a:gd name="T0" fmla="*/ 11 w 37"/>
                        <a:gd name="T1" fmla="*/ 0 h 40"/>
                        <a:gd name="T2" fmla="*/ 0 w 37"/>
                        <a:gd name="T3" fmla="*/ 2 h 40"/>
                        <a:gd name="T4" fmla="*/ 37 w 37"/>
                        <a:gd name="T5" fmla="*/ 40 h 40"/>
                        <a:gd name="T6" fmla="*/ 37 w 37"/>
                        <a:gd name="T7" fmla="*/ 27 h 40"/>
                        <a:gd name="T8" fmla="*/ 11 w 37"/>
                        <a:gd name="T9" fmla="*/ 0 h 40"/>
                      </a:gdLst>
                      <a:ahLst/>
                      <a:cxnLst>
                        <a:cxn ang="0">
                          <a:pos x="T0" y="T1"/>
                        </a:cxn>
                        <a:cxn ang="0">
                          <a:pos x="T2" y="T3"/>
                        </a:cxn>
                        <a:cxn ang="0">
                          <a:pos x="T4" y="T5"/>
                        </a:cxn>
                        <a:cxn ang="0">
                          <a:pos x="T6" y="T7"/>
                        </a:cxn>
                        <a:cxn ang="0">
                          <a:pos x="T8" y="T9"/>
                        </a:cxn>
                      </a:cxnLst>
                      <a:rect l="0" t="0" r="r" b="b"/>
                      <a:pathLst>
                        <a:path w="37" h="40">
                          <a:moveTo>
                            <a:pt x="11" y="0"/>
                          </a:moveTo>
                          <a:cubicBezTo>
                            <a:pt x="7" y="0"/>
                            <a:pt x="3" y="1"/>
                            <a:pt x="0" y="2"/>
                          </a:cubicBezTo>
                          <a:cubicBezTo>
                            <a:pt x="2" y="22"/>
                            <a:pt x="18" y="37"/>
                            <a:pt x="37" y="40"/>
                          </a:cubicBezTo>
                          <a:cubicBezTo>
                            <a:pt x="37" y="40"/>
                            <a:pt x="37" y="40"/>
                            <a:pt x="37" y="27"/>
                          </a:cubicBezTo>
                          <a:cubicBezTo>
                            <a:pt x="37" y="12"/>
                            <a:pt x="25" y="0"/>
                            <a:pt x="11" y="0"/>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Freeform 166"/>
                    <p:cNvSpPr>
                      <a:spLocks/>
                    </p:cNvSpPr>
                    <p:nvPr/>
                  </p:nvSpPr>
                  <p:spPr bwMode="auto">
                    <a:xfrm>
                      <a:off x="-1647681" y="652599"/>
                      <a:ext cx="455613" cy="184150"/>
                    </a:xfrm>
                    <a:custGeom>
                      <a:avLst/>
                      <a:gdLst>
                        <a:gd name="T0" fmla="*/ 61 w 121"/>
                        <a:gd name="T1" fmla="*/ 49 h 49"/>
                        <a:gd name="T2" fmla="*/ 121 w 121"/>
                        <a:gd name="T3" fmla="*/ 20 h 49"/>
                        <a:gd name="T4" fmla="*/ 96 w 121"/>
                        <a:gd name="T5" fmla="*/ 0 h 49"/>
                        <a:gd name="T6" fmla="*/ 81 w 121"/>
                        <a:gd name="T7" fmla="*/ 0 h 49"/>
                        <a:gd name="T8" fmla="*/ 61 w 121"/>
                        <a:gd name="T9" fmla="*/ 46 h 49"/>
                        <a:gd name="T10" fmla="*/ 40 w 121"/>
                        <a:gd name="T11" fmla="*/ 0 h 49"/>
                        <a:gd name="T12" fmla="*/ 25 w 121"/>
                        <a:gd name="T13" fmla="*/ 0 h 49"/>
                        <a:gd name="T14" fmla="*/ 0 w 121"/>
                        <a:gd name="T15" fmla="*/ 18 h 49"/>
                        <a:gd name="T16" fmla="*/ 61 w 121"/>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49">
                          <a:moveTo>
                            <a:pt x="61" y="49"/>
                          </a:moveTo>
                          <a:cubicBezTo>
                            <a:pt x="86" y="49"/>
                            <a:pt x="107" y="38"/>
                            <a:pt x="121" y="20"/>
                          </a:cubicBezTo>
                          <a:cubicBezTo>
                            <a:pt x="118" y="9"/>
                            <a:pt x="108" y="0"/>
                            <a:pt x="96" y="0"/>
                          </a:cubicBezTo>
                          <a:cubicBezTo>
                            <a:pt x="81" y="0"/>
                            <a:pt x="81" y="0"/>
                            <a:pt x="81" y="0"/>
                          </a:cubicBezTo>
                          <a:cubicBezTo>
                            <a:pt x="61" y="46"/>
                            <a:pt x="61" y="46"/>
                            <a:pt x="61" y="46"/>
                          </a:cubicBezTo>
                          <a:cubicBezTo>
                            <a:pt x="61" y="46"/>
                            <a:pt x="46" y="14"/>
                            <a:pt x="40" y="0"/>
                          </a:cubicBezTo>
                          <a:cubicBezTo>
                            <a:pt x="25" y="0"/>
                            <a:pt x="25" y="0"/>
                            <a:pt x="25" y="0"/>
                          </a:cubicBezTo>
                          <a:cubicBezTo>
                            <a:pt x="14" y="0"/>
                            <a:pt x="4" y="8"/>
                            <a:pt x="0" y="18"/>
                          </a:cubicBezTo>
                          <a:cubicBezTo>
                            <a:pt x="14" y="37"/>
                            <a:pt x="36" y="49"/>
                            <a:pt x="61" y="49"/>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167"/>
                    <p:cNvSpPr>
                      <a:spLocks/>
                    </p:cNvSpPr>
                    <p:nvPr/>
                  </p:nvSpPr>
                  <p:spPr bwMode="auto">
                    <a:xfrm>
                      <a:off x="-1571481" y="623890"/>
                      <a:ext cx="153988" cy="200025"/>
                    </a:xfrm>
                    <a:custGeom>
                      <a:avLst/>
                      <a:gdLst>
                        <a:gd name="T0" fmla="*/ 0 w 97"/>
                        <a:gd name="T1" fmla="*/ 19 h 126"/>
                        <a:gd name="T2" fmla="*/ 23 w 97"/>
                        <a:gd name="T3" fmla="*/ 48 h 126"/>
                        <a:gd name="T4" fmla="*/ 54 w 97"/>
                        <a:gd name="T5" fmla="*/ 48 h 126"/>
                        <a:gd name="T6" fmla="*/ 38 w 97"/>
                        <a:gd name="T7" fmla="*/ 59 h 126"/>
                        <a:gd name="T8" fmla="*/ 97 w 97"/>
                        <a:gd name="T9" fmla="*/ 126 h 126"/>
                        <a:gd name="T10" fmla="*/ 47 w 97"/>
                        <a:gd name="T11" fmla="*/ 0 h 126"/>
                        <a:gd name="T12" fmla="*/ 0 w 97"/>
                        <a:gd name="T13" fmla="*/ 19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9"/>
                          </a:moveTo>
                          <a:lnTo>
                            <a:pt x="23" y="48"/>
                          </a:lnTo>
                          <a:lnTo>
                            <a:pt x="54" y="48"/>
                          </a:lnTo>
                          <a:lnTo>
                            <a:pt x="38" y="59"/>
                          </a:lnTo>
                          <a:lnTo>
                            <a:pt x="97" y="126"/>
                          </a:lnTo>
                          <a:lnTo>
                            <a:pt x="47"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168"/>
                    <p:cNvSpPr>
                      <a:spLocks/>
                    </p:cNvSpPr>
                    <p:nvPr/>
                  </p:nvSpPr>
                  <p:spPr bwMode="auto">
                    <a:xfrm>
                      <a:off x="-1417494" y="623890"/>
                      <a:ext cx="153988" cy="200025"/>
                    </a:xfrm>
                    <a:custGeom>
                      <a:avLst/>
                      <a:gdLst>
                        <a:gd name="T0" fmla="*/ 0 w 97"/>
                        <a:gd name="T1" fmla="*/ 126 h 126"/>
                        <a:gd name="T2" fmla="*/ 59 w 97"/>
                        <a:gd name="T3" fmla="*/ 59 h 126"/>
                        <a:gd name="T4" fmla="*/ 43 w 97"/>
                        <a:gd name="T5" fmla="*/ 48 h 126"/>
                        <a:gd name="T6" fmla="*/ 71 w 97"/>
                        <a:gd name="T7" fmla="*/ 48 h 126"/>
                        <a:gd name="T8" fmla="*/ 97 w 97"/>
                        <a:gd name="T9" fmla="*/ 19 h 126"/>
                        <a:gd name="T10" fmla="*/ 50 w 97"/>
                        <a:gd name="T11" fmla="*/ 0 h 126"/>
                        <a:gd name="T12" fmla="*/ 0 w 97"/>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26"/>
                          </a:moveTo>
                          <a:lnTo>
                            <a:pt x="59" y="59"/>
                          </a:lnTo>
                          <a:lnTo>
                            <a:pt x="43" y="48"/>
                          </a:lnTo>
                          <a:lnTo>
                            <a:pt x="71" y="48"/>
                          </a:lnTo>
                          <a:lnTo>
                            <a:pt x="97" y="19"/>
                          </a:lnTo>
                          <a:lnTo>
                            <a:pt x="50" y="0"/>
                          </a:lnTo>
                          <a:lnTo>
                            <a:pt x="0"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Oval 169"/>
                    <p:cNvSpPr>
                      <a:spLocks noChangeArrowheads="1"/>
                    </p:cNvSpPr>
                    <p:nvPr/>
                  </p:nvSpPr>
                  <p:spPr bwMode="auto">
                    <a:xfrm>
                      <a:off x="-1534969" y="508003"/>
                      <a:ext cx="12700"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Oval 170"/>
                    <p:cNvSpPr>
                      <a:spLocks noChangeArrowheads="1"/>
                    </p:cNvSpPr>
                    <p:nvPr/>
                  </p:nvSpPr>
                  <p:spPr bwMode="auto">
                    <a:xfrm>
                      <a:off x="-1315894" y="508003"/>
                      <a:ext cx="15875"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2" name="Oval 171"/>
                    <p:cNvSpPr>
                      <a:spLocks noChangeArrowheads="1"/>
                    </p:cNvSpPr>
                    <p:nvPr/>
                  </p:nvSpPr>
                  <p:spPr bwMode="auto">
                    <a:xfrm>
                      <a:off x="-1376219"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3" name="Oval 172"/>
                    <p:cNvSpPr>
                      <a:spLocks noChangeArrowheads="1"/>
                    </p:cNvSpPr>
                    <p:nvPr/>
                  </p:nvSpPr>
                  <p:spPr bwMode="auto">
                    <a:xfrm>
                      <a:off x="-1353994"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4" name="Oval 173"/>
                    <p:cNvSpPr>
                      <a:spLocks noChangeArrowheads="1"/>
                    </p:cNvSpPr>
                    <p:nvPr/>
                  </p:nvSpPr>
                  <p:spPr bwMode="auto">
                    <a:xfrm>
                      <a:off x="-1365106" y="538165"/>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Oval 174"/>
                    <p:cNvSpPr>
                      <a:spLocks noChangeArrowheads="1"/>
                    </p:cNvSpPr>
                    <p:nvPr/>
                  </p:nvSpPr>
                  <p:spPr bwMode="auto">
                    <a:xfrm>
                      <a:off x="-1492106" y="515940"/>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6" name="Oval 175"/>
                    <p:cNvSpPr>
                      <a:spLocks noChangeArrowheads="1"/>
                    </p:cNvSpPr>
                    <p:nvPr/>
                  </p:nvSpPr>
                  <p:spPr bwMode="auto">
                    <a:xfrm>
                      <a:off x="-1469881"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7" name="Oval 176"/>
                    <p:cNvSpPr>
                      <a:spLocks noChangeArrowheads="1"/>
                    </p:cNvSpPr>
                    <p:nvPr/>
                  </p:nvSpPr>
                  <p:spPr bwMode="auto">
                    <a:xfrm>
                      <a:off x="-1480994" y="538165"/>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8" name="Oval 177"/>
                    <p:cNvSpPr>
                      <a:spLocks noChangeArrowheads="1"/>
                    </p:cNvSpPr>
                    <p:nvPr/>
                  </p:nvSpPr>
                  <p:spPr bwMode="auto">
                    <a:xfrm>
                      <a:off x="-1485756" y="492128"/>
                      <a:ext cx="15875"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9" name="Oval 178"/>
                    <p:cNvSpPr>
                      <a:spLocks noChangeArrowheads="1"/>
                    </p:cNvSpPr>
                    <p:nvPr/>
                  </p:nvSpPr>
                  <p:spPr bwMode="auto">
                    <a:xfrm>
                      <a:off x="-1368281" y="492128"/>
                      <a:ext cx="14288"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0" name="Freeform 179"/>
                    <p:cNvSpPr>
                      <a:spLocks/>
                    </p:cNvSpPr>
                    <p:nvPr/>
                  </p:nvSpPr>
                  <p:spPr bwMode="auto">
                    <a:xfrm>
                      <a:off x="-1436544" y="530228"/>
                      <a:ext cx="34925" cy="14287"/>
                    </a:xfrm>
                    <a:custGeom>
                      <a:avLst/>
                      <a:gdLst>
                        <a:gd name="T0" fmla="*/ 4 w 9"/>
                        <a:gd name="T1" fmla="*/ 4 h 4"/>
                        <a:gd name="T2" fmla="*/ 9 w 9"/>
                        <a:gd name="T3" fmla="*/ 0 h 4"/>
                        <a:gd name="T4" fmla="*/ 0 w 9"/>
                        <a:gd name="T5" fmla="*/ 0 h 4"/>
                        <a:gd name="T6" fmla="*/ 4 w 9"/>
                        <a:gd name="T7" fmla="*/ 4 h 4"/>
                      </a:gdLst>
                      <a:ahLst/>
                      <a:cxnLst>
                        <a:cxn ang="0">
                          <a:pos x="T0" y="T1"/>
                        </a:cxn>
                        <a:cxn ang="0">
                          <a:pos x="T2" y="T3"/>
                        </a:cxn>
                        <a:cxn ang="0">
                          <a:pos x="T4" y="T5"/>
                        </a:cxn>
                        <a:cxn ang="0">
                          <a:pos x="T6" y="T7"/>
                        </a:cxn>
                      </a:cxnLst>
                      <a:rect l="0" t="0" r="r" b="b"/>
                      <a:pathLst>
                        <a:path w="9" h="4">
                          <a:moveTo>
                            <a:pt x="4" y="4"/>
                          </a:moveTo>
                          <a:cubicBezTo>
                            <a:pt x="7" y="4"/>
                            <a:pt x="9" y="2"/>
                            <a:pt x="9" y="0"/>
                          </a:cubicBezTo>
                          <a:cubicBezTo>
                            <a:pt x="0" y="0"/>
                            <a:pt x="0" y="0"/>
                            <a:pt x="0" y="0"/>
                          </a:cubicBezTo>
                          <a:cubicBezTo>
                            <a:pt x="0" y="2"/>
                            <a:pt x="2" y="4"/>
                            <a:pt x="4" y="4"/>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180"/>
                    <p:cNvSpPr>
                      <a:spLocks/>
                    </p:cNvSpPr>
                    <p:nvPr/>
                  </p:nvSpPr>
                  <p:spPr bwMode="auto">
                    <a:xfrm>
                      <a:off x="-1439719" y="568328"/>
                      <a:ext cx="49213" cy="6350"/>
                    </a:xfrm>
                    <a:custGeom>
                      <a:avLst/>
                      <a:gdLst>
                        <a:gd name="T0" fmla="*/ 0 w 13"/>
                        <a:gd name="T1" fmla="*/ 0 h 2"/>
                        <a:gd name="T2" fmla="*/ 13 w 13"/>
                        <a:gd name="T3" fmla="*/ 0 h 2"/>
                      </a:gdLst>
                      <a:ahLst/>
                      <a:cxnLst>
                        <a:cxn ang="0">
                          <a:pos x="T0" y="T1"/>
                        </a:cxn>
                        <a:cxn ang="0">
                          <a:pos x="T2" y="T3"/>
                        </a:cxn>
                      </a:cxnLst>
                      <a:rect l="0" t="0" r="r" b="b"/>
                      <a:pathLst>
                        <a:path w="13" h="2">
                          <a:moveTo>
                            <a:pt x="0" y="0"/>
                          </a:moveTo>
                          <a:cubicBezTo>
                            <a:pt x="4" y="2"/>
                            <a:pt x="8" y="2"/>
                            <a:pt x="13" y="0"/>
                          </a:cubicBezTo>
                        </a:path>
                      </a:pathLst>
                    </a:custGeom>
                    <a:noFill/>
                    <a:ln w="1111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76" name="Oval 118"/>
                  <p:cNvSpPr>
                    <a:spLocks noChangeArrowheads="1"/>
                  </p:cNvSpPr>
                  <p:nvPr/>
                </p:nvSpPr>
                <p:spPr bwMode="auto">
                  <a:xfrm>
                    <a:off x="1821297" y="1487005"/>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54" name="Group 53"/>
              <p:cNvGrpSpPr/>
              <p:nvPr/>
            </p:nvGrpSpPr>
            <p:grpSpPr>
              <a:xfrm>
                <a:off x="1029271" y="1681800"/>
                <a:ext cx="712488" cy="722345"/>
                <a:chOff x="1120596" y="1725856"/>
                <a:chExt cx="712488" cy="722345"/>
              </a:xfrm>
            </p:grpSpPr>
            <p:grpSp>
              <p:nvGrpSpPr>
                <p:cNvPr id="55" name="Group 54"/>
                <p:cNvGrpSpPr/>
                <p:nvPr/>
              </p:nvGrpSpPr>
              <p:grpSpPr>
                <a:xfrm>
                  <a:off x="1120596" y="1725856"/>
                  <a:ext cx="712488" cy="722345"/>
                  <a:chOff x="-2492231" y="3233740"/>
                  <a:chExt cx="566738" cy="574581"/>
                </a:xfrm>
              </p:grpSpPr>
              <p:sp>
                <p:nvSpPr>
                  <p:cNvPr id="57" name="Oval 136"/>
                  <p:cNvSpPr>
                    <a:spLocks noChangeArrowheads="1"/>
                  </p:cNvSpPr>
                  <p:nvPr/>
                </p:nvSpPr>
                <p:spPr bwMode="auto">
                  <a:xfrm>
                    <a:off x="-2492231" y="3233740"/>
                    <a:ext cx="566738" cy="56356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137"/>
                  <p:cNvSpPr>
                    <a:spLocks/>
                  </p:cNvSpPr>
                  <p:nvPr/>
                </p:nvSpPr>
                <p:spPr bwMode="auto">
                  <a:xfrm>
                    <a:off x="-2419567" y="3643221"/>
                    <a:ext cx="433388" cy="165100"/>
                  </a:xfrm>
                  <a:custGeom>
                    <a:avLst/>
                    <a:gdLst>
                      <a:gd name="T0" fmla="*/ 58 w 115"/>
                      <a:gd name="T1" fmla="*/ 44 h 44"/>
                      <a:gd name="T2" fmla="*/ 115 w 115"/>
                      <a:gd name="T3" fmla="*/ 17 h 44"/>
                      <a:gd name="T4" fmla="*/ 92 w 115"/>
                      <a:gd name="T5" fmla="*/ 0 h 44"/>
                      <a:gd name="T6" fmla="*/ 68 w 115"/>
                      <a:gd name="T7" fmla="*/ 0 h 44"/>
                      <a:gd name="T8" fmla="*/ 58 w 115"/>
                      <a:gd name="T9" fmla="*/ 6 h 44"/>
                      <a:gd name="T10" fmla="*/ 47 w 115"/>
                      <a:gd name="T11" fmla="*/ 0 h 44"/>
                      <a:gd name="T12" fmla="*/ 23 w 115"/>
                      <a:gd name="T13" fmla="*/ 0 h 44"/>
                      <a:gd name="T14" fmla="*/ 0 w 115"/>
                      <a:gd name="T15" fmla="*/ 16 h 44"/>
                      <a:gd name="T16" fmla="*/ 58 w 115"/>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4">
                        <a:moveTo>
                          <a:pt x="58" y="44"/>
                        </a:moveTo>
                        <a:cubicBezTo>
                          <a:pt x="81" y="44"/>
                          <a:pt x="102" y="33"/>
                          <a:pt x="115" y="17"/>
                        </a:cubicBezTo>
                        <a:cubicBezTo>
                          <a:pt x="112" y="7"/>
                          <a:pt x="103" y="0"/>
                          <a:pt x="92" y="0"/>
                        </a:cubicBezTo>
                        <a:cubicBezTo>
                          <a:pt x="68" y="0"/>
                          <a:pt x="68" y="0"/>
                          <a:pt x="68" y="0"/>
                        </a:cubicBezTo>
                        <a:cubicBezTo>
                          <a:pt x="58" y="6"/>
                          <a:pt x="58" y="6"/>
                          <a:pt x="58" y="6"/>
                        </a:cubicBezTo>
                        <a:cubicBezTo>
                          <a:pt x="47" y="0"/>
                          <a:pt x="47" y="0"/>
                          <a:pt x="47" y="0"/>
                        </a:cubicBezTo>
                        <a:cubicBezTo>
                          <a:pt x="23" y="0"/>
                          <a:pt x="23" y="0"/>
                          <a:pt x="23" y="0"/>
                        </a:cubicBezTo>
                        <a:cubicBezTo>
                          <a:pt x="13" y="0"/>
                          <a:pt x="4" y="7"/>
                          <a:pt x="0" y="16"/>
                        </a:cubicBezTo>
                        <a:cubicBezTo>
                          <a:pt x="14" y="33"/>
                          <a:pt x="35" y="44"/>
                          <a:pt x="58" y="4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9" name="Freeform 138"/>
                  <p:cNvSpPr>
                    <a:spLocks/>
                  </p:cNvSpPr>
                  <p:nvPr/>
                </p:nvSpPr>
                <p:spPr bwMode="auto">
                  <a:xfrm>
                    <a:off x="-2333481" y="3278190"/>
                    <a:ext cx="244475" cy="161925"/>
                  </a:xfrm>
                  <a:custGeom>
                    <a:avLst/>
                    <a:gdLst>
                      <a:gd name="T0" fmla="*/ 35 w 65"/>
                      <a:gd name="T1" fmla="*/ 0 h 43"/>
                      <a:gd name="T2" fmla="*/ 30 w 65"/>
                      <a:gd name="T3" fmla="*/ 0 h 43"/>
                      <a:gd name="T4" fmla="*/ 0 w 65"/>
                      <a:gd name="T5" fmla="*/ 30 h 43"/>
                      <a:gd name="T6" fmla="*/ 0 w 65"/>
                      <a:gd name="T7" fmla="*/ 43 h 43"/>
                      <a:gd name="T8" fmla="*/ 65 w 65"/>
                      <a:gd name="T9" fmla="*/ 43 h 43"/>
                      <a:gd name="T10" fmla="*/ 65 w 65"/>
                      <a:gd name="T11" fmla="*/ 30 h 43"/>
                      <a:gd name="T12" fmla="*/ 35 w 6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5" h="43">
                        <a:moveTo>
                          <a:pt x="35" y="0"/>
                        </a:moveTo>
                        <a:cubicBezTo>
                          <a:pt x="30" y="0"/>
                          <a:pt x="30" y="0"/>
                          <a:pt x="30" y="0"/>
                        </a:cubicBezTo>
                        <a:cubicBezTo>
                          <a:pt x="13" y="0"/>
                          <a:pt x="0" y="13"/>
                          <a:pt x="0" y="30"/>
                        </a:cubicBezTo>
                        <a:cubicBezTo>
                          <a:pt x="0" y="43"/>
                          <a:pt x="0" y="43"/>
                          <a:pt x="0" y="43"/>
                        </a:cubicBezTo>
                        <a:cubicBezTo>
                          <a:pt x="65" y="43"/>
                          <a:pt x="65" y="43"/>
                          <a:pt x="65" y="43"/>
                        </a:cubicBezTo>
                        <a:cubicBezTo>
                          <a:pt x="65" y="30"/>
                          <a:pt x="65" y="30"/>
                          <a:pt x="65" y="30"/>
                        </a:cubicBezTo>
                        <a:cubicBezTo>
                          <a:pt x="65" y="13"/>
                          <a:pt x="52" y="0"/>
                          <a:pt x="35"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0" name="Freeform 139"/>
                  <p:cNvSpPr>
                    <a:spLocks/>
                  </p:cNvSpPr>
                  <p:nvPr/>
                </p:nvSpPr>
                <p:spPr bwMode="auto">
                  <a:xfrm>
                    <a:off x="-2325544" y="3451228"/>
                    <a:ext cx="233363" cy="49212"/>
                  </a:xfrm>
                  <a:custGeom>
                    <a:avLst/>
                    <a:gdLst>
                      <a:gd name="T0" fmla="*/ 58 w 62"/>
                      <a:gd name="T1" fmla="*/ 0 h 13"/>
                      <a:gd name="T2" fmla="*/ 3 w 62"/>
                      <a:gd name="T3" fmla="*/ 0 h 13"/>
                      <a:gd name="T4" fmla="*/ 0 w 62"/>
                      <a:gd name="T5" fmla="*/ 3 h 13"/>
                      <a:gd name="T6" fmla="*/ 0 w 62"/>
                      <a:gd name="T7" fmla="*/ 10 h 13"/>
                      <a:gd name="T8" fmla="*/ 3 w 62"/>
                      <a:gd name="T9" fmla="*/ 13 h 13"/>
                      <a:gd name="T10" fmla="*/ 58 w 62"/>
                      <a:gd name="T11" fmla="*/ 13 h 13"/>
                      <a:gd name="T12" fmla="*/ 62 w 62"/>
                      <a:gd name="T13" fmla="*/ 10 h 13"/>
                      <a:gd name="T14" fmla="*/ 62 w 62"/>
                      <a:gd name="T15" fmla="*/ 3 h 13"/>
                      <a:gd name="T16" fmla="*/ 58 w 6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3">
                        <a:moveTo>
                          <a:pt x="58" y="0"/>
                        </a:moveTo>
                        <a:cubicBezTo>
                          <a:pt x="3" y="0"/>
                          <a:pt x="3" y="0"/>
                          <a:pt x="3" y="0"/>
                        </a:cubicBezTo>
                        <a:cubicBezTo>
                          <a:pt x="1" y="0"/>
                          <a:pt x="0" y="2"/>
                          <a:pt x="0" y="3"/>
                        </a:cubicBezTo>
                        <a:cubicBezTo>
                          <a:pt x="0" y="10"/>
                          <a:pt x="0" y="10"/>
                          <a:pt x="0" y="10"/>
                        </a:cubicBezTo>
                        <a:cubicBezTo>
                          <a:pt x="0" y="12"/>
                          <a:pt x="1" y="13"/>
                          <a:pt x="3" y="13"/>
                        </a:cubicBezTo>
                        <a:cubicBezTo>
                          <a:pt x="58" y="13"/>
                          <a:pt x="58" y="13"/>
                          <a:pt x="58" y="13"/>
                        </a:cubicBezTo>
                        <a:cubicBezTo>
                          <a:pt x="60" y="13"/>
                          <a:pt x="62" y="12"/>
                          <a:pt x="62" y="10"/>
                        </a:cubicBezTo>
                        <a:cubicBezTo>
                          <a:pt x="62" y="3"/>
                          <a:pt x="62" y="3"/>
                          <a:pt x="62" y="3"/>
                        </a:cubicBezTo>
                        <a:cubicBezTo>
                          <a:pt x="62" y="2"/>
                          <a:pt x="60" y="0"/>
                          <a:pt x="58"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1" name="Freeform 140"/>
                  <p:cNvSpPr>
                    <a:spLocks/>
                  </p:cNvSpPr>
                  <p:nvPr/>
                </p:nvSpPr>
                <p:spPr bwMode="auto">
                  <a:xfrm>
                    <a:off x="-2325544" y="3594103"/>
                    <a:ext cx="230188" cy="203200"/>
                  </a:xfrm>
                  <a:custGeom>
                    <a:avLst/>
                    <a:gdLst>
                      <a:gd name="T0" fmla="*/ 61 w 61"/>
                      <a:gd name="T1" fmla="*/ 21 h 54"/>
                      <a:gd name="T2" fmla="*/ 47 w 61"/>
                      <a:gd name="T3" fmla="*/ 0 h 54"/>
                      <a:gd name="T4" fmla="*/ 15 w 61"/>
                      <a:gd name="T5" fmla="*/ 0 h 54"/>
                      <a:gd name="T6" fmla="*/ 0 w 61"/>
                      <a:gd name="T7" fmla="*/ 21 h 54"/>
                      <a:gd name="T8" fmla="*/ 10 w 61"/>
                      <a:gd name="T9" fmla="*/ 21 h 54"/>
                      <a:gd name="T10" fmla="*/ 28 w 61"/>
                      <a:gd name="T11" fmla="*/ 54 h 54"/>
                      <a:gd name="T12" fmla="*/ 31 w 61"/>
                      <a:gd name="T13" fmla="*/ 54 h 54"/>
                      <a:gd name="T14" fmla="*/ 33 w 61"/>
                      <a:gd name="T15" fmla="*/ 54 h 54"/>
                      <a:gd name="T16" fmla="*/ 50 w 61"/>
                      <a:gd name="T17" fmla="*/ 21 h 54"/>
                      <a:gd name="T18" fmla="*/ 61 w 61"/>
                      <a:gd name="T19"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4">
                        <a:moveTo>
                          <a:pt x="61" y="21"/>
                        </a:moveTo>
                        <a:cubicBezTo>
                          <a:pt x="47" y="0"/>
                          <a:pt x="47" y="0"/>
                          <a:pt x="47" y="0"/>
                        </a:cubicBezTo>
                        <a:cubicBezTo>
                          <a:pt x="15" y="0"/>
                          <a:pt x="15" y="0"/>
                          <a:pt x="15" y="0"/>
                        </a:cubicBezTo>
                        <a:cubicBezTo>
                          <a:pt x="0" y="21"/>
                          <a:pt x="0" y="21"/>
                          <a:pt x="0" y="21"/>
                        </a:cubicBezTo>
                        <a:cubicBezTo>
                          <a:pt x="10" y="21"/>
                          <a:pt x="10" y="21"/>
                          <a:pt x="10" y="21"/>
                        </a:cubicBezTo>
                        <a:cubicBezTo>
                          <a:pt x="28" y="54"/>
                          <a:pt x="28" y="54"/>
                          <a:pt x="28" y="54"/>
                        </a:cubicBezTo>
                        <a:cubicBezTo>
                          <a:pt x="29" y="54"/>
                          <a:pt x="30" y="54"/>
                          <a:pt x="31" y="54"/>
                        </a:cubicBezTo>
                        <a:cubicBezTo>
                          <a:pt x="32" y="54"/>
                          <a:pt x="33" y="54"/>
                          <a:pt x="33" y="54"/>
                        </a:cubicBezTo>
                        <a:cubicBezTo>
                          <a:pt x="50" y="21"/>
                          <a:pt x="50" y="21"/>
                          <a:pt x="50" y="21"/>
                        </a:cubicBezTo>
                        <a:lnTo>
                          <a:pt x="61" y="2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2" name="Freeform 141"/>
                  <p:cNvSpPr>
                    <a:spLocks/>
                  </p:cNvSpPr>
                  <p:nvPr/>
                </p:nvSpPr>
                <p:spPr bwMode="auto">
                  <a:xfrm>
                    <a:off x="-2269981" y="3640140"/>
                    <a:ext cx="120650" cy="157162"/>
                  </a:xfrm>
                  <a:custGeom>
                    <a:avLst/>
                    <a:gdLst>
                      <a:gd name="T0" fmla="*/ 0 w 32"/>
                      <a:gd name="T1" fmla="*/ 0 h 42"/>
                      <a:gd name="T2" fmla="*/ 14 w 32"/>
                      <a:gd name="T3" fmla="*/ 42 h 42"/>
                      <a:gd name="T4" fmla="*/ 16 w 32"/>
                      <a:gd name="T5" fmla="*/ 42 h 42"/>
                      <a:gd name="T6" fmla="*/ 17 w 32"/>
                      <a:gd name="T7" fmla="*/ 42 h 42"/>
                      <a:gd name="T8" fmla="*/ 32 w 32"/>
                      <a:gd name="T9" fmla="*/ 0 h 42"/>
                      <a:gd name="T10" fmla="*/ 0 w 32"/>
                      <a:gd name="T11" fmla="*/ 0 h 42"/>
                    </a:gdLst>
                    <a:ahLst/>
                    <a:cxnLst>
                      <a:cxn ang="0">
                        <a:pos x="T0" y="T1"/>
                      </a:cxn>
                      <a:cxn ang="0">
                        <a:pos x="T2" y="T3"/>
                      </a:cxn>
                      <a:cxn ang="0">
                        <a:pos x="T4" y="T5"/>
                      </a:cxn>
                      <a:cxn ang="0">
                        <a:pos x="T6" y="T7"/>
                      </a:cxn>
                      <a:cxn ang="0">
                        <a:pos x="T8" y="T9"/>
                      </a:cxn>
                      <a:cxn ang="0">
                        <a:pos x="T10" y="T11"/>
                      </a:cxn>
                    </a:cxnLst>
                    <a:rect l="0" t="0" r="r" b="b"/>
                    <a:pathLst>
                      <a:path w="32" h="42">
                        <a:moveTo>
                          <a:pt x="0" y="0"/>
                        </a:moveTo>
                        <a:cubicBezTo>
                          <a:pt x="14" y="42"/>
                          <a:pt x="14" y="42"/>
                          <a:pt x="14" y="42"/>
                        </a:cubicBezTo>
                        <a:cubicBezTo>
                          <a:pt x="15" y="42"/>
                          <a:pt x="16" y="42"/>
                          <a:pt x="16" y="42"/>
                        </a:cubicBezTo>
                        <a:cubicBezTo>
                          <a:pt x="17" y="42"/>
                          <a:pt x="17" y="42"/>
                          <a:pt x="17" y="42"/>
                        </a:cubicBezTo>
                        <a:cubicBezTo>
                          <a:pt x="32" y="0"/>
                          <a:pt x="32" y="0"/>
                          <a:pt x="32"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3" name="Freeform 142"/>
                  <p:cNvSpPr>
                    <a:spLocks/>
                  </p:cNvSpPr>
                  <p:nvPr/>
                </p:nvSpPr>
                <p:spPr bwMode="auto">
                  <a:xfrm>
                    <a:off x="-2269981" y="3552828"/>
                    <a:ext cx="120650" cy="120650"/>
                  </a:xfrm>
                  <a:custGeom>
                    <a:avLst/>
                    <a:gdLst>
                      <a:gd name="T0" fmla="*/ 27 w 32"/>
                      <a:gd name="T1" fmla="*/ 0 h 32"/>
                      <a:gd name="T2" fmla="*/ 5 w 32"/>
                      <a:gd name="T3" fmla="*/ 0 h 32"/>
                      <a:gd name="T4" fmla="*/ 0 w 32"/>
                      <a:gd name="T5" fmla="*/ 5 h 32"/>
                      <a:gd name="T6" fmla="*/ 0 w 32"/>
                      <a:gd name="T7" fmla="*/ 23 h 32"/>
                      <a:gd name="T8" fmla="*/ 16 w 32"/>
                      <a:gd name="T9" fmla="*/ 32 h 32"/>
                      <a:gd name="T10" fmla="*/ 32 w 32"/>
                      <a:gd name="T11" fmla="*/ 23 h 32"/>
                      <a:gd name="T12" fmla="*/ 32 w 32"/>
                      <a:gd name="T13" fmla="*/ 5 h 32"/>
                      <a:gd name="T14" fmla="*/ 27 w 3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7" y="0"/>
                        </a:moveTo>
                        <a:cubicBezTo>
                          <a:pt x="5" y="0"/>
                          <a:pt x="5" y="0"/>
                          <a:pt x="5" y="0"/>
                        </a:cubicBezTo>
                        <a:cubicBezTo>
                          <a:pt x="3" y="1"/>
                          <a:pt x="1" y="3"/>
                          <a:pt x="0" y="5"/>
                        </a:cubicBezTo>
                        <a:cubicBezTo>
                          <a:pt x="0" y="23"/>
                          <a:pt x="0" y="23"/>
                          <a:pt x="0" y="23"/>
                        </a:cubicBezTo>
                        <a:cubicBezTo>
                          <a:pt x="3" y="29"/>
                          <a:pt x="9" y="32"/>
                          <a:pt x="16" y="32"/>
                        </a:cubicBezTo>
                        <a:cubicBezTo>
                          <a:pt x="22" y="32"/>
                          <a:pt x="28" y="29"/>
                          <a:pt x="32" y="23"/>
                        </a:cubicBezTo>
                        <a:cubicBezTo>
                          <a:pt x="32" y="5"/>
                          <a:pt x="32" y="5"/>
                          <a:pt x="32" y="5"/>
                        </a:cubicBezTo>
                        <a:cubicBezTo>
                          <a:pt x="30" y="3"/>
                          <a:pt x="29" y="1"/>
                          <a:pt x="27" y="0"/>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4" name="Freeform 143"/>
                  <p:cNvSpPr>
                    <a:spLocks/>
                  </p:cNvSpPr>
                  <p:nvPr/>
                </p:nvSpPr>
                <p:spPr bwMode="auto">
                  <a:xfrm>
                    <a:off x="-2269981" y="3522665"/>
                    <a:ext cx="120650" cy="101600"/>
                  </a:xfrm>
                  <a:custGeom>
                    <a:avLst/>
                    <a:gdLst>
                      <a:gd name="T0" fmla="*/ 0 w 32"/>
                      <a:gd name="T1" fmla="*/ 25 h 27"/>
                      <a:gd name="T2" fmla="*/ 16 w 32"/>
                      <a:gd name="T3" fmla="*/ 27 h 27"/>
                      <a:gd name="T4" fmla="*/ 32 w 32"/>
                      <a:gd name="T5" fmla="*/ 25 h 27"/>
                      <a:gd name="T6" fmla="*/ 32 w 32"/>
                      <a:gd name="T7" fmla="*/ 0 h 27"/>
                      <a:gd name="T8" fmla="*/ 0 w 32"/>
                      <a:gd name="T9" fmla="*/ 0 h 27"/>
                      <a:gd name="T10" fmla="*/ 0 w 32"/>
                      <a:gd name="T11" fmla="*/ 25 h 27"/>
                    </a:gdLst>
                    <a:ahLst/>
                    <a:cxnLst>
                      <a:cxn ang="0">
                        <a:pos x="T0" y="T1"/>
                      </a:cxn>
                      <a:cxn ang="0">
                        <a:pos x="T2" y="T3"/>
                      </a:cxn>
                      <a:cxn ang="0">
                        <a:pos x="T4" y="T5"/>
                      </a:cxn>
                      <a:cxn ang="0">
                        <a:pos x="T6" y="T7"/>
                      </a:cxn>
                      <a:cxn ang="0">
                        <a:pos x="T8" y="T9"/>
                      </a:cxn>
                      <a:cxn ang="0">
                        <a:pos x="T10" y="T11"/>
                      </a:cxn>
                    </a:cxnLst>
                    <a:rect l="0" t="0" r="r" b="b"/>
                    <a:pathLst>
                      <a:path w="32" h="27">
                        <a:moveTo>
                          <a:pt x="0" y="25"/>
                        </a:moveTo>
                        <a:cubicBezTo>
                          <a:pt x="5" y="26"/>
                          <a:pt x="10" y="27"/>
                          <a:pt x="16" y="27"/>
                        </a:cubicBezTo>
                        <a:cubicBezTo>
                          <a:pt x="21" y="27"/>
                          <a:pt x="27" y="26"/>
                          <a:pt x="32" y="25"/>
                        </a:cubicBezTo>
                        <a:cubicBezTo>
                          <a:pt x="32" y="0"/>
                          <a:pt x="32" y="0"/>
                          <a:pt x="32" y="0"/>
                        </a:cubicBezTo>
                        <a:cubicBezTo>
                          <a:pt x="32" y="0"/>
                          <a:pt x="32" y="0"/>
                          <a:pt x="0" y="0"/>
                        </a:cubicBezTo>
                        <a:cubicBezTo>
                          <a:pt x="0" y="0"/>
                          <a:pt x="0" y="0"/>
                          <a:pt x="0" y="25"/>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5" name="Freeform 144"/>
                  <p:cNvSpPr>
                    <a:spLocks/>
                  </p:cNvSpPr>
                  <p:nvPr/>
                </p:nvSpPr>
                <p:spPr bwMode="auto">
                  <a:xfrm>
                    <a:off x="-2306494" y="3392491"/>
                    <a:ext cx="192088" cy="201612"/>
                  </a:xfrm>
                  <a:custGeom>
                    <a:avLst/>
                    <a:gdLst>
                      <a:gd name="T0" fmla="*/ 0 w 51"/>
                      <a:gd name="T1" fmla="*/ 6 h 54"/>
                      <a:gd name="T2" fmla="*/ 0 w 51"/>
                      <a:gd name="T3" fmla="*/ 46 h 54"/>
                      <a:gd name="T4" fmla="*/ 26 w 51"/>
                      <a:gd name="T5" fmla="*/ 54 h 54"/>
                      <a:gd name="T6" fmla="*/ 51 w 51"/>
                      <a:gd name="T7" fmla="*/ 46 h 54"/>
                      <a:gd name="T8" fmla="*/ 51 w 51"/>
                      <a:gd name="T9" fmla="*/ 6 h 54"/>
                      <a:gd name="T10" fmla="*/ 26 w 51"/>
                      <a:gd name="T11" fmla="*/ 0 h 54"/>
                      <a:gd name="T12" fmla="*/ 0 w 51"/>
                      <a:gd name="T13" fmla="*/ 6 h 54"/>
                    </a:gdLst>
                    <a:ahLst/>
                    <a:cxnLst>
                      <a:cxn ang="0">
                        <a:pos x="T0" y="T1"/>
                      </a:cxn>
                      <a:cxn ang="0">
                        <a:pos x="T2" y="T3"/>
                      </a:cxn>
                      <a:cxn ang="0">
                        <a:pos x="T4" y="T5"/>
                      </a:cxn>
                      <a:cxn ang="0">
                        <a:pos x="T6" y="T7"/>
                      </a:cxn>
                      <a:cxn ang="0">
                        <a:pos x="T8" y="T9"/>
                      </a:cxn>
                      <a:cxn ang="0">
                        <a:pos x="T10" y="T11"/>
                      </a:cxn>
                      <a:cxn ang="0">
                        <a:pos x="T12" y="T13"/>
                      </a:cxn>
                    </a:cxnLst>
                    <a:rect l="0" t="0" r="r" b="b"/>
                    <a:pathLst>
                      <a:path w="51" h="54">
                        <a:moveTo>
                          <a:pt x="0" y="6"/>
                        </a:moveTo>
                        <a:cubicBezTo>
                          <a:pt x="0" y="6"/>
                          <a:pt x="0" y="6"/>
                          <a:pt x="0" y="46"/>
                        </a:cubicBezTo>
                        <a:cubicBezTo>
                          <a:pt x="7" y="51"/>
                          <a:pt x="16" y="54"/>
                          <a:pt x="26" y="54"/>
                        </a:cubicBezTo>
                        <a:cubicBezTo>
                          <a:pt x="35" y="54"/>
                          <a:pt x="44" y="51"/>
                          <a:pt x="51" y="46"/>
                        </a:cubicBezTo>
                        <a:cubicBezTo>
                          <a:pt x="51" y="46"/>
                          <a:pt x="51" y="46"/>
                          <a:pt x="51" y="6"/>
                        </a:cubicBezTo>
                        <a:cubicBezTo>
                          <a:pt x="51" y="6"/>
                          <a:pt x="38" y="0"/>
                          <a:pt x="26" y="0"/>
                        </a:cubicBezTo>
                        <a:cubicBezTo>
                          <a:pt x="13" y="0"/>
                          <a:pt x="0" y="6"/>
                          <a:pt x="0" y="6"/>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6" name="Rectangle 145"/>
                  <p:cNvSpPr>
                    <a:spLocks noChangeArrowheads="1"/>
                  </p:cNvSpPr>
                  <p:nvPr/>
                </p:nvSpPr>
                <p:spPr bwMode="auto">
                  <a:xfrm>
                    <a:off x="-2130281" y="3403603"/>
                    <a:ext cx="15875"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7" name="Rectangle 146"/>
                  <p:cNvSpPr>
                    <a:spLocks noChangeArrowheads="1"/>
                  </p:cNvSpPr>
                  <p:nvPr/>
                </p:nvSpPr>
                <p:spPr bwMode="auto">
                  <a:xfrm>
                    <a:off x="-2306494" y="3403603"/>
                    <a:ext cx="14288"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8" name="Oval 147"/>
                  <p:cNvSpPr>
                    <a:spLocks noChangeArrowheads="1"/>
                  </p:cNvSpPr>
                  <p:nvPr/>
                </p:nvSpPr>
                <p:spPr bwMode="auto">
                  <a:xfrm>
                    <a:off x="-2269981" y="3470278"/>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69" name="Oval 148"/>
                  <p:cNvSpPr>
                    <a:spLocks noChangeArrowheads="1"/>
                  </p:cNvSpPr>
                  <p:nvPr/>
                </p:nvSpPr>
                <p:spPr bwMode="auto">
                  <a:xfrm>
                    <a:off x="-2163619" y="3470278"/>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0" name="Freeform 149"/>
                  <p:cNvSpPr>
                    <a:spLocks/>
                  </p:cNvSpPr>
                  <p:nvPr/>
                </p:nvSpPr>
                <p:spPr bwMode="auto">
                  <a:xfrm>
                    <a:off x="-2223944" y="3511553"/>
                    <a:ext cx="26988" cy="11112"/>
                  </a:xfrm>
                  <a:custGeom>
                    <a:avLst/>
                    <a:gdLst>
                      <a:gd name="T0" fmla="*/ 4 w 7"/>
                      <a:gd name="T1" fmla="*/ 3 h 3"/>
                      <a:gd name="T2" fmla="*/ 7 w 7"/>
                      <a:gd name="T3" fmla="*/ 0 h 3"/>
                      <a:gd name="T4" fmla="*/ 0 w 7"/>
                      <a:gd name="T5" fmla="*/ 0 h 3"/>
                      <a:gd name="T6" fmla="*/ 4 w 7"/>
                      <a:gd name="T7" fmla="*/ 3 h 3"/>
                    </a:gdLst>
                    <a:ahLst/>
                    <a:cxnLst>
                      <a:cxn ang="0">
                        <a:pos x="T0" y="T1"/>
                      </a:cxn>
                      <a:cxn ang="0">
                        <a:pos x="T2" y="T3"/>
                      </a:cxn>
                      <a:cxn ang="0">
                        <a:pos x="T4" y="T5"/>
                      </a:cxn>
                      <a:cxn ang="0">
                        <a:pos x="T6" y="T7"/>
                      </a:cxn>
                    </a:cxnLst>
                    <a:rect l="0" t="0" r="r" b="b"/>
                    <a:pathLst>
                      <a:path w="7" h="3">
                        <a:moveTo>
                          <a:pt x="4" y="3"/>
                        </a:moveTo>
                        <a:cubicBezTo>
                          <a:pt x="6" y="3"/>
                          <a:pt x="7" y="2"/>
                          <a:pt x="7" y="0"/>
                        </a:cubicBezTo>
                        <a:cubicBezTo>
                          <a:pt x="0" y="0"/>
                          <a:pt x="0" y="0"/>
                          <a:pt x="0" y="0"/>
                        </a:cubicBezTo>
                        <a:cubicBezTo>
                          <a:pt x="0" y="2"/>
                          <a:pt x="2" y="3"/>
                          <a:pt x="4" y="3"/>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1" name="Freeform 150"/>
                  <p:cNvSpPr>
                    <a:spLocks/>
                  </p:cNvSpPr>
                  <p:nvPr/>
                </p:nvSpPr>
                <p:spPr bwMode="auto">
                  <a:xfrm>
                    <a:off x="-2235056" y="3549653"/>
                    <a:ext cx="49213" cy="3175"/>
                  </a:xfrm>
                  <a:custGeom>
                    <a:avLst/>
                    <a:gdLst>
                      <a:gd name="T0" fmla="*/ 0 w 13"/>
                      <a:gd name="T1" fmla="*/ 0 h 1"/>
                      <a:gd name="T2" fmla="*/ 4 w 13"/>
                      <a:gd name="T3" fmla="*/ 1 h 1"/>
                      <a:gd name="T4" fmla="*/ 9 w 13"/>
                      <a:gd name="T5" fmla="*/ 1 h 1"/>
                      <a:gd name="T6" fmla="*/ 13 w 13"/>
                      <a:gd name="T7" fmla="*/ 0 h 1"/>
                    </a:gdLst>
                    <a:ahLst/>
                    <a:cxnLst>
                      <a:cxn ang="0">
                        <a:pos x="T0" y="T1"/>
                      </a:cxn>
                      <a:cxn ang="0">
                        <a:pos x="T2" y="T3"/>
                      </a:cxn>
                      <a:cxn ang="0">
                        <a:pos x="T4" y="T5"/>
                      </a:cxn>
                      <a:cxn ang="0">
                        <a:pos x="T6" y="T7"/>
                      </a:cxn>
                    </a:cxnLst>
                    <a:rect l="0" t="0" r="r" b="b"/>
                    <a:pathLst>
                      <a:path w="13" h="1">
                        <a:moveTo>
                          <a:pt x="0" y="0"/>
                        </a:moveTo>
                        <a:cubicBezTo>
                          <a:pt x="1" y="1"/>
                          <a:pt x="3" y="1"/>
                          <a:pt x="4" y="1"/>
                        </a:cubicBezTo>
                        <a:cubicBezTo>
                          <a:pt x="9" y="1"/>
                          <a:pt x="9" y="1"/>
                          <a:pt x="9" y="1"/>
                        </a:cubicBezTo>
                        <a:cubicBezTo>
                          <a:pt x="10" y="1"/>
                          <a:pt x="12" y="1"/>
                          <a:pt x="13" y="0"/>
                        </a:cubicBezTo>
                      </a:path>
                    </a:pathLst>
                  </a:custGeom>
                  <a:noFill/>
                  <a:ln w="6350" cap="flat">
                    <a:solidFill>
                      <a:srgbClr val="C297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2" name="Rectangle 151"/>
                  <p:cNvSpPr>
                    <a:spLocks noChangeArrowheads="1"/>
                  </p:cNvSpPr>
                  <p:nvPr/>
                </p:nvSpPr>
                <p:spPr bwMode="auto">
                  <a:xfrm>
                    <a:off x="-2220769" y="3563940"/>
                    <a:ext cx="19050" cy="238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6" name="Oval 118"/>
                <p:cNvSpPr>
                  <a:spLocks noChangeArrowheads="1"/>
                </p:cNvSpPr>
                <p:nvPr/>
              </p:nvSpPr>
              <p:spPr bwMode="auto">
                <a:xfrm>
                  <a:off x="1123591" y="1731784"/>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sp>
        <p:nvSpPr>
          <p:cNvPr id="199" name="Rectangle 198"/>
          <p:cNvSpPr/>
          <p:nvPr/>
        </p:nvSpPr>
        <p:spPr bwMode="auto">
          <a:xfrm>
            <a:off x="5288389" y="4014693"/>
            <a:ext cx="430876" cy="1960653"/>
          </a:xfrm>
          <a:prstGeom prst="rect">
            <a:avLst/>
          </a:prstGeom>
          <a:pattFill prst="dkHorz">
            <a:fgClr>
              <a:schemeClr val="bg2"/>
            </a:fgClr>
            <a:bgClr>
              <a:schemeClr val="bg1"/>
            </a:bgClr>
          </a:pattFill>
          <a:ln>
            <a:noFill/>
            <a:headEnd type="none" w="med" len="med"/>
            <a:tailEnd type="none" w="med" len="med"/>
          </a:ln>
          <a:effectLst>
            <a:innerShdw blurRad="254000" dist="990600" dir="162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0" name="Rectangle 199"/>
          <p:cNvSpPr/>
          <p:nvPr/>
        </p:nvSpPr>
        <p:spPr bwMode="auto">
          <a:xfrm>
            <a:off x="970082" y="3979004"/>
            <a:ext cx="430876" cy="513947"/>
          </a:xfrm>
          <a:prstGeom prst="rect">
            <a:avLst/>
          </a:prstGeom>
          <a:pattFill prst="dkHorz">
            <a:fgClr>
              <a:schemeClr val="bg2"/>
            </a:fgClr>
            <a:bgClr>
              <a:schemeClr val="bg1"/>
            </a:bgClr>
          </a:pattFill>
          <a:ln>
            <a:noFill/>
            <a:headEnd type="none" w="med" len="med"/>
            <a:tailEnd type="none" w="med" len="med"/>
          </a:ln>
          <a:effectLst>
            <a:innerShdw blurRad="127000" dist="266700" dir="162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201" name="Rectangle 200"/>
          <p:cNvSpPr/>
          <p:nvPr/>
        </p:nvSpPr>
        <p:spPr bwMode="auto">
          <a:xfrm>
            <a:off x="970082" y="4884011"/>
            <a:ext cx="430876" cy="254038"/>
          </a:xfrm>
          <a:prstGeom prst="rect">
            <a:avLst/>
          </a:prstGeom>
          <a:pattFill prst="dkHorz">
            <a:fgClr>
              <a:schemeClr val="bg2"/>
            </a:fgClr>
            <a:bgClr>
              <a:schemeClr val="bg1"/>
            </a:bgClr>
          </a:pattFill>
          <a:ln>
            <a:noFill/>
            <a:headEnd type="none" w="med" len="med"/>
            <a:tailEnd type="none" w="med" len="med"/>
          </a:ln>
          <a:effectLst>
            <a:innerShdw blurRad="76200" dist="139700" dir="16200000">
              <a:prstClr val="black">
                <a:alpha val="25000"/>
              </a:prstClr>
            </a:inn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74357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11" name="Group 10"/>
          <p:cNvGrpSpPr/>
          <p:nvPr/>
        </p:nvGrpSpPr>
        <p:grpSpPr>
          <a:xfrm>
            <a:off x="475859" y="2864160"/>
            <a:ext cx="1934148" cy="2565866"/>
            <a:chOff x="-2628115" y="5865511"/>
            <a:chExt cx="1988447" cy="2637901"/>
          </a:xfrm>
          <a:solidFill>
            <a:schemeClr val="bg2">
              <a:lumMod val="60000"/>
              <a:lumOff val="40000"/>
            </a:schemeClr>
          </a:solidFill>
        </p:grpSpPr>
        <p:sp>
          <p:nvSpPr>
            <p:cNvPr id="195" name="Freeform 100"/>
            <p:cNvSpPr>
              <a:spLocks/>
            </p:cNvSpPr>
            <p:nvPr/>
          </p:nvSpPr>
          <p:spPr bwMode="auto">
            <a:xfrm>
              <a:off x="-2628115" y="5865511"/>
              <a:ext cx="1988447" cy="2637901"/>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BA141A">
                    <a:lumMod val="50000"/>
                  </a:srgbClr>
                </a:solidFill>
              </a:endParaRPr>
            </a:p>
          </p:txBody>
        </p:sp>
        <p:sp>
          <p:nvSpPr>
            <p:cNvPr id="196" name="Oval 101"/>
            <p:cNvSpPr>
              <a:spLocks noChangeArrowheads="1"/>
            </p:cNvSpPr>
            <p:nvPr/>
          </p:nvSpPr>
          <p:spPr bwMode="auto">
            <a:xfrm>
              <a:off x="-2339469" y="6001816"/>
              <a:ext cx="1403138" cy="424951"/>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rgbClr val="505050"/>
                </a:solidFill>
              </a:endParaRPr>
            </a:p>
          </p:txBody>
        </p:sp>
      </p:grpSp>
      <p:sp>
        <p:nvSpPr>
          <p:cNvPr id="27"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Backup and restoration</a:t>
            </a:r>
          </a:p>
        </p:txBody>
      </p:sp>
      <p:sp>
        <p:nvSpPr>
          <p:cNvPr id="28" name="Text Placeholder 8"/>
          <p:cNvSpPr txBox="1">
            <a:spLocks/>
          </p:cNvSpPr>
          <p:nvPr/>
        </p:nvSpPr>
        <p:spPr>
          <a:xfrm>
            <a:off x="7650499" y="1327090"/>
            <a:ext cx="4367330" cy="4985980"/>
          </a:xfrm>
          <a:prstGeom prst="rect">
            <a:avLst/>
          </a:prstGeom>
        </p:spPr>
        <p:txBody>
          <a:bodyPr vert="horz" wrap="square" lIns="146304" tIns="182880" rIns="146304" bIns="18288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Font typeface="Arial" pitchFamily="34" charset="0"/>
              <a:buNone/>
            </a:pPr>
            <a:r>
              <a:rPr lang="en-US" sz="2000" dirty="0">
                <a:solidFill>
                  <a:srgbClr val="505050"/>
                </a:solidFill>
                <a:latin typeface="Segoe UI"/>
              </a:rPr>
              <a:t>DBAs backup/restore local SQL Server hot data only</a:t>
            </a:r>
          </a:p>
          <a:p>
            <a:pPr marL="0" indent="0">
              <a:lnSpc>
                <a:spcPct val="100000"/>
              </a:lnSpc>
              <a:spcBef>
                <a:spcPts val="2500"/>
              </a:spcBef>
              <a:buFont typeface="Arial" pitchFamily="34" charset="0"/>
              <a:buNone/>
            </a:pPr>
            <a:r>
              <a:rPr lang="en-US" sz="2000" dirty="0">
                <a:solidFill>
                  <a:srgbClr val="505050"/>
                </a:solidFill>
                <a:latin typeface="Segoe UI"/>
              </a:rPr>
              <a:t>Stretch Database ensures remote data </a:t>
            </a:r>
            <a:r>
              <a:rPr lang="en-US" sz="2000" dirty="0" err="1">
                <a:solidFill>
                  <a:srgbClr val="505050"/>
                </a:solidFill>
                <a:latin typeface="Segoe UI"/>
              </a:rPr>
              <a:t>transactionally</a:t>
            </a:r>
            <a:r>
              <a:rPr lang="en-US" sz="2000" dirty="0">
                <a:solidFill>
                  <a:srgbClr val="505050"/>
                </a:solidFill>
                <a:latin typeface="Segoe UI"/>
              </a:rPr>
              <a:t> consistent with local SQL Server</a:t>
            </a:r>
          </a:p>
          <a:p>
            <a:pPr marL="0" indent="0">
              <a:lnSpc>
                <a:spcPct val="100000"/>
              </a:lnSpc>
              <a:spcBef>
                <a:spcPts val="2500"/>
              </a:spcBef>
              <a:buFont typeface="Arial" pitchFamily="34" charset="0"/>
              <a:buNone/>
            </a:pPr>
            <a:r>
              <a:rPr lang="en-US" sz="2000" dirty="0">
                <a:solidFill>
                  <a:srgbClr val="505050"/>
                </a:solidFill>
                <a:latin typeface="Segoe UI"/>
              </a:rPr>
              <a:t>Upon completion of local restoration, SQL Server reconciles with remote using metadata―not data copy―operation</a:t>
            </a:r>
          </a:p>
          <a:p>
            <a:pPr marL="0" indent="0">
              <a:lnSpc>
                <a:spcPct val="100000"/>
              </a:lnSpc>
              <a:spcBef>
                <a:spcPts val="2500"/>
              </a:spcBef>
              <a:buFont typeface="Arial" pitchFamily="34" charset="0"/>
              <a:buNone/>
            </a:pPr>
            <a:r>
              <a:rPr lang="en-US" sz="2000" dirty="0">
                <a:solidFill>
                  <a:srgbClr val="505050"/>
                </a:solidFill>
                <a:latin typeface="Segoe UI"/>
              </a:rPr>
              <a:t>SQL Server offers remote restoration with time not dependent on size of data</a:t>
            </a:r>
          </a:p>
        </p:txBody>
      </p:sp>
      <p:sp>
        <p:nvSpPr>
          <p:cNvPr id="30" name="Freeform 186"/>
          <p:cNvSpPr>
            <a:spLocks/>
          </p:cNvSpPr>
          <p:nvPr/>
        </p:nvSpPr>
        <p:spPr bwMode="auto">
          <a:xfrm>
            <a:off x="3537733" y="3283597"/>
            <a:ext cx="3932187" cy="2886362"/>
          </a:xfrm>
          <a:custGeom>
            <a:avLst/>
            <a:gdLst>
              <a:gd name="T0" fmla="*/ 320 w 343"/>
              <a:gd name="T1" fmla="*/ 203 h 251"/>
              <a:gd name="T2" fmla="*/ 301 w 343"/>
              <a:gd name="T3" fmla="*/ 165 h 251"/>
              <a:gd name="T4" fmla="*/ 305 w 343"/>
              <a:gd name="T5" fmla="*/ 152 h 251"/>
              <a:gd name="T6" fmla="*/ 276 w 343"/>
              <a:gd name="T7" fmla="*/ 123 h 251"/>
              <a:gd name="T8" fmla="*/ 276 w 343"/>
              <a:gd name="T9" fmla="*/ 123 h 251"/>
              <a:gd name="T10" fmla="*/ 276 w 343"/>
              <a:gd name="T11" fmla="*/ 121 h 251"/>
              <a:gd name="T12" fmla="*/ 217 w 343"/>
              <a:gd name="T13" fmla="*/ 61 h 251"/>
              <a:gd name="T14" fmla="*/ 152 w 343"/>
              <a:gd name="T15" fmla="*/ 0 h 251"/>
              <a:gd name="T16" fmla="*/ 90 w 343"/>
              <a:gd name="T17" fmla="*/ 46 h 251"/>
              <a:gd name="T18" fmla="*/ 90 w 343"/>
              <a:gd name="T19" fmla="*/ 46 h 251"/>
              <a:gd name="T20" fmla="*/ 75 w 343"/>
              <a:gd name="T21" fmla="*/ 43 h 251"/>
              <a:gd name="T22" fmla="*/ 32 w 343"/>
              <a:gd name="T23" fmla="*/ 88 h 251"/>
              <a:gd name="T24" fmla="*/ 76 w 343"/>
              <a:gd name="T25" fmla="*/ 130 h 251"/>
              <a:gd name="T26" fmla="*/ 78 w 343"/>
              <a:gd name="T27" fmla="*/ 130 h 251"/>
              <a:gd name="T28" fmla="*/ 74 w 343"/>
              <a:gd name="T29" fmla="*/ 146 h 251"/>
              <a:gd name="T30" fmla="*/ 76 w 343"/>
              <a:gd name="T31" fmla="*/ 155 h 251"/>
              <a:gd name="T32" fmla="*/ 31 w 343"/>
              <a:gd name="T33" fmla="*/ 200 h 251"/>
              <a:gd name="T34" fmla="*/ 26 w 343"/>
              <a:gd name="T35" fmla="*/ 199 h 251"/>
              <a:gd name="T36" fmla="*/ 0 w 343"/>
              <a:gd name="T37" fmla="*/ 225 h 251"/>
              <a:gd name="T38" fmla="*/ 26 w 343"/>
              <a:gd name="T39" fmla="*/ 251 h 251"/>
              <a:gd name="T40" fmla="*/ 79 w 343"/>
              <a:gd name="T41" fmla="*/ 251 h 251"/>
              <a:gd name="T42" fmla="*/ 117 w 343"/>
              <a:gd name="T43" fmla="*/ 251 h 251"/>
              <a:gd name="T44" fmla="*/ 225 w 343"/>
              <a:gd name="T45" fmla="*/ 251 h 251"/>
              <a:gd name="T46" fmla="*/ 273 w 343"/>
              <a:gd name="T47" fmla="*/ 251 h 251"/>
              <a:gd name="T48" fmla="*/ 319 w 343"/>
              <a:gd name="T49" fmla="*/ 251 h 251"/>
              <a:gd name="T50" fmla="*/ 343 w 343"/>
              <a:gd name="T51" fmla="*/ 227 h 251"/>
              <a:gd name="T52" fmla="*/ 320 w 343"/>
              <a:gd name="T53" fmla="*/ 20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251">
                <a:moveTo>
                  <a:pt x="320" y="203"/>
                </a:moveTo>
                <a:cubicBezTo>
                  <a:pt x="320" y="188"/>
                  <a:pt x="313" y="174"/>
                  <a:pt x="301" y="165"/>
                </a:cubicBezTo>
                <a:cubicBezTo>
                  <a:pt x="304" y="161"/>
                  <a:pt x="305" y="157"/>
                  <a:pt x="305" y="152"/>
                </a:cubicBezTo>
                <a:cubicBezTo>
                  <a:pt x="305" y="136"/>
                  <a:pt x="292" y="123"/>
                  <a:pt x="276" y="123"/>
                </a:cubicBezTo>
                <a:cubicBezTo>
                  <a:pt x="276" y="123"/>
                  <a:pt x="276" y="123"/>
                  <a:pt x="276" y="123"/>
                </a:cubicBezTo>
                <a:cubicBezTo>
                  <a:pt x="276" y="122"/>
                  <a:pt x="276" y="122"/>
                  <a:pt x="276" y="121"/>
                </a:cubicBezTo>
                <a:cubicBezTo>
                  <a:pt x="276" y="88"/>
                  <a:pt x="250" y="61"/>
                  <a:pt x="217" y="61"/>
                </a:cubicBezTo>
                <a:cubicBezTo>
                  <a:pt x="215" y="27"/>
                  <a:pt x="187" y="0"/>
                  <a:pt x="152" y="0"/>
                </a:cubicBezTo>
                <a:cubicBezTo>
                  <a:pt x="123" y="0"/>
                  <a:pt x="98" y="20"/>
                  <a:pt x="90" y="46"/>
                </a:cubicBezTo>
                <a:cubicBezTo>
                  <a:pt x="90" y="46"/>
                  <a:pt x="90" y="46"/>
                  <a:pt x="90" y="46"/>
                </a:cubicBezTo>
                <a:cubicBezTo>
                  <a:pt x="85" y="44"/>
                  <a:pt x="80" y="43"/>
                  <a:pt x="75" y="43"/>
                </a:cubicBezTo>
                <a:cubicBezTo>
                  <a:pt x="50" y="43"/>
                  <a:pt x="31" y="63"/>
                  <a:pt x="32" y="88"/>
                </a:cubicBezTo>
                <a:cubicBezTo>
                  <a:pt x="32" y="111"/>
                  <a:pt x="52" y="130"/>
                  <a:pt x="76" y="130"/>
                </a:cubicBezTo>
                <a:cubicBezTo>
                  <a:pt x="78" y="130"/>
                  <a:pt x="78" y="130"/>
                  <a:pt x="78" y="130"/>
                </a:cubicBezTo>
                <a:cubicBezTo>
                  <a:pt x="76" y="134"/>
                  <a:pt x="74" y="140"/>
                  <a:pt x="74" y="146"/>
                </a:cubicBezTo>
                <a:cubicBezTo>
                  <a:pt x="74" y="149"/>
                  <a:pt x="75" y="152"/>
                  <a:pt x="76" y="155"/>
                </a:cubicBezTo>
                <a:cubicBezTo>
                  <a:pt x="51" y="157"/>
                  <a:pt x="33" y="176"/>
                  <a:pt x="31" y="200"/>
                </a:cubicBezTo>
                <a:cubicBezTo>
                  <a:pt x="30" y="199"/>
                  <a:pt x="28" y="199"/>
                  <a:pt x="26" y="199"/>
                </a:cubicBezTo>
                <a:cubicBezTo>
                  <a:pt x="12" y="199"/>
                  <a:pt x="0" y="211"/>
                  <a:pt x="0" y="225"/>
                </a:cubicBezTo>
                <a:cubicBezTo>
                  <a:pt x="0" y="239"/>
                  <a:pt x="12" y="251"/>
                  <a:pt x="26" y="251"/>
                </a:cubicBezTo>
                <a:cubicBezTo>
                  <a:pt x="79" y="251"/>
                  <a:pt x="79" y="251"/>
                  <a:pt x="79" y="251"/>
                </a:cubicBezTo>
                <a:cubicBezTo>
                  <a:pt x="79" y="251"/>
                  <a:pt x="79" y="251"/>
                  <a:pt x="117" y="251"/>
                </a:cubicBezTo>
                <a:cubicBezTo>
                  <a:pt x="138" y="251"/>
                  <a:pt x="172" y="251"/>
                  <a:pt x="225" y="251"/>
                </a:cubicBezTo>
                <a:cubicBezTo>
                  <a:pt x="239" y="251"/>
                  <a:pt x="255" y="251"/>
                  <a:pt x="273" y="251"/>
                </a:cubicBezTo>
                <a:cubicBezTo>
                  <a:pt x="319" y="251"/>
                  <a:pt x="319" y="251"/>
                  <a:pt x="319" y="251"/>
                </a:cubicBezTo>
                <a:cubicBezTo>
                  <a:pt x="332" y="251"/>
                  <a:pt x="343" y="240"/>
                  <a:pt x="343" y="227"/>
                </a:cubicBezTo>
                <a:cubicBezTo>
                  <a:pt x="343" y="214"/>
                  <a:pt x="333" y="203"/>
                  <a:pt x="320" y="203"/>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cxnSp>
        <p:nvCxnSpPr>
          <p:cNvPr id="31" name="Elbow Connector 30"/>
          <p:cNvCxnSpPr>
            <a:stCxn id="37" idx="3"/>
          </p:cNvCxnSpPr>
          <p:nvPr/>
        </p:nvCxnSpPr>
        <p:spPr>
          <a:xfrm flipH="1">
            <a:off x="1702174" y="4236361"/>
            <a:ext cx="478024" cy="901687"/>
          </a:xfrm>
          <a:prstGeom prst="bentConnector4">
            <a:avLst>
              <a:gd name="adj1" fmla="val -95511"/>
              <a:gd name="adj2" fmla="val 141976"/>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p:cNvSpPr/>
          <p:nvPr/>
        </p:nvSpPr>
        <p:spPr bwMode="auto">
          <a:xfrm>
            <a:off x="1231821" y="5966867"/>
            <a:ext cx="2305911" cy="203092"/>
          </a:xfrm>
          <a:prstGeom prst="round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rgbClr val="505050"/>
                </a:solidFill>
              </a:rPr>
              <a:t>Trickle migration</a:t>
            </a:r>
            <a:endParaRPr lang="en-US" dirty="0">
              <a:solidFill>
                <a:srgbClr val="505050"/>
              </a:solidFill>
            </a:endParaRPr>
          </a:p>
        </p:txBody>
      </p:sp>
      <p:grpSp>
        <p:nvGrpSpPr>
          <p:cNvPr id="34" name="Group 33"/>
          <p:cNvGrpSpPr/>
          <p:nvPr/>
        </p:nvGrpSpPr>
        <p:grpSpPr>
          <a:xfrm>
            <a:off x="705986" y="3696370"/>
            <a:ext cx="1474212" cy="796581"/>
            <a:chOff x="1536370" y="4467748"/>
            <a:chExt cx="1965161" cy="1061863"/>
          </a:xfrm>
        </p:grpSpPr>
        <p:grpSp>
          <p:nvGrpSpPr>
            <p:cNvPr id="35" name="Group 66"/>
            <p:cNvGrpSpPr>
              <a:grpSpLocks noChangeAspect="1"/>
            </p:cNvGrpSpPr>
            <p:nvPr/>
          </p:nvGrpSpPr>
          <p:grpSpPr bwMode="auto">
            <a:xfrm>
              <a:off x="1536371" y="4467749"/>
              <a:ext cx="1965160" cy="1061862"/>
              <a:chOff x="1413" y="-1531"/>
              <a:chExt cx="1267" cy="624"/>
            </a:xfrm>
          </p:grpSpPr>
          <p:sp>
            <p:nvSpPr>
              <p:cNvPr id="37" name="Rectangle 67"/>
              <p:cNvSpPr>
                <a:spLocks noChangeArrowheads="1"/>
              </p:cNvSpPr>
              <p:nvPr/>
            </p:nvSpPr>
            <p:spPr bwMode="auto">
              <a:xfrm>
                <a:off x="1413" y="-1309"/>
                <a:ext cx="1267" cy="402"/>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8"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39"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1"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2"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3"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5" name="Line 79"/>
              <p:cNvSpPr>
                <a:spLocks noChangeShapeType="1"/>
              </p:cNvSpPr>
              <p:nvPr/>
            </p:nvSpPr>
            <p:spPr bwMode="auto">
              <a:xfrm>
                <a:off x="1413" y="-959"/>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7" name="Line 80"/>
              <p:cNvSpPr>
                <a:spLocks noChangeShapeType="1"/>
              </p:cNvSpPr>
              <p:nvPr/>
            </p:nvSpPr>
            <p:spPr bwMode="auto">
              <a:xfrm>
                <a:off x="2521"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8" name="Line 81"/>
              <p:cNvSpPr>
                <a:spLocks noChangeShapeType="1"/>
              </p:cNvSpPr>
              <p:nvPr/>
            </p:nvSpPr>
            <p:spPr bwMode="auto">
              <a:xfrm>
                <a:off x="2171"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49" name="Line 82"/>
              <p:cNvSpPr>
                <a:spLocks noChangeShapeType="1"/>
              </p:cNvSpPr>
              <p:nvPr/>
            </p:nvSpPr>
            <p:spPr bwMode="auto">
              <a:xfrm>
                <a:off x="1965"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0" name="Line 83"/>
              <p:cNvSpPr>
                <a:spLocks noChangeShapeType="1"/>
              </p:cNvSpPr>
              <p:nvPr/>
            </p:nvSpPr>
            <p:spPr bwMode="auto">
              <a:xfrm>
                <a:off x="1896"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1" name="Line 84"/>
              <p:cNvSpPr>
                <a:spLocks noChangeShapeType="1"/>
              </p:cNvSpPr>
              <p:nvPr/>
            </p:nvSpPr>
            <p:spPr bwMode="auto">
              <a:xfrm>
                <a:off x="1758"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2" name="Line 85"/>
              <p:cNvSpPr>
                <a:spLocks noChangeShapeType="1"/>
              </p:cNvSpPr>
              <p:nvPr/>
            </p:nvSpPr>
            <p:spPr bwMode="auto">
              <a:xfrm>
                <a:off x="1620"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3" name="Line 86"/>
              <p:cNvSpPr>
                <a:spLocks noChangeShapeType="1"/>
              </p:cNvSpPr>
              <p:nvPr/>
            </p:nvSpPr>
            <p:spPr bwMode="auto">
              <a:xfrm>
                <a:off x="2343"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4" name="Line 87"/>
              <p:cNvSpPr>
                <a:spLocks noChangeShapeType="1"/>
              </p:cNvSpPr>
              <p:nvPr/>
            </p:nvSpPr>
            <p:spPr bwMode="auto">
              <a:xfrm>
                <a:off x="1549"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5"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
          <p:nvSpPr>
            <p:cNvPr id="36" name="TextBox 35"/>
            <p:cNvSpPr txBox="1"/>
            <p:nvPr/>
          </p:nvSpPr>
          <p:spPr>
            <a:xfrm>
              <a:off x="1536370" y="4467748"/>
              <a:ext cx="1965160" cy="352425"/>
            </a:xfrm>
            <a:prstGeom prst="rect">
              <a:avLst/>
            </a:prstGeom>
            <a:noFill/>
          </p:spPr>
          <p:txBody>
            <a:bodyPr wrap="square" lIns="182880" tIns="91440" rIns="0" bIns="91440" rtlCol="0" anchor="ctr" anchorCtr="0">
              <a:noAutofit/>
            </a:bodyPr>
            <a:lstStyle/>
            <a:p>
              <a:pPr>
                <a:spcBef>
                  <a:spcPts val="1500"/>
                </a:spcBef>
              </a:pPr>
              <a:r>
                <a:rPr lang="en-US" sz="1200" dirty="0" smtClean="0">
                  <a:solidFill>
                    <a:srgbClr val="FFFFFF"/>
                  </a:solidFill>
                </a:rPr>
                <a:t>Orders</a:t>
              </a:r>
            </a:p>
          </p:txBody>
        </p:sp>
      </p:grpSp>
      <p:grpSp>
        <p:nvGrpSpPr>
          <p:cNvPr id="56" name="Group 55"/>
          <p:cNvGrpSpPr/>
          <p:nvPr/>
        </p:nvGrpSpPr>
        <p:grpSpPr>
          <a:xfrm>
            <a:off x="4766722" y="3731294"/>
            <a:ext cx="1474212" cy="2244052"/>
            <a:chOff x="12505213" y="2714449"/>
            <a:chExt cx="1965161" cy="2991377"/>
          </a:xfrm>
          <a:effectLst>
            <a:outerShdw blurRad="50800" dist="38100" dir="5400000" algn="t" rotWithShape="0">
              <a:prstClr val="black">
                <a:alpha val="40000"/>
              </a:prstClr>
            </a:outerShdw>
          </a:effectLst>
        </p:grpSpPr>
        <p:sp>
          <p:nvSpPr>
            <p:cNvPr id="57" name="Rectangle 67"/>
            <p:cNvSpPr>
              <a:spLocks noChangeArrowheads="1"/>
            </p:cNvSpPr>
            <p:nvPr/>
          </p:nvSpPr>
          <p:spPr bwMode="auto">
            <a:xfrm>
              <a:off x="12505214" y="3092228"/>
              <a:ext cx="1965160" cy="26135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8" name="Line 68"/>
            <p:cNvSpPr>
              <a:spLocks noChangeShapeType="1"/>
            </p:cNvSpPr>
            <p:nvPr/>
          </p:nvSpPr>
          <p:spPr bwMode="auto">
            <a:xfrm>
              <a:off x="12505214" y="3218153"/>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59" name="Line 69"/>
            <p:cNvSpPr>
              <a:spLocks noChangeShapeType="1"/>
            </p:cNvSpPr>
            <p:nvPr/>
          </p:nvSpPr>
          <p:spPr bwMode="auto">
            <a:xfrm>
              <a:off x="12505214" y="333557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0" name="Line 70"/>
            <p:cNvSpPr>
              <a:spLocks noChangeShapeType="1"/>
            </p:cNvSpPr>
            <p:nvPr/>
          </p:nvSpPr>
          <p:spPr bwMode="auto">
            <a:xfrm>
              <a:off x="12505214" y="345298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1" name="Line 71"/>
            <p:cNvSpPr>
              <a:spLocks noChangeShapeType="1"/>
            </p:cNvSpPr>
            <p:nvPr/>
          </p:nvSpPr>
          <p:spPr bwMode="auto">
            <a:xfrm>
              <a:off x="12505214" y="357040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2" name="Line 72"/>
            <p:cNvSpPr>
              <a:spLocks noChangeShapeType="1"/>
            </p:cNvSpPr>
            <p:nvPr/>
          </p:nvSpPr>
          <p:spPr bwMode="auto">
            <a:xfrm>
              <a:off x="12505214" y="368782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3" name="Line 73"/>
            <p:cNvSpPr>
              <a:spLocks noChangeShapeType="1"/>
            </p:cNvSpPr>
            <p:nvPr/>
          </p:nvSpPr>
          <p:spPr bwMode="auto">
            <a:xfrm>
              <a:off x="12505214" y="380524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4" name="Line 74"/>
            <p:cNvSpPr>
              <a:spLocks noChangeShapeType="1"/>
            </p:cNvSpPr>
            <p:nvPr/>
          </p:nvSpPr>
          <p:spPr bwMode="auto">
            <a:xfrm>
              <a:off x="12505214" y="392265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5" name="Line 75"/>
            <p:cNvSpPr>
              <a:spLocks noChangeShapeType="1"/>
            </p:cNvSpPr>
            <p:nvPr/>
          </p:nvSpPr>
          <p:spPr bwMode="auto">
            <a:xfrm>
              <a:off x="12505214" y="404007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6" name="Line 76"/>
            <p:cNvSpPr>
              <a:spLocks noChangeShapeType="1"/>
            </p:cNvSpPr>
            <p:nvPr/>
          </p:nvSpPr>
          <p:spPr bwMode="auto">
            <a:xfrm>
              <a:off x="12505214" y="415749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7" name="Line 77"/>
            <p:cNvSpPr>
              <a:spLocks noChangeShapeType="1"/>
            </p:cNvSpPr>
            <p:nvPr/>
          </p:nvSpPr>
          <p:spPr bwMode="auto">
            <a:xfrm>
              <a:off x="12505214" y="427491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8" name="Line 78"/>
            <p:cNvSpPr>
              <a:spLocks noChangeShapeType="1"/>
            </p:cNvSpPr>
            <p:nvPr/>
          </p:nvSpPr>
          <p:spPr bwMode="auto">
            <a:xfrm>
              <a:off x="12505214" y="43889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69" name="Line 80"/>
            <p:cNvSpPr>
              <a:spLocks noChangeShapeType="1"/>
            </p:cNvSpPr>
            <p:nvPr/>
          </p:nvSpPr>
          <p:spPr bwMode="auto">
            <a:xfrm>
              <a:off x="14223760"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0" name="Line 81"/>
            <p:cNvSpPr>
              <a:spLocks noChangeShapeType="1"/>
            </p:cNvSpPr>
            <p:nvPr/>
          </p:nvSpPr>
          <p:spPr bwMode="auto">
            <a:xfrm>
              <a:off x="1368089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1" name="Line 82"/>
            <p:cNvSpPr>
              <a:spLocks noChangeShapeType="1"/>
            </p:cNvSpPr>
            <p:nvPr/>
          </p:nvSpPr>
          <p:spPr bwMode="auto">
            <a:xfrm>
              <a:off x="1336138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2" name="Line 83"/>
            <p:cNvSpPr>
              <a:spLocks noChangeShapeType="1"/>
            </p:cNvSpPr>
            <p:nvPr/>
          </p:nvSpPr>
          <p:spPr bwMode="auto">
            <a:xfrm>
              <a:off x="13254363"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3" name="Line 84"/>
            <p:cNvSpPr>
              <a:spLocks noChangeShapeType="1"/>
            </p:cNvSpPr>
            <p:nvPr/>
          </p:nvSpPr>
          <p:spPr bwMode="auto">
            <a:xfrm>
              <a:off x="13040321"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4" name="Line 85"/>
            <p:cNvSpPr>
              <a:spLocks noChangeShapeType="1"/>
            </p:cNvSpPr>
            <p:nvPr/>
          </p:nvSpPr>
          <p:spPr bwMode="auto">
            <a:xfrm>
              <a:off x="1282627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5" name="Line 86"/>
            <p:cNvSpPr>
              <a:spLocks noChangeShapeType="1"/>
            </p:cNvSpPr>
            <p:nvPr/>
          </p:nvSpPr>
          <p:spPr bwMode="auto">
            <a:xfrm>
              <a:off x="13947676"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6" name="Line 87"/>
            <p:cNvSpPr>
              <a:spLocks noChangeShapeType="1"/>
            </p:cNvSpPr>
            <p:nvPr/>
          </p:nvSpPr>
          <p:spPr bwMode="auto">
            <a:xfrm>
              <a:off x="1271615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7" name="Freeform 88"/>
            <p:cNvSpPr>
              <a:spLocks/>
            </p:cNvSpPr>
            <p:nvPr/>
          </p:nvSpPr>
          <p:spPr bwMode="auto">
            <a:xfrm>
              <a:off x="12505214" y="2714449"/>
              <a:ext cx="1965160" cy="377778"/>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78" name="TextBox 77"/>
            <p:cNvSpPr txBox="1"/>
            <p:nvPr/>
          </p:nvSpPr>
          <p:spPr>
            <a:xfrm>
              <a:off x="12505213" y="2714449"/>
              <a:ext cx="1832908" cy="352425"/>
            </a:xfrm>
            <a:prstGeom prst="rect">
              <a:avLst/>
            </a:prstGeom>
            <a:noFill/>
          </p:spPr>
          <p:txBody>
            <a:bodyPr wrap="square" lIns="182880" tIns="91440" rIns="0" bIns="91440" rtlCol="0" anchor="ctr" anchorCtr="0">
              <a:noAutofit/>
            </a:bodyPr>
            <a:lstStyle/>
            <a:p>
              <a:pPr>
                <a:spcBef>
                  <a:spcPts val="1500"/>
                </a:spcBef>
              </a:pPr>
              <a:r>
                <a:rPr lang="en-US" sz="1200" dirty="0" smtClean="0">
                  <a:solidFill>
                    <a:srgbClr val="FFFFFF"/>
                  </a:solidFill>
                </a:rPr>
                <a:t>Orders History</a:t>
              </a:r>
            </a:p>
          </p:txBody>
        </p:sp>
        <p:sp>
          <p:nvSpPr>
            <p:cNvPr id="79" name="Line 69"/>
            <p:cNvSpPr>
              <a:spLocks noChangeShapeType="1"/>
            </p:cNvSpPr>
            <p:nvPr/>
          </p:nvSpPr>
          <p:spPr bwMode="auto">
            <a:xfrm>
              <a:off x="12505214" y="451380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0" name="Line 70"/>
            <p:cNvSpPr>
              <a:spLocks noChangeShapeType="1"/>
            </p:cNvSpPr>
            <p:nvPr/>
          </p:nvSpPr>
          <p:spPr bwMode="auto">
            <a:xfrm>
              <a:off x="12505214" y="463121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1" name="Line 71"/>
            <p:cNvSpPr>
              <a:spLocks noChangeShapeType="1"/>
            </p:cNvSpPr>
            <p:nvPr/>
          </p:nvSpPr>
          <p:spPr bwMode="auto">
            <a:xfrm>
              <a:off x="12505214" y="474863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2" name="Line 72"/>
            <p:cNvSpPr>
              <a:spLocks noChangeShapeType="1"/>
            </p:cNvSpPr>
            <p:nvPr/>
          </p:nvSpPr>
          <p:spPr bwMode="auto">
            <a:xfrm>
              <a:off x="12505214" y="486605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3" name="Line 73"/>
            <p:cNvSpPr>
              <a:spLocks noChangeShapeType="1"/>
            </p:cNvSpPr>
            <p:nvPr/>
          </p:nvSpPr>
          <p:spPr bwMode="auto">
            <a:xfrm>
              <a:off x="12505214" y="498347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4" name="Line 74"/>
            <p:cNvSpPr>
              <a:spLocks noChangeShapeType="1"/>
            </p:cNvSpPr>
            <p:nvPr/>
          </p:nvSpPr>
          <p:spPr bwMode="auto">
            <a:xfrm>
              <a:off x="12505214" y="510088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5" name="Line 75"/>
            <p:cNvSpPr>
              <a:spLocks noChangeShapeType="1"/>
            </p:cNvSpPr>
            <p:nvPr/>
          </p:nvSpPr>
          <p:spPr bwMode="auto">
            <a:xfrm>
              <a:off x="12505214" y="521830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6" name="Line 76"/>
            <p:cNvSpPr>
              <a:spLocks noChangeShapeType="1"/>
            </p:cNvSpPr>
            <p:nvPr/>
          </p:nvSpPr>
          <p:spPr bwMode="auto">
            <a:xfrm>
              <a:off x="12505214" y="53357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7" name="Line 77"/>
            <p:cNvSpPr>
              <a:spLocks noChangeShapeType="1"/>
            </p:cNvSpPr>
            <p:nvPr/>
          </p:nvSpPr>
          <p:spPr bwMode="auto">
            <a:xfrm>
              <a:off x="12505214" y="545314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8" name="Line 78"/>
            <p:cNvSpPr>
              <a:spLocks noChangeShapeType="1"/>
            </p:cNvSpPr>
            <p:nvPr/>
          </p:nvSpPr>
          <p:spPr bwMode="auto">
            <a:xfrm>
              <a:off x="12505214" y="556715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89" name="Line 80"/>
            <p:cNvSpPr>
              <a:spLocks noChangeShapeType="1"/>
            </p:cNvSpPr>
            <p:nvPr/>
          </p:nvSpPr>
          <p:spPr bwMode="auto">
            <a:xfrm>
              <a:off x="14223760"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0" name="Line 81"/>
            <p:cNvSpPr>
              <a:spLocks noChangeShapeType="1"/>
            </p:cNvSpPr>
            <p:nvPr/>
          </p:nvSpPr>
          <p:spPr bwMode="auto">
            <a:xfrm>
              <a:off x="13680898"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1" name="Line 82"/>
            <p:cNvSpPr>
              <a:spLocks noChangeShapeType="1"/>
            </p:cNvSpPr>
            <p:nvPr/>
          </p:nvSpPr>
          <p:spPr bwMode="auto">
            <a:xfrm>
              <a:off x="13361385"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2" name="Line 83"/>
            <p:cNvSpPr>
              <a:spLocks noChangeShapeType="1"/>
            </p:cNvSpPr>
            <p:nvPr/>
          </p:nvSpPr>
          <p:spPr bwMode="auto">
            <a:xfrm>
              <a:off x="13254363"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3" name="Line 84"/>
            <p:cNvSpPr>
              <a:spLocks noChangeShapeType="1"/>
            </p:cNvSpPr>
            <p:nvPr/>
          </p:nvSpPr>
          <p:spPr bwMode="auto">
            <a:xfrm>
              <a:off x="13040321"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4" name="Line 85"/>
            <p:cNvSpPr>
              <a:spLocks noChangeShapeType="1"/>
            </p:cNvSpPr>
            <p:nvPr/>
          </p:nvSpPr>
          <p:spPr bwMode="auto">
            <a:xfrm>
              <a:off x="12826278"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5" name="Line 86"/>
            <p:cNvSpPr>
              <a:spLocks noChangeShapeType="1"/>
            </p:cNvSpPr>
            <p:nvPr/>
          </p:nvSpPr>
          <p:spPr bwMode="auto">
            <a:xfrm>
              <a:off x="13947676"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6" name="Line 87"/>
            <p:cNvSpPr>
              <a:spLocks noChangeShapeType="1"/>
            </p:cNvSpPr>
            <p:nvPr/>
          </p:nvSpPr>
          <p:spPr bwMode="auto">
            <a:xfrm>
              <a:off x="12716155"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97" name="Line 79"/>
            <p:cNvSpPr>
              <a:spLocks noChangeShapeType="1"/>
            </p:cNvSpPr>
            <p:nvPr/>
          </p:nvSpPr>
          <p:spPr bwMode="auto">
            <a:xfrm>
              <a:off x="12505214" y="5567156"/>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cxnSp>
        <p:nvCxnSpPr>
          <p:cNvPr id="98" name="Elbow Connector 97"/>
          <p:cNvCxnSpPr/>
          <p:nvPr/>
        </p:nvCxnSpPr>
        <p:spPr>
          <a:xfrm rot="16200000" flipH="1">
            <a:off x="2511981" y="3551232"/>
            <a:ext cx="914400" cy="3474720"/>
          </a:xfrm>
          <a:prstGeom prst="bentConnector2">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9" name="Group 98"/>
          <p:cNvGrpSpPr/>
          <p:nvPr/>
        </p:nvGrpSpPr>
        <p:grpSpPr>
          <a:xfrm>
            <a:off x="2324555" y="4514376"/>
            <a:ext cx="650556" cy="731370"/>
            <a:chOff x="2766940" y="4454862"/>
            <a:chExt cx="747786" cy="840678"/>
          </a:xfrm>
        </p:grpSpPr>
        <p:sp>
          <p:nvSpPr>
            <p:cNvPr id="100" name="Rectangle 99"/>
            <p:cNvSpPr/>
            <p:nvPr/>
          </p:nvSpPr>
          <p:spPr bwMode="auto">
            <a:xfrm>
              <a:off x="2766940" y="4454862"/>
              <a:ext cx="747786" cy="840678"/>
            </a:xfrm>
            <a:prstGeom prst="rect">
              <a:avLst/>
            </a:prstGeom>
            <a:solidFill>
              <a:schemeClr val="bg1">
                <a:lumMod val="20000"/>
                <a:lumOff val="80000"/>
              </a:schemeClr>
            </a:solidFill>
            <a:ln w="31750"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1" name="Group 100"/>
            <p:cNvGrpSpPr/>
            <p:nvPr/>
          </p:nvGrpSpPr>
          <p:grpSpPr>
            <a:xfrm>
              <a:off x="2866547" y="4534065"/>
              <a:ext cx="548570" cy="682270"/>
              <a:chOff x="2810264" y="4404720"/>
              <a:chExt cx="679378" cy="844958"/>
            </a:xfrm>
            <a:solidFill>
              <a:schemeClr val="bg1"/>
            </a:solidFill>
          </p:grpSpPr>
          <p:sp>
            <p:nvSpPr>
              <p:cNvPr id="102" name="Freeform 190"/>
              <p:cNvSpPr>
                <a:spLocks noEditPoints="1"/>
              </p:cNvSpPr>
              <p:nvPr/>
            </p:nvSpPr>
            <p:spPr bwMode="auto">
              <a:xfrm rot="5641639">
                <a:off x="2811798" y="4403186"/>
                <a:ext cx="303869" cy="306938"/>
              </a:xfrm>
              <a:custGeom>
                <a:avLst/>
                <a:gdLst>
                  <a:gd name="T0" fmla="*/ 9 w 41"/>
                  <a:gd name="T1" fmla="*/ 10 h 41"/>
                  <a:gd name="T2" fmla="*/ 9 w 41"/>
                  <a:gd name="T3" fmla="*/ 12 h 41"/>
                  <a:gd name="T4" fmla="*/ 5 w 41"/>
                  <a:gd name="T5" fmla="*/ 15 h 41"/>
                  <a:gd name="T6" fmla="*/ 0 w 41"/>
                  <a:gd name="T7" fmla="*/ 16 h 41"/>
                  <a:gd name="T8" fmla="*/ 1 w 41"/>
                  <a:gd name="T9" fmla="*/ 20 h 41"/>
                  <a:gd name="T10" fmla="*/ 6 w 41"/>
                  <a:gd name="T11" fmla="*/ 23 h 41"/>
                  <a:gd name="T12" fmla="*/ 6 w 41"/>
                  <a:gd name="T13" fmla="*/ 27 h 41"/>
                  <a:gd name="T14" fmla="*/ 3 w 41"/>
                  <a:gd name="T15" fmla="*/ 31 h 41"/>
                  <a:gd name="T16" fmla="*/ 6 w 41"/>
                  <a:gd name="T17" fmla="*/ 34 h 41"/>
                  <a:gd name="T18" fmla="*/ 12 w 41"/>
                  <a:gd name="T19" fmla="*/ 32 h 41"/>
                  <a:gd name="T20" fmla="*/ 15 w 41"/>
                  <a:gd name="T21" fmla="*/ 35 h 41"/>
                  <a:gd name="T22" fmla="*/ 16 w 41"/>
                  <a:gd name="T23" fmla="*/ 41 h 41"/>
                  <a:gd name="T24" fmla="*/ 20 w 41"/>
                  <a:gd name="T25" fmla="*/ 40 h 41"/>
                  <a:gd name="T26" fmla="*/ 23 w 41"/>
                  <a:gd name="T27" fmla="*/ 35 h 41"/>
                  <a:gd name="T28" fmla="*/ 25 w 41"/>
                  <a:gd name="T29" fmla="*/ 34 h 41"/>
                  <a:gd name="T30" fmla="*/ 27 w 41"/>
                  <a:gd name="T31" fmla="*/ 35 h 41"/>
                  <a:gd name="T32" fmla="*/ 31 w 41"/>
                  <a:gd name="T33" fmla="*/ 38 h 41"/>
                  <a:gd name="T34" fmla="*/ 34 w 41"/>
                  <a:gd name="T35" fmla="*/ 35 h 41"/>
                  <a:gd name="T36" fmla="*/ 32 w 41"/>
                  <a:gd name="T37" fmla="*/ 29 h 41"/>
                  <a:gd name="T38" fmla="*/ 33 w 41"/>
                  <a:gd name="T39" fmla="*/ 27 h 41"/>
                  <a:gd name="T40" fmla="*/ 35 w 41"/>
                  <a:gd name="T41" fmla="*/ 26 h 41"/>
                  <a:gd name="T42" fmla="*/ 40 w 41"/>
                  <a:gd name="T43" fmla="*/ 25 h 41"/>
                  <a:gd name="T44" fmla="*/ 40 w 41"/>
                  <a:gd name="T45" fmla="*/ 21 h 41"/>
                  <a:gd name="T46" fmla="*/ 35 w 41"/>
                  <a:gd name="T47" fmla="*/ 18 h 41"/>
                  <a:gd name="T48" fmla="*/ 34 w 41"/>
                  <a:gd name="T49" fmla="*/ 16 h 41"/>
                  <a:gd name="T50" fmla="*/ 35 w 41"/>
                  <a:gd name="T51" fmla="*/ 14 h 41"/>
                  <a:gd name="T52" fmla="*/ 38 w 41"/>
                  <a:gd name="T53" fmla="*/ 10 h 41"/>
                  <a:gd name="T54" fmla="*/ 34 w 41"/>
                  <a:gd name="T55" fmla="*/ 7 h 41"/>
                  <a:gd name="T56" fmla="*/ 29 w 41"/>
                  <a:gd name="T57" fmla="*/ 9 h 41"/>
                  <a:gd name="T58" fmla="*/ 27 w 41"/>
                  <a:gd name="T59" fmla="*/ 8 h 41"/>
                  <a:gd name="T60" fmla="*/ 26 w 41"/>
                  <a:gd name="T61" fmla="*/ 6 h 41"/>
                  <a:gd name="T62" fmla="*/ 25 w 41"/>
                  <a:gd name="T63" fmla="*/ 1 h 41"/>
                  <a:gd name="T64" fmla="*/ 21 w 41"/>
                  <a:gd name="T65" fmla="*/ 1 h 41"/>
                  <a:gd name="T66" fmla="*/ 18 w 41"/>
                  <a:gd name="T67" fmla="*/ 7 h 41"/>
                  <a:gd name="T68" fmla="*/ 16 w 41"/>
                  <a:gd name="T69" fmla="*/ 7 h 41"/>
                  <a:gd name="T70" fmla="*/ 14 w 41"/>
                  <a:gd name="T71" fmla="*/ 6 h 41"/>
                  <a:gd name="T72" fmla="*/ 10 w 41"/>
                  <a:gd name="T73" fmla="*/ 3 h 41"/>
                  <a:gd name="T74" fmla="*/ 7 w 41"/>
                  <a:gd name="T75" fmla="*/ 7 h 41"/>
                  <a:gd name="T76" fmla="*/ 25 w 41"/>
                  <a:gd name="T77" fmla="*/ 27 h 41"/>
                  <a:gd name="T78" fmla="*/ 16 w 41"/>
                  <a:gd name="T79"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7" y="7"/>
                    </a:moveTo>
                    <a:cubicBezTo>
                      <a:pt x="9" y="10"/>
                      <a:pt x="9" y="10"/>
                      <a:pt x="9" y="10"/>
                    </a:cubicBezTo>
                    <a:cubicBezTo>
                      <a:pt x="9" y="11"/>
                      <a:pt x="9" y="12"/>
                      <a:pt x="9" y="12"/>
                    </a:cubicBezTo>
                    <a:cubicBezTo>
                      <a:pt x="9" y="12"/>
                      <a:pt x="9" y="12"/>
                      <a:pt x="9" y="12"/>
                    </a:cubicBezTo>
                    <a:cubicBezTo>
                      <a:pt x="8" y="13"/>
                      <a:pt x="8" y="13"/>
                      <a:pt x="8" y="14"/>
                    </a:cubicBezTo>
                    <a:cubicBezTo>
                      <a:pt x="7" y="15"/>
                      <a:pt x="7" y="15"/>
                      <a:pt x="5" y="15"/>
                    </a:cubicBezTo>
                    <a:cubicBezTo>
                      <a:pt x="2" y="15"/>
                      <a:pt x="2" y="15"/>
                      <a:pt x="2" y="15"/>
                    </a:cubicBezTo>
                    <a:cubicBezTo>
                      <a:pt x="1" y="15"/>
                      <a:pt x="1" y="15"/>
                      <a:pt x="0" y="16"/>
                    </a:cubicBezTo>
                    <a:cubicBezTo>
                      <a:pt x="0" y="19"/>
                      <a:pt x="0" y="19"/>
                      <a:pt x="0" y="19"/>
                    </a:cubicBezTo>
                    <a:cubicBezTo>
                      <a:pt x="0" y="19"/>
                      <a:pt x="0" y="20"/>
                      <a:pt x="1" y="20"/>
                    </a:cubicBezTo>
                    <a:cubicBezTo>
                      <a:pt x="5" y="21"/>
                      <a:pt x="5" y="21"/>
                      <a:pt x="5" y="21"/>
                    </a:cubicBezTo>
                    <a:cubicBezTo>
                      <a:pt x="6" y="21"/>
                      <a:pt x="6" y="22"/>
                      <a:pt x="6" y="23"/>
                    </a:cubicBezTo>
                    <a:cubicBezTo>
                      <a:pt x="6" y="24"/>
                      <a:pt x="6" y="24"/>
                      <a:pt x="7" y="25"/>
                    </a:cubicBezTo>
                    <a:cubicBezTo>
                      <a:pt x="7" y="26"/>
                      <a:pt x="7" y="26"/>
                      <a:pt x="6" y="27"/>
                    </a:cubicBezTo>
                    <a:cubicBezTo>
                      <a:pt x="3" y="30"/>
                      <a:pt x="3" y="30"/>
                      <a:pt x="3" y="30"/>
                    </a:cubicBezTo>
                    <a:cubicBezTo>
                      <a:pt x="3" y="30"/>
                      <a:pt x="3" y="31"/>
                      <a:pt x="3" y="31"/>
                    </a:cubicBezTo>
                    <a:cubicBezTo>
                      <a:pt x="5" y="34"/>
                      <a:pt x="5" y="34"/>
                      <a:pt x="5" y="34"/>
                    </a:cubicBezTo>
                    <a:cubicBezTo>
                      <a:pt x="5" y="34"/>
                      <a:pt x="6" y="34"/>
                      <a:pt x="6" y="34"/>
                    </a:cubicBezTo>
                    <a:cubicBezTo>
                      <a:pt x="10" y="32"/>
                      <a:pt x="10" y="32"/>
                      <a:pt x="10" y="32"/>
                    </a:cubicBezTo>
                    <a:cubicBezTo>
                      <a:pt x="11" y="32"/>
                      <a:pt x="11" y="32"/>
                      <a:pt x="12" y="32"/>
                    </a:cubicBezTo>
                    <a:cubicBezTo>
                      <a:pt x="13" y="33"/>
                      <a:pt x="13" y="33"/>
                      <a:pt x="14" y="33"/>
                    </a:cubicBezTo>
                    <a:cubicBezTo>
                      <a:pt x="15" y="34"/>
                      <a:pt x="15" y="34"/>
                      <a:pt x="15" y="35"/>
                    </a:cubicBezTo>
                    <a:cubicBezTo>
                      <a:pt x="15" y="39"/>
                      <a:pt x="15" y="39"/>
                      <a:pt x="15" y="39"/>
                    </a:cubicBezTo>
                    <a:cubicBezTo>
                      <a:pt x="15" y="40"/>
                      <a:pt x="15" y="40"/>
                      <a:pt x="16" y="41"/>
                    </a:cubicBezTo>
                    <a:cubicBezTo>
                      <a:pt x="19" y="41"/>
                      <a:pt x="19" y="41"/>
                      <a:pt x="19" y="41"/>
                    </a:cubicBezTo>
                    <a:cubicBezTo>
                      <a:pt x="19" y="41"/>
                      <a:pt x="20" y="41"/>
                      <a:pt x="20" y="40"/>
                    </a:cubicBezTo>
                    <a:cubicBezTo>
                      <a:pt x="21" y="37"/>
                      <a:pt x="21" y="37"/>
                      <a:pt x="21" y="37"/>
                    </a:cubicBezTo>
                    <a:cubicBezTo>
                      <a:pt x="21" y="35"/>
                      <a:pt x="22" y="35"/>
                      <a:pt x="23" y="35"/>
                    </a:cubicBezTo>
                    <a:cubicBezTo>
                      <a:pt x="23" y="35"/>
                      <a:pt x="23" y="35"/>
                      <a:pt x="23" y="35"/>
                    </a:cubicBezTo>
                    <a:cubicBezTo>
                      <a:pt x="24" y="35"/>
                      <a:pt x="24" y="34"/>
                      <a:pt x="25" y="34"/>
                    </a:cubicBezTo>
                    <a:cubicBezTo>
                      <a:pt x="25" y="34"/>
                      <a:pt x="25" y="34"/>
                      <a:pt x="25" y="34"/>
                    </a:cubicBezTo>
                    <a:cubicBezTo>
                      <a:pt x="25" y="34"/>
                      <a:pt x="26" y="34"/>
                      <a:pt x="27" y="35"/>
                    </a:cubicBezTo>
                    <a:cubicBezTo>
                      <a:pt x="30" y="38"/>
                      <a:pt x="30" y="38"/>
                      <a:pt x="30" y="38"/>
                    </a:cubicBezTo>
                    <a:cubicBezTo>
                      <a:pt x="30" y="38"/>
                      <a:pt x="31" y="38"/>
                      <a:pt x="31" y="38"/>
                    </a:cubicBezTo>
                    <a:cubicBezTo>
                      <a:pt x="34" y="36"/>
                      <a:pt x="34" y="36"/>
                      <a:pt x="34" y="36"/>
                    </a:cubicBezTo>
                    <a:cubicBezTo>
                      <a:pt x="34" y="36"/>
                      <a:pt x="34" y="35"/>
                      <a:pt x="34" y="35"/>
                    </a:cubicBezTo>
                    <a:cubicBezTo>
                      <a:pt x="32" y="32"/>
                      <a:pt x="32" y="32"/>
                      <a:pt x="32" y="32"/>
                    </a:cubicBezTo>
                    <a:cubicBezTo>
                      <a:pt x="31" y="30"/>
                      <a:pt x="32" y="30"/>
                      <a:pt x="32" y="29"/>
                    </a:cubicBezTo>
                    <a:cubicBezTo>
                      <a:pt x="32" y="29"/>
                      <a:pt x="32" y="29"/>
                      <a:pt x="32" y="29"/>
                    </a:cubicBezTo>
                    <a:cubicBezTo>
                      <a:pt x="32" y="29"/>
                      <a:pt x="33" y="28"/>
                      <a:pt x="33" y="27"/>
                    </a:cubicBezTo>
                    <a:cubicBezTo>
                      <a:pt x="33" y="27"/>
                      <a:pt x="33" y="27"/>
                      <a:pt x="33" y="27"/>
                    </a:cubicBezTo>
                    <a:cubicBezTo>
                      <a:pt x="33" y="27"/>
                      <a:pt x="34" y="26"/>
                      <a:pt x="35" y="26"/>
                    </a:cubicBezTo>
                    <a:cubicBezTo>
                      <a:pt x="39" y="27"/>
                      <a:pt x="39" y="27"/>
                      <a:pt x="39" y="27"/>
                    </a:cubicBezTo>
                    <a:cubicBezTo>
                      <a:pt x="40" y="27"/>
                      <a:pt x="40" y="26"/>
                      <a:pt x="40" y="25"/>
                    </a:cubicBezTo>
                    <a:cubicBezTo>
                      <a:pt x="41" y="23"/>
                      <a:pt x="41" y="23"/>
                      <a:pt x="41" y="23"/>
                    </a:cubicBezTo>
                    <a:cubicBezTo>
                      <a:pt x="41" y="22"/>
                      <a:pt x="41" y="21"/>
                      <a:pt x="40" y="21"/>
                    </a:cubicBezTo>
                    <a:cubicBezTo>
                      <a:pt x="36" y="20"/>
                      <a:pt x="36" y="20"/>
                      <a:pt x="36" y="20"/>
                    </a:cubicBezTo>
                    <a:cubicBezTo>
                      <a:pt x="35" y="20"/>
                      <a:pt x="35" y="19"/>
                      <a:pt x="35" y="18"/>
                    </a:cubicBezTo>
                    <a:cubicBezTo>
                      <a:pt x="35" y="18"/>
                      <a:pt x="35" y="18"/>
                      <a:pt x="35" y="18"/>
                    </a:cubicBezTo>
                    <a:cubicBezTo>
                      <a:pt x="35" y="18"/>
                      <a:pt x="34" y="17"/>
                      <a:pt x="34" y="16"/>
                    </a:cubicBezTo>
                    <a:cubicBezTo>
                      <a:pt x="34" y="16"/>
                      <a:pt x="34" y="16"/>
                      <a:pt x="34" y="16"/>
                    </a:cubicBezTo>
                    <a:cubicBezTo>
                      <a:pt x="34" y="16"/>
                      <a:pt x="34" y="15"/>
                      <a:pt x="35" y="14"/>
                    </a:cubicBezTo>
                    <a:cubicBezTo>
                      <a:pt x="38" y="12"/>
                      <a:pt x="38" y="12"/>
                      <a:pt x="38" y="12"/>
                    </a:cubicBezTo>
                    <a:cubicBezTo>
                      <a:pt x="38" y="11"/>
                      <a:pt x="38" y="10"/>
                      <a:pt x="38" y="10"/>
                    </a:cubicBezTo>
                    <a:cubicBezTo>
                      <a:pt x="36" y="8"/>
                      <a:pt x="36" y="8"/>
                      <a:pt x="36" y="8"/>
                    </a:cubicBezTo>
                    <a:cubicBezTo>
                      <a:pt x="36" y="7"/>
                      <a:pt x="35" y="7"/>
                      <a:pt x="34" y="7"/>
                    </a:cubicBezTo>
                    <a:cubicBezTo>
                      <a:pt x="32" y="9"/>
                      <a:pt x="32" y="9"/>
                      <a:pt x="32" y="9"/>
                    </a:cubicBezTo>
                    <a:cubicBezTo>
                      <a:pt x="30" y="10"/>
                      <a:pt x="29" y="9"/>
                      <a:pt x="29" y="9"/>
                    </a:cubicBezTo>
                    <a:cubicBezTo>
                      <a:pt x="29" y="9"/>
                      <a:pt x="29" y="9"/>
                      <a:pt x="29" y="9"/>
                    </a:cubicBezTo>
                    <a:cubicBezTo>
                      <a:pt x="28" y="8"/>
                      <a:pt x="28" y="8"/>
                      <a:pt x="27" y="8"/>
                    </a:cubicBezTo>
                    <a:cubicBezTo>
                      <a:pt x="27" y="8"/>
                      <a:pt x="27" y="8"/>
                      <a:pt x="27" y="8"/>
                    </a:cubicBezTo>
                    <a:cubicBezTo>
                      <a:pt x="27" y="8"/>
                      <a:pt x="26" y="7"/>
                      <a:pt x="26" y="6"/>
                    </a:cubicBezTo>
                    <a:cubicBezTo>
                      <a:pt x="26" y="2"/>
                      <a:pt x="26" y="2"/>
                      <a:pt x="26" y="2"/>
                    </a:cubicBezTo>
                    <a:cubicBezTo>
                      <a:pt x="26" y="1"/>
                      <a:pt x="26" y="1"/>
                      <a:pt x="25" y="1"/>
                    </a:cubicBezTo>
                    <a:cubicBezTo>
                      <a:pt x="22" y="0"/>
                      <a:pt x="22" y="0"/>
                      <a:pt x="22" y="0"/>
                    </a:cubicBezTo>
                    <a:cubicBezTo>
                      <a:pt x="22" y="0"/>
                      <a:pt x="21" y="0"/>
                      <a:pt x="21" y="1"/>
                    </a:cubicBezTo>
                    <a:cubicBezTo>
                      <a:pt x="20" y="5"/>
                      <a:pt x="20" y="5"/>
                      <a:pt x="20" y="5"/>
                    </a:cubicBezTo>
                    <a:cubicBezTo>
                      <a:pt x="19" y="6"/>
                      <a:pt x="19" y="6"/>
                      <a:pt x="18" y="7"/>
                    </a:cubicBezTo>
                    <a:cubicBezTo>
                      <a:pt x="18" y="7"/>
                      <a:pt x="18" y="7"/>
                      <a:pt x="18" y="7"/>
                    </a:cubicBezTo>
                    <a:cubicBezTo>
                      <a:pt x="18" y="7"/>
                      <a:pt x="17" y="7"/>
                      <a:pt x="16" y="7"/>
                    </a:cubicBezTo>
                    <a:cubicBezTo>
                      <a:pt x="16" y="7"/>
                      <a:pt x="16" y="7"/>
                      <a:pt x="16" y="7"/>
                    </a:cubicBezTo>
                    <a:cubicBezTo>
                      <a:pt x="15" y="7"/>
                      <a:pt x="15" y="7"/>
                      <a:pt x="14" y="6"/>
                    </a:cubicBezTo>
                    <a:cubicBezTo>
                      <a:pt x="11" y="4"/>
                      <a:pt x="11" y="4"/>
                      <a:pt x="11" y="4"/>
                    </a:cubicBezTo>
                    <a:cubicBezTo>
                      <a:pt x="11" y="3"/>
                      <a:pt x="10" y="3"/>
                      <a:pt x="10" y="3"/>
                    </a:cubicBezTo>
                    <a:cubicBezTo>
                      <a:pt x="7" y="5"/>
                      <a:pt x="7" y="5"/>
                      <a:pt x="7" y="5"/>
                    </a:cubicBezTo>
                    <a:cubicBezTo>
                      <a:pt x="7" y="5"/>
                      <a:pt x="7" y="6"/>
                      <a:pt x="7" y="7"/>
                    </a:cubicBezTo>
                    <a:close/>
                    <a:moveTo>
                      <a:pt x="27" y="16"/>
                    </a:moveTo>
                    <a:cubicBezTo>
                      <a:pt x="29" y="20"/>
                      <a:pt x="28" y="24"/>
                      <a:pt x="25" y="27"/>
                    </a:cubicBezTo>
                    <a:cubicBezTo>
                      <a:pt x="22" y="29"/>
                      <a:pt x="17" y="28"/>
                      <a:pt x="14" y="25"/>
                    </a:cubicBezTo>
                    <a:cubicBezTo>
                      <a:pt x="12" y="22"/>
                      <a:pt x="13" y="17"/>
                      <a:pt x="16" y="15"/>
                    </a:cubicBezTo>
                    <a:cubicBezTo>
                      <a:pt x="20" y="12"/>
                      <a:pt x="24" y="13"/>
                      <a:pt x="27" y="16"/>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3" name="Freeform 191"/>
              <p:cNvSpPr>
                <a:spLocks noEditPoints="1"/>
              </p:cNvSpPr>
              <p:nvPr/>
            </p:nvSpPr>
            <p:spPr bwMode="auto">
              <a:xfrm rot="5641639">
                <a:off x="2874232" y="4634267"/>
                <a:ext cx="613876" cy="616945"/>
              </a:xfrm>
              <a:custGeom>
                <a:avLst/>
                <a:gdLst>
                  <a:gd name="T0" fmla="*/ 74 w 82"/>
                  <a:gd name="T1" fmla="*/ 34 h 82"/>
                  <a:gd name="T2" fmla="*/ 79 w 82"/>
                  <a:gd name="T3" fmla="*/ 25 h 82"/>
                  <a:gd name="T4" fmla="*/ 68 w 82"/>
                  <a:gd name="T5" fmla="*/ 22 h 82"/>
                  <a:gd name="T6" fmla="*/ 69 w 82"/>
                  <a:gd name="T7" fmla="*/ 12 h 82"/>
                  <a:gd name="T8" fmla="*/ 59 w 82"/>
                  <a:gd name="T9" fmla="*/ 13 h 82"/>
                  <a:gd name="T10" fmla="*/ 56 w 82"/>
                  <a:gd name="T11" fmla="*/ 3 h 82"/>
                  <a:gd name="T12" fmla="*/ 47 w 82"/>
                  <a:gd name="T13" fmla="*/ 8 h 82"/>
                  <a:gd name="T14" fmla="*/ 40 w 82"/>
                  <a:gd name="T15" fmla="*/ 0 h 82"/>
                  <a:gd name="T16" fmla="*/ 33 w 82"/>
                  <a:gd name="T17" fmla="*/ 8 h 82"/>
                  <a:gd name="T18" fmla="*/ 25 w 82"/>
                  <a:gd name="T19" fmla="*/ 4 h 82"/>
                  <a:gd name="T20" fmla="*/ 21 w 82"/>
                  <a:gd name="T21" fmla="*/ 14 h 82"/>
                  <a:gd name="T22" fmla="*/ 11 w 82"/>
                  <a:gd name="T23" fmla="*/ 13 h 82"/>
                  <a:gd name="T24" fmla="*/ 12 w 82"/>
                  <a:gd name="T25" fmla="*/ 23 h 82"/>
                  <a:gd name="T26" fmla="*/ 3 w 82"/>
                  <a:gd name="T27" fmla="*/ 26 h 82"/>
                  <a:gd name="T28" fmla="*/ 7 w 82"/>
                  <a:gd name="T29" fmla="*/ 36 h 82"/>
                  <a:gd name="T30" fmla="*/ 0 w 82"/>
                  <a:gd name="T31" fmla="*/ 42 h 82"/>
                  <a:gd name="T32" fmla="*/ 8 w 82"/>
                  <a:gd name="T33" fmla="*/ 49 h 82"/>
                  <a:gd name="T34" fmla="*/ 3 w 82"/>
                  <a:gd name="T35" fmla="*/ 58 h 82"/>
                  <a:gd name="T36" fmla="*/ 13 w 82"/>
                  <a:gd name="T37" fmla="*/ 61 h 82"/>
                  <a:gd name="T38" fmla="*/ 12 w 82"/>
                  <a:gd name="T39" fmla="*/ 71 h 82"/>
                  <a:gd name="T40" fmla="*/ 23 w 82"/>
                  <a:gd name="T41" fmla="*/ 70 h 82"/>
                  <a:gd name="T42" fmla="*/ 26 w 82"/>
                  <a:gd name="T43" fmla="*/ 80 h 82"/>
                  <a:gd name="T44" fmla="*/ 35 w 82"/>
                  <a:gd name="T45" fmla="*/ 75 h 82"/>
                  <a:gd name="T46" fmla="*/ 42 w 82"/>
                  <a:gd name="T47" fmla="*/ 82 h 82"/>
                  <a:gd name="T48" fmla="*/ 48 w 82"/>
                  <a:gd name="T49" fmla="*/ 75 h 82"/>
                  <a:gd name="T50" fmla="*/ 57 w 82"/>
                  <a:gd name="T51" fmla="*/ 79 h 82"/>
                  <a:gd name="T52" fmla="*/ 60 w 82"/>
                  <a:gd name="T53" fmla="*/ 69 h 82"/>
                  <a:gd name="T54" fmla="*/ 71 w 82"/>
                  <a:gd name="T55" fmla="*/ 70 h 82"/>
                  <a:gd name="T56" fmla="*/ 69 w 82"/>
                  <a:gd name="T57" fmla="*/ 59 h 82"/>
                  <a:gd name="T58" fmla="*/ 79 w 82"/>
                  <a:gd name="T59" fmla="*/ 57 h 82"/>
                  <a:gd name="T60" fmla="*/ 74 w 82"/>
                  <a:gd name="T61" fmla="*/ 47 h 82"/>
                  <a:gd name="T62" fmla="*/ 82 w 82"/>
                  <a:gd name="T63" fmla="*/ 41 h 82"/>
                  <a:gd name="T64" fmla="*/ 63 w 82"/>
                  <a:gd name="T65" fmla="*/ 50 h 82"/>
                  <a:gd name="T66" fmla="*/ 63 w 82"/>
                  <a:gd name="T67" fmla="*/ 34 h 82"/>
                  <a:gd name="T68" fmla="*/ 66 w 82"/>
                  <a:gd name="T69" fmla="*/ 49 h 82"/>
                  <a:gd name="T70" fmla="*/ 51 w 82"/>
                  <a:gd name="T71" fmla="*/ 34 h 82"/>
                  <a:gd name="T72" fmla="*/ 55 w 82"/>
                  <a:gd name="T73" fmla="*/ 19 h 82"/>
                  <a:gd name="T74" fmla="*/ 35 w 82"/>
                  <a:gd name="T75" fmla="*/ 15 h 82"/>
                  <a:gd name="T76" fmla="*/ 50 w 82"/>
                  <a:gd name="T77" fmla="*/ 19 h 82"/>
                  <a:gd name="T78" fmla="*/ 34 w 82"/>
                  <a:gd name="T79" fmla="*/ 19 h 82"/>
                  <a:gd name="T80" fmla="*/ 41 w 82"/>
                  <a:gd name="T81" fmla="*/ 48 h 82"/>
                  <a:gd name="T82" fmla="*/ 47 w 82"/>
                  <a:gd name="T83" fmla="*/ 42 h 82"/>
                  <a:gd name="T84" fmla="*/ 34 w 82"/>
                  <a:gd name="T85" fmla="*/ 31 h 82"/>
                  <a:gd name="T86" fmla="*/ 19 w 82"/>
                  <a:gd name="T87" fmla="*/ 27 h 82"/>
                  <a:gd name="T88" fmla="*/ 15 w 82"/>
                  <a:gd name="T89" fmla="*/ 47 h 82"/>
                  <a:gd name="T90" fmla="*/ 19 w 82"/>
                  <a:gd name="T91" fmla="*/ 33 h 82"/>
                  <a:gd name="T92" fmla="*/ 18 w 82"/>
                  <a:gd name="T93" fmla="*/ 48 h 82"/>
                  <a:gd name="T94" fmla="*/ 19 w 82"/>
                  <a:gd name="T95" fmla="*/ 51 h 82"/>
                  <a:gd name="T96" fmla="*/ 30 w 82"/>
                  <a:gd name="T97" fmla="*/ 62 h 82"/>
                  <a:gd name="T98" fmla="*/ 17 w 82"/>
                  <a:gd name="T99" fmla="*/ 54 h 82"/>
                  <a:gd name="T100" fmla="*/ 33 w 82"/>
                  <a:gd name="T101" fmla="*/ 66 h 82"/>
                  <a:gd name="T102" fmla="*/ 42 w 82"/>
                  <a:gd name="T103" fmla="*/ 53 h 82"/>
                  <a:gd name="T104" fmla="*/ 53 w 82"/>
                  <a:gd name="T105" fmla="*/ 65 h 82"/>
                  <a:gd name="T106" fmla="*/ 50 w 82"/>
                  <a:gd name="T107" fmla="*/ 49 h 82"/>
                  <a:gd name="T108" fmla="*/ 59 w 82"/>
                  <a:gd name="T109"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82">
                    <a:moveTo>
                      <a:pt x="81" y="39"/>
                    </a:moveTo>
                    <a:cubicBezTo>
                      <a:pt x="75" y="38"/>
                      <a:pt x="75" y="38"/>
                      <a:pt x="75" y="38"/>
                    </a:cubicBezTo>
                    <a:cubicBezTo>
                      <a:pt x="75" y="37"/>
                      <a:pt x="74" y="35"/>
                      <a:pt x="74" y="34"/>
                    </a:cubicBezTo>
                    <a:cubicBezTo>
                      <a:pt x="79" y="31"/>
                      <a:pt x="79" y="31"/>
                      <a:pt x="79" y="31"/>
                    </a:cubicBezTo>
                    <a:cubicBezTo>
                      <a:pt x="80" y="31"/>
                      <a:pt x="81" y="30"/>
                      <a:pt x="80" y="29"/>
                    </a:cubicBezTo>
                    <a:cubicBezTo>
                      <a:pt x="79" y="25"/>
                      <a:pt x="79" y="25"/>
                      <a:pt x="79" y="25"/>
                    </a:cubicBezTo>
                    <a:cubicBezTo>
                      <a:pt x="79" y="24"/>
                      <a:pt x="78" y="24"/>
                      <a:pt x="77" y="24"/>
                    </a:cubicBezTo>
                    <a:cubicBezTo>
                      <a:pt x="71" y="25"/>
                      <a:pt x="71" y="25"/>
                      <a:pt x="71" y="25"/>
                    </a:cubicBezTo>
                    <a:cubicBezTo>
                      <a:pt x="70" y="24"/>
                      <a:pt x="69" y="23"/>
                      <a:pt x="68" y="22"/>
                    </a:cubicBezTo>
                    <a:cubicBezTo>
                      <a:pt x="72" y="17"/>
                      <a:pt x="72" y="17"/>
                      <a:pt x="72" y="17"/>
                    </a:cubicBezTo>
                    <a:cubicBezTo>
                      <a:pt x="73" y="16"/>
                      <a:pt x="73" y="15"/>
                      <a:pt x="72" y="15"/>
                    </a:cubicBezTo>
                    <a:cubicBezTo>
                      <a:pt x="69" y="12"/>
                      <a:pt x="69" y="12"/>
                      <a:pt x="69" y="12"/>
                    </a:cubicBezTo>
                    <a:cubicBezTo>
                      <a:pt x="69" y="11"/>
                      <a:pt x="68" y="11"/>
                      <a:pt x="68" y="12"/>
                    </a:cubicBezTo>
                    <a:cubicBezTo>
                      <a:pt x="62" y="15"/>
                      <a:pt x="62" y="15"/>
                      <a:pt x="62" y="15"/>
                    </a:cubicBezTo>
                    <a:cubicBezTo>
                      <a:pt x="61" y="14"/>
                      <a:pt x="60" y="13"/>
                      <a:pt x="59" y="13"/>
                    </a:cubicBezTo>
                    <a:cubicBezTo>
                      <a:pt x="61" y="7"/>
                      <a:pt x="61" y="7"/>
                      <a:pt x="61" y="7"/>
                    </a:cubicBezTo>
                    <a:cubicBezTo>
                      <a:pt x="61" y="6"/>
                      <a:pt x="61" y="5"/>
                      <a:pt x="60" y="5"/>
                    </a:cubicBezTo>
                    <a:cubicBezTo>
                      <a:pt x="56" y="3"/>
                      <a:pt x="56" y="3"/>
                      <a:pt x="56" y="3"/>
                    </a:cubicBezTo>
                    <a:cubicBezTo>
                      <a:pt x="55" y="3"/>
                      <a:pt x="54" y="3"/>
                      <a:pt x="54" y="4"/>
                    </a:cubicBezTo>
                    <a:cubicBezTo>
                      <a:pt x="51" y="9"/>
                      <a:pt x="51" y="9"/>
                      <a:pt x="51" y="9"/>
                    </a:cubicBezTo>
                    <a:cubicBezTo>
                      <a:pt x="49" y="8"/>
                      <a:pt x="48" y="8"/>
                      <a:pt x="47" y="8"/>
                    </a:cubicBezTo>
                    <a:cubicBezTo>
                      <a:pt x="46" y="2"/>
                      <a:pt x="46" y="2"/>
                      <a:pt x="46" y="2"/>
                    </a:cubicBezTo>
                    <a:cubicBezTo>
                      <a:pt x="46" y="1"/>
                      <a:pt x="45" y="0"/>
                      <a:pt x="44" y="0"/>
                    </a:cubicBezTo>
                    <a:cubicBezTo>
                      <a:pt x="40" y="0"/>
                      <a:pt x="40" y="0"/>
                      <a:pt x="40" y="0"/>
                    </a:cubicBezTo>
                    <a:cubicBezTo>
                      <a:pt x="39" y="0"/>
                      <a:pt x="39" y="1"/>
                      <a:pt x="39" y="2"/>
                    </a:cubicBezTo>
                    <a:cubicBezTo>
                      <a:pt x="38" y="8"/>
                      <a:pt x="38" y="8"/>
                      <a:pt x="38" y="8"/>
                    </a:cubicBezTo>
                    <a:cubicBezTo>
                      <a:pt x="36" y="8"/>
                      <a:pt x="35" y="8"/>
                      <a:pt x="33" y="8"/>
                    </a:cubicBezTo>
                    <a:cubicBezTo>
                      <a:pt x="31" y="3"/>
                      <a:pt x="31" y="3"/>
                      <a:pt x="31" y="3"/>
                    </a:cubicBezTo>
                    <a:cubicBezTo>
                      <a:pt x="30" y="2"/>
                      <a:pt x="29" y="2"/>
                      <a:pt x="28" y="2"/>
                    </a:cubicBezTo>
                    <a:cubicBezTo>
                      <a:pt x="25" y="4"/>
                      <a:pt x="25" y="4"/>
                      <a:pt x="25" y="4"/>
                    </a:cubicBezTo>
                    <a:cubicBezTo>
                      <a:pt x="24" y="4"/>
                      <a:pt x="23" y="5"/>
                      <a:pt x="24" y="5"/>
                    </a:cubicBezTo>
                    <a:cubicBezTo>
                      <a:pt x="25" y="11"/>
                      <a:pt x="25" y="11"/>
                      <a:pt x="25" y="11"/>
                    </a:cubicBezTo>
                    <a:cubicBezTo>
                      <a:pt x="24" y="12"/>
                      <a:pt x="22" y="13"/>
                      <a:pt x="21" y="14"/>
                    </a:cubicBezTo>
                    <a:cubicBezTo>
                      <a:pt x="16" y="10"/>
                      <a:pt x="16" y="10"/>
                      <a:pt x="16" y="10"/>
                    </a:cubicBezTo>
                    <a:cubicBezTo>
                      <a:pt x="16" y="10"/>
                      <a:pt x="15" y="10"/>
                      <a:pt x="14" y="10"/>
                    </a:cubicBezTo>
                    <a:cubicBezTo>
                      <a:pt x="11" y="13"/>
                      <a:pt x="11" y="13"/>
                      <a:pt x="11" y="13"/>
                    </a:cubicBezTo>
                    <a:cubicBezTo>
                      <a:pt x="11" y="13"/>
                      <a:pt x="11" y="14"/>
                      <a:pt x="11" y="15"/>
                    </a:cubicBezTo>
                    <a:cubicBezTo>
                      <a:pt x="15" y="20"/>
                      <a:pt x="15" y="20"/>
                      <a:pt x="15" y="20"/>
                    </a:cubicBezTo>
                    <a:cubicBezTo>
                      <a:pt x="14" y="21"/>
                      <a:pt x="13" y="22"/>
                      <a:pt x="12" y="23"/>
                    </a:cubicBezTo>
                    <a:cubicBezTo>
                      <a:pt x="6" y="21"/>
                      <a:pt x="6" y="21"/>
                      <a:pt x="6" y="21"/>
                    </a:cubicBezTo>
                    <a:cubicBezTo>
                      <a:pt x="5" y="21"/>
                      <a:pt x="5" y="22"/>
                      <a:pt x="4" y="22"/>
                    </a:cubicBezTo>
                    <a:cubicBezTo>
                      <a:pt x="3" y="26"/>
                      <a:pt x="3" y="26"/>
                      <a:pt x="3" y="26"/>
                    </a:cubicBezTo>
                    <a:cubicBezTo>
                      <a:pt x="2" y="27"/>
                      <a:pt x="3" y="28"/>
                      <a:pt x="3" y="28"/>
                    </a:cubicBezTo>
                    <a:cubicBezTo>
                      <a:pt x="8" y="32"/>
                      <a:pt x="8" y="32"/>
                      <a:pt x="8" y="32"/>
                    </a:cubicBezTo>
                    <a:cubicBezTo>
                      <a:pt x="8" y="33"/>
                      <a:pt x="8" y="34"/>
                      <a:pt x="7" y="36"/>
                    </a:cubicBezTo>
                    <a:cubicBezTo>
                      <a:pt x="1" y="36"/>
                      <a:pt x="1" y="36"/>
                      <a:pt x="1" y="36"/>
                    </a:cubicBezTo>
                    <a:cubicBezTo>
                      <a:pt x="1" y="36"/>
                      <a:pt x="0" y="37"/>
                      <a:pt x="0" y="38"/>
                    </a:cubicBezTo>
                    <a:cubicBezTo>
                      <a:pt x="0" y="42"/>
                      <a:pt x="0" y="42"/>
                      <a:pt x="0" y="42"/>
                    </a:cubicBezTo>
                    <a:cubicBezTo>
                      <a:pt x="0" y="43"/>
                      <a:pt x="0" y="44"/>
                      <a:pt x="1" y="44"/>
                    </a:cubicBezTo>
                    <a:cubicBezTo>
                      <a:pt x="7" y="45"/>
                      <a:pt x="7" y="45"/>
                      <a:pt x="7" y="45"/>
                    </a:cubicBezTo>
                    <a:cubicBezTo>
                      <a:pt x="7" y="46"/>
                      <a:pt x="8" y="47"/>
                      <a:pt x="8" y="49"/>
                    </a:cubicBezTo>
                    <a:cubicBezTo>
                      <a:pt x="2" y="52"/>
                      <a:pt x="2" y="52"/>
                      <a:pt x="2" y="52"/>
                    </a:cubicBezTo>
                    <a:cubicBezTo>
                      <a:pt x="2" y="52"/>
                      <a:pt x="1" y="53"/>
                      <a:pt x="2" y="54"/>
                    </a:cubicBezTo>
                    <a:cubicBezTo>
                      <a:pt x="3" y="58"/>
                      <a:pt x="3" y="58"/>
                      <a:pt x="3" y="58"/>
                    </a:cubicBezTo>
                    <a:cubicBezTo>
                      <a:pt x="3" y="59"/>
                      <a:pt x="4" y="59"/>
                      <a:pt x="5" y="59"/>
                    </a:cubicBezTo>
                    <a:cubicBezTo>
                      <a:pt x="11" y="57"/>
                      <a:pt x="11" y="57"/>
                      <a:pt x="11" y="57"/>
                    </a:cubicBezTo>
                    <a:cubicBezTo>
                      <a:pt x="12" y="58"/>
                      <a:pt x="13" y="60"/>
                      <a:pt x="13" y="61"/>
                    </a:cubicBezTo>
                    <a:cubicBezTo>
                      <a:pt x="9" y="66"/>
                      <a:pt x="9" y="66"/>
                      <a:pt x="9" y="66"/>
                    </a:cubicBezTo>
                    <a:cubicBezTo>
                      <a:pt x="9" y="66"/>
                      <a:pt x="9" y="67"/>
                      <a:pt x="9" y="68"/>
                    </a:cubicBezTo>
                    <a:cubicBezTo>
                      <a:pt x="12" y="71"/>
                      <a:pt x="12" y="71"/>
                      <a:pt x="12" y="71"/>
                    </a:cubicBezTo>
                    <a:cubicBezTo>
                      <a:pt x="13" y="72"/>
                      <a:pt x="14" y="72"/>
                      <a:pt x="14" y="71"/>
                    </a:cubicBezTo>
                    <a:cubicBezTo>
                      <a:pt x="19" y="68"/>
                      <a:pt x="19" y="68"/>
                      <a:pt x="19" y="68"/>
                    </a:cubicBezTo>
                    <a:cubicBezTo>
                      <a:pt x="21" y="68"/>
                      <a:pt x="22" y="69"/>
                      <a:pt x="23" y="70"/>
                    </a:cubicBezTo>
                    <a:cubicBezTo>
                      <a:pt x="21" y="76"/>
                      <a:pt x="21" y="76"/>
                      <a:pt x="21" y="76"/>
                    </a:cubicBezTo>
                    <a:cubicBezTo>
                      <a:pt x="21" y="77"/>
                      <a:pt x="21" y="78"/>
                      <a:pt x="22" y="78"/>
                    </a:cubicBezTo>
                    <a:cubicBezTo>
                      <a:pt x="26" y="80"/>
                      <a:pt x="26" y="80"/>
                      <a:pt x="26" y="80"/>
                    </a:cubicBezTo>
                    <a:cubicBezTo>
                      <a:pt x="26" y="80"/>
                      <a:pt x="27" y="80"/>
                      <a:pt x="28" y="79"/>
                    </a:cubicBezTo>
                    <a:cubicBezTo>
                      <a:pt x="31" y="74"/>
                      <a:pt x="31" y="74"/>
                      <a:pt x="31" y="74"/>
                    </a:cubicBezTo>
                    <a:cubicBezTo>
                      <a:pt x="32" y="74"/>
                      <a:pt x="34" y="74"/>
                      <a:pt x="35" y="75"/>
                    </a:cubicBezTo>
                    <a:cubicBezTo>
                      <a:pt x="36" y="81"/>
                      <a:pt x="36" y="81"/>
                      <a:pt x="36" y="81"/>
                    </a:cubicBezTo>
                    <a:cubicBezTo>
                      <a:pt x="36" y="82"/>
                      <a:pt x="37" y="82"/>
                      <a:pt x="38" y="82"/>
                    </a:cubicBezTo>
                    <a:cubicBezTo>
                      <a:pt x="42" y="82"/>
                      <a:pt x="42" y="82"/>
                      <a:pt x="42" y="82"/>
                    </a:cubicBezTo>
                    <a:cubicBezTo>
                      <a:pt x="43" y="82"/>
                      <a:pt x="43" y="82"/>
                      <a:pt x="43" y="81"/>
                    </a:cubicBezTo>
                    <a:cubicBezTo>
                      <a:pt x="44" y="75"/>
                      <a:pt x="44" y="75"/>
                      <a:pt x="44" y="75"/>
                    </a:cubicBezTo>
                    <a:cubicBezTo>
                      <a:pt x="46" y="75"/>
                      <a:pt x="47" y="75"/>
                      <a:pt x="48" y="75"/>
                    </a:cubicBezTo>
                    <a:cubicBezTo>
                      <a:pt x="51" y="80"/>
                      <a:pt x="51" y="80"/>
                      <a:pt x="51" y="80"/>
                    </a:cubicBezTo>
                    <a:cubicBezTo>
                      <a:pt x="52" y="81"/>
                      <a:pt x="53" y="81"/>
                      <a:pt x="53" y="81"/>
                    </a:cubicBezTo>
                    <a:cubicBezTo>
                      <a:pt x="57" y="79"/>
                      <a:pt x="57" y="79"/>
                      <a:pt x="57" y="79"/>
                    </a:cubicBezTo>
                    <a:cubicBezTo>
                      <a:pt x="58" y="79"/>
                      <a:pt x="58" y="78"/>
                      <a:pt x="58" y="77"/>
                    </a:cubicBezTo>
                    <a:cubicBezTo>
                      <a:pt x="57" y="71"/>
                      <a:pt x="57" y="71"/>
                      <a:pt x="57" y="71"/>
                    </a:cubicBezTo>
                    <a:cubicBezTo>
                      <a:pt x="58" y="71"/>
                      <a:pt x="59" y="70"/>
                      <a:pt x="60" y="69"/>
                    </a:cubicBezTo>
                    <a:cubicBezTo>
                      <a:pt x="66" y="73"/>
                      <a:pt x="66" y="73"/>
                      <a:pt x="66" y="73"/>
                    </a:cubicBezTo>
                    <a:cubicBezTo>
                      <a:pt x="66" y="73"/>
                      <a:pt x="67" y="73"/>
                      <a:pt x="67" y="73"/>
                    </a:cubicBezTo>
                    <a:cubicBezTo>
                      <a:pt x="71" y="70"/>
                      <a:pt x="71" y="70"/>
                      <a:pt x="71" y="70"/>
                    </a:cubicBezTo>
                    <a:cubicBezTo>
                      <a:pt x="71" y="69"/>
                      <a:pt x="71" y="69"/>
                      <a:pt x="71" y="68"/>
                    </a:cubicBezTo>
                    <a:cubicBezTo>
                      <a:pt x="67" y="63"/>
                      <a:pt x="67" y="63"/>
                      <a:pt x="67" y="63"/>
                    </a:cubicBezTo>
                    <a:cubicBezTo>
                      <a:pt x="68" y="62"/>
                      <a:pt x="69" y="61"/>
                      <a:pt x="69" y="59"/>
                    </a:cubicBezTo>
                    <a:cubicBezTo>
                      <a:pt x="76" y="61"/>
                      <a:pt x="76" y="61"/>
                      <a:pt x="76" y="61"/>
                    </a:cubicBezTo>
                    <a:cubicBezTo>
                      <a:pt x="76" y="62"/>
                      <a:pt x="77" y="61"/>
                      <a:pt x="77" y="60"/>
                    </a:cubicBezTo>
                    <a:cubicBezTo>
                      <a:pt x="79" y="57"/>
                      <a:pt x="79" y="57"/>
                      <a:pt x="79" y="57"/>
                    </a:cubicBezTo>
                    <a:cubicBezTo>
                      <a:pt x="79" y="56"/>
                      <a:pt x="79" y="55"/>
                      <a:pt x="79" y="55"/>
                    </a:cubicBezTo>
                    <a:cubicBezTo>
                      <a:pt x="73" y="51"/>
                      <a:pt x="73" y="51"/>
                      <a:pt x="73" y="51"/>
                    </a:cubicBezTo>
                    <a:cubicBezTo>
                      <a:pt x="74" y="50"/>
                      <a:pt x="74" y="48"/>
                      <a:pt x="74" y="47"/>
                    </a:cubicBezTo>
                    <a:cubicBezTo>
                      <a:pt x="80" y="46"/>
                      <a:pt x="80" y="46"/>
                      <a:pt x="80" y="46"/>
                    </a:cubicBezTo>
                    <a:cubicBezTo>
                      <a:pt x="81" y="46"/>
                      <a:pt x="82" y="46"/>
                      <a:pt x="82" y="45"/>
                    </a:cubicBezTo>
                    <a:cubicBezTo>
                      <a:pt x="82" y="41"/>
                      <a:pt x="82" y="41"/>
                      <a:pt x="82" y="41"/>
                    </a:cubicBezTo>
                    <a:cubicBezTo>
                      <a:pt x="82" y="40"/>
                      <a:pt x="82" y="39"/>
                      <a:pt x="81" y="39"/>
                    </a:cubicBezTo>
                    <a:close/>
                    <a:moveTo>
                      <a:pt x="66" y="49"/>
                    </a:moveTo>
                    <a:cubicBezTo>
                      <a:pt x="66" y="50"/>
                      <a:pt x="64" y="51"/>
                      <a:pt x="63" y="50"/>
                    </a:cubicBezTo>
                    <a:cubicBezTo>
                      <a:pt x="53" y="43"/>
                      <a:pt x="53" y="43"/>
                      <a:pt x="53" y="43"/>
                    </a:cubicBezTo>
                    <a:cubicBezTo>
                      <a:pt x="51" y="42"/>
                      <a:pt x="51" y="41"/>
                      <a:pt x="53" y="40"/>
                    </a:cubicBezTo>
                    <a:cubicBezTo>
                      <a:pt x="63" y="34"/>
                      <a:pt x="63" y="34"/>
                      <a:pt x="63" y="34"/>
                    </a:cubicBezTo>
                    <a:cubicBezTo>
                      <a:pt x="65" y="34"/>
                      <a:pt x="66" y="34"/>
                      <a:pt x="66" y="36"/>
                    </a:cubicBezTo>
                    <a:cubicBezTo>
                      <a:pt x="66" y="36"/>
                      <a:pt x="67" y="39"/>
                      <a:pt x="67" y="42"/>
                    </a:cubicBezTo>
                    <a:cubicBezTo>
                      <a:pt x="67" y="45"/>
                      <a:pt x="66" y="49"/>
                      <a:pt x="66" y="49"/>
                    </a:cubicBezTo>
                    <a:close/>
                    <a:moveTo>
                      <a:pt x="64" y="29"/>
                    </a:moveTo>
                    <a:cubicBezTo>
                      <a:pt x="65" y="30"/>
                      <a:pt x="64" y="32"/>
                      <a:pt x="63" y="32"/>
                    </a:cubicBezTo>
                    <a:cubicBezTo>
                      <a:pt x="51" y="34"/>
                      <a:pt x="51" y="34"/>
                      <a:pt x="51" y="34"/>
                    </a:cubicBezTo>
                    <a:cubicBezTo>
                      <a:pt x="49" y="35"/>
                      <a:pt x="48" y="34"/>
                      <a:pt x="49" y="32"/>
                    </a:cubicBezTo>
                    <a:cubicBezTo>
                      <a:pt x="52" y="20"/>
                      <a:pt x="52" y="20"/>
                      <a:pt x="52" y="20"/>
                    </a:cubicBezTo>
                    <a:cubicBezTo>
                      <a:pt x="52" y="19"/>
                      <a:pt x="54" y="18"/>
                      <a:pt x="55" y="19"/>
                    </a:cubicBezTo>
                    <a:cubicBezTo>
                      <a:pt x="55" y="19"/>
                      <a:pt x="58" y="21"/>
                      <a:pt x="60" y="23"/>
                    </a:cubicBezTo>
                    <a:cubicBezTo>
                      <a:pt x="62" y="26"/>
                      <a:pt x="64" y="29"/>
                      <a:pt x="64" y="29"/>
                    </a:cubicBezTo>
                    <a:close/>
                    <a:moveTo>
                      <a:pt x="35" y="15"/>
                    </a:moveTo>
                    <a:cubicBezTo>
                      <a:pt x="35" y="15"/>
                      <a:pt x="39" y="15"/>
                      <a:pt x="42" y="15"/>
                    </a:cubicBezTo>
                    <a:cubicBezTo>
                      <a:pt x="45" y="15"/>
                      <a:pt x="48" y="16"/>
                      <a:pt x="48" y="16"/>
                    </a:cubicBezTo>
                    <a:cubicBezTo>
                      <a:pt x="50" y="17"/>
                      <a:pt x="50" y="18"/>
                      <a:pt x="50" y="19"/>
                    </a:cubicBezTo>
                    <a:cubicBezTo>
                      <a:pt x="43" y="29"/>
                      <a:pt x="43" y="29"/>
                      <a:pt x="43" y="29"/>
                    </a:cubicBezTo>
                    <a:cubicBezTo>
                      <a:pt x="42" y="31"/>
                      <a:pt x="41" y="31"/>
                      <a:pt x="40" y="29"/>
                    </a:cubicBezTo>
                    <a:cubicBezTo>
                      <a:pt x="34" y="19"/>
                      <a:pt x="34" y="19"/>
                      <a:pt x="34" y="19"/>
                    </a:cubicBezTo>
                    <a:cubicBezTo>
                      <a:pt x="33" y="17"/>
                      <a:pt x="34" y="16"/>
                      <a:pt x="35" y="15"/>
                    </a:cubicBezTo>
                    <a:close/>
                    <a:moveTo>
                      <a:pt x="47" y="42"/>
                    </a:moveTo>
                    <a:cubicBezTo>
                      <a:pt x="47" y="45"/>
                      <a:pt x="44" y="48"/>
                      <a:pt x="41" y="48"/>
                    </a:cubicBezTo>
                    <a:cubicBezTo>
                      <a:pt x="37" y="48"/>
                      <a:pt x="34" y="45"/>
                      <a:pt x="35" y="41"/>
                    </a:cubicBezTo>
                    <a:cubicBezTo>
                      <a:pt x="35" y="37"/>
                      <a:pt x="38" y="35"/>
                      <a:pt x="41" y="35"/>
                    </a:cubicBezTo>
                    <a:cubicBezTo>
                      <a:pt x="45" y="35"/>
                      <a:pt x="47" y="38"/>
                      <a:pt x="47" y="42"/>
                    </a:cubicBezTo>
                    <a:close/>
                    <a:moveTo>
                      <a:pt x="28" y="18"/>
                    </a:moveTo>
                    <a:cubicBezTo>
                      <a:pt x="30" y="17"/>
                      <a:pt x="31" y="18"/>
                      <a:pt x="31" y="19"/>
                    </a:cubicBezTo>
                    <a:cubicBezTo>
                      <a:pt x="34" y="31"/>
                      <a:pt x="34" y="31"/>
                      <a:pt x="34" y="31"/>
                    </a:cubicBezTo>
                    <a:cubicBezTo>
                      <a:pt x="34" y="33"/>
                      <a:pt x="33" y="34"/>
                      <a:pt x="32" y="33"/>
                    </a:cubicBezTo>
                    <a:cubicBezTo>
                      <a:pt x="20" y="30"/>
                      <a:pt x="20" y="30"/>
                      <a:pt x="20" y="30"/>
                    </a:cubicBezTo>
                    <a:cubicBezTo>
                      <a:pt x="18" y="30"/>
                      <a:pt x="18" y="28"/>
                      <a:pt x="19" y="27"/>
                    </a:cubicBezTo>
                    <a:cubicBezTo>
                      <a:pt x="19" y="27"/>
                      <a:pt x="21" y="24"/>
                      <a:pt x="23" y="22"/>
                    </a:cubicBezTo>
                    <a:cubicBezTo>
                      <a:pt x="25" y="19"/>
                      <a:pt x="28" y="18"/>
                      <a:pt x="28" y="18"/>
                    </a:cubicBezTo>
                    <a:close/>
                    <a:moveTo>
                      <a:pt x="15" y="47"/>
                    </a:moveTo>
                    <a:cubicBezTo>
                      <a:pt x="15" y="47"/>
                      <a:pt x="14" y="43"/>
                      <a:pt x="14" y="40"/>
                    </a:cubicBezTo>
                    <a:cubicBezTo>
                      <a:pt x="15" y="37"/>
                      <a:pt x="16" y="33"/>
                      <a:pt x="16" y="33"/>
                    </a:cubicBezTo>
                    <a:cubicBezTo>
                      <a:pt x="16" y="32"/>
                      <a:pt x="17" y="32"/>
                      <a:pt x="19" y="33"/>
                    </a:cubicBezTo>
                    <a:cubicBezTo>
                      <a:pt x="29" y="39"/>
                      <a:pt x="29" y="39"/>
                      <a:pt x="29" y="39"/>
                    </a:cubicBezTo>
                    <a:cubicBezTo>
                      <a:pt x="30" y="40"/>
                      <a:pt x="30" y="41"/>
                      <a:pt x="29" y="42"/>
                    </a:cubicBezTo>
                    <a:cubicBezTo>
                      <a:pt x="18" y="48"/>
                      <a:pt x="18" y="48"/>
                      <a:pt x="18" y="48"/>
                    </a:cubicBezTo>
                    <a:cubicBezTo>
                      <a:pt x="17" y="49"/>
                      <a:pt x="15" y="48"/>
                      <a:pt x="15" y="47"/>
                    </a:cubicBezTo>
                    <a:close/>
                    <a:moveTo>
                      <a:pt x="17" y="54"/>
                    </a:moveTo>
                    <a:cubicBezTo>
                      <a:pt x="17" y="52"/>
                      <a:pt x="17" y="51"/>
                      <a:pt x="19" y="51"/>
                    </a:cubicBezTo>
                    <a:cubicBezTo>
                      <a:pt x="31" y="48"/>
                      <a:pt x="31" y="48"/>
                      <a:pt x="31" y="48"/>
                    </a:cubicBezTo>
                    <a:cubicBezTo>
                      <a:pt x="32" y="48"/>
                      <a:pt x="33" y="49"/>
                      <a:pt x="33" y="50"/>
                    </a:cubicBezTo>
                    <a:cubicBezTo>
                      <a:pt x="30" y="62"/>
                      <a:pt x="30" y="62"/>
                      <a:pt x="30" y="62"/>
                    </a:cubicBezTo>
                    <a:cubicBezTo>
                      <a:pt x="29" y="64"/>
                      <a:pt x="28" y="64"/>
                      <a:pt x="27" y="63"/>
                    </a:cubicBezTo>
                    <a:cubicBezTo>
                      <a:pt x="27" y="63"/>
                      <a:pt x="24" y="62"/>
                      <a:pt x="21" y="59"/>
                    </a:cubicBezTo>
                    <a:cubicBezTo>
                      <a:pt x="19" y="57"/>
                      <a:pt x="17" y="54"/>
                      <a:pt x="17" y="54"/>
                    </a:cubicBezTo>
                    <a:close/>
                    <a:moveTo>
                      <a:pt x="46" y="67"/>
                    </a:moveTo>
                    <a:cubicBezTo>
                      <a:pt x="46" y="67"/>
                      <a:pt x="43" y="68"/>
                      <a:pt x="40" y="67"/>
                    </a:cubicBezTo>
                    <a:cubicBezTo>
                      <a:pt x="37" y="67"/>
                      <a:pt x="33" y="66"/>
                      <a:pt x="33" y="66"/>
                    </a:cubicBezTo>
                    <a:cubicBezTo>
                      <a:pt x="32" y="66"/>
                      <a:pt x="31" y="65"/>
                      <a:pt x="32" y="63"/>
                    </a:cubicBezTo>
                    <a:cubicBezTo>
                      <a:pt x="39" y="53"/>
                      <a:pt x="39" y="53"/>
                      <a:pt x="39" y="53"/>
                    </a:cubicBezTo>
                    <a:cubicBezTo>
                      <a:pt x="40" y="52"/>
                      <a:pt x="41" y="52"/>
                      <a:pt x="42" y="53"/>
                    </a:cubicBezTo>
                    <a:cubicBezTo>
                      <a:pt x="48" y="64"/>
                      <a:pt x="48" y="64"/>
                      <a:pt x="48" y="64"/>
                    </a:cubicBezTo>
                    <a:cubicBezTo>
                      <a:pt x="48" y="65"/>
                      <a:pt x="48" y="66"/>
                      <a:pt x="46" y="67"/>
                    </a:cubicBezTo>
                    <a:close/>
                    <a:moveTo>
                      <a:pt x="53" y="65"/>
                    </a:moveTo>
                    <a:cubicBezTo>
                      <a:pt x="52" y="65"/>
                      <a:pt x="51" y="64"/>
                      <a:pt x="50" y="63"/>
                    </a:cubicBezTo>
                    <a:cubicBezTo>
                      <a:pt x="48" y="51"/>
                      <a:pt x="48" y="51"/>
                      <a:pt x="48" y="51"/>
                    </a:cubicBezTo>
                    <a:cubicBezTo>
                      <a:pt x="47" y="49"/>
                      <a:pt x="48" y="49"/>
                      <a:pt x="50" y="49"/>
                    </a:cubicBezTo>
                    <a:cubicBezTo>
                      <a:pt x="62" y="52"/>
                      <a:pt x="62" y="52"/>
                      <a:pt x="62" y="52"/>
                    </a:cubicBezTo>
                    <a:cubicBezTo>
                      <a:pt x="63" y="53"/>
                      <a:pt x="64" y="54"/>
                      <a:pt x="63" y="56"/>
                    </a:cubicBezTo>
                    <a:cubicBezTo>
                      <a:pt x="63" y="56"/>
                      <a:pt x="61" y="58"/>
                      <a:pt x="59" y="61"/>
                    </a:cubicBezTo>
                    <a:cubicBezTo>
                      <a:pt x="56" y="63"/>
                      <a:pt x="53" y="65"/>
                      <a:pt x="53" y="65"/>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grpSp>
        <p:nvGrpSpPr>
          <p:cNvPr id="104" name="Group 103"/>
          <p:cNvGrpSpPr/>
          <p:nvPr/>
        </p:nvGrpSpPr>
        <p:grpSpPr>
          <a:xfrm>
            <a:off x="705986" y="4600611"/>
            <a:ext cx="1474212" cy="537437"/>
            <a:chOff x="1536370" y="4467747"/>
            <a:chExt cx="1965161" cy="716417"/>
          </a:xfrm>
        </p:grpSpPr>
        <p:grpSp>
          <p:nvGrpSpPr>
            <p:cNvPr id="105" name="Group 66"/>
            <p:cNvGrpSpPr>
              <a:grpSpLocks noChangeAspect="1"/>
            </p:cNvGrpSpPr>
            <p:nvPr/>
          </p:nvGrpSpPr>
          <p:grpSpPr bwMode="auto">
            <a:xfrm>
              <a:off x="1536371" y="4467747"/>
              <a:ext cx="1965160" cy="716417"/>
              <a:chOff x="1413" y="-1531"/>
              <a:chExt cx="1267" cy="421"/>
            </a:xfrm>
          </p:grpSpPr>
          <p:sp>
            <p:nvSpPr>
              <p:cNvPr id="107" name="Rectangle 67"/>
              <p:cNvSpPr>
                <a:spLocks noChangeArrowheads="1"/>
              </p:cNvSpPr>
              <p:nvPr/>
            </p:nvSpPr>
            <p:spPr bwMode="auto">
              <a:xfrm>
                <a:off x="1413" y="-1309"/>
                <a:ext cx="1267" cy="199"/>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8"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09"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0" name="Line 79"/>
              <p:cNvSpPr>
                <a:spLocks noChangeShapeType="1"/>
              </p:cNvSpPr>
              <p:nvPr/>
            </p:nvSpPr>
            <p:spPr bwMode="auto">
              <a:xfrm>
                <a:off x="1413" y="-1166"/>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1" name="Line 80"/>
              <p:cNvSpPr>
                <a:spLocks noChangeShapeType="1"/>
              </p:cNvSpPr>
              <p:nvPr/>
            </p:nvSpPr>
            <p:spPr bwMode="auto">
              <a:xfrm>
                <a:off x="2521"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2" name="Line 81"/>
              <p:cNvSpPr>
                <a:spLocks noChangeShapeType="1"/>
              </p:cNvSpPr>
              <p:nvPr/>
            </p:nvSpPr>
            <p:spPr bwMode="auto">
              <a:xfrm>
                <a:off x="2171"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3" name="Line 82"/>
              <p:cNvSpPr>
                <a:spLocks noChangeShapeType="1"/>
              </p:cNvSpPr>
              <p:nvPr/>
            </p:nvSpPr>
            <p:spPr bwMode="auto">
              <a:xfrm>
                <a:off x="1965"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4" name="Line 83"/>
              <p:cNvSpPr>
                <a:spLocks noChangeShapeType="1"/>
              </p:cNvSpPr>
              <p:nvPr/>
            </p:nvSpPr>
            <p:spPr bwMode="auto">
              <a:xfrm>
                <a:off x="1896"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5" name="Line 84"/>
              <p:cNvSpPr>
                <a:spLocks noChangeShapeType="1"/>
              </p:cNvSpPr>
              <p:nvPr/>
            </p:nvSpPr>
            <p:spPr bwMode="auto">
              <a:xfrm>
                <a:off x="1758"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6" name="Line 85"/>
              <p:cNvSpPr>
                <a:spLocks noChangeShapeType="1"/>
              </p:cNvSpPr>
              <p:nvPr/>
            </p:nvSpPr>
            <p:spPr bwMode="auto">
              <a:xfrm>
                <a:off x="1620"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7" name="Line 86"/>
              <p:cNvSpPr>
                <a:spLocks noChangeShapeType="1"/>
              </p:cNvSpPr>
              <p:nvPr/>
            </p:nvSpPr>
            <p:spPr bwMode="auto">
              <a:xfrm>
                <a:off x="2343"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8" name="Line 87"/>
              <p:cNvSpPr>
                <a:spLocks noChangeShapeType="1"/>
              </p:cNvSpPr>
              <p:nvPr/>
            </p:nvSpPr>
            <p:spPr bwMode="auto">
              <a:xfrm>
                <a:off x="1549"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sp>
            <p:nvSpPr>
              <p:cNvPr id="119"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a:solidFill>
                    <a:srgbClr val="FFFFFF"/>
                  </a:solidFill>
                </a:endParaRPr>
              </a:p>
            </p:txBody>
          </p:sp>
        </p:grpSp>
        <p:sp>
          <p:nvSpPr>
            <p:cNvPr id="106" name="TextBox 105"/>
            <p:cNvSpPr txBox="1"/>
            <p:nvPr/>
          </p:nvSpPr>
          <p:spPr>
            <a:xfrm>
              <a:off x="1536370" y="4467748"/>
              <a:ext cx="1964805" cy="352425"/>
            </a:xfrm>
            <a:prstGeom prst="rect">
              <a:avLst/>
            </a:prstGeom>
            <a:noFill/>
          </p:spPr>
          <p:txBody>
            <a:bodyPr wrap="square" lIns="182880" tIns="91440" rIns="0" bIns="91440" rtlCol="0" anchor="ctr" anchorCtr="0">
              <a:noAutofit/>
            </a:bodyPr>
            <a:lstStyle/>
            <a:p>
              <a:pPr>
                <a:spcBef>
                  <a:spcPts val="1500"/>
                </a:spcBef>
              </a:pPr>
              <a:r>
                <a:rPr lang="en-US" sz="1200" dirty="0" smtClean="0">
                  <a:solidFill>
                    <a:srgbClr val="FFFFFF"/>
                  </a:solidFill>
                </a:rPr>
                <a:t>Orders History</a:t>
              </a:r>
            </a:p>
          </p:txBody>
        </p:sp>
      </p:grpSp>
      <p:grpSp>
        <p:nvGrpSpPr>
          <p:cNvPr id="144" name="Group 143"/>
          <p:cNvGrpSpPr/>
          <p:nvPr/>
        </p:nvGrpSpPr>
        <p:grpSpPr>
          <a:xfrm>
            <a:off x="1074618" y="1634032"/>
            <a:ext cx="706499" cy="712653"/>
            <a:chOff x="504147" y="1481021"/>
            <a:chExt cx="706499" cy="712653"/>
          </a:xfrm>
        </p:grpSpPr>
        <p:grpSp>
          <p:nvGrpSpPr>
            <p:cNvPr id="173" name="Group 172"/>
            <p:cNvGrpSpPr/>
            <p:nvPr/>
          </p:nvGrpSpPr>
          <p:grpSpPr>
            <a:xfrm>
              <a:off x="504147" y="1481021"/>
              <a:ext cx="706499" cy="712653"/>
              <a:chOff x="-3351069" y="3635378"/>
              <a:chExt cx="561975" cy="566871"/>
            </a:xfrm>
          </p:grpSpPr>
          <p:sp>
            <p:nvSpPr>
              <p:cNvPr id="175" name="Oval 118"/>
              <p:cNvSpPr>
                <a:spLocks noChangeArrowheads="1"/>
              </p:cNvSpPr>
              <p:nvPr/>
            </p:nvSpPr>
            <p:spPr bwMode="auto">
              <a:xfrm>
                <a:off x="-3351069" y="3635378"/>
                <a:ext cx="561975" cy="5651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119"/>
              <p:cNvSpPr>
                <a:spLocks/>
              </p:cNvSpPr>
              <p:nvPr/>
            </p:nvSpPr>
            <p:spPr bwMode="auto">
              <a:xfrm>
                <a:off x="-3170094" y="3692528"/>
                <a:ext cx="196850" cy="131762"/>
              </a:xfrm>
              <a:custGeom>
                <a:avLst/>
                <a:gdLst>
                  <a:gd name="T0" fmla="*/ 28 w 52"/>
                  <a:gd name="T1" fmla="*/ 0 h 35"/>
                  <a:gd name="T2" fmla="*/ 24 w 52"/>
                  <a:gd name="T3" fmla="*/ 0 h 35"/>
                  <a:gd name="T4" fmla="*/ 0 w 52"/>
                  <a:gd name="T5" fmla="*/ 24 h 35"/>
                  <a:gd name="T6" fmla="*/ 0 w 52"/>
                  <a:gd name="T7" fmla="*/ 35 h 35"/>
                  <a:gd name="T8" fmla="*/ 52 w 52"/>
                  <a:gd name="T9" fmla="*/ 35 h 35"/>
                  <a:gd name="T10" fmla="*/ 52 w 52"/>
                  <a:gd name="T11" fmla="*/ 24 h 35"/>
                  <a:gd name="T12" fmla="*/ 28 w 5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2" h="35">
                    <a:moveTo>
                      <a:pt x="28" y="0"/>
                    </a:moveTo>
                    <a:cubicBezTo>
                      <a:pt x="24" y="0"/>
                      <a:pt x="24" y="0"/>
                      <a:pt x="24" y="0"/>
                    </a:cubicBezTo>
                    <a:cubicBezTo>
                      <a:pt x="11" y="0"/>
                      <a:pt x="0" y="10"/>
                      <a:pt x="0" y="24"/>
                    </a:cubicBezTo>
                    <a:cubicBezTo>
                      <a:pt x="0" y="35"/>
                      <a:pt x="0" y="35"/>
                      <a:pt x="0" y="35"/>
                    </a:cubicBezTo>
                    <a:cubicBezTo>
                      <a:pt x="52" y="35"/>
                      <a:pt x="52" y="35"/>
                      <a:pt x="52" y="35"/>
                    </a:cubicBezTo>
                    <a:cubicBezTo>
                      <a:pt x="52" y="24"/>
                      <a:pt x="52" y="24"/>
                      <a:pt x="52" y="24"/>
                    </a:cubicBezTo>
                    <a:cubicBezTo>
                      <a:pt x="52" y="10"/>
                      <a:pt x="41" y="0"/>
                      <a:pt x="28"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7" name="Freeform 120"/>
              <p:cNvSpPr>
                <a:spLocks/>
              </p:cNvSpPr>
              <p:nvPr/>
            </p:nvSpPr>
            <p:spPr bwMode="auto">
              <a:xfrm>
                <a:off x="-3192319" y="3854453"/>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3" y="0"/>
                      <a:pt x="3" y="0"/>
                      <a:pt x="3" y="0"/>
                    </a:cubicBezTo>
                    <a:cubicBezTo>
                      <a:pt x="1" y="0"/>
                      <a:pt x="0" y="1"/>
                      <a:pt x="0" y="3"/>
                    </a:cubicBezTo>
                    <a:cubicBezTo>
                      <a:pt x="0" y="10"/>
                      <a:pt x="0" y="10"/>
                      <a:pt x="0" y="10"/>
                    </a:cubicBezTo>
                    <a:cubicBezTo>
                      <a:pt x="0" y="12"/>
                      <a:pt x="1" y="13"/>
                      <a:pt x="3" y="13"/>
                    </a:cubicBezTo>
                    <a:cubicBezTo>
                      <a:pt x="61" y="13"/>
                      <a:pt x="61" y="13"/>
                      <a:pt x="61" y="13"/>
                    </a:cubicBezTo>
                    <a:cubicBezTo>
                      <a:pt x="63" y="13"/>
                      <a:pt x="64" y="12"/>
                      <a:pt x="64" y="10"/>
                    </a:cubicBezTo>
                    <a:cubicBezTo>
                      <a:pt x="64" y="3"/>
                      <a:pt x="64" y="3"/>
                      <a:pt x="64" y="3"/>
                    </a:cubicBezTo>
                    <a:cubicBezTo>
                      <a:pt x="64" y="1"/>
                      <a:pt x="63" y="0"/>
                      <a:pt x="61"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8" name="Freeform 121"/>
              <p:cNvSpPr>
                <a:spLocks/>
              </p:cNvSpPr>
              <p:nvPr/>
            </p:nvSpPr>
            <p:spPr bwMode="auto">
              <a:xfrm>
                <a:off x="-3292465" y="4040324"/>
                <a:ext cx="441325" cy="161925"/>
              </a:xfrm>
              <a:custGeom>
                <a:avLst/>
                <a:gdLst>
                  <a:gd name="T0" fmla="*/ 58 w 117"/>
                  <a:gd name="T1" fmla="*/ 43 h 43"/>
                  <a:gd name="T2" fmla="*/ 117 w 117"/>
                  <a:gd name="T3" fmla="*/ 16 h 43"/>
                  <a:gd name="T4" fmla="*/ 93 w 117"/>
                  <a:gd name="T5" fmla="*/ 0 h 43"/>
                  <a:gd name="T6" fmla="*/ 23 w 117"/>
                  <a:gd name="T7" fmla="*/ 0 h 43"/>
                  <a:gd name="T8" fmla="*/ 0 w 117"/>
                  <a:gd name="T9" fmla="*/ 15 h 43"/>
                  <a:gd name="T10" fmla="*/ 58 w 117"/>
                  <a:gd name="T11" fmla="*/ 43 h 43"/>
                </a:gdLst>
                <a:ahLst/>
                <a:cxnLst>
                  <a:cxn ang="0">
                    <a:pos x="T0" y="T1"/>
                  </a:cxn>
                  <a:cxn ang="0">
                    <a:pos x="T2" y="T3"/>
                  </a:cxn>
                  <a:cxn ang="0">
                    <a:pos x="T4" y="T5"/>
                  </a:cxn>
                  <a:cxn ang="0">
                    <a:pos x="T6" y="T7"/>
                  </a:cxn>
                  <a:cxn ang="0">
                    <a:pos x="T8" y="T9"/>
                  </a:cxn>
                  <a:cxn ang="0">
                    <a:pos x="T10" y="T11"/>
                  </a:cxn>
                </a:cxnLst>
                <a:rect l="0" t="0" r="r" b="b"/>
                <a:pathLst>
                  <a:path w="117" h="43">
                    <a:moveTo>
                      <a:pt x="58" y="43"/>
                    </a:moveTo>
                    <a:cubicBezTo>
                      <a:pt x="82" y="43"/>
                      <a:pt x="103" y="33"/>
                      <a:pt x="117" y="16"/>
                    </a:cubicBezTo>
                    <a:cubicBezTo>
                      <a:pt x="112" y="7"/>
                      <a:pt x="104" y="0"/>
                      <a:pt x="93" y="0"/>
                    </a:cubicBezTo>
                    <a:cubicBezTo>
                      <a:pt x="93" y="0"/>
                      <a:pt x="93" y="0"/>
                      <a:pt x="23" y="0"/>
                    </a:cubicBezTo>
                    <a:cubicBezTo>
                      <a:pt x="13" y="0"/>
                      <a:pt x="4" y="6"/>
                      <a:pt x="0" y="15"/>
                    </a:cubicBezTo>
                    <a:cubicBezTo>
                      <a:pt x="14" y="32"/>
                      <a:pt x="35" y="43"/>
                      <a:pt x="58"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9" name="Freeform 122"/>
              <p:cNvSpPr>
                <a:spLocks/>
              </p:cNvSpPr>
              <p:nvPr/>
            </p:nvSpPr>
            <p:spPr bwMode="auto">
              <a:xfrm>
                <a:off x="-3112944" y="3944940"/>
                <a:ext cx="82550" cy="138112"/>
              </a:xfrm>
              <a:custGeom>
                <a:avLst/>
                <a:gdLst>
                  <a:gd name="T0" fmla="*/ 0 w 52"/>
                  <a:gd name="T1" fmla="*/ 61 h 87"/>
                  <a:gd name="T2" fmla="*/ 26 w 52"/>
                  <a:gd name="T3" fmla="*/ 87 h 87"/>
                  <a:gd name="T4" fmla="*/ 52 w 52"/>
                  <a:gd name="T5" fmla="*/ 61 h 87"/>
                  <a:gd name="T6" fmla="*/ 52 w 52"/>
                  <a:gd name="T7" fmla="*/ 0 h 87"/>
                  <a:gd name="T8" fmla="*/ 0 w 52"/>
                  <a:gd name="T9" fmla="*/ 0 h 87"/>
                  <a:gd name="T10" fmla="*/ 0 w 52"/>
                  <a:gd name="T11" fmla="*/ 61 h 87"/>
                </a:gdLst>
                <a:ahLst/>
                <a:cxnLst>
                  <a:cxn ang="0">
                    <a:pos x="T0" y="T1"/>
                  </a:cxn>
                  <a:cxn ang="0">
                    <a:pos x="T2" y="T3"/>
                  </a:cxn>
                  <a:cxn ang="0">
                    <a:pos x="T4" y="T5"/>
                  </a:cxn>
                  <a:cxn ang="0">
                    <a:pos x="T6" y="T7"/>
                  </a:cxn>
                  <a:cxn ang="0">
                    <a:pos x="T8" y="T9"/>
                  </a:cxn>
                  <a:cxn ang="0">
                    <a:pos x="T10" y="T11"/>
                  </a:cxn>
                </a:cxnLst>
                <a:rect l="0" t="0" r="r" b="b"/>
                <a:pathLst>
                  <a:path w="52" h="87">
                    <a:moveTo>
                      <a:pt x="0" y="61"/>
                    </a:moveTo>
                    <a:lnTo>
                      <a:pt x="26" y="87"/>
                    </a:lnTo>
                    <a:lnTo>
                      <a:pt x="52" y="61"/>
                    </a:lnTo>
                    <a:lnTo>
                      <a:pt x="52" y="0"/>
                    </a:lnTo>
                    <a:lnTo>
                      <a:pt x="0" y="0"/>
                    </a:lnTo>
                    <a:lnTo>
                      <a:pt x="0" y="61"/>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0" name="Freeform 123"/>
              <p:cNvSpPr>
                <a:spLocks/>
              </p:cNvSpPr>
              <p:nvPr/>
            </p:nvSpPr>
            <p:spPr bwMode="auto">
              <a:xfrm>
                <a:off x="-3112944" y="3944940"/>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9" y="19"/>
                      <a:pt x="22" y="18"/>
                    </a:cubicBezTo>
                    <a:cubicBezTo>
                      <a:pt x="22" y="0"/>
                      <a:pt x="22" y="0"/>
                      <a:pt x="22" y="0"/>
                    </a:cubicBezTo>
                    <a:cubicBezTo>
                      <a:pt x="22" y="0"/>
                      <a:pt x="22" y="0"/>
                      <a:pt x="0" y="0"/>
                    </a:cubicBezTo>
                    <a:cubicBezTo>
                      <a:pt x="0" y="0"/>
                      <a:pt x="0" y="0"/>
                      <a:pt x="0" y="18"/>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1" name="Freeform 124"/>
              <p:cNvSpPr>
                <a:spLocks/>
              </p:cNvSpPr>
              <p:nvPr/>
            </p:nvSpPr>
            <p:spPr bwMode="auto">
              <a:xfrm>
                <a:off x="-3170094" y="3813178"/>
                <a:ext cx="196850" cy="187325"/>
              </a:xfrm>
              <a:custGeom>
                <a:avLst/>
                <a:gdLst>
                  <a:gd name="T0" fmla="*/ 0 w 52"/>
                  <a:gd name="T1" fmla="*/ 41 h 50"/>
                  <a:gd name="T2" fmla="*/ 26 w 52"/>
                  <a:gd name="T3" fmla="*/ 50 h 50"/>
                  <a:gd name="T4" fmla="*/ 52 w 52"/>
                  <a:gd name="T5" fmla="*/ 41 h 50"/>
                  <a:gd name="T6" fmla="*/ 52 w 52"/>
                  <a:gd name="T7" fmla="*/ 41 h 50"/>
                  <a:gd name="T8" fmla="*/ 52 w 52"/>
                  <a:gd name="T9" fmla="*/ 0 h 50"/>
                  <a:gd name="T10" fmla="*/ 0 w 52"/>
                  <a:gd name="T11" fmla="*/ 0 h 50"/>
                  <a:gd name="T12" fmla="*/ 0 w 52"/>
                  <a:gd name="T13" fmla="*/ 41 h 50"/>
                </a:gdLst>
                <a:ahLst/>
                <a:cxnLst>
                  <a:cxn ang="0">
                    <a:pos x="T0" y="T1"/>
                  </a:cxn>
                  <a:cxn ang="0">
                    <a:pos x="T2" y="T3"/>
                  </a:cxn>
                  <a:cxn ang="0">
                    <a:pos x="T4" y="T5"/>
                  </a:cxn>
                  <a:cxn ang="0">
                    <a:pos x="T6" y="T7"/>
                  </a:cxn>
                  <a:cxn ang="0">
                    <a:pos x="T8" y="T9"/>
                  </a:cxn>
                  <a:cxn ang="0">
                    <a:pos x="T10" y="T11"/>
                  </a:cxn>
                  <a:cxn ang="0">
                    <a:pos x="T12" y="T13"/>
                  </a:cxn>
                </a:cxnLst>
                <a:rect l="0" t="0" r="r" b="b"/>
                <a:pathLst>
                  <a:path w="52" h="50">
                    <a:moveTo>
                      <a:pt x="0" y="41"/>
                    </a:moveTo>
                    <a:cubicBezTo>
                      <a:pt x="7" y="47"/>
                      <a:pt x="16" y="50"/>
                      <a:pt x="26" y="50"/>
                    </a:cubicBezTo>
                    <a:cubicBezTo>
                      <a:pt x="36" y="50"/>
                      <a:pt x="45" y="47"/>
                      <a:pt x="52" y="41"/>
                    </a:cubicBezTo>
                    <a:cubicBezTo>
                      <a:pt x="52" y="41"/>
                      <a:pt x="52" y="41"/>
                      <a:pt x="52" y="41"/>
                    </a:cubicBezTo>
                    <a:cubicBezTo>
                      <a:pt x="52" y="41"/>
                      <a:pt x="52" y="41"/>
                      <a:pt x="52" y="0"/>
                    </a:cubicBezTo>
                    <a:cubicBezTo>
                      <a:pt x="0" y="0"/>
                      <a:pt x="0" y="0"/>
                      <a:pt x="0" y="0"/>
                    </a:cubicBezTo>
                    <a:cubicBezTo>
                      <a:pt x="0" y="0"/>
                      <a:pt x="0" y="0"/>
                      <a:pt x="0" y="41"/>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2" name="Rectangle 125"/>
              <p:cNvSpPr>
                <a:spLocks noChangeArrowheads="1"/>
              </p:cNvSpPr>
              <p:nvPr/>
            </p:nvSpPr>
            <p:spPr bwMode="auto">
              <a:xfrm>
                <a:off x="-2989119"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3" name="Rectangle 126"/>
              <p:cNvSpPr>
                <a:spLocks noChangeArrowheads="1"/>
              </p:cNvSpPr>
              <p:nvPr/>
            </p:nvSpPr>
            <p:spPr bwMode="auto">
              <a:xfrm>
                <a:off x="-3170094"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4" name="Oval 127"/>
              <p:cNvSpPr>
                <a:spLocks noChangeArrowheads="1"/>
              </p:cNvSpPr>
              <p:nvPr/>
            </p:nvSpPr>
            <p:spPr bwMode="auto">
              <a:xfrm>
                <a:off x="-3131994" y="3868740"/>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Oval 128"/>
              <p:cNvSpPr>
                <a:spLocks noChangeArrowheads="1"/>
              </p:cNvSpPr>
              <p:nvPr/>
            </p:nvSpPr>
            <p:spPr bwMode="auto">
              <a:xfrm>
                <a:off x="-3027219" y="3868740"/>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6" name="Freeform 129"/>
              <p:cNvSpPr>
                <a:spLocks/>
              </p:cNvSpPr>
              <p:nvPr/>
            </p:nvSpPr>
            <p:spPr bwMode="auto">
              <a:xfrm>
                <a:off x="-3087544" y="3914778"/>
                <a:ext cx="30163" cy="14287"/>
              </a:xfrm>
              <a:custGeom>
                <a:avLst/>
                <a:gdLst>
                  <a:gd name="T0" fmla="*/ 4 w 8"/>
                  <a:gd name="T1" fmla="*/ 4 h 4"/>
                  <a:gd name="T2" fmla="*/ 8 w 8"/>
                  <a:gd name="T3" fmla="*/ 0 h 4"/>
                  <a:gd name="T4" fmla="*/ 0 w 8"/>
                  <a:gd name="T5" fmla="*/ 0 h 4"/>
                  <a:gd name="T6" fmla="*/ 4 w 8"/>
                  <a:gd name="T7" fmla="*/ 4 h 4"/>
                </a:gdLst>
                <a:ahLst/>
                <a:cxnLst>
                  <a:cxn ang="0">
                    <a:pos x="T0" y="T1"/>
                  </a:cxn>
                  <a:cxn ang="0">
                    <a:pos x="T2" y="T3"/>
                  </a:cxn>
                  <a:cxn ang="0">
                    <a:pos x="T4" y="T5"/>
                  </a:cxn>
                  <a:cxn ang="0">
                    <a:pos x="T6" y="T7"/>
                  </a:cxn>
                </a:cxnLst>
                <a:rect l="0" t="0" r="r" b="b"/>
                <a:pathLst>
                  <a:path w="8" h="4">
                    <a:moveTo>
                      <a:pt x="4" y="4"/>
                    </a:moveTo>
                    <a:cubicBezTo>
                      <a:pt x="6" y="4"/>
                      <a:pt x="8" y="2"/>
                      <a:pt x="8" y="0"/>
                    </a:cubicBezTo>
                    <a:cubicBezTo>
                      <a:pt x="0" y="0"/>
                      <a:pt x="0" y="0"/>
                      <a:pt x="0" y="0"/>
                    </a:cubicBezTo>
                    <a:cubicBezTo>
                      <a:pt x="0" y="2"/>
                      <a:pt x="2" y="4"/>
                      <a:pt x="4" y="4"/>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7" name="Freeform 130"/>
              <p:cNvSpPr>
                <a:spLocks/>
              </p:cNvSpPr>
              <p:nvPr/>
            </p:nvSpPr>
            <p:spPr bwMode="auto">
              <a:xfrm>
                <a:off x="-3101831" y="3959228"/>
                <a:ext cx="60325" cy="19050"/>
              </a:xfrm>
              <a:custGeom>
                <a:avLst/>
                <a:gdLst>
                  <a:gd name="T0" fmla="*/ 14 w 16"/>
                  <a:gd name="T1" fmla="*/ 0 h 5"/>
                  <a:gd name="T2" fmla="*/ 2 w 16"/>
                  <a:gd name="T3" fmla="*/ 0 h 5"/>
                  <a:gd name="T4" fmla="*/ 0 w 16"/>
                  <a:gd name="T5" fmla="*/ 2 h 5"/>
                  <a:gd name="T6" fmla="*/ 2 w 16"/>
                  <a:gd name="T7" fmla="*/ 5 h 5"/>
                  <a:gd name="T8" fmla="*/ 14 w 16"/>
                  <a:gd name="T9" fmla="*/ 5 h 5"/>
                  <a:gd name="T10" fmla="*/ 16 w 16"/>
                  <a:gd name="T11" fmla="*/ 2 h 5"/>
                  <a:gd name="T12" fmla="*/ 14 w 1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4" y="0"/>
                    </a:moveTo>
                    <a:cubicBezTo>
                      <a:pt x="14" y="0"/>
                      <a:pt x="14" y="0"/>
                      <a:pt x="2" y="0"/>
                    </a:cubicBezTo>
                    <a:cubicBezTo>
                      <a:pt x="1" y="0"/>
                      <a:pt x="0" y="1"/>
                      <a:pt x="0" y="2"/>
                    </a:cubicBezTo>
                    <a:cubicBezTo>
                      <a:pt x="0" y="3"/>
                      <a:pt x="1" y="5"/>
                      <a:pt x="2" y="5"/>
                    </a:cubicBezTo>
                    <a:cubicBezTo>
                      <a:pt x="2" y="5"/>
                      <a:pt x="2" y="5"/>
                      <a:pt x="14" y="5"/>
                    </a:cubicBezTo>
                    <a:cubicBezTo>
                      <a:pt x="15" y="5"/>
                      <a:pt x="16" y="3"/>
                      <a:pt x="16" y="2"/>
                    </a:cubicBezTo>
                    <a:cubicBezTo>
                      <a:pt x="16" y="1"/>
                      <a:pt x="15" y="0"/>
                      <a:pt x="14"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8" name="Freeform 131"/>
              <p:cNvSpPr>
                <a:spLocks noEditPoints="1"/>
              </p:cNvSpPr>
              <p:nvPr/>
            </p:nvSpPr>
            <p:spPr bwMode="auto">
              <a:xfrm>
                <a:off x="-3124056" y="3929065"/>
                <a:ext cx="104775" cy="93662"/>
              </a:xfrm>
              <a:custGeom>
                <a:avLst/>
                <a:gdLst>
                  <a:gd name="T0" fmla="*/ 14 w 28"/>
                  <a:gd name="T1" fmla="*/ 0 h 25"/>
                  <a:gd name="T2" fmla="*/ 0 w 28"/>
                  <a:gd name="T3" fmla="*/ 14 h 25"/>
                  <a:gd name="T4" fmla="*/ 0 w 28"/>
                  <a:gd name="T5" fmla="*/ 22 h 25"/>
                  <a:gd name="T6" fmla="*/ 0 w 28"/>
                  <a:gd name="T7" fmla="*/ 23 h 25"/>
                  <a:gd name="T8" fmla="*/ 14 w 28"/>
                  <a:gd name="T9" fmla="*/ 25 h 25"/>
                  <a:gd name="T10" fmla="*/ 28 w 28"/>
                  <a:gd name="T11" fmla="*/ 23 h 25"/>
                  <a:gd name="T12" fmla="*/ 28 w 28"/>
                  <a:gd name="T13" fmla="*/ 22 h 25"/>
                  <a:gd name="T14" fmla="*/ 28 w 28"/>
                  <a:gd name="T15" fmla="*/ 14 h 25"/>
                  <a:gd name="T16" fmla="*/ 14 w 28"/>
                  <a:gd name="T17" fmla="*/ 0 h 25"/>
                  <a:gd name="T18" fmla="*/ 22 w 28"/>
                  <a:gd name="T19" fmla="*/ 16 h 25"/>
                  <a:gd name="T20" fmla="*/ 16 w 28"/>
                  <a:gd name="T21" fmla="*/ 17 h 25"/>
                  <a:gd name="T22" fmla="*/ 16 w 28"/>
                  <a:gd name="T23" fmla="*/ 13 h 25"/>
                  <a:gd name="T24" fmla="*/ 12 w 28"/>
                  <a:gd name="T25" fmla="*/ 13 h 25"/>
                  <a:gd name="T26" fmla="*/ 12 w 28"/>
                  <a:gd name="T27" fmla="*/ 17 h 25"/>
                  <a:gd name="T28" fmla="*/ 5 w 28"/>
                  <a:gd name="T29" fmla="*/ 16 h 25"/>
                  <a:gd name="T30" fmla="*/ 5 w 28"/>
                  <a:gd name="T31" fmla="*/ 13 h 25"/>
                  <a:gd name="T32" fmla="*/ 14 w 28"/>
                  <a:gd name="T33" fmla="*/ 8 h 25"/>
                  <a:gd name="T34" fmla="*/ 23 w 28"/>
                  <a:gd name="T35" fmla="*/ 13 h 25"/>
                  <a:gd name="T36" fmla="*/ 22 w 28"/>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5">
                    <a:moveTo>
                      <a:pt x="14" y="0"/>
                    </a:moveTo>
                    <a:cubicBezTo>
                      <a:pt x="6" y="0"/>
                      <a:pt x="0" y="6"/>
                      <a:pt x="0" y="14"/>
                    </a:cubicBezTo>
                    <a:cubicBezTo>
                      <a:pt x="0" y="22"/>
                      <a:pt x="0" y="22"/>
                      <a:pt x="0" y="22"/>
                    </a:cubicBezTo>
                    <a:cubicBezTo>
                      <a:pt x="0" y="22"/>
                      <a:pt x="0" y="23"/>
                      <a:pt x="0" y="23"/>
                    </a:cubicBezTo>
                    <a:cubicBezTo>
                      <a:pt x="5" y="24"/>
                      <a:pt x="9" y="25"/>
                      <a:pt x="14" y="25"/>
                    </a:cubicBezTo>
                    <a:cubicBezTo>
                      <a:pt x="19" y="25"/>
                      <a:pt x="24" y="24"/>
                      <a:pt x="28" y="23"/>
                    </a:cubicBezTo>
                    <a:cubicBezTo>
                      <a:pt x="28" y="23"/>
                      <a:pt x="28" y="22"/>
                      <a:pt x="28" y="22"/>
                    </a:cubicBezTo>
                    <a:cubicBezTo>
                      <a:pt x="28" y="14"/>
                      <a:pt x="28" y="14"/>
                      <a:pt x="28" y="14"/>
                    </a:cubicBezTo>
                    <a:cubicBezTo>
                      <a:pt x="28" y="6"/>
                      <a:pt x="22" y="0"/>
                      <a:pt x="14" y="0"/>
                    </a:cubicBezTo>
                    <a:close/>
                    <a:moveTo>
                      <a:pt x="22" y="16"/>
                    </a:moveTo>
                    <a:cubicBezTo>
                      <a:pt x="21" y="17"/>
                      <a:pt x="18" y="17"/>
                      <a:pt x="16" y="17"/>
                    </a:cubicBezTo>
                    <a:cubicBezTo>
                      <a:pt x="16" y="13"/>
                      <a:pt x="16" y="13"/>
                      <a:pt x="16" y="13"/>
                    </a:cubicBezTo>
                    <a:cubicBezTo>
                      <a:pt x="12" y="13"/>
                      <a:pt x="12" y="13"/>
                      <a:pt x="12" y="13"/>
                    </a:cubicBezTo>
                    <a:cubicBezTo>
                      <a:pt x="12" y="17"/>
                      <a:pt x="12" y="17"/>
                      <a:pt x="12" y="17"/>
                    </a:cubicBezTo>
                    <a:cubicBezTo>
                      <a:pt x="10" y="17"/>
                      <a:pt x="7" y="17"/>
                      <a:pt x="5" y="16"/>
                    </a:cubicBezTo>
                    <a:cubicBezTo>
                      <a:pt x="5" y="16"/>
                      <a:pt x="5" y="13"/>
                      <a:pt x="5" y="13"/>
                    </a:cubicBezTo>
                    <a:cubicBezTo>
                      <a:pt x="5" y="8"/>
                      <a:pt x="9" y="8"/>
                      <a:pt x="14" y="8"/>
                    </a:cubicBezTo>
                    <a:cubicBezTo>
                      <a:pt x="19" y="8"/>
                      <a:pt x="23" y="8"/>
                      <a:pt x="23" y="13"/>
                    </a:cubicBezTo>
                    <a:cubicBezTo>
                      <a:pt x="23" y="13"/>
                      <a:pt x="22" y="16"/>
                      <a:pt x="22" y="1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74" name="Oval 118"/>
            <p:cNvSpPr>
              <a:spLocks noChangeArrowheads="1"/>
            </p:cNvSpPr>
            <p:nvPr/>
          </p:nvSpPr>
          <p:spPr bwMode="auto">
            <a:xfrm>
              <a:off x="504147" y="1481021"/>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25" name="Straight Arrow Connector 24"/>
          <p:cNvCxnSpPr/>
          <p:nvPr/>
        </p:nvCxnSpPr>
        <p:spPr>
          <a:xfrm flipV="1">
            <a:off x="1427868" y="2349500"/>
            <a:ext cx="0" cy="934097"/>
          </a:xfrm>
          <a:prstGeom prst="straightConnector1">
            <a:avLst/>
          </a:prstGeom>
          <a:ln w="31750">
            <a:solidFill>
              <a:schemeClr val="bg2"/>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97" name="Rounded Rectangle 196"/>
          <p:cNvSpPr/>
          <p:nvPr/>
        </p:nvSpPr>
        <p:spPr bwMode="auto">
          <a:xfrm>
            <a:off x="1980693" y="1888812"/>
            <a:ext cx="2305911" cy="203092"/>
          </a:xfrm>
          <a:prstGeom prst="round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defTabSz="932472" fontAlgn="base">
              <a:spcBef>
                <a:spcPct val="0"/>
              </a:spcBef>
              <a:spcAft>
                <a:spcPct val="0"/>
              </a:spcAft>
            </a:pPr>
            <a:r>
              <a:rPr lang="en-US" dirty="0" smtClean="0">
                <a:solidFill>
                  <a:srgbClr val="505050"/>
                </a:solidFill>
              </a:rPr>
              <a:t>Backup/Restore</a:t>
            </a:r>
            <a:endParaRPr lang="en-US" dirty="0">
              <a:solidFill>
                <a:srgbClr val="505050"/>
              </a:solidFill>
            </a:endParaRPr>
          </a:p>
        </p:txBody>
      </p:sp>
      <p:sp>
        <p:nvSpPr>
          <p:cNvPr id="200" name="Left-Right Arrow 199"/>
          <p:cNvSpPr/>
          <p:nvPr/>
        </p:nvSpPr>
        <p:spPr bwMode="auto">
          <a:xfrm>
            <a:off x="2403980" y="3484670"/>
            <a:ext cx="2272453" cy="775538"/>
          </a:xfrm>
          <a:prstGeom prst="leftRightArrow">
            <a:avLst/>
          </a:prstGeom>
          <a:solidFill>
            <a:schemeClr val="bg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rgbClr val="FFFFFF"/>
                </a:solidFill>
              </a:rPr>
              <a:t>Auto reconcile</a:t>
            </a:r>
            <a:endParaRPr lang="en-US" dirty="0">
              <a:solidFill>
                <a:srgbClr val="FFFFFF"/>
              </a:solidFill>
            </a:endParaRPr>
          </a:p>
        </p:txBody>
      </p:sp>
    </p:spTree>
    <p:extLst>
      <p:ext uri="{BB962C8B-B14F-4D97-AF65-F5344CB8AC3E}">
        <p14:creationId xmlns:p14="http://schemas.microsoft.com/office/powerpoint/2010/main" val="4281166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 Placeholder 2"/>
          <p:cNvSpPr txBox="1">
            <a:spLocks/>
          </p:cNvSpPr>
          <p:nvPr/>
        </p:nvSpPr>
        <p:spPr>
          <a:xfrm>
            <a:off x="274638" y="1327090"/>
            <a:ext cx="10393362" cy="317009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Font typeface="Arial" pitchFamily="34" charset="0"/>
              <a:buNone/>
            </a:pPr>
            <a:r>
              <a:rPr lang="en-US" sz="2400" dirty="0">
                <a:solidFill>
                  <a:srgbClr val="BA141A"/>
                </a:solidFill>
                <a:latin typeface="Segoe UI Light"/>
              </a:rPr>
              <a:t>Enabling and disabling Stretch Database for SQL Server Instance</a:t>
            </a:r>
          </a:p>
          <a:p>
            <a:pPr marL="241300" lvl="1" indent="0">
              <a:lnSpc>
                <a:spcPct val="100000"/>
              </a:lnSpc>
              <a:spcBef>
                <a:spcPts val="1000"/>
              </a:spcBef>
              <a:buFont typeface="Arial" pitchFamily="34" charset="0"/>
              <a:buNone/>
            </a:pPr>
            <a:r>
              <a:rPr lang="en-US" sz="1800" dirty="0">
                <a:solidFill>
                  <a:srgbClr val="505050"/>
                </a:solidFill>
              </a:rPr>
              <a:t>Configure databases for Stretch Database, migrate data, and query data on the remote endpoint</a:t>
            </a:r>
          </a:p>
          <a:p>
            <a:pPr marL="0" indent="0">
              <a:lnSpc>
                <a:spcPct val="100000"/>
              </a:lnSpc>
              <a:spcBef>
                <a:spcPts val="1000"/>
              </a:spcBef>
              <a:buFont typeface="Arial" pitchFamily="34" charset="0"/>
              <a:buNone/>
            </a:pPr>
            <a:r>
              <a:rPr lang="en-US" sz="2400" dirty="0">
                <a:solidFill>
                  <a:srgbClr val="BA141A"/>
                </a:solidFill>
                <a:latin typeface="Segoe UI Light"/>
              </a:rPr>
              <a:t>Enabling and Disabling Stretch Database for a database or table</a:t>
            </a:r>
          </a:p>
          <a:p>
            <a:pPr marL="241300" lvl="1" indent="0">
              <a:lnSpc>
                <a:spcPct val="100000"/>
              </a:lnSpc>
              <a:spcBef>
                <a:spcPts val="1000"/>
              </a:spcBef>
              <a:buFont typeface="Arial" pitchFamily="34" charset="0"/>
              <a:buNone/>
            </a:pPr>
            <a:r>
              <a:rPr lang="en-US" sz="1800" dirty="0">
                <a:solidFill>
                  <a:srgbClr val="505050"/>
                </a:solidFill>
              </a:rPr>
              <a:t>CONTROL DATABASE permission</a:t>
            </a:r>
          </a:p>
          <a:p>
            <a:pPr marL="241300" lvl="1" indent="0">
              <a:lnSpc>
                <a:spcPct val="100000"/>
              </a:lnSpc>
              <a:spcBef>
                <a:spcPts val="1000"/>
              </a:spcBef>
              <a:buFont typeface="Arial" pitchFamily="34" charset="0"/>
              <a:buNone/>
            </a:pPr>
            <a:r>
              <a:rPr lang="en-US" sz="1800" dirty="0">
                <a:solidFill>
                  <a:srgbClr val="505050"/>
                </a:solidFill>
              </a:rPr>
              <a:t>To configure a table for Stretch Database, you must have ALTER privilege</a:t>
            </a:r>
          </a:p>
          <a:p>
            <a:pPr marL="0" indent="0">
              <a:lnSpc>
                <a:spcPct val="100000"/>
              </a:lnSpc>
              <a:spcBef>
                <a:spcPts val="1000"/>
              </a:spcBef>
              <a:buFont typeface="Arial" pitchFamily="34" charset="0"/>
              <a:buNone/>
            </a:pPr>
            <a:r>
              <a:rPr lang="en-US" sz="2400" dirty="0">
                <a:solidFill>
                  <a:srgbClr val="BA141A"/>
                </a:solidFill>
                <a:latin typeface="Segoe UI Light"/>
              </a:rPr>
              <a:t>Data Access</a:t>
            </a:r>
          </a:p>
          <a:p>
            <a:pPr marL="241300" lvl="1" indent="0">
              <a:lnSpc>
                <a:spcPct val="100000"/>
              </a:lnSpc>
              <a:spcBef>
                <a:spcPts val="1000"/>
              </a:spcBef>
              <a:buFont typeface="Arial" pitchFamily="34" charset="0"/>
              <a:buNone/>
            </a:pPr>
            <a:r>
              <a:rPr lang="en-US" sz="1800" dirty="0">
                <a:solidFill>
                  <a:srgbClr val="505050"/>
                </a:solidFill>
              </a:rPr>
              <a:t>Does not change the permissions model of an existing database</a:t>
            </a:r>
          </a:p>
        </p:txBody>
      </p:sp>
      <p:sp>
        <p:nvSpPr>
          <p:cNvPr id="5"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Capabilities and functions</a:t>
            </a:r>
          </a:p>
        </p:txBody>
      </p:sp>
    </p:spTree>
    <p:extLst>
      <p:ext uri="{BB962C8B-B14F-4D97-AF65-F5344CB8AC3E}">
        <p14:creationId xmlns:p14="http://schemas.microsoft.com/office/powerpoint/2010/main" val="1364862577"/>
      </p:ext>
    </p:extLst>
  </p:cSld>
  <p:clrMapOvr>
    <a:masterClrMapping/>
  </p:clrMapOvr>
  <p:transition>
    <p:fad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Security and Permissions</a:t>
            </a:r>
          </a:p>
        </p:txBody>
      </p:sp>
      <p:sp>
        <p:nvSpPr>
          <p:cNvPr id="7" name="Rectangle 6"/>
          <p:cNvSpPr/>
          <p:nvPr/>
        </p:nvSpPr>
        <p:spPr bwMode="auto">
          <a:xfrm>
            <a:off x="3959341" y="1543092"/>
            <a:ext cx="6983293" cy="4698109"/>
          </a:xfrm>
          <a:prstGeom prst="rect">
            <a:avLst/>
          </a:prstGeom>
          <a:solidFill>
            <a:schemeClr val="bg1">
              <a:lumMod val="20000"/>
              <a:lumOff val="80000"/>
            </a:schemeClr>
          </a:solidFill>
          <a:ln w="635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86494" rIns="186494" bIns="46623" numCol="1" spcCol="0" rtlCol="0" fromWordArt="0" anchor="t" anchorCtr="0" forceAA="0" compatLnSpc="1">
            <a:prstTxWarp prst="textNoShape">
              <a:avLst/>
            </a:prstTxWarp>
            <a:noAutofit/>
          </a:bodyPr>
          <a:lstStyle/>
          <a:p>
            <a:pPr defTabSz="950500"/>
            <a:endParaRPr lang="en-US" sz="2448"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sp>
        <p:nvSpPr>
          <p:cNvPr id="9" name="TextBox 8"/>
          <p:cNvSpPr txBox="1"/>
          <p:nvPr/>
        </p:nvSpPr>
        <p:spPr>
          <a:xfrm>
            <a:off x="3959340" y="5486993"/>
            <a:ext cx="3491647" cy="608783"/>
          </a:xfrm>
          <a:prstGeom prst="rect">
            <a:avLst/>
          </a:prstGeom>
          <a:noFill/>
        </p:spPr>
        <p:txBody>
          <a:bodyPr wrap="square" lIns="0" tIns="0" rIns="0" bIns="0" rtlCol="0" anchor="ctr" anchorCtr="0">
            <a:noAutofit/>
          </a:bodyPr>
          <a:lstStyle/>
          <a:p>
            <a:pPr algn="ctr">
              <a:lnSpc>
                <a:spcPct val="90000"/>
              </a:lnSpc>
              <a:spcAft>
                <a:spcPts val="612"/>
              </a:spcAft>
            </a:pPr>
            <a:r>
              <a:rPr lang="en-US" sz="2400" dirty="0" smtClean="0">
                <a:solidFill>
                  <a:srgbClr val="505050"/>
                </a:solidFill>
                <a:latin typeface="Segoe UI Light"/>
              </a:rPr>
              <a:t>On-premises </a:t>
            </a:r>
            <a:r>
              <a:rPr lang="en-US" sz="2400" dirty="0">
                <a:solidFill>
                  <a:srgbClr val="505050"/>
                </a:solidFill>
                <a:latin typeface="Segoe UI Light"/>
              </a:rPr>
              <a:t>i</a:t>
            </a:r>
            <a:r>
              <a:rPr lang="en-US" sz="2400" dirty="0" smtClean="0">
                <a:solidFill>
                  <a:srgbClr val="505050"/>
                </a:solidFill>
                <a:latin typeface="Segoe UI Light"/>
              </a:rPr>
              <a:t>nstance</a:t>
            </a:r>
            <a:endParaRPr lang="en-US" sz="2400" dirty="0">
              <a:solidFill>
                <a:srgbClr val="505050"/>
              </a:solidFill>
              <a:latin typeface="Segoe UI Light"/>
            </a:endParaRPr>
          </a:p>
        </p:txBody>
      </p:sp>
      <p:sp>
        <p:nvSpPr>
          <p:cNvPr id="10" name="TextBox 9"/>
          <p:cNvSpPr txBox="1"/>
          <p:nvPr/>
        </p:nvSpPr>
        <p:spPr>
          <a:xfrm>
            <a:off x="7450988" y="5486993"/>
            <a:ext cx="3491646" cy="608783"/>
          </a:xfrm>
          <a:prstGeom prst="rect">
            <a:avLst/>
          </a:prstGeom>
          <a:noFill/>
        </p:spPr>
        <p:txBody>
          <a:bodyPr wrap="square" lIns="0" tIns="0" rIns="0" bIns="0" rtlCol="0" anchor="ctr" anchorCtr="0">
            <a:noAutofit/>
          </a:bodyPr>
          <a:lstStyle/>
          <a:p>
            <a:pPr algn="ctr">
              <a:lnSpc>
                <a:spcPct val="90000"/>
              </a:lnSpc>
              <a:spcAft>
                <a:spcPts val="612"/>
              </a:spcAft>
            </a:pPr>
            <a:r>
              <a:rPr lang="en-US" sz="2400" dirty="0">
                <a:solidFill>
                  <a:srgbClr val="505050"/>
                </a:solidFill>
                <a:latin typeface="Segoe UI Light"/>
              </a:rPr>
              <a:t>Azure</a:t>
            </a:r>
          </a:p>
        </p:txBody>
      </p:sp>
      <p:sp>
        <p:nvSpPr>
          <p:cNvPr id="11" name="TextBox 10"/>
          <p:cNvSpPr txBox="1"/>
          <p:nvPr/>
        </p:nvSpPr>
        <p:spPr>
          <a:xfrm rot="5400000">
            <a:off x="5837411" y="2740436"/>
            <a:ext cx="2825724" cy="512315"/>
          </a:xfrm>
          <a:prstGeom prst="rect">
            <a:avLst/>
          </a:prstGeom>
          <a:noFill/>
        </p:spPr>
        <p:txBody>
          <a:bodyPr wrap="square" lIns="186521" tIns="149217" rIns="186521" bIns="149217" rtlCol="0">
            <a:noAutofit/>
          </a:bodyPr>
          <a:lstStyle/>
          <a:p>
            <a:pPr>
              <a:lnSpc>
                <a:spcPct val="90000"/>
              </a:lnSpc>
              <a:spcAft>
                <a:spcPts val="612"/>
              </a:spcAft>
            </a:pPr>
            <a:r>
              <a:rPr lang="en-US" sz="1600" dirty="0">
                <a:solidFill>
                  <a:srgbClr val="505050"/>
                </a:solidFill>
              </a:rPr>
              <a:t>Internet </a:t>
            </a:r>
            <a:r>
              <a:rPr lang="en-US" sz="1600" dirty="0" smtClean="0">
                <a:solidFill>
                  <a:srgbClr val="505050"/>
                </a:solidFill>
              </a:rPr>
              <a:t>boundary</a:t>
            </a:r>
            <a:endParaRPr lang="en-US" sz="1600" dirty="0">
              <a:solidFill>
                <a:srgbClr val="505050"/>
              </a:solidFill>
            </a:endParaRPr>
          </a:p>
        </p:txBody>
      </p:sp>
      <p:cxnSp>
        <p:nvCxnSpPr>
          <p:cNvPr id="12" name="Straight Connector 11"/>
          <p:cNvCxnSpPr/>
          <p:nvPr/>
        </p:nvCxnSpPr>
        <p:spPr>
          <a:xfrm>
            <a:off x="7450987" y="1600049"/>
            <a:ext cx="0" cy="4572000"/>
          </a:xfrm>
          <a:prstGeom prst="line">
            <a:avLst/>
          </a:prstGeom>
          <a:ln w="31750">
            <a:solidFill>
              <a:schemeClr val="bg1">
                <a:alpha val="5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sp>
        <p:nvSpPr>
          <p:cNvPr id="14" name="Freeform 23"/>
          <p:cNvSpPr>
            <a:spLocks/>
          </p:cNvSpPr>
          <p:nvPr/>
        </p:nvSpPr>
        <p:spPr bwMode="auto">
          <a:xfrm flipH="1">
            <a:off x="7767747" y="2077327"/>
            <a:ext cx="1840633" cy="993099"/>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40000"/>
              <a:lumOff val="60000"/>
            </a:schemeClr>
          </a:solidFill>
          <a:ln>
            <a:noFill/>
          </a:ln>
          <a:extLst/>
        </p:spPr>
        <p:txBody>
          <a:bodyPr vert="horz" wrap="square" lIns="93260" tIns="46630" rIns="93260" bIns="46630" numCol="1" anchor="t" anchorCtr="0" compatLnSpc="1">
            <a:prstTxWarp prst="textNoShape">
              <a:avLst/>
            </a:prstTxWarp>
          </a:bodyPr>
          <a:lstStyle/>
          <a:p>
            <a:endParaRPr lang="en-US" sz="2448">
              <a:solidFill>
                <a:srgbClr val="FFFFFF"/>
              </a:solidFill>
            </a:endParaRPr>
          </a:p>
        </p:txBody>
      </p:sp>
      <p:sp>
        <p:nvSpPr>
          <p:cNvPr id="15" name="Freeform 15"/>
          <p:cNvSpPr>
            <a:spLocks/>
          </p:cNvSpPr>
          <p:nvPr/>
        </p:nvSpPr>
        <p:spPr bwMode="auto">
          <a:xfrm>
            <a:off x="8782049" y="3201378"/>
            <a:ext cx="1954434" cy="846975"/>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60000"/>
              <a:lumOff val="40000"/>
            </a:schemeClr>
          </a:solidFill>
          <a:ln>
            <a:noFill/>
          </a:ln>
          <a:extLst/>
        </p:spPr>
        <p:txBody>
          <a:bodyPr vert="horz" wrap="square" lIns="93260" tIns="46630" rIns="93260" bIns="46630" numCol="1" anchor="t" anchorCtr="0" compatLnSpc="1">
            <a:prstTxWarp prst="textNoShape">
              <a:avLst/>
            </a:prstTxWarp>
          </a:bodyPr>
          <a:lstStyle/>
          <a:p>
            <a:endParaRPr lang="en-US" sz="2448">
              <a:solidFill>
                <a:srgbClr val="FFFFFF"/>
              </a:solidFill>
            </a:endParaRPr>
          </a:p>
        </p:txBody>
      </p:sp>
      <p:grpSp>
        <p:nvGrpSpPr>
          <p:cNvPr id="17" name="Group 4"/>
          <p:cNvGrpSpPr>
            <a:grpSpLocks noChangeAspect="1"/>
          </p:cNvGrpSpPr>
          <p:nvPr/>
        </p:nvGrpSpPr>
        <p:grpSpPr bwMode="auto">
          <a:xfrm flipH="1">
            <a:off x="4433104" y="3812966"/>
            <a:ext cx="418728" cy="905184"/>
            <a:chOff x="7810" y="2523"/>
            <a:chExt cx="711" cy="1537"/>
          </a:xfrm>
        </p:grpSpPr>
        <p:sp>
          <p:nvSpPr>
            <p:cNvPr id="40" name="Freeform 5"/>
            <p:cNvSpPr>
              <a:spLocks/>
            </p:cNvSpPr>
            <p:nvPr/>
          </p:nvSpPr>
          <p:spPr bwMode="auto">
            <a:xfrm>
              <a:off x="7810" y="2523"/>
              <a:ext cx="711" cy="1537"/>
            </a:xfrm>
            <a:custGeom>
              <a:avLst/>
              <a:gdLst>
                <a:gd name="T0" fmla="*/ 0 w 711"/>
                <a:gd name="T1" fmla="*/ 0 h 1537"/>
                <a:gd name="T2" fmla="*/ 711 w 711"/>
                <a:gd name="T3" fmla="*/ 0 h 1537"/>
                <a:gd name="T4" fmla="*/ 711 w 711"/>
                <a:gd name="T5" fmla="*/ 1537 h 1537"/>
                <a:gd name="T6" fmla="*/ 0 w 711"/>
                <a:gd name="T7" fmla="*/ 1537 h 1537"/>
                <a:gd name="T8" fmla="*/ 0 w 711"/>
                <a:gd name="T9" fmla="*/ 0 h 1537"/>
                <a:gd name="T10" fmla="*/ 0 w 711"/>
                <a:gd name="T11" fmla="*/ 0 h 1537"/>
              </a:gdLst>
              <a:ahLst/>
              <a:cxnLst>
                <a:cxn ang="0">
                  <a:pos x="T0" y="T1"/>
                </a:cxn>
                <a:cxn ang="0">
                  <a:pos x="T2" y="T3"/>
                </a:cxn>
                <a:cxn ang="0">
                  <a:pos x="T4" y="T5"/>
                </a:cxn>
                <a:cxn ang="0">
                  <a:pos x="T6" y="T7"/>
                </a:cxn>
                <a:cxn ang="0">
                  <a:pos x="T8" y="T9"/>
                </a:cxn>
                <a:cxn ang="0">
                  <a:pos x="T10" y="T11"/>
                </a:cxn>
              </a:cxnLst>
              <a:rect l="0" t="0" r="r" b="b"/>
              <a:pathLst>
                <a:path w="711" h="1537">
                  <a:moveTo>
                    <a:pt x="0" y="0"/>
                  </a:moveTo>
                  <a:lnTo>
                    <a:pt x="711" y="0"/>
                  </a:lnTo>
                  <a:lnTo>
                    <a:pt x="711" y="1537"/>
                  </a:lnTo>
                  <a:lnTo>
                    <a:pt x="0" y="153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1" name="Freeform 6"/>
            <p:cNvSpPr>
              <a:spLocks/>
            </p:cNvSpPr>
            <p:nvPr/>
          </p:nvSpPr>
          <p:spPr bwMode="auto">
            <a:xfrm>
              <a:off x="7882" y="3253"/>
              <a:ext cx="572" cy="95"/>
            </a:xfrm>
            <a:custGeom>
              <a:avLst/>
              <a:gdLst>
                <a:gd name="T0" fmla="*/ 0 w 572"/>
                <a:gd name="T1" fmla="*/ 0 h 95"/>
                <a:gd name="T2" fmla="*/ 572 w 572"/>
                <a:gd name="T3" fmla="*/ 0 h 95"/>
                <a:gd name="T4" fmla="*/ 572 w 572"/>
                <a:gd name="T5" fmla="*/ 95 h 95"/>
                <a:gd name="T6" fmla="*/ 0 w 572"/>
                <a:gd name="T7" fmla="*/ 95 h 95"/>
                <a:gd name="T8" fmla="*/ 0 w 572"/>
                <a:gd name="T9" fmla="*/ 0 h 95"/>
                <a:gd name="T10" fmla="*/ 0 w 572"/>
                <a:gd name="T11" fmla="*/ 0 h 95"/>
              </a:gdLst>
              <a:ahLst/>
              <a:cxnLst>
                <a:cxn ang="0">
                  <a:pos x="T0" y="T1"/>
                </a:cxn>
                <a:cxn ang="0">
                  <a:pos x="T2" y="T3"/>
                </a:cxn>
                <a:cxn ang="0">
                  <a:pos x="T4" y="T5"/>
                </a:cxn>
                <a:cxn ang="0">
                  <a:pos x="T6" y="T7"/>
                </a:cxn>
                <a:cxn ang="0">
                  <a:pos x="T8" y="T9"/>
                </a:cxn>
                <a:cxn ang="0">
                  <a:pos x="T10" y="T11"/>
                </a:cxn>
              </a:cxnLst>
              <a:rect l="0" t="0" r="r" b="b"/>
              <a:pathLst>
                <a:path w="572" h="95">
                  <a:moveTo>
                    <a:pt x="0" y="0"/>
                  </a:moveTo>
                  <a:lnTo>
                    <a:pt x="572" y="0"/>
                  </a:lnTo>
                  <a:lnTo>
                    <a:pt x="572" y="95"/>
                  </a:lnTo>
                  <a:lnTo>
                    <a:pt x="0" y="95"/>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2" name="Freeform 7"/>
            <p:cNvSpPr>
              <a:spLocks/>
            </p:cNvSpPr>
            <p:nvPr/>
          </p:nvSpPr>
          <p:spPr bwMode="auto">
            <a:xfrm>
              <a:off x="7882" y="3415"/>
              <a:ext cx="572" cy="90"/>
            </a:xfrm>
            <a:custGeom>
              <a:avLst/>
              <a:gdLst>
                <a:gd name="T0" fmla="*/ 0 w 572"/>
                <a:gd name="T1" fmla="*/ 0 h 90"/>
                <a:gd name="T2" fmla="*/ 572 w 572"/>
                <a:gd name="T3" fmla="*/ 0 h 90"/>
                <a:gd name="T4" fmla="*/ 572 w 572"/>
                <a:gd name="T5" fmla="*/ 90 h 90"/>
                <a:gd name="T6" fmla="*/ 0 w 572"/>
                <a:gd name="T7" fmla="*/ 90 h 90"/>
                <a:gd name="T8" fmla="*/ 0 w 572"/>
                <a:gd name="T9" fmla="*/ 0 h 90"/>
                <a:gd name="T10" fmla="*/ 0 w 572"/>
                <a:gd name="T11" fmla="*/ 0 h 90"/>
              </a:gdLst>
              <a:ahLst/>
              <a:cxnLst>
                <a:cxn ang="0">
                  <a:pos x="T0" y="T1"/>
                </a:cxn>
                <a:cxn ang="0">
                  <a:pos x="T2" y="T3"/>
                </a:cxn>
                <a:cxn ang="0">
                  <a:pos x="T4" y="T5"/>
                </a:cxn>
                <a:cxn ang="0">
                  <a:pos x="T6" y="T7"/>
                </a:cxn>
                <a:cxn ang="0">
                  <a:pos x="T8" y="T9"/>
                </a:cxn>
                <a:cxn ang="0">
                  <a:pos x="T10" y="T11"/>
                </a:cxn>
              </a:cxnLst>
              <a:rect l="0" t="0" r="r" b="b"/>
              <a:pathLst>
                <a:path w="572" h="90">
                  <a:moveTo>
                    <a:pt x="0" y="0"/>
                  </a:moveTo>
                  <a:lnTo>
                    <a:pt x="572" y="0"/>
                  </a:lnTo>
                  <a:lnTo>
                    <a:pt x="572"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3" name="Freeform 8"/>
            <p:cNvSpPr>
              <a:spLocks/>
            </p:cNvSpPr>
            <p:nvPr/>
          </p:nvSpPr>
          <p:spPr bwMode="auto">
            <a:xfrm>
              <a:off x="7882" y="3574"/>
              <a:ext cx="572" cy="90"/>
            </a:xfrm>
            <a:custGeom>
              <a:avLst/>
              <a:gdLst>
                <a:gd name="T0" fmla="*/ 0 w 572"/>
                <a:gd name="T1" fmla="*/ 0 h 90"/>
                <a:gd name="T2" fmla="*/ 572 w 572"/>
                <a:gd name="T3" fmla="*/ 0 h 90"/>
                <a:gd name="T4" fmla="*/ 572 w 572"/>
                <a:gd name="T5" fmla="*/ 90 h 90"/>
                <a:gd name="T6" fmla="*/ 0 w 572"/>
                <a:gd name="T7" fmla="*/ 90 h 90"/>
                <a:gd name="T8" fmla="*/ 0 w 572"/>
                <a:gd name="T9" fmla="*/ 0 h 90"/>
                <a:gd name="T10" fmla="*/ 0 w 572"/>
                <a:gd name="T11" fmla="*/ 0 h 90"/>
              </a:gdLst>
              <a:ahLst/>
              <a:cxnLst>
                <a:cxn ang="0">
                  <a:pos x="T0" y="T1"/>
                </a:cxn>
                <a:cxn ang="0">
                  <a:pos x="T2" y="T3"/>
                </a:cxn>
                <a:cxn ang="0">
                  <a:pos x="T4" y="T5"/>
                </a:cxn>
                <a:cxn ang="0">
                  <a:pos x="T6" y="T7"/>
                </a:cxn>
                <a:cxn ang="0">
                  <a:pos x="T8" y="T9"/>
                </a:cxn>
                <a:cxn ang="0">
                  <a:pos x="T10" y="T11"/>
                </a:cxn>
              </a:cxnLst>
              <a:rect l="0" t="0" r="r" b="b"/>
              <a:pathLst>
                <a:path w="572" h="90">
                  <a:moveTo>
                    <a:pt x="0" y="0"/>
                  </a:moveTo>
                  <a:lnTo>
                    <a:pt x="572" y="0"/>
                  </a:lnTo>
                  <a:lnTo>
                    <a:pt x="572"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4" name="Freeform 9"/>
            <p:cNvSpPr>
              <a:spLocks/>
            </p:cNvSpPr>
            <p:nvPr/>
          </p:nvSpPr>
          <p:spPr bwMode="auto">
            <a:xfrm>
              <a:off x="7882" y="3730"/>
              <a:ext cx="572" cy="93"/>
            </a:xfrm>
            <a:custGeom>
              <a:avLst/>
              <a:gdLst>
                <a:gd name="T0" fmla="*/ 0 w 572"/>
                <a:gd name="T1" fmla="*/ 0 h 93"/>
                <a:gd name="T2" fmla="*/ 572 w 572"/>
                <a:gd name="T3" fmla="*/ 0 h 93"/>
                <a:gd name="T4" fmla="*/ 572 w 572"/>
                <a:gd name="T5" fmla="*/ 93 h 93"/>
                <a:gd name="T6" fmla="*/ 0 w 572"/>
                <a:gd name="T7" fmla="*/ 93 h 93"/>
                <a:gd name="T8" fmla="*/ 0 w 572"/>
                <a:gd name="T9" fmla="*/ 0 h 93"/>
                <a:gd name="T10" fmla="*/ 0 w 572"/>
                <a:gd name="T11" fmla="*/ 0 h 93"/>
              </a:gdLst>
              <a:ahLst/>
              <a:cxnLst>
                <a:cxn ang="0">
                  <a:pos x="T0" y="T1"/>
                </a:cxn>
                <a:cxn ang="0">
                  <a:pos x="T2" y="T3"/>
                </a:cxn>
                <a:cxn ang="0">
                  <a:pos x="T4" y="T5"/>
                </a:cxn>
                <a:cxn ang="0">
                  <a:pos x="T6" y="T7"/>
                </a:cxn>
                <a:cxn ang="0">
                  <a:pos x="T8" y="T9"/>
                </a:cxn>
                <a:cxn ang="0">
                  <a:pos x="T10" y="T11"/>
                </a:cxn>
              </a:cxnLst>
              <a:rect l="0" t="0" r="r" b="b"/>
              <a:pathLst>
                <a:path w="572" h="93">
                  <a:moveTo>
                    <a:pt x="0" y="0"/>
                  </a:moveTo>
                  <a:lnTo>
                    <a:pt x="572" y="0"/>
                  </a:lnTo>
                  <a:lnTo>
                    <a:pt x="572"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5" name="Freeform 10"/>
            <p:cNvSpPr>
              <a:spLocks/>
            </p:cNvSpPr>
            <p:nvPr/>
          </p:nvSpPr>
          <p:spPr bwMode="auto">
            <a:xfrm>
              <a:off x="7882" y="2777"/>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6" name="Freeform 11"/>
            <p:cNvSpPr>
              <a:spLocks/>
            </p:cNvSpPr>
            <p:nvPr/>
          </p:nvSpPr>
          <p:spPr bwMode="auto">
            <a:xfrm>
              <a:off x="7882" y="2936"/>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7" name="Freeform 12"/>
            <p:cNvSpPr>
              <a:spLocks/>
            </p:cNvSpPr>
            <p:nvPr/>
          </p:nvSpPr>
          <p:spPr bwMode="auto">
            <a:xfrm>
              <a:off x="7882" y="3095"/>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48" name="Freeform 13"/>
            <p:cNvSpPr>
              <a:spLocks/>
            </p:cNvSpPr>
            <p:nvPr/>
          </p:nvSpPr>
          <p:spPr bwMode="auto">
            <a:xfrm>
              <a:off x="7882" y="2618"/>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8" name="Group 17"/>
          <p:cNvGrpSpPr/>
          <p:nvPr/>
        </p:nvGrpSpPr>
        <p:grpSpPr>
          <a:xfrm>
            <a:off x="4181743" y="4204014"/>
            <a:ext cx="419906" cy="514136"/>
            <a:chOff x="8771358" y="5398918"/>
            <a:chExt cx="419906" cy="514136"/>
          </a:xfrm>
        </p:grpSpPr>
        <p:sp>
          <p:nvSpPr>
            <p:cNvPr id="33" name="Freeform 20"/>
            <p:cNvSpPr>
              <a:spLocks/>
            </p:cNvSpPr>
            <p:nvPr/>
          </p:nvSpPr>
          <p:spPr bwMode="auto">
            <a:xfrm flipH="1">
              <a:off x="8771358" y="5398918"/>
              <a:ext cx="419906" cy="514136"/>
            </a:xfrm>
            <a:custGeom>
              <a:avLst/>
              <a:gdLst>
                <a:gd name="T0" fmla="*/ 0 w 713"/>
                <a:gd name="T1" fmla="*/ 0 h 887"/>
                <a:gd name="T2" fmla="*/ 713 w 713"/>
                <a:gd name="T3" fmla="*/ 0 h 887"/>
                <a:gd name="T4" fmla="*/ 713 w 713"/>
                <a:gd name="T5" fmla="*/ 887 h 887"/>
                <a:gd name="T6" fmla="*/ 0 w 713"/>
                <a:gd name="T7" fmla="*/ 887 h 887"/>
                <a:gd name="T8" fmla="*/ 0 w 713"/>
                <a:gd name="T9" fmla="*/ 0 h 887"/>
                <a:gd name="T10" fmla="*/ 0 w 713"/>
                <a:gd name="T11" fmla="*/ 0 h 887"/>
              </a:gdLst>
              <a:ahLst/>
              <a:cxnLst>
                <a:cxn ang="0">
                  <a:pos x="T0" y="T1"/>
                </a:cxn>
                <a:cxn ang="0">
                  <a:pos x="T2" y="T3"/>
                </a:cxn>
                <a:cxn ang="0">
                  <a:pos x="T4" y="T5"/>
                </a:cxn>
                <a:cxn ang="0">
                  <a:pos x="T6" y="T7"/>
                </a:cxn>
                <a:cxn ang="0">
                  <a:pos x="T8" y="T9"/>
                </a:cxn>
                <a:cxn ang="0">
                  <a:pos x="T10" y="T11"/>
                </a:cxn>
              </a:cxnLst>
              <a:rect l="0" t="0" r="r" b="b"/>
              <a:pathLst>
                <a:path w="713" h="887">
                  <a:moveTo>
                    <a:pt x="0" y="0"/>
                  </a:moveTo>
                  <a:lnTo>
                    <a:pt x="713" y="0"/>
                  </a:lnTo>
                  <a:lnTo>
                    <a:pt x="713" y="887"/>
                  </a:lnTo>
                  <a:lnTo>
                    <a:pt x="0" y="88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4" name="Freeform 21"/>
            <p:cNvSpPr>
              <a:spLocks/>
            </p:cNvSpPr>
            <p:nvPr/>
          </p:nvSpPr>
          <p:spPr bwMode="auto">
            <a:xfrm flipH="1">
              <a:off x="8905634" y="5807047"/>
              <a:ext cx="55948" cy="106007"/>
            </a:xfrm>
            <a:custGeom>
              <a:avLst/>
              <a:gdLst>
                <a:gd name="T0" fmla="*/ 0 w 95"/>
                <a:gd name="T1" fmla="*/ 0 h 180"/>
                <a:gd name="T2" fmla="*/ 95 w 95"/>
                <a:gd name="T3" fmla="*/ 0 h 180"/>
                <a:gd name="T4" fmla="*/ 95 w 95"/>
                <a:gd name="T5" fmla="*/ 180 h 180"/>
                <a:gd name="T6" fmla="*/ 0 w 95"/>
                <a:gd name="T7" fmla="*/ 180 h 180"/>
                <a:gd name="T8" fmla="*/ 0 w 95"/>
                <a:gd name="T9" fmla="*/ 0 h 180"/>
                <a:gd name="T10" fmla="*/ 0 w 95"/>
                <a:gd name="T11" fmla="*/ 0 h 180"/>
              </a:gdLst>
              <a:ahLst/>
              <a:cxnLst>
                <a:cxn ang="0">
                  <a:pos x="T0" y="T1"/>
                </a:cxn>
                <a:cxn ang="0">
                  <a:pos x="T2" y="T3"/>
                </a:cxn>
                <a:cxn ang="0">
                  <a:pos x="T4" y="T5"/>
                </a:cxn>
                <a:cxn ang="0">
                  <a:pos x="T6" y="T7"/>
                </a:cxn>
                <a:cxn ang="0">
                  <a:pos x="T8" y="T9"/>
                </a:cxn>
                <a:cxn ang="0">
                  <a:pos x="T10" y="T11"/>
                </a:cxn>
              </a:cxnLst>
              <a:rect l="0" t="0" r="r" b="b"/>
              <a:pathLst>
                <a:path w="95" h="180">
                  <a:moveTo>
                    <a:pt x="0" y="0"/>
                  </a:moveTo>
                  <a:lnTo>
                    <a:pt x="95" y="0"/>
                  </a:lnTo>
                  <a:lnTo>
                    <a:pt x="95" y="180"/>
                  </a:lnTo>
                  <a:lnTo>
                    <a:pt x="0" y="18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5" name="Freeform 22"/>
            <p:cNvSpPr>
              <a:spLocks/>
            </p:cNvSpPr>
            <p:nvPr/>
          </p:nvSpPr>
          <p:spPr bwMode="auto">
            <a:xfrm flipH="1">
              <a:off x="9001040" y="5807047"/>
              <a:ext cx="53004" cy="106007"/>
            </a:xfrm>
            <a:custGeom>
              <a:avLst/>
              <a:gdLst>
                <a:gd name="T0" fmla="*/ 0 w 90"/>
                <a:gd name="T1" fmla="*/ 0 h 180"/>
                <a:gd name="T2" fmla="*/ 90 w 90"/>
                <a:gd name="T3" fmla="*/ 0 h 180"/>
                <a:gd name="T4" fmla="*/ 90 w 90"/>
                <a:gd name="T5" fmla="*/ 180 h 180"/>
                <a:gd name="T6" fmla="*/ 0 w 90"/>
                <a:gd name="T7" fmla="*/ 180 h 180"/>
                <a:gd name="T8" fmla="*/ 0 w 90"/>
                <a:gd name="T9" fmla="*/ 0 h 180"/>
                <a:gd name="T10" fmla="*/ 0 w 90"/>
                <a:gd name="T11" fmla="*/ 0 h 180"/>
              </a:gdLst>
              <a:ahLst/>
              <a:cxnLst>
                <a:cxn ang="0">
                  <a:pos x="T0" y="T1"/>
                </a:cxn>
                <a:cxn ang="0">
                  <a:pos x="T2" y="T3"/>
                </a:cxn>
                <a:cxn ang="0">
                  <a:pos x="T4" y="T5"/>
                </a:cxn>
                <a:cxn ang="0">
                  <a:pos x="T6" y="T7"/>
                </a:cxn>
                <a:cxn ang="0">
                  <a:pos x="T8" y="T9"/>
                </a:cxn>
                <a:cxn ang="0">
                  <a:pos x="T10" y="T11"/>
                </a:cxn>
              </a:cxnLst>
              <a:rect l="0" t="0" r="r" b="b"/>
              <a:pathLst>
                <a:path w="90" h="180">
                  <a:moveTo>
                    <a:pt x="0" y="0"/>
                  </a:moveTo>
                  <a:lnTo>
                    <a:pt x="90" y="0"/>
                  </a:lnTo>
                  <a:lnTo>
                    <a:pt x="90" y="180"/>
                  </a:lnTo>
                  <a:lnTo>
                    <a:pt x="0" y="18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6" name="Freeform 23"/>
            <p:cNvSpPr>
              <a:spLocks/>
            </p:cNvSpPr>
            <p:nvPr/>
          </p:nvSpPr>
          <p:spPr bwMode="auto">
            <a:xfrm flipH="1">
              <a:off x="8811994" y="5437788"/>
              <a:ext cx="337456" cy="55948"/>
            </a:xfrm>
            <a:custGeom>
              <a:avLst/>
              <a:gdLst>
                <a:gd name="T0" fmla="*/ 0 w 573"/>
                <a:gd name="T1" fmla="*/ 0 h 95"/>
                <a:gd name="T2" fmla="*/ 573 w 573"/>
                <a:gd name="T3" fmla="*/ 0 h 95"/>
                <a:gd name="T4" fmla="*/ 573 w 573"/>
                <a:gd name="T5" fmla="*/ 95 h 95"/>
                <a:gd name="T6" fmla="*/ 0 w 573"/>
                <a:gd name="T7" fmla="*/ 95 h 95"/>
                <a:gd name="T8" fmla="*/ 0 w 573"/>
                <a:gd name="T9" fmla="*/ 0 h 95"/>
                <a:gd name="T10" fmla="*/ 0 w 573"/>
                <a:gd name="T11" fmla="*/ 0 h 95"/>
              </a:gdLst>
              <a:ahLst/>
              <a:cxnLst>
                <a:cxn ang="0">
                  <a:pos x="T0" y="T1"/>
                </a:cxn>
                <a:cxn ang="0">
                  <a:pos x="T2" y="T3"/>
                </a:cxn>
                <a:cxn ang="0">
                  <a:pos x="T4" y="T5"/>
                </a:cxn>
                <a:cxn ang="0">
                  <a:pos x="T6" y="T7"/>
                </a:cxn>
                <a:cxn ang="0">
                  <a:pos x="T8" y="T9"/>
                </a:cxn>
                <a:cxn ang="0">
                  <a:pos x="T10" y="T11"/>
                </a:cxn>
              </a:cxnLst>
              <a:rect l="0" t="0" r="r" b="b"/>
              <a:pathLst>
                <a:path w="573" h="95">
                  <a:moveTo>
                    <a:pt x="0" y="0"/>
                  </a:moveTo>
                  <a:lnTo>
                    <a:pt x="573" y="0"/>
                  </a:lnTo>
                  <a:lnTo>
                    <a:pt x="573" y="95"/>
                  </a:lnTo>
                  <a:lnTo>
                    <a:pt x="0" y="95"/>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7" name="Freeform 24"/>
            <p:cNvSpPr>
              <a:spLocks/>
            </p:cNvSpPr>
            <p:nvPr/>
          </p:nvSpPr>
          <p:spPr bwMode="auto">
            <a:xfrm flipH="1">
              <a:off x="8811994" y="5533195"/>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8" name="Freeform 25"/>
            <p:cNvSpPr>
              <a:spLocks/>
            </p:cNvSpPr>
            <p:nvPr/>
          </p:nvSpPr>
          <p:spPr bwMode="auto">
            <a:xfrm flipH="1">
              <a:off x="8811994" y="5626834"/>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39" name="Freeform 26"/>
            <p:cNvSpPr>
              <a:spLocks/>
            </p:cNvSpPr>
            <p:nvPr/>
          </p:nvSpPr>
          <p:spPr bwMode="auto">
            <a:xfrm flipH="1">
              <a:off x="8811994" y="5718707"/>
              <a:ext cx="337456" cy="54770"/>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60" name="Rectangle 59"/>
          <p:cNvSpPr/>
          <p:nvPr/>
        </p:nvSpPr>
        <p:spPr bwMode="auto">
          <a:xfrm>
            <a:off x="508220" y="1543093"/>
            <a:ext cx="2754964" cy="793708"/>
          </a:xfrm>
          <a:prstGeom prst="rect">
            <a:avLst/>
          </a:prstGeom>
          <a:solidFill>
            <a:schemeClr val="bg1">
              <a:lumMod val="20000"/>
              <a:lumOff val="80000"/>
            </a:schemeClr>
          </a:solidFill>
          <a:ln w="63500">
            <a:solidFill>
              <a:schemeClr val="bg2">
                <a:lumMod val="75000"/>
              </a:schemeClr>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86494" rIns="186494" bIns="46623" numCol="1" spcCol="0" rtlCol="0" fromWordArt="0" anchor="t" anchorCtr="0" forceAA="0" compatLnSpc="1">
            <a:prstTxWarp prst="textNoShape">
              <a:avLst/>
            </a:prstTxWarp>
            <a:noAutofit/>
          </a:bodyPr>
          <a:lstStyle/>
          <a:p>
            <a:pPr defTabSz="950500"/>
            <a:r>
              <a:rPr lang="en-US" sz="2400" dirty="0" smtClean="0">
                <a:solidFill>
                  <a:srgbClr val="505050"/>
                </a:solidFill>
                <a:latin typeface="Segoe UI Light"/>
                <a:ea typeface="Segoe UI" pitchFamily="34" charset="0"/>
                <a:cs typeface="Segoe UI Semilight" panose="020B0402040204020203" pitchFamily="34" charset="0"/>
              </a:rPr>
              <a:t>User Application</a:t>
            </a:r>
            <a:endParaRPr lang="en-US" sz="2400" dirty="0">
              <a:solidFill>
                <a:srgbClr val="505050"/>
              </a:solidFill>
              <a:latin typeface="Segoe UI Light"/>
              <a:ea typeface="Segoe UI" pitchFamily="34" charset="0"/>
              <a:cs typeface="Segoe UI Semilight" panose="020B0402040204020203" pitchFamily="34" charset="0"/>
            </a:endParaRPr>
          </a:p>
        </p:txBody>
      </p:sp>
      <p:cxnSp>
        <p:nvCxnSpPr>
          <p:cNvPr id="62" name="Elbow Connector 61"/>
          <p:cNvCxnSpPr>
            <a:stCxn id="60" idx="2"/>
          </p:cNvCxnSpPr>
          <p:nvPr/>
        </p:nvCxnSpPr>
        <p:spPr>
          <a:xfrm rot="16200000" flipH="1">
            <a:off x="2438626" y="1783877"/>
            <a:ext cx="1719393" cy="2825240"/>
          </a:xfrm>
          <a:prstGeom prst="bentConnector2">
            <a:avLst/>
          </a:prstGeom>
          <a:ln w="63500">
            <a:solidFill>
              <a:schemeClr val="bg2">
                <a:lumMod val="7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70" name="TextBox 69"/>
          <p:cNvSpPr txBox="1"/>
          <p:nvPr/>
        </p:nvSpPr>
        <p:spPr>
          <a:xfrm>
            <a:off x="6617287" y="3881614"/>
            <a:ext cx="1667400" cy="522381"/>
          </a:xfrm>
          <a:prstGeom prst="rect">
            <a:avLst/>
          </a:prstGeom>
          <a:solidFill>
            <a:schemeClr val="bg1">
              <a:lumMod val="20000"/>
              <a:lumOff val="80000"/>
            </a:schemeClr>
          </a:solidFill>
        </p:spPr>
        <p:txBody>
          <a:bodyPr wrap="square" lIns="182880" tIns="146304" rIns="182880" bIns="91440" rtlCol="0" anchor="b" anchorCtr="0">
            <a:noAutofit/>
          </a:bodyPr>
          <a:lstStyle/>
          <a:p>
            <a:pPr algn="ctr">
              <a:lnSpc>
                <a:spcPct val="90000"/>
              </a:lnSpc>
              <a:spcAft>
                <a:spcPts val="612"/>
              </a:spcAft>
            </a:pPr>
            <a:r>
              <a:rPr lang="en-US" sz="1600" dirty="0">
                <a:solidFill>
                  <a:srgbClr val="505050"/>
                </a:solidFill>
              </a:rPr>
              <a:t>Linked </a:t>
            </a:r>
            <a:r>
              <a:rPr lang="en-US" sz="1600" dirty="0" smtClean="0">
                <a:solidFill>
                  <a:srgbClr val="505050"/>
                </a:solidFill>
              </a:rPr>
              <a:t>servers</a:t>
            </a:r>
            <a:endParaRPr lang="en-US" sz="1600" dirty="0">
              <a:solidFill>
                <a:srgbClr val="505050"/>
              </a:solidFill>
            </a:endParaRPr>
          </a:p>
        </p:txBody>
      </p:sp>
      <p:cxnSp>
        <p:nvCxnSpPr>
          <p:cNvPr id="71" name="Straight Arrow Connector 70"/>
          <p:cNvCxnSpPr/>
          <p:nvPr/>
        </p:nvCxnSpPr>
        <p:spPr>
          <a:xfrm>
            <a:off x="6537644" y="4028928"/>
            <a:ext cx="1664944" cy="0"/>
          </a:xfrm>
          <a:prstGeom prst="straightConnector1">
            <a:avLst/>
          </a:prstGeom>
          <a:ln w="31750">
            <a:solidFill>
              <a:schemeClr val="bg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grpSp>
        <p:nvGrpSpPr>
          <p:cNvPr id="73" name="Group 72"/>
          <p:cNvGrpSpPr/>
          <p:nvPr/>
        </p:nvGrpSpPr>
        <p:grpSpPr>
          <a:xfrm>
            <a:off x="4710940" y="2517313"/>
            <a:ext cx="1988447" cy="2637901"/>
            <a:chOff x="1717222" y="3129132"/>
            <a:chExt cx="1616528" cy="2144508"/>
          </a:xfrm>
        </p:grpSpPr>
        <p:grpSp>
          <p:nvGrpSpPr>
            <p:cNvPr id="74" name="Group 99"/>
            <p:cNvGrpSpPr>
              <a:grpSpLocks noChangeAspect="1"/>
            </p:cNvGrpSpPr>
            <p:nvPr/>
          </p:nvGrpSpPr>
          <p:grpSpPr bwMode="auto">
            <a:xfrm>
              <a:off x="1717222" y="3129132"/>
              <a:ext cx="1616528" cy="2144508"/>
              <a:chOff x="1879" y="2606"/>
              <a:chExt cx="248" cy="329"/>
            </a:xfrm>
          </p:grpSpPr>
          <p:sp>
            <p:nvSpPr>
              <p:cNvPr id="78"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9"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100" dirty="0" smtClean="0">
                    <a:solidFill>
                      <a:srgbClr val="505050"/>
                    </a:solidFill>
                  </a:rPr>
                  <a:t>Local</a:t>
                </a:r>
              </a:p>
              <a:p>
                <a:pPr algn="ctr"/>
                <a:r>
                  <a:rPr lang="en-US" sz="1100" dirty="0" smtClean="0">
                    <a:solidFill>
                      <a:srgbClr val="505050"/>
                    </a:solidFill>
                  </a:rPr>
                  <a:t>Database</a:t>
                </a:r>
                <a:endParaRPr lang="en-US" sz="1100" dirty="0">
                  <a:solidFill>
                    <a:srgbClr val="505050"/>
                  </a:solidFill>
                </a:endParaRPr>
              </a:p>
            </p:txBody>
          </p:sp>
        </p:grpSp>
        <p:grpSp>
          <p:nvGrpSpPr>
            <p:cNvPr id="75" name="Group 74"/>
            <p:cNvGrpSpPr/>
            <p:nvPr/>
          </p:nvGrpSpPr>
          <p:grpSpPr>
            <a:xfrm>
              <a:off x="1940331" y="3841072"/>
              <a:ext cx="1150481" cy="1078263"/>
              <a:chOff x="1940331" y="3803149"/>
              <a:chExt cx="1150481" cy="1078263"/>
            </a:xfrm>
          </p:grpSpPr>
          <p:sp>
            <p:nvSpPr>
              <p:cNvPr id="76" name="Rectangle 75"/>
              <p:cNvSpPr/>
              <p:nvPr/>
            </p:nvSpPr>
            <p:spPr bwMode="auto">
              <a:xfrm>
                <a:off x="1940331" y="4360668"/>
                <a:ext cx="1150481" cy="5207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a:lnSpc>
                    <a:spcPct val="90000"/>
                  </a:lnSpc>
                </a:pPr>
                <a:r>
                  <a:rPr lang="en-US" sz="1600" dirty="0" smtClean="0">
                    <a:solidFill>
                      <a:srgbClr val="505050"/>
                    </a:solidFill>
                    <a:ea typeface="Segoe UI" panose="020B0502040204020203" pitchFamily="34" charset="0"/>
                    <a:cs typeface="Segoe UI" panose="020B0502040204020203" pitchFamily="34" charset="0"/>
                  </a:rPr>
                  <a:t>Eligible </a:t>
                </a:r>
                <a:r>
                  <a:rPr lang="en-US" sz="1600" dirty="0">
                    <a:solidFill>
                      <a:srgbClr val="505050"/>
                    </a:solidFill>
                    <a:ea typeface="Segoe UI" panose="020B0502040204020203" pitchFamily="34" charset="0"/>
                    <a:cs typeface="Segoe UI" panose="020B0502040204020203" pitchFamily="34" charset="0"/>
                  </a:rPr>
                  <a:t>Data</a:t>
                </a:r>
              </a:p>
            </p:txBody>
          </p:sp>
          <p:sp>
            <p:nvSpPr>
              <p:cNvPr id="77" name="Rectangle 76"/>
              <p:cNvSpPr/>
              <p:nvPr/>
            </p:nvSpPr>
            <p:spPr bwMode="auto">
              <a:xfrm>
                <a:off x="1940331" y="3803149"/>
                <a:ext cx="1150481" cy="5207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a:lnSpc>
                    <a:spcPct val="90000"/>
                  </a:lnSpc>
                </a:pPr>
                <a:r>
                  <a:rPr lang="en-US" sz="1600" dirty="0">
                    <a:solidFill>
                      <a:srgbClr val="505050"/>
                    </a:solidFill>
                    <a:ea typeface="Segoe UI" panose="020B0502040204020203" pitchFamily="34" charset="0"/>
                    <a:cs typeface="Segoe UI" panose="020B0502040204020203" pitchFamily="34" charset="0"/>
                  </a:rPr>
                  <a:t>Local Data</a:t>
                </a:r>
              </a:p>
            </p:txBody>
          </p:sp>
        </p:grpSp>
      </p:grpSp>
      <p:grpSp>
        <p:nvGrpSpPr>
          <p:cNvPr id="80" name="Group 79"/>
          <p:cNvGrpSpPr/>
          <p:nvPr/>
        </p:nvGrpSpPr>
        <p:grpSpPr>
          <a:xfrm>
            <a:off x="8202588" y="2517313"/>
            <a:ext cx="1988447" cy="2637901"/>
            <a:chOff x="4117522" y="3129132"/>
            <a:chExt cx="1616528" cy="2144508"/>
          </a:xfrm>
        </p:grpSpPr>
        <p:grpSp>
          <p:nvGrpSpPr>
            <p:cNvPr id="81" name="Group 99"/>
            <p:cNvGrpSpPr>
              <a:grpSpLocks noChangeAspect="1"/>
            </p:cNvGrpSpPr>
            <p:nvPr/>
          </p:nvGrpSpPr>
          <p:grpSpPr bwMode="auto">
            <a:xfrm>
              <a:off x="4117522" y="3129132"/>
              <a:ext cx="1616528" cy="2144508"/>
              <a:chOff x="1879" y="2606"/>
              <a:chExt cx="248" cy="329"/>
            </a:xfrm>
          </p:grpSpPr>
          <p:sp>
            <p:nvSpPr>
              <p:cNvPr id="83"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4"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100" dirty="0" smtClean="0">
                    <a:solidFill>
                      <a:srgbClr val="505050"/>
                    </a:solidFill>
                  </a:rPr>
                  <a:t>Remote Endpoint</a:t>
                </a:r>
                <a:endParaRPr lang="en-US" sz="1100" dirty="0">
                  <a:solidFill>
                    <a:srgbClr val="505050"/>
                  </a:solidFill>
                </a:endParaRPr>
              </a:p>
            </p:txBody>
          </p:sp>
        </p:grpSp>
        <p:sp>
          <p:nvSpPr>
            <p:cNvPr id="82" name="Rectangle 81"/>
            <p:cNvSpPr/>
            <p:nvPr/>
          </p:nvSpPr>
          <p:spPr bwMode="auto">
            <a:xfrm>
              <a:off x="4352179" y="3841072"/>
              <a:ext cx="1150481" cy="1078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a:lnSpc>
                  <a:spcPct val="90000"/>
                </a:lnSpc>
              </a:pPr>
              <a:r>
                <a:rPr lang="en-US" sz="1600" dirty="0">
                  <a:solidFill>
                    <a:srgbClr val="505050"/>
                  </a:solidFill>
                  <a:ea typeface="Segoe UI" panose="020B0502040204020203" pitchFamily="34" charset="0"/>
                  <a:cs typeface="Segoe UI" panose="020B0502040204020203" pitchFamily="34" charset="0"/>
                </a:rPr>
                <a:t>Remote Data</a:t>
              </a:r>
            </a:p>
          </p:txBody>
        </p:sp>
      </p:grpSp>
      <p:cxnSp>
        <p:nvCxnSpPr>
          <p:cNvPr id="85" name="Elbow Connector 84"/>
          <p:cNvCxnSpPr/>
          <p:nvPr/>
        </p:nvCxnSpPr>
        <p:spPr>
          <a:xfrm>
            <a:off x="3248020" y="1939946"/>
            <a:ext cx="3657600" cy="2011680"/>
          </a:xfrm>
          <a:prstGeom prst="bentConnector2">
            <a:avLst/>
          </a:prstGeom>
          <a:ln w="63500">
            <a:solidFill>
              <a:schemeClr val="bg2">
                <a:lumMod val="75000"/>
              </a:schemeClr>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94" name="Group 93"/>
          <p:cNvGrpSpPr/>
          <p:nvPr/>
        </p:nvGrpSpPr>
        <p:grpSpPr>
          <a:xfrm>
            <a:off x="5477297" y="1701245"/>
            <a:ext cx="455732" cy="457492"/>
            <a:chOff x="5602168" y="1701245"/>
            <a:chExt cx="455732" cy="457492"/>
          </a:xfrm>
        </p:grpSpPr>
        <p:sp>
          <p:nvSpPr>
            <p:cNvPr id="92" name="Oval 91"/>
            <p:cNvSpPr/>
            <p:nvPr/>
          </p:nvSpPr>
          <p:spPr bwMode="auto">
            <a:xfrm>
              <a:off x="5639401" y="1735931"/>
              <a:ext cx="379798" cy="3797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93" name="Freeform 5"/>
            <p:cNvSpPr>
              <a:spLocks noEditPoints="1"/>
            </p:cNvSpPr>
            <p:nvPr/>
          </p:nvSpPr>
          <p:spPr bwMode="auto">
            <a:xfrm>
              <a:off x="5602168" y="1701245"/>
              <a:ext cx="455732" cy="457492"/>
            </a:xfrm>
            <a:custGeom>
              <a:avLst/>
              <a:gdLst>
                <a:gd name="T0" fmla="*/ 442 w 883"/>
                <a:gd name="T1" fmla="*/ 0 h 884"/>
                <a:gd name="T2" fmla="*/ 0 w 883"/>
                <a:gd name="T3" fmla="*/ 442 h 884"/>
                <a:gd name="T4" fmla="*/ 442 w 883"/>
                <a:gd name="T5" fmla="*/ 884 h 884"/>
                <a:gd name="T6" fmla="*/ 883 w 883"/>
                <a:gd name="T7" fmla="*/ 442 h 884"/>
                <a:gd name="T8" fmla="*/ 442 w 883"/>
                <a:gd name="T9" fmla="*/ 0 h 884"/>
                <a:gd name="T10" fmla="*/ 442 w 883"/>
                <a:gd name="T11" fmla="*/ 112 h 884"/>
                <a:gd name="T12" fmla="*/ 622 w 883"/>
                <a:gd name="T13" fmla="*/ 166 h 884"/>
                <a:gd name="T14" fmla="*/ 166 w 883"/>
                <a:gd name="T15" fmla="*/ 622 h 884"/>
                <a:gd name="T16" fmla="*/ 112 w 883"/>
                <a:gd name="T17" fmla="*/ 442 h 884"/>
                <a:gd name="T18" fmla="*/ 442 w 883"/>
                <a:gd name="T19" fmla="*/ 112 h 884"/>
                <a:gd name="T20" fmla="*/ 442 w 883"/>
                <a:gd name="T21" fmla="*/ 772 h 884"/>
                <a:gd name="T22" fmla="*/ 262 w 883"/>
                <a:gd name="T23" fmla="*/ 718 h 884"/>
                <a:gd name="T24" fmla="*/ 718 w 883"/>
                <a:gd name="T25" fmla="*/ 262 h 884"/>
                <a:gd name="T26" fmla="*/ 771 w 883"/>
                <a:gd name="T27" fmla="*/ 442 h 884"/>
                <a:gd name="T28" fmla="*/ 442 w 883"/>
                <a:gd name="T29" fmla="*/ 772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83" h="884">
                  <a:moveTo>
                    <a:pt x="442" y="0"/>
                  </a:moveTo>
                  <a:cubicBezTo>
                    <a:pt x="198" y="0"/>
                    <a:pt x="0" y="198"/>
                    <a:pt x="0" y="442"/>
                  </a:cubicBezTo>
                  <a:cubicBezTo>
                    <a:pt x="0" y="686"/>
                    <a:pt x="198" y="884"/>
                    <a:pt x="442" y="884"/>
                  </a:cubicBezTo>
                  <a:cubicBezTo>
                    <a:pt x="685" y="884"/>
                    <a:pt x="883" y="686"/>
                    <a:pt x="883" y="442"/>
                  </a:cubicBezTo>
                  <a:cubicBezTo>
                    <a:pt x="883" y="198"/>
                    <a:pt x="685" y="0"/>
                    <a:pt x="442" y="0"/>
                  </a:cubicBezTo>
                  <a:close/>
                  <a:moveTo>
                    <a:pt x="442" y="112"/>
                  </a:moveTo>
                  <a:cubicBezTo>
                    <a:pt x="508" y="112"/>
                    <a:pt x="570" y="132"/>
                    <a:pt x="622" y="166"/>
                  </a:cubicBezTo>
                  <a:cubicBezTo>
                    <a:pt x="166" y="622"/>
                    <a:pt x="166" y="622"/>
                    <a:pt x="166" y="622"/>
                  </a:cubicBezTo>
                  <a:cubicBezTo>
                    <a:pt x="132" y="570"/>
                    <a:pt x="112" y="508"/>
                    <a:pt x="112" y="442"/>
                  </a:cubicBezTo>
                  <a:cubicBezTo>
                    <a:pt x="112" y="260"/>
                    <a:pt x="260" y="112"/>
                    <a:pt x="442" y="112"/>
                  </a:cubicBezTo>
                  <a:close/>
                  <a:moveTo>
                    <a:pt x="442" y="772"/>
                  </a:moveTo>
                  <a:cubicBezTo>
                    <a:pt x="375" y="772"/>
                    <a:pt x="314" y="752"/>
                    <a:pt x="262" y="718"/>
                  </a:cubicBezTo>
                  <a:cubicBezTo>
                    <a:pt x="718" y="262"/>
                    <a:pt x="718" y="262"/>
                    <a:pt x="718" y="262"/>
                  </a:cubicBezTo>
                  <a:cubicBezTo>
                    <a:pt x="752" y="314"/>
                    <a:pt x="771" y="376"/>
                    <a:pt x="771" y="442"/>
                  </a:cubicBezTo>
                  <a:cubicBezTo>
                    <a:pt x="771" y="624"/>
                    <a:pt x="624" y="772"/>
                    <a:pt x="442" y="772"/>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03" name="Group 102"/>
          <p:cNvGrpSpPr/>
          <p:nvPr/>
        </p:nvGrpSpPr>
        <p:grpSpPr>
          <a:xfrm>
            <a:off x="2822532" y="3814059"/>
            <a:ext cx="471294" cy="472069"/>
            <a:chOff x="2354263" y="4459288"/>
            <a:chExt cx="965200" cy="966787"/>
          </a:xfrm>
        </p:grpSpPr>
        <p:sp>
          <p:nvSpPr>
            <p:cNvPr id="102" name="Oval 11"/>
            <p:cNvSpPr>
              <a:spLocks noChangeArrowheads="1"/>
            </p:cNvSpPr>
            <p:nvPr/>
          </p:nvSpPr>
          <p:spPr bwMode="auto">
            <a:xfrm>
              <a:off x="2354263" y="4459288"/>
              <a:ext cx="965200" cy="966787"/>
            </a:xfrm>
            <a:prstGeom prst="ellipse">
              <a:avLst/>
            </a:prstGeom>
            <a:solidFill>
              <a:schemeClr val="bg2">
                <a:lumMod val="75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1" name="Freeform 12"/>
            <p:cNvSpPr>
              <a:spLocks/>
            </p:cNvSpPr>
            <p:nvPr/>
          </p:nvSpPr>
          <p:spPr bwMode="auto">
            <a:xfrm>
              <a:off x="2581278" y="4773608"/>
              <a:ext cx="509588" cy="338137"/>
            </a:xfrm>
            <a:custGeom>
              <a:avLst/>
              <a:gdLst>
                <a:gd name="T0" fmla="*/ 0 w 321"/>
                <a:gd name="T1" fmla="*/ 105 h 213"/>
                <a:gd name="T2" fmla="*/ 108 w 321"/>
                <a:gd name="T3" fmla="*/ 213 h 213"/>
                <a:gd name="T4" fmla="*/ 321 w 321"/>
                <a:gd name="T5" fmla="*/ 0 h 213"/>
              </a:gdLst>
              <a:ahLst/>
              <a:cxnLst>
                <a:cxn ang="0">
                  <a:pos x="T0" y="T1"/>
                </a:cxn>
                <a:cxn ang="0">
                  <a:pos x="T2" y="T3"/>
                </a:cxn>
                <a:cxn ang="0">
                  <a:pos x="T4" y="T5"/>
                </a:cxn>
              </a:cxnLst>
              <a:rect l="0" t="0" r="r" b="b"/>
              <a:pathLst>
                <a:path w="321" h="213">
                  <a:moveTo>
                    <a:pt x="0" y="105"/>
                  </a:moveTo>
                  <a:lnTo>
                    <a:pt x="108" y="213"/>
                  </a:lnTo>
                  <a:lnTo>
                    <a:pt x="321" y="0"/>
                  </a:lnTo>
                </a:path>
              </a:pathLst>
            </a:custGeom>
            <a:noFill/>
            <a:ln w="5080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669557959"/>
      </p:ext>
    </p:extLst>
  </p:cSld>
  <p:clrMapOvr>
    <a:masterClrMapping/>
  </p:clrMapOvr>
  <p:transition>
    <p:fade/>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p:cNvSpPr txBox="1">
            <a:spLocks/>
          </p:cNvSpPr>
          <p:nvPr/>
        </p:nvSpPr>
        <p:spPr>
          <a:xfrm>
            <a:off x="274638" y="26894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pPr>
              <a:spcBef>
                <a:spcPts val="0"/>
              </a:spcBef>
            </a:pPr>
            <a:r>
              <a:rPr sz="7200" dirty="0">
                <a:gradFill>
                  <a:gsLst>
                    <a:gs pos="100000">
                      <a:srgbClr val="FFFFFF"/>
                    </a:gs>
                    <a:gs pos="0">
                      <a:srgbClr val="FFFFFF"/>
                    </a:gs>
                  </a:gsLst>
                  <a:lin ang="5400000" scaled="0"/>
                </a:gradFill>
              </a:rPr>
              <a:t>Hands-on </a:t>
            </a:r>
            <a:r>
              <a:rPr sz="7200" dirty="0" smtClean="0">
                <a:gradFill>
                  <a:gsLst>
                    <a:gs pos="100000">
                      <a:srgbClr val="FFFFFF"/>
                    </a:gs>
                    <a:gs pos="0">
                      <a:srgbClr val="FFFFFF"/>
                    </a:gs>
                  </a:gsLst>
                  <a:lin ang="5400000" scaled="0"/>
                </a:gradFill>
              </a:rPr>
              <a:t>lab (</a:t>
            </a:r>
            <a:r>
              <a:rPr sz="7200" dirty="0">
                <a:gradFill>
                  <a:gsLst>
                    <a:gs pos="100000">
                      <a:srgbClr val="FFFFFF"/>
                    </a:gs>
                    <a:gs pos="0">
                      <a:srgbClr val="FFFFFF"/>
                    </a:gs>
                  </a:gsLst>
                  <a:lin ang="5400000" scaled="0"/>
                </a:gradFill>
              </a:rPr>
              <a:t>HOL)</a:t>
            </a:r>
          </a:p>
        </p:txBody>
      </p:sp>
    </p:spTree>
    <p:extLst>
      <p:ext uri="{BB962C8B-B14F-4D97-AF65-F5344CB8AC3E}">
        <p14:creationId xmlns:p14="http://schemas.microsoft.com/office/powerpoint/2010/main" val="1982542175"/>
      </p:ext>
    </p:extLst>
  </p:cSld>
  <p:clrMapOvr>
    <a:masterClrMapping/>
  </p:clrMapOvr>
  <p:transition>
    <p:fad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35201" y="5991150"/>
            <a:ext cx="11990363" cy="810478"/>
          </a:xfrm>
          <a:prstGeom prst="rect">
            <a:avLst/>
          </a:prstGeom>
          <a:noFill/>
        </p:spPr>
        <p:txBody>
          <a:bodyPr wrap="square" rtlCol="0">
            <a:spAutoFit/>
          </a:bodyPr>
          <a:lstStyle/>
          <a:p>
            <a:pPr defTabSz="932706">
              <a:lnSpc>
                <a:spcPts val="1441"/>
              </a:lnSpc>
            </a:pPr>
            <a:r>
              <a:rPr lang="en-US" sz="1000" dirty="0" smtClean="0">
                <a:solidFill>
                  <a:srgbClr val="FFFFFF"/>
                </a:solidFill>
              </a:rPr>
              <a:t>© 2015 Microsoft Corporation. All rights reserved. Microsoft, Windows,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00" dirty="0">
              <a:solidFill>
                <a:srgbClr val="FFFFFF"/>
              </a:solidFill>
            </a:endParaRPr>
          </a:p>
        </p:txBody>
      </p:sp>
      <p:pic>
        <p:nvPicPr>
          <p:cNvPr id="5" name="Picture 4"/>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1359587678"/>
      </p:ext>
    </p:extLst>
  </p:cSld>
  <p:clrMapOvr>
    <a:masterClrMapping/>
  </p:clrMapOvr>
  <p:transition>
    <p:fad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Picture Placeholder 32"/>
          <p:cNvPicPr>
            <a:picLocks noGrp="1" noChangeAspect="1"/>
          </p:cNvPicPr>
          <p:nvPr>
            <p:ph type="pic" sz="quarter" idx="15"/>
          </p:nvPr>
        </p:nvPicPr>
        <p:blipFill>
          <a:blip r:embed="rId3">
            <a:extLst>
              <a:ext uri="{28A0092B-C50C-407E-A947-70E740481C1C}">
                <a14:useLocalDpi xmlns:a14="http://schemas.microsoft.com/office/drawing/2010/main" val="0"/>
              </a:ext>
            </a:extLst>
          </a:blip>
          <a:srcRect t="7808" b="7808"/>
          <a:stretch>
            <a:fillRect/>
          </a:stretch>
        </p:blipFill>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25" name="Picture 24" descr="C:\Users\petern\AppData\Local\Temp\vmware-petern\VMwareDnD\9912bbd5\PPE_Logo_RGB_bootcamp_600x131.png"/>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282565" y="307607"/>
            <a:ext cx="5486718" cy="5475656"/>
            <a:chOff x="6066058" y="307607"/>
            <a:chExt cx="5486718" cy="5475656"/>
          </a:xfrm>
        </p:grpSpPr>
        <p:sp>
          <p:nvSpPr>
            <p:cNvPr id="8" name="Rectangle 7"/>
            <p:cNvSpPr/>
            <p:nvPr/>
          </p:nvSpPr>
          <p:spPr bwMode="ltGray">
            <a:xfrm>
              <a:off x="6066376" y="307607"/>
              <a:ext cx="5486400" cy="5475656"/>
            </a:xfrm>
            <a:prstGeom prst="rect">
              <a:avLst/>
            </a:prstGeom>
            <a:solidFill>
              <a:srgbClr val="BA141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9" name="Title 16"/>
            <p:cNvSpPr txBox="1">
              <a:spLocks/>
            </p:cNvSpPr>
            <p:nvPr/>
          </p:nvSpPr>
          <p:spPr>
            <a:xfrm>
              <a:off x="6066058" y="307607"/>
              <a:ext cx="5197379" cy="1076576"/>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6000" b="0" kern="1200" cap="none" spc="-102" baseline="0">
                  <a:ln w="3175">
                    <a:noFill/>
                  </a:ln>
                  <a:gradFill>
                    <a:gsLst>
                      <a:gs pos="8850">
                        <a:srgbClr val="FFFFFF"/>
                      </a:gs>
                      <a:gs pos="34000">
                        <a:srgbClr val="FFFFFF"/>
                      </a:gs>
                    </a:gsLst>
                    <a:lin ang="5400000" scaled="0"/>
                  </a:gradFill>
                  <a:effectLst/>
                  <a:latin typeface="+mj-lt"/>
                  <a:ea typeface="+mn-ea"/>
                  <a:cs typeface="Segoe UI" pitchFamily="34" charset="0"/>
                </a:defRPr>
              </a:lvl1pPr>
            </a:lstStyle>
            <a:p>
              <a:r>
                <a:rPr sz="4800" dirty="0" smtClean="0"/>
                <a:t>Always </a:t>
              </a:r>
              <a:br>
                <a:rPr sz="4800" dirty="0" smtClean="0"/>
              </a:br>
              <a:r>
                <a:rPr sz="4800" dirty="0" smtClean="0"/>
                <a:t>Encrypted </a:t>
              </a:r>
              <a:br>
                <a:rPr sz="4800" dirty="0" smtClean="0"/>
              </a:br>
              <a:r>
                <a:rPr sz="4800" dirty="0" smtClean="0"/>
                <a:t>overview</a:t>
              </a:r>
              <a:endParaRPr sz="4800" dirty="0"/>
            </a:p>
          </p:txBody>
        </p:sp>
        <p:sp>
          <p:nvSpPr>
            <p:cNvPr id="10" name="Text Placeholder 4"/>
            <p:cNvSpPr txBox="1">
              <a:spLocks/>
            </p:cNvSpPr>
            <p:nvPr/>
          </p:nvSpPr>
          <p:spPr>
            <a:xfrm>
              <a:off x="6066058" y="4154531"/>
              <a:ext cx="5197379" cy="1018969"/>
            </a:xfrm>
            <a:prstGeom prst="rect">
              <a:avLst/>
            </a:prstGeom>
            <a:noFill/>
          </p:spPr>
          <p:txBody>
            <a:bodyPr vert="horz" wrap="square" lIns="182880" tIns="146304" rIns="182880" bIns="146304"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7965">
                        <a:schemeClr val="tx1"/>
                      </a:gs>
                      <a:gs pos="8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smtClean="0">
                  <a:solidFill>
                    <a:srgbClr val="FFFFFF"/>
                  </a:solidFill>
                </a:rPr>
                <a:t>Speaker Name</a:t>
              </a:r>
              <a:endParaRPr lang="en-US" sz="3200" dirty="0">
                <a:solidFill>
                  <a:srgbClr val="FFFFFF"/>
                </a:solidFill>
              </a:endParaRPr>
            </a:p>
          </p:txBody>
        </p:sp>
        <p:sp>
          <p:nvSpPr>
            <p:cNvPr id="11" name="Rectangle 10"/>
            <p:cNvSpPr/>
            <p:nvPr/>
          </p:nvSpPr>
          <p:spPr>
            <a:xfrm>
              <a:off x="6143855" y="2433003"/>
              <a:ext cx="4368242" cy="1200329"/>
            </a:xfrm>
            <a:prstGeom prst="rect">
              <a:avLst/>
            </a:prstGeom>
          </p:spPr>
          <p:txBody>
            <a:bodyPr wrap="square">
              <a:spAutoFit/>
            </a:bodyPr>
            <a:lstStyle/>
            <a:p>
              <a:endParaRPr lang="en-US" sz="2400" dirty="0" smtClean="0">
                <a:solidFill>
                  <a:srgbClr val="FFFFFF"/>
                </a:solidFill>
                <a:latin typeface="Segoe UI Light"/>
              </a:endParaRPr>
            </a:p>
            <a:p>
              <a:r>
                <a:rPr lang="en-US" sz="2400" dirty="0" smtClean="0">
                  <a:solidFill>
                    <a:srgbClr val="FFFFFF"/>
                  </a:solidFill>
                  <a:latin typeface="Segoe UI Light"/>
                </a:rPr>
                <a:t>Mission-critical </a:t>
              </a:r>
              <a:r>
                <a:rPr lang="en-US" sz="2400" dirty="0">
                  <a:solidFill>
                    <a:srgbClr val="FFFFFF"/>
                  </a:solidFill>
                  <a:latin typeface="Segoe UI Light"/>
                </a:rPr>
                <a:t>performance with </a:t>
              </a:r>
              <a:r>
                <a:rPr lang="en-US" sz="2400" dirty="0" smtClean="0">
                  <a:solidFill>
                    <a:srgbClr val="FFFFFF"/>
                  </a:solidFill>
                  <a:latin typeface="Segoe UI Light"/>
                </a:rPr>
                <a:t>Microsoft SQL </a:t>
              </a:r>
              <a:r>
                <a:rPr lang="en-US" sz="2400" dirty="0">
                  <a:solidFill>
                    <a:srgbClr val="FFFFFF"/>
                  </a:solidFill>
                  <a:latin typeface="Segoe UI Light"/>
                </a:rPr>
                <a:t>Server 2016</a:t>
              </a:r>
            </a:p>
          </p:txBody>
        </p:sp>
      </p:grpSp>
    </p:spTree>
    <p:extLst>
      <p:ext uri="{BB962C8B-B14F-4D97-AF65-F5344CB8AC3E}">
        <p14:creationId xmlns:p14="http://schemas.microsoft.com/office/powerpoint/2010/main" val="1433120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type="body" sz="quarter" idx="11"/>
          </p:nvPr>
        </p:nvSpPr>
        <p:spPr>
          <a:xfrm>
            <a:off x="274320" y="2062880"/>
            <a:ext cx="9110661" cy="4572000"/>
          </a:xfrm>
        </p:spPr>
        <p:txBody>
          <a:bodyPr>
            <a:noAutofit/>
          </a:bodyPr>
          <a:lstStyle/>
          <a:p>
            <a:pPr>
              <a:lnSpc>
                <a:spcPct val="100000"/>
              </a:lnSpc>
              <a:spcBef>
                <a:spcPts val="0"/>
              </a:spcBef>
              <a:spcAft>
                <a:spcPts val="1000"/>
              </a:spcAft>
            </a:pPr>
            <a:r>
              <a:rPr lang="en-US" sz="2400" dirty="0" smtClean="0">
                <a:solidFill>
                  <a:schemeClr val="bg2"/>
                </a:solidFill>
              </a:rPr>
              <a:t>Extreme </a:t>
            </a:r>
            <a:r>
              <a:rPr lang="en-US" sz="2400" dirty="0">
                <a:solidFill>
                  <a:schemeClr val="bg2"/>
                </a:solidFill>
              </a:rPr>
              <a:t>OLTP performance (up to </a:t>
            </a:r>
            <a:r>
              <a:rPr lang="en-US" sz="2400" dirty="0" smtClean="0">
                <a:solidFill>
                  <a:schemeClr val="bg2"/>
                </a:solidFill>
              </a:rPr>
              <a:t>30x) </a:t>
            </a:r>
            <a:r>
              <a:rPr lang="en-US" sz="2400" dirty="0">
                <a:solidFill>
                  <a:schemeClr val="bg2"/>
                </a:solidFill>
              </a:rPr>
              <a:t>due </a:t>
            </a:r>
            <a:r>
              <a:rPr lang="en-US" sz="2400" dirty="0" smtClean="0">
                <a:solidFill>
                  <a:schemeClr val="bg2"/>
                </a:solidFill>
              </a:rPr>
              <a:t>to two factors:</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High scalability through </a:t>
            </a:r>
            <a:r>
              <a:rPr lang="en-US" sz="1800" dirty="0">
                <a:solidFill>
                  <a:srgbClr val="505050"/>
                </a:solidFill>
                <a:latin typeface="Segoe UI" panose="020B0502040204020203" pitchFamily="34" charset="0"/>
                <a:cs typeface="Segoe UI" panose="020B0502040204020203" pitchFamily="34" charset="0"/>
              </a:rPr>
              <a:t>lock- and latch-free architecture enables linear </a:t>
            </a:r>
            <a:r>
              <a:rPr lang="en-US" sz="1800" dirty="0" smtClean="0">
                <a:solidFill>
                  <a:srgbClr val="505050"/>
                </a:solidFill>
                <a:latin typeface="Segoe UI" panose="020B0502040204020203" pitchFamily="34" charset="0"/>
                <a:cs typeface="Segoe UI" panose="020B0502040204020203" pitchFamily="34" charset="0"/>
              </a:rPr>
              <a:t>scaling</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Low latency through efficient </a:t>
            </a:r>
            <a:r>
              <a:rPr lang="en-US" sz="1800" dirty="0">
                <a:solidFill>
                  <a:srgbClr val="505050"/>
                </a:solidFill>
                <a:latin typeface="Segoe UI" panose="020B0502040204020203" pitchFamily="34" charset="0"/>
                <a:cs typeface="Segoe UI" panose="020B0502040204020203" pitchFamily="34" charset="0"/>
              </a:rPr>
              <a:t>data access and query processing: memory-optimized data structures and native </a:t>
            </a:r>
            <a:r>
              <a:rPr lang="en-US" sz="1800" dirty="0" smtClean="0">
                <a:solidFill>
                  <a:srgbClr val="505050"/>
                </a:solidFill>
                <a:latin typeface="Segoe UI" panose="020B0502040204020203" pitchFamily="34" charset="0"/>
                <a:cs typeface="Segoe UI" panose="020B0502040204020203" pitchFamily="34" charset="0"/>
              </a:rPr>
              <a:t>compilation</a:t>
            </a:r>
          </a:p>
          <a:p>
            <a:pPr lvl="1">
              <a:lnSpc>
                <a:spcPct val="100000"/>
              </a:lnSpc>
              <a:spcBef>
                <a:spcPts val="0"/>
              </a:spcBef>
              <a:spcAft>
                <a:spcPts val="1000"/>
              </a:spcAft>
            </a:pPr>
            <a:endParaRPr lang="en-US" sz="2400" dirty="0" smtClean="0">
              <a:solidFill>
                <a:srgbClr val="505050"/>
              </a:solidFill>
              <a:latin typeface="+mj-lt"/>
            </a:endParaRPr>
          </a:p>
          <a:p>
            <a:pPr>
              <a:lnSpc>
                <a:spcPct val="100000"/>
              </a:lnSpc>
              <a:spcBef>
                <a:spcPts val="0"/>
              </a:spcBef>
              <a:spcAft>
                <a:spcPts val="1000"/>
              </a:spcAft>
            </a:pPr>
            <a:r>
              <a:rPr lang="en-US" sz="2400" dirty="0" smtClean="0">
                <a:solidFill>
                  <a:schemeClr val="bg2"/>
                </a:solidFill>
              </a:rPr>
              <a:t>Integrated </a:t>
            </a:r>
            <a:r>
              <a:rPr lang="en-US" sz="2400" dirty="0">
                <a:solidFill>
                  <a:schemeClr val="bg2"/>
                </a:solidFill>
              </a:rPr>
              <a:t>into SQL Server for low </a:t>
            </a:r>
            <a:r>
              <a:rPr lang="en-US" sz="2400" dirty="0" smtClean="0">
                <a:solidFill>
                  <a:schemeClr val="bg2"/>
                </a:solidFill>
              </a:rPr>
              <a:t>total cost of ownership (TCO)</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Part </a:t>
            </a:r>
            <a:r>
              <a:rPr lang="en-US" sz="1800" dirty="0">
                <a:solidFill>
                  <a:srgbClr val="505050"/>
                </a:solidFill>
                <a:latin typeface="Segoe UI" panose="020B0502040204020203" pitchFamily="34" charset="0"/>
                <a:cs typeface="Segoe UI" panose="020B0502040204020203" pitchFamily="34" charset="0"/>
              </a:rPr>
              <a:t>of Enterprise </a:t>
            </a:r>
            <a:r>
              <a:rPr lang="en-US" sz="1800" dirty="0" smtClean="0">
                <a:solidFill>
                  <a:srgbClr val="505050"/>
                </a:solidFill>
                <a:latin typeface="Segoe UI" panose="020B0502040204020203" pitchFamily="34" charset="0"/>
                <a:cs typeface="Segoe UI" panose="020B0502040204020203" pitchFamily="34" charset="0"/>
              </a:rPr>
              <a:t>Edition</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Same databases </a:t>
            </a:r>
            <a:r>
              <a:rPr lang="en-US" sz="1800" dirty="0">
                <a:solidFill>
                  <a:srgbClr val="505050"/>
                </a:solidFill>
                <a:latin typeface="Segoe UI" panose="020B0502040204020203" pitchFamily="34" charset="0"/>
                <a:cs typeface="Segoe UI" panose="020B0502040204020203" pitchFamily="34" charset="0"/>
              </a:rPr>
              <a:t>can have in-memory and </a:t>
            </a:r>
            <a:r>
              <a:rPr lang="en-US" sz="1800" dirty="0" smtClean="0">
                <a:solidFill>
                  <a:srgbClr val="505050"/>
                </a:solidFill>
                <a:latin typeface="Segoe UI" panose="020B0502040204020203" pitchFamily="34" charset="0"/>
                <a:cs typeface="Segoe UI" panose="020B0502040204020203" pitchFamily="34" charset="0"/>
              </a:rPr>
              <a:t>on-disk</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Integrated </a:t>
            </a:r>
            <a:r>
              <a:rPr lang="en-US" sz="1800" dirty="0">
                <a:solidFill>
                  <a:srgbClr val="505050"/>
                </a:solidFill>
                <a:latin typeface="Segoe UI" panose="020B0502040204020203" pitchFamily="34" charset="0"/>
                <a:cs typeface="Segoe UI" panose="020B0502040204020203" pitchFamily="34" charset="0"/>
              </a:rPr>
              <a:t>developer and DBA experience: same T-SQL, client stack, tooling, backup/restore, </a:t>
            </a:r>
            <a:r>
              <a:rPr lang="en-US" sz="1800" dirty="0" smtClean="0">
                <a:solidFill>
                  <a:srgbClr val="505050"/>
                </a:solidFill>
                <a:latin typeface="Segoe UI" panose="020B0502040204020203" pitchFamily="34" charset="0"/>
                <a:cs typeface="Segoe UI" panose="020B0502040204020203" pitchFamily="34" charset="0"/>
              </a:rPr>
              <a:t>AlwaysOn</a:t>
            </a:r>
            <a:endParaRPr lang="en-US" sz="1800" dirty="0">
              <a:solidFill>
                <a:srgbClr val="505050"/>
              </a:solidFill>
              <a:latin typeface="Segoe UI" panose="020B0502040204020203" pitchFamily="34" charset="0"/>
              <a:cs typeface="Segoe UI" panose="020B0502040204020203" pitchFamily="34" charset="0"/>
            </a:endParaRPr>
          </a:p>
        </p:txBody>
      </p:sp>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In-Memory OLTP value proposition</a:t>
            </a:r>
          </a:p>
        </p:txBody>
      </p:sp>
      <p:sp>
        <p:nvSpPr>
          <p:cNvPr id="10" name="Rectangle 9"/>
          <p:cNvSpPr/>
          <p:nvPr/>
        </p:nvSpPr>
        <p:spPr>
          <a:xfrm>
            <a:off x="274320" y="1371223"/>
            <a:ext cx="10467289" cy="461665"/>
          </a:xfrm>
          <a:prstGeom prst="rect">
            <a:avLst/>
          </a:prstGeom>
        </p:spPr>
        <p:txBody>
          <a:bodyPr wrap="none">
            <a:spAutoFit/>
          </a:bodyPr>
          <a:lstStyle/>
          <a:p>
            <a:r>
              <a:rPr lang="en-US" sz="2400" dirty="0">
                <a:solidFill>
                  <a:srgbClr val="BA141A"/>
                </a:solidFill>
                <a:latin typeface="Segoe UI Light"/>
              </a:rPr>
              <a:t>Target scenarios: OLTP apps with high throughput and low-latency requirements</a:t>
            </a:r>
          </a:p>
        </p:txBody>
      </p:sp>
    </p:spTree>
    <p:extLst>
      <p:ext uri="{BB962C8B-B14F-4D97-AF65-F5344CB8AC3E}">
        <p14:creationId xmlns:p14="http://schemas.microsoft.com/office/powerpoint/2010/main" val="3562998117"/>
      </p:ext>
    </p:extLst>
  </p:cSld>
  <p:clrMapOvr>
    <a:masterClrMapping/>
  </p:clrMapOvr>
  <p:transition>
    <p:fade/>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4687" y="2690"/>
            <a:ext cx="10491788" cy="6989144"/>
          </a:xfrm>
          <a:prstGeom prst="rect">
            <a:avLst/>
          </a:prstGeom>
        </p:spPr>
      </p:pic>
      <p:sp>
        <p:nvSpPr>
          <p:cNvPr id="12" name="Rectangle 11"/>
          <p:cNvSpPr/>
          <p:nvPr/>
        </p:nvSpPr>
        <p:spPr bwMode="auto">
          <a:xfrm>
            <a:off x="0" y="-11430"/>
            <a:ext cx="5687122" cy="700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smtClean="0"/>
              <a:t>Learning objectives</a:t>
            </a:r>
            <a:endParaRPr lang="en-US" sz="4800" dirty="0"/>
          </a:p>
        </p:txBody>
      </p:sp>
      <p:sp>
        <p:nvSpPr>
          <p:cNvPr id="3" name="Text Placeholder 2"/>
          <p:cNvSpPr>
            <a:spLocks noGrp="1"/>
          </p:cNvSpPr>
          <p:nvPr>
            <p:ph sz="quarter" idx="10"/>
          </p:nvPr>
        </p:nvSpPr>
        <p:spPr>
          <a:xfrm>
            <a:off x="274638" y="1665449"/>
            <a:ext cx="7315200" cy="2800767"/>
          </a:xfrm>
        </p:spPr>
        <p:txBody>
          <a:bodyPr/>
          <a:lstStyle/>
          <a:p>
            <a:pPr lvl="0">
              <a:lnSpc>
                <a:spcPct val="100000"/>
              </a:lnSpc>
              <a:spcBef>
                <a:spcPts val="1500"/>
              </a:spcBef>
            </a:pPr>
            <a:r>
              <a:rPr lang="en-US" dirty="0" smtClean="0">
                <a:latin typeface="+mj-lt"/>
              </a:rPr>
              <a:t>Overview of Always Encrypted</a:t>
            </a:r>
          </a:p>
          <a:p>
            <a:pPr indent="-241300">
              <a:lnSpc>
                <a:spcPct val="100000"/>
              </a:lnSpc>
              <a:spcBef>
                <a:spcPts val="1500"/>
              </a:spcBef>
            </a:pPr>
            <a:r>
              <a:rPr lang="en-US" dirty="0" smtClean="0">
                <a:latin typeface="+mj-lt"/>
              </a:rPr>
              <a:t>Key provisioning and feature </a:t>
            </a:r>
            <a:r>
              <a:rPr lang="en-US" dirty="0">
                <a:latin typeface="+mj-lt"/>
              </a:rPr>
              <a:t>d</a:t>
            </a:r>
            <a:r>
              <a:rPr lang="en-US" dirty="0" smtClean="0">
                <a:latin typeface="+mj-lt"/>
              </a:rPr>
              <a:t>etails</a:t>
            </a:r>
          </a:p>
          <a:p>
            <a:pPr indent="-241300">
              <a:lnSpc>
                <a:spcPct val="100000"/>
              </a:lnSpc>
              <a:spcBef>
                <a:spcPts val="1500"/>
              </a:spcBef>
            </a:pPr>
            <a:r>
              <a:rPr lang="en-US" dirty="0" smtClean="0">
                <a:latin typeface="+mj-lt"/>
              </a:rPr>
              <a:t>Limitations and roadblocks</a:t>
            </a:r>
          </a:p>
          <a:p>
            <a:pPr indent="-241300">
              <a:lnSpc>
                <a:spcPct val="100000"/>
              </a:lnSpc>
              <a:spcBef>
                <a:spcPts val="1500"/>
              </a:spcBef>
            </a:pPr>
            <a:r>
              <a:rPr lang="en-US" dirty="0" smtClean="0">
                <a:latin typeface="+mj-lt"/>
              </a:rPr>
              <a:t>Best practices</a:t>
            </a:r>
          </a:p>
          <a:p>
            <a:pPr lvl="0">
              <a:lnSpc>
                <a:spcPct val="100000"/>
              </a:lnSpc>
              <a:spcBef>
                <a:spcPts val="1500"/>
              </a:spcBef>
            </a:pPr>
            <a:r>
              <a:rPr lang="en-US" dirty="0" smtClean="0">
                <a:latin typeface="+mj-lt"/>
              </a:rPr>
              <a:t>Always Encrypted hands-on lab</a:t>
            </a:r>
          </a:p>
        </p:txBody>
      </p:sp>
    </p:spTree>
    <p:extLst>
      <p:ext uri="{BB962C8B-B14F-4D97-AF65-F5344CB8AC3E}">
        <p14:creationId xmlns:p14="http://schemas.microsoft.com/office/powerpoint/2010/main" val="1128229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274638" y="2481712"/>
            <a:ext cx="11887200" cy="1831975"/>
          </a:xfrm>
        </p:spPr>
        <p:txBody>
          <a:bodyPr/>
          <a:lstStyle/>
          <a:p>
            <a:r>
              <a:rPr lang="en-US" sz="7200" dirty="0" smtClean="0"/>
              <a:t>Always Encrypted overview</a:t>
            </a:r>
            <a:endParaRPr lang="en-US" sz="7200" dirty="0"/>
          </a:p>
        </p:txBody>
      </p:sp>
    </p:spTree>
    <p:extLst>
      <p:ext uri="{BB962C8B-B14F-4D97-AF65-F5344CB8AC3E}">
        <p14:creationId xmlns:p14="http://schemas.microsoft.com/office/powerpoint/2010/main" val="423295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466629" y="1648417"/>
            <a:ext cx="11514917" cy="4030044"/>
            <a:chOff x="466629" y="2124686"/>
            <a:chExt cx="11514917" cy="4030044"/>
          </a:xfrm>
        </p:grpSpPr>
        <p:grpSp>
          <p:nvGrpSpPr>
            <p:cNvPr id="8" name="Group 7"/>
            <p:cNvGrpSpPr/>
            <p:nvPr/>
          </p:nvGrpSpPr>
          <p:grpSpPr>
            <a:xfrm>
              <a:off x="466629" y="2124686"/>
              <a:ext cx="11514917" cy="2437962"/>
              <a:chOff x="473812" y="1925002"/>
              <a:chExt cx="11570087" cy="2437962"/>
            </a:xfrm>
          </p:grpSpPr>
          <p:sp>
            <p:nvSpPr>
              <p:cNvPr id="4" name="Rectangle 3"/>
              <p:cNvSpPr/>
              <p:nvPr/>
            </p:nvSpPr>
            <p:spPr bwMode="auto">
              <a:xfrm>
                <a:off x="473812" y="1925002"/>
                <a:ext cx="3785461" cy="24379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r>
                  <a:rPr lang="en-US" sz="2400" dirty="0">
                    <a:solidFill>
                      <a:srgbClr val="FFFFFF"/>
                    </a:solidFill>
                    <a:latin typeface="Segoe UI Light"/>
                  </a:rPr>
                  <a:t>Prevention of </a:t>
                </a:r>
                <a:r>
                  <a:rPr lang="en-US" sz="2400" dirty="0" smtClean="0">
                    <a:solidFill>
                      <a:srgbClr val="FFFFFF"/>
                    </a:solidFill>
                    <a:latin typeface="Segoe UI Light"/>
                  </a:rPr>
                  <a:t/>
                </a:r>
                <a:br>
                  <a:rPr lang="en-US" sz="2400" dirty="0" smtClean="0">
                    <a:solidFill>
                      <a:srgbClr val="FFFFFF"/>
                    </a:solidFill>
                    <a:latin typeface="Segoe UI Light"/>
                  </a:rPr>
                </a:br>
                <a:r>
                  <a:rPr lang="en-US" sz="2400" dirty="0" smtClean="0">
                    <a:solidFill>
                      <a:srgbClr val="FFFFFF"/>
                    </a:solidFill>
                    <a:latin typeface="Segoe UI Light"/>
                  </a:rPr>
                  <a:t>data </a:t>
                </a:r>
                <a:r>
                  <a:rPr lang="en-US" sz="2400" dirty="0">
                    <a:solidFill>
                      <a:srgbClr val="FFFFFF"/>
                    </a:solidFill>
                    <a:latin typeface="Segoe UI Light"/>
                  </a:rPr>
                  <a:t>disclosure</a:t>
                </a:r>
              </a:p>
              <a:p>
                <a:pPr marL="0" lvl="2"/>
                <a:endParaRPr lang="en-US" dirty="0">
                  <a:solidFill>
                    <a:srgbClr val="FFFFFF"/>
                  </a:solidFill>
                </a:endParaRPr>
              </a:p>
              <a:p>
                <a:pPr marL="0" lvl="2"/>
                <a:r>
                  <a:rPr lang="en-US" dirty="0">
                    <a:solidFill>
                      <a:srgbClr val="FFFFFF"/>
                    </a:solidFill>
                  </a:rPr>
                  <a:t>Client-side encryption of sensitive data using keys that are never given to </a:t>
                </a:r>
                <a:r>
                  <a:rPr lang="en-US" dirty="0" smtClean="0">
                    <a:solidFill>
                      <a:srgbClr val="FFFFFF"/>
                    </a:solidFill>
                  </a:rPr>
                  <a:t>database </a:t>
                </a:r>
                <a:r>
                  <a:rPr lang="en-US" dirty="0">
                    <a:solidFill>
                      <a:srgbClr val="FFFFFF"/>
                    </a:solidFill>
                  </a:rPr>
                  <a:t>system</a:t>
                </a:r>
              </a:p>
            </p:txBody>
          </p:sp>
          <p:sp>
            <p:nvSpPr>
              <p:cNvPr id="6" name="Rectangle 5"/>
              <p:cNvSpPr/>
              <p:nvPr/>
            </p:nvSpPr>
            <p:spPr bwMode="auto">
              <a:xfrm>
                <a:off x="4372723" y="1925002"/>
                <a:ext cx="3785461" cy="24379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r>
                  <a:rPr lang="en-US" sz="2400" dirty="0">
                    <a:solidFill>
                      <a:srgbClr val="FFFFFF"/>
                    </a:solidFill>
                    <a:latin typeface="Segoe UI Light"/>
                  </a:rPr>
                  <a:t>Queries on </a:t>
                </a:r>
                <a:r>
                  <a:rPr lang="en-US" sz="2400" dirty="0" smtClean="0">
                    <a:solidFill>
                      <a:srgbClr val="FFFFFF"/>
                    </a:solidFill>
                    <a:latin typeface="Segoe UI Light"/>
                  </a:rPr>
                  <a:t/>
                </a:r>
                <a:br>
                  <a:rPr lang="en-US" sz="2400" dirty="0" smtClean="0">
                    <a:solidFill>
                      <a:srgbClr val="FFFFFF"/>
                    </a:solidFill>
                    <a:latin typeface="Segoe UI Light"/>
                  </a:rPr>
                </a:br>
                <a:r>
                  <a:rPr lang="en-US" sz="2400" dirty="0" smtClean="0">
                    <a:solidFill>
                      <a:srgbClr val="FFFFFF"/>
                    </a:solidFill>
                    <a:latin typeface="Segoe UI Light"/>
                  </a:rPr>
                  <a:t>encrypted </a:t>
                </a:r>
                <a:r>
                  <a:rPr lang="en-US" sz="2400" dirty="0">
                    <a:solidFill>
                      <a:srgbClr val="FFFFFF"/>
                    </a:solidFill>
                    <a:latin typeface="Segoe UI Light"/>
                  </a:rPr>
                  <a:t>data</a:t>
                </a:r>
              </a:p>
              <a:p>
                <a:pPr marL="0" lvl="2"/>
                <a:endParaRPr lang="en-US" dirty="0">
                  <a:solidFill>
                    <a:srgbClr val="FFFFFF"/>
                  </a:solidFill>
                </a:endParaRPr>
              </a:p>
              <a:p>
                <a:pPr marL="0" lvl="2"/>
                <a:r>
                  <a:rPr lang="en-US" dirty="0">
                    <a:solidFill>
                      <a:srgbClr val="FFFFFF"/>
                    </a:solidFill>
                  </a:rPr>
                  <a:t>Support for equality comparison, including join, group by, and distinct operators</a:t>
                </a:r>
              </a:p>
            </p:txBody>
          </p:sp>
          <p:sp>
            <p:nvSpPr>
              <p:cNvPr id="7" name="Rectangle 6"/>
              <p:cNvSpPr/>
              <p:nvPr/>
            </p:nvSpPr>
            <p:spPr bwMode="auto">
              <a:xfrm>
                <a:off x="8271635" y="1925002"/>
                <a:ext cx="3772264" cy="243796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pPr marL="0" lvl="1"/>
                <a:r>
                  <a:rPr lang="en-US" sz="2400" dirty="0">
                    <a:solidFill>
                      <a:srgbClr val="FFFFFF"/>
                    </a:solidFill>
                    <a:latin typeface="Segoe UI Light"/>
                  </a:rPr>
                  <a:t>Application </a:t>
                </a:r>
                <a:r>
                  <a:rPr lang="en-US" sz="2400" dirty="0" smtClean="0">
                    <a:solidFill>
                      <a:srgbClr val="FFFFFF"/>
                    </a:solidFill>
                    <a:latin typeface="Segoe UI Light"/>
                  </a:rPr>
                  <a:t/>
                </a:r>
                <a:br>
                  <a:rPr lang="en-US" sz="2400" dirty="0" smtClean="0">
                    <a:solidFill>
                      <a:srgbClr val="FFFFFF"/>
                    </a:solidFill>
                    <a:latin typeface="Segoe UI Light"/>
                  </a:rPr>
                </a:br>
                <a:r>
                  <a:rPr lang="en-US" sz="2400" dirty="0" smtClean="0">
                    <a:solidFill>
                      <a:srgbClr val="FFFFFF"/>
                    </a:solidFill>
                    <a:latin typeface="Segoe UI Light"/>
                  </a:rPr>
                  <a:t>transparency</a:t>
                </a:r>
                <a:endParaRPr lang="en-US" sz="2400" dirty="0">
                  <a:solidFill>
                    <a:srgbClr val="FFFFFF"/>
                  </a:solidFill>
                  <a:latin typeface="Segoe UI Light"/>
                </a:endParaRPr>
              </a:p>
              <a:p>
                <a:pPr marL="0" lvl="1"/>
                <a:endParaRPr lang="en-US" dirty="0">
                  <a:solidFill>
                    <a:srgbClr val="FFFFFF"/>
                  </a:solidFill>
                </a:endParaRPr>
              </a:p>
              <a:p>
                <a:r>
                  <a:rPr lang="en-US" dirty="0">
                    <a:solidFill>
                      <a:srgbClr val="FFFFFF"/>
                    </a:solidFill>
                  </a:rPr>
                  <a:t>Minimal application changes through server and client library enhancements</a:t>
                </a:r>
              </a:p>
            </p:txBody>
          </p:sp>
        </p:grpSp>
        <p:grpSp>
          <p:nvGrpSpPr>
            <p:cNvPr id="3" name="Group 2"/>
            <p:cNvGrpSpPr/>
            <p:nvPr/>
          </p:nvGrpSpPr>
          <p:grpSpPr>
            <a:xfrm>
              <a:off x="473273" y="4649716"/>
              <a:ext cx="11508273" cy="1505014"/>
              <a:chOff x="328024" y="5116585"/>
              <a:chExt cx="11653521" cy="1505014"/>
            </a:xfrm>
          </p:grpSpPr>
          <p:sp>
            <p:nvSpPr>
              <p:cNvPr id="10" name="Text Placeholder 2"/>
              <p:cNvSpPr txBox="1">
                <a:spLocks/>
              </p:cNvSpPr>
              <p:nvPr/>
            </p:nvSpPr>
            <p:spPr>
              <a:xfrm>
                <a:off x="328024" y="5116585"/>
                <a:ext cx="11653521" cy="1505014"/>
              </a:xfrm>
              <a:prstGeom prst="rect">
                <a:avLst/>
              </a:prstGeom>
              <a:solidFill>
                <a:schemeClr val="tx1">
                  <a:lumMod val="9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2400" dirty="0" smtClean="0">
                  <a:gradFill>
                    <a:gsLst>
                      <a:gs pos="1250">
                        <a:srgbClr val="FFFFFF"/>
                      </a:gs>
                      <a:gs pos="100000">
                        <a:srgbClr val="FFFFFF"/>
                      </a:gs>
                    </a:gsLst>
                    <a:lin ang="5400000" scaled="0"/>
                  </a:gradFill>
                </a:endParaRPr>
              </a:p>
            </p:txBody>
          </p:sp>
          <p:sp>
            <p:nvSpPr>
              <p:cNvPr id="2" name="TextBox 1"/>
              <p:cNvSpPr txBox="1"/>
              <p:nvPr/>
            </p:nvSpPr>
            <p:spPr>
              <a:xfrm>
                <a:off x="328025" y="5349086"/>
                <a:ext cx="10953550" cy="1040012"/>
              </a:xfrm>
              <a:prstGeom prst="rect">
                <a:avLst/>
              </a:prstGeom>
              <a:noFill/>
            </p:spPr>
            <p:txBody>
              <a:bodyPr wrap="square" lIns="186521" tIns="149217" rIns="186521" bIns="149217" rtlCol="0">
                <a:spAutoFit/>
              </a:bodyPr>
              <a:lstStyle/>
              <a:p>
                <a:pPr marL="0" lvl="2">
                  <a:spcAft>
                    <a:spcPts val="1000"/>
                  </a:spcAft>
                </a:pPr>
                <a:r>
                  <a:rPr lang="en-US" sz="2400" dirty="0">
                    <a:solidFill>
                      <a:srgbClr val="505050"/>
                    </a:solidFill>
                    <a:latin typeface="Segoe UI Light"/>
                  </a:rPr>
                  <a:t>Allows customers to </a:t>
                </a:r>
                <a:r>
                  <a:rPr lang="en-US" sz="2400" dirty="0" smtClean="0">
                    <a:solidFill>
                      <a:srgbClr val="505050"/>
                    </a:solidFill>
                    <a:latin typeface="Segoe UI Light"/>
                  </a:rPr>
                  <a:t>securely store </a:t>
                </a:r>
                <a:r>
                  <a:rPr lang="en-US" sz="2400" dirty="0">
                    <a:solidFill>
                      <a:srgbClr val="505050"/>
                    </a:solidFill>
                    <a:latin typeface="Segoe UI Light"/>
                  </a:rPr>
                  <a:t>sensitive data outside of their trust </a:t>
                </a:r>
                <a:r>
                  <a:rPr lang="en-US" sz="2400" dirty="0" smtClean="0">
                    <a:solidFill>
                      <a:srgbClr val="505050"/>
                    </a:solidFill>
                    <a:latin typeface="Segoe UI Light"/>
                  </a:rPr>
                  <a:t>boundary while protecting data </a:t>
                </a:r>
                <a:r>
                  <a:rPr lang="en-US" sz="2400" dirty="0">
                    <a:solidFill>
                      <a:srgbClr val="505050"/>
                    </a:solidFill>
                    <a:latin typeface="Segoe UI Light"/>
                  </a:rPr>
                  <a:t>from </a:t>
                </a:r>
                <a:r>
                  <a:rPr lang="en-US" sz="2400" dirty="0" smtClean="0">
                    <a:solidFill>
                      <a:srgbClr val="505050"/>
                    </a:solidFill>
                    <a:latin typeface="Segoe UI Light"/>
                  </a:rPr>
                  <a:t>highly privileged (yet unauthorized) users</a:t>
                </a:r>
                <a:endParaRPr lang="en-US" sz="2400" dirty="0">
                  <a:solidFill>
                    <a:srgbClr val="505050"/>
                  </a:solidFill>
                  <a:latin typeface="Segoe UI Light"/>
                </a:endParaRPr>
              </a:p>
            </p:txBody>
          </p:sp>
        </p:grpSp>
      </p:grpSp>
      <p:sp>
        <p:nvSpPr>
          <p:cNvPr id="13" name="Title 1"/>
          <p:cNvSpPr txBox="1">
            <a:spLocks/>
          </p:cNvSpPr>
          <p:nvPr/>
        </p:nvSpPr>
        <p:spPr>
          <a:xfrm>
            <a:off x="274320" y="296897"/>
            <a:ext cx="11889564" cy="917575"/>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What is Always Encrypted?</a:t>
            </a:r>
          </a:p>
        </p:txBody>
      </p:sp>
    </p:spTree>
    <p:extLst>
      <p:ext uri="{BB962C8B-B14F-4D97-AF65-F5344CB8AC3E}">
        <p14:creationId xmlns:p14="http://schemas.microsoft.com/office/powerpoint/2010/main" val="313960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2471" y="2085"/>
          <a:ext cx="1587" cy="1587"/>
        </p:xfrm>
        <a:graphic>
          <a:graphicData uri="http://schemas.openxmlformats.org/presentationml/2006/ole">
            <mc:AlternateContent xmlns:mc="http://schemas.openxmlformats.org/markup-compatibility/2006">
              <mc:Choice xmlns:v="urn:schemas-microsoft-com:vml" Requires="v">
                <p:oleObj spid="_x0000_s3081"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2471" y="2085"/>
                        <a:ext cx="1587" cy="1587"/>
                      </a:xfrm>
                      <a:prstGeom prst="rect">
                        <a:avLst/>
                      </a:prstGeom>
                    </p:spPr>
                  </p:pic>
                </p:oleObj>
              </mc:Fallback>
            </mc:AlternateContent>
          </a:graphicData>
        </a:graphic>
      </p:graphicFrame>
      <p:sp>
        <p:nvSpPr>
          <p:cNvPr id="68" name="TextBox 67"/>
          <p:cNvSpPr txBox="1"/>
          <p:nvPr/>
        </p:nvSpPr>
        <p:spPr>
          <a:xfrm>
            <a:off x="275181" y="1648417"/>
            <a:ext cx="4872529" cy="4640614"/>
          </a:xfrm>
          <a:prstGeom prst="rect">
            <a:avLst/>
          </a:prstGeom>
          <a:noFill/>
        </p:spPr>
        <p:txBody>
          <a:bodyPr wrap="square" lIns="182880" tIns="146304" rIns="182880" bIns="146304" rtlCol="0">
            <a:noAutofit/>
          </a:bodyPr>
          <a:lstStyle/>
          <a:p>
            <a:pPr>
              <a:spcBef>
                <a:spcPts val="2000"/>
              </a:spcBef>
            </a:pPr>
            <a:r>
              <a:rPr lang="en-US" sz="2400" dirty="0" smtClean="0">
                <a:solidFill>
                  <a:srgbClr val="C00000"/>
                </a:solidFill>
                <a:latin typeface="Segoe UI Light" panose="020B0502040204020203" pitchFamily="34" charset="0"/>
                <a:cs typeface="Segoe UI Light" panose="020B0502040204020203" pitchFamily="34" charset="0"/>
              </a:rPr>
              <a:t>Capability</a:t>
            </a:r>
            <a:endParaRPr lang="en-US" dirty="0" smtClean="0">
              <a:solidFill>
                <a:srgbClr val="C00000"/>
              </a:solidFill>
              <a:latin typeface="Segoe UI Light" panose="020B0502040204020203" pitchFamily="34" charset="0"/>
              <a:cs typeface="Segoe UI Light" panose="020B0502040204020203" pitchFamily="34" charset="0"/>
            </a:endParaRPr>
          </a:p>
          <a:p>
            <a:pPr>
              <a:spcBef>
                <a:spcPts val="2000"/>
              </a:spcBef>
            </a:pPr>
            <a:r>
              <a:rPr lang="en-US" dirty="0" smtClean="0">
                <a:solidFill>
                  <a:srgbClr val="505050"/>
                </a:solidFill>
                <a:cs typeface="Segoe UI Light" panose="020B0502040204020203" pitchFamily="34" charset="0"/>
              </a:rPr>
              <a:t>ADO.NET </a:t>
            </a:r>
            <a:r>
              <a:rPr lang="en-US" dirty="0">
                <a:solidFill>
                  <a:srgbClr val="505050"/>
                </a:solidFill>
                <a:cs typeface="Segoe UI Light" panose="020B0502040204020203" pitchFamily="34" charset="0"/>
              </a:rPr>
              <a:t>client library provides transparent client-side encryption, while SQL Server executes T-SQL queries on encrypted data </a:t>
            </a:r>
            <a:endParaRPr lang="en-US" dirty="0" smtClean="0">
              <a:solidFill>
                <a:srgbClr val="505050"/>
              </a:solidFill>
              <a:cs typeface="Segoe UI Light" panose="020B0502040204020203" pitchFamily="34" charset="0"/>
            </a:endParaRPr>
          </a:p>
          <a:p>
            <a:pPr>
              <a:spcBef>
                <a:spcPts val="2000"/>
              </a:spcBef>
            </a:pPr>
            <a:r>
              <a:rPr lang="en-US" sz="2400" dirty="0" smtClean="0">
                <a:solidFill>
                  <a:srgbClr val="C00000"/>
                </a:solidFill>
                <a:latin typeface="Segoe UI Light" panose="020B0502040204020203" pitchFamily="34" charset="0"/>
                <a:cs typeface="Segoe UI Light" panose="020B0502040204020203" pitchFamily="34" charset="0"/>
              </a:rPr>
              <a:t>Benefits</a:t>
            </a:r>
            <a:endParaRPr lang="en-US" sz="2000" dirty="0" smtClean="0">
              <a:solidFill>
                <a:srgbClr val="C00000"/>
              </a:solidFill>
              <a:latin typeface="Segoe UI Light" panose="020B0502040204020203" pitchFamily="34" charset="0"/>
              <a:cs typeface="Segoe UI Light" panose="020B0502040204020203" pitchFamily="34" charset="0"/>
            </a:endParaRPr>
          </a:p>
          <a:p>
            <a:pPr>
              <a:spcBef>
                <a:spcPts val="2000"/>
              </a:spcBef>
            </a:pPr>
            <a:r>
              <a:rPr lang="en-US" dirty="0" smtClean="0">
                <a:ln>
                  <a:solidFill>
                    <a:srgbClr val="FFFFFF">
                      <a:alpha val="0"/>
                    </a:srgbClr>
                  </a:solidFill>
                </a:ln>
                <a:solidFill>
                  <a:srgbClr val="505050"/>
                </a:solidFill>
                <a:ea typeface="Segoe UI" panose="020B0502040204020203" pitchFamily="34" charset="0"/>
                <a:cs typeface="Segoe UI" panose="020B0502040204020203" pitchFamily="34" charset="0"/>
              </a:rPr>
              <a:t>Sensitive data remains encrypted and queryable at all times, on-premises and in the cloud</a:t>
            </a:r>
          </a:p>
          <a:p>
            <a:pPr>
              <a:spcBef>
                <a:spcPts val="2000"/>
              </a:spcBef>
            </a:pPr>
            <a:r>
              <a:rPr lang="en-US" dirty="0" smtClean="0">
                <a:ln>
                  <a:solidFill>
                    <a:srgbClr val="FFFFFF">
                      <a:alpha val="0"/>
                    </a:srgbClr>
                  </a:solidFill>
                </a:ln>
                <a:solidFill>
                  <a:srgbClr val="505050"/>
                </a:solidFill>
                <a:ea typeface="Segoe UI" panose="020B0502040204020203" pitchFamily="34" charset="0"/>
                <a:cs typeface="Segoe UI" panose="020B0502040204020203" pitchFamily="34" charset="0"/>
              </a:rPr>
              <a:t>Unauthorized </a:t>
            </a:r>
            <a:r>
              <a:rPr lang="en-US" dirty="0">
                <a:ln>
                  <a:solidFill>
                    <a:srgbClr val="FFFFFF">
                      <a:alpha val="0"/>
                    </a:srgbClr>
                  </a:solidFill>
                </a:ln>
                <a:solidFill>
                  <a:srgbClr val="505050"/>
                </a:solidFill>
                <a:ea typeface="Segoe UI" pitchFamily="34" charset="0"/>
                <a:cs typeface="Segoe UI" panose="020B0502040204020203" pitchFamily="34" charset="0"/>
              </a:rPr>
              <a:t>users never have access to data or </a:t>
            </a:r>
            <a:r>
              <a:rPr lang="en-US" dirty="0" smtClean="0">
                <a:ln>
                  <a:solidFill>
                    <a:srgbClr val="FFFFFF">
                      <a:alpha val="0"/>
                    </a:srgbClr>
                  </a:solidFill>
                </a:ln>
                <a:solidFill>
                  <a:srgbClr val="505050"/>
                </a:solidFill>
                <a:ea typeface="Segoe UI" pitchFamily="34" charset="0"/>
                <a:cs typeface="Segoe UI" panose="020B0502040204020203" pitchFamily="34" charset="0"/>
              </a:rPr>
              <a:t>keys</a:t>
            </a:r>
            <a:endParaRPr lang="en-US" dirty="0">
              <a:ln>
                <a:solidFill>
                  <a:srgbClr val="FFFFFF">
                    <a:alpha val="0"/>
                  </a:srgbClr>
                </a:solidFill>
              </a:ln>
              <a:solidFill>
                <a:srgbClr val="505050"/>
              </a:solidFill>
              <a:ea typeface="Segoe UI" pitchFamily="34" charset="0"/>
              <a:cs typeface="Segoe UI" panose="020B0502040204020203" pitchFamily="34" charset="0"/>
            </a:endParaRPr>
          </a:p>
          <a:p>
            <a:pPr>
              <a:spcBef>
                <a:spcPts val="2000"/>
              </a:spcBef>
            </a:pPr>
            <a:r>
              <a:rPr lang="en-US" dirty="0" smtClean="0">
                <a:ln>
                  <a:solidFill>
                    <a:srgbClr val="FFFFFF">
                      <a:alpha val="0"/>
                    </a:srgbClr>
                  </a:solidFill>
                </a:ln>
                <a:solidFill>
                  <a:srgbClr val="505050"/>
                </a:solidFill>
                <a:ea typeface="Segoe UI" pitchFamily="34" charset="0"/>
                <a:cs typeface="Segoe UI" panose="020B0502040204020203" pitchFamily="34" charset="0"/>
              </a:rPr>
              <a:t>No </a:t>
            </a:r>
            <a:r>
              <a:rPr lang="en-US" dirty="0">
                <a:ln>
                  <a:solidFill>
                    <a:srgbClr val="FFFFFF">
                      <a:alpha val="0"/>
                    </a:srgbClr>
                  </a:solidFill>
                </a:ln>
                <a:solidFill>
                  <a:srgbClr val="505050"/>
                </a:solidFill>
                <a:ea typeface="Segoe UI" pitchFamily="34" charset="0"/>
                <a:cs typeface="Segoe UI" panose="020B0502040204020203" pitchFamily="34" charset="0"/>
              </a:rPr>
              <a:t>application </a:t>
            </a:r>
            <a:r>
              <a:rPr lang="en-US" dirty="0" smtClean="0">
                <a:ln>
                  <a:solidFill>
                    <a:srgbClr val="FFFFFF">
                      <a:alpha val="0"/>
                    </a:srgbClr>
                  </a:solidFill>
                </a:ln>
                <a:solidFill>
                  <a:srgbClr val="505050"/>
                </a:solidFill>
                <a:ea typeface="Segoe UI" panose="020B0502040204020203" pitchFamily="34" charset="0"/>
                <a:cs typeface="Segoe UI" panose="020B0502040204020203" pitchFamily="34" charset="0"/>
              </a:rPr>
              <a:t>changes</a:t>
            </a:r>
            <a:endParaRPr lang="en-US" dirty="0">
              <a:ln>
                <a:solidFill>
                  <a:srgbClr val="FFFFFF">
                    <a:alpha val="0"/>
                  </a:srgbClr>
                </a:solidFill>
              </a:ln>
              <a:solidFill>
                <a:srgbClr val="505050"/>
              </a:solidFill>
              <a:ea typeface="Segoe UI" panose="020B0502040204020203" pitchFamily="34" charset="0"/>
              <a:cs typeface="Segoe UI" panose="020B0502040204020203" pitchFamily="34" charset="0"/>
            </a:endParaRPr>
          </a:p>
        </p:txBody>
      </p:sp>
      <p:grpSp>
        <p:nvGrpSpPr>
          <p:cNvPr id="5" name="Group 4"/>
          <p:cNvGrpSpPr/>
          <p:nvPr/>
        </p:nvGrpSpPr>
        <p:grpSpPr>
          <a:xfrm>
            <a:off x="5275235" y="1648417"/>
            <a:ext cx="7203315" cy="4323340"/>
            <a:chOff x="5275235" y="1866901"/>
            <a:chExt cx="7203315" cy="4323340"/>
          </a:xfrm>
        </p:grpSpPr>
        <p:sp>
          <p:nvSpPr>
            <p:cNvPr id="74" name="Rectangle 73"/>
            <p:cNvSpPr/>
            <p:nvPr/>
          </p:nvSpPr>
          <p:spPr bwMode="auto">
            <a:xfrm>
              <a:off x="5275235" y="1866901"/>
              <a:ext cx="6676653" cy="4323340"/>
            </a:xfrm>
            <a:prstGeom prst="rect">
              <a:avLst/>
            </a:prstGeom>
            <a:solidFill>
              <a:schemeClr val="tx1">
                <a:lumMod val="95000"/>
              </a:schemeClr>
            </a:solidFill>
            <a:ln w="635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54" rIns="182854" bIns="45713" numCol="1" spcCol="0" rtlCol="0" fromWordArt="0" anchor="t" anchorCtr="0" forceAA="0" compatLnSpc="1">
              <a:prstTxWarp prst="textNoShape">
                <a:avLst/>
              </a:prstTxWarp>
              <a:noAutofit/>
            </a:bodyPr>
            <a:lstStyle/>
            <a:p>
              <a:pPr defTabSz="931684">
                <a:lnSpc>
                  <a:spcPct val="90000"/>
                </a:lnSpc>
                <a:spcAft>
                  <a:spcPts val="600"/>
                </a:spcAft>
              </a:pPr>
              <a:r>
                <a:rPr lang="en-US" sz="2400" dirty="0">
                  <a:solidFill>
                    <a:srgbClr val="505050"/>
                  </a:solidFill>
                  <a:latin typeface="Segoe UI Light"/>
                  <a:cs typeface="Segoe UI Light" panose="020B0502040204020203" pitchFamily="34" charset="0"/>
                </a:rPr>
                <a:t>Data remains encrypted </a:t>
              </a:r>
              <a:r>
                <a:rPr lang="en-US" sz="2400" dirty="0" smtClean="0">
                  <a:solidFill>
                    <a:srgbClr val="505050"/>
                  </a:solidFill>
                  <a:latin typeface="Segoe UI Light"/>
                  <a:cs typeface="Segoe UI Light" panose="020B0502040204020203" pitchFamily="34" charset="0"/>
                </a:rPr>
                <a:t>during </a:t>
              </a:r>
              <a:r>
                <a:rPr lang="en-US" sz="2400" dirty="0">
                  <a:solidFill>
                    <a:srgbClr val="505050"/>
                  </a:solidFill>
                  <a:latin typeface="Segoe UI Light"/>
                  <a:cs typeface="Segoe UI Light" panose="020B0502040204020203" pitchFamily="34" charset="0"/>
                </a:rPr>
                <a:t>query</a:t>
              </a:r>
            </a:p>
          </p:txBody>
        </p:sp>
        <p:grpSp>
          <p:nvGrpSpPr>
            <p:cNvPr id="63" name="Group 62"/>
            <p:cNvGrpSpPr>
              <a:grpSpLocks noChangeAspect="1"/>
            </p:cNvGrpSpPr>
            <p:nvPr/>
          </p:nvGrpSpPr>
          <p:grpSpPr>
            <a:xfrm>
              <a:off x="10967115" y="3777765"/>
              <a:ext cx="675400" cy="877075"/>
              <a:chOff x="7716230" y="2584442"/>
              <a:chExt cx="822843" cy="1068544"/>
            </a:xfrm>
            <a:solidFill>
              <a:srgbClr val="C00000"/>
            </a:solidFill>
          </p:grpSpPr>
          <p:sp>
            <p:nvSpPr>
              <p:cNvPr id="64" name="Oval 63"/>
              <p:cNvSpPr>
                <a:spLocks noChangeArrowheads="1"/>
              </p:cNvSpPr>
              <p:nvPr/>
            </p:nvSpPr>
            <p:spPr bwMode="auto">
              <a:xfrm>
                <a:off x="7730307" y="2584442"/>
                <a:ext cx="794690" cy="151004"/>
              </a:xfrm>
              <a:prstGeom prst="ellipse">
                <a:avLst/>
              </a:pr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sz="900" kern="0" dirty="0">
                  <a:solidFill>
                    <a:srgbClr val="505050"/>
                  </a:solidFill>
                </a:endParaRPr>
              </a:p>
            </p:txBody>
          </p:sp>
          <p:sp>
            <p:nvSpPr>
              <p:cNvPr id="65" name="Freeform 123"/>
              <p:cNvSpPr>
                <a:spLocks noEditPoints="1"/>
              </p:cNvSpPr>
              <p:nvPr/>
            </p:nvSpPr>
            <p:spPr bwMode="auto">
              <a:xfrm>
                <a:off x="7716230" y="2689379"/>
                <a:ext cx="822843" cy="96360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sz="900" kern="0" dirty="0">
                  <a:solidFill>
                    <a:srgbClr val="505050"/>
                  </a:solidFill>
                </a:endParaRPr>
              </a:p>
            </p:txBody>
          </p:sp>
        </p:grpSp>
        <p:sp>
          <p:nvSpPr>
            <p:cNvPr id="79" name="TextBox 78"/>
            <p:cNvSpPr txBox="1"/>
            <p:nvPr/>
          </p:nvSpPr>
          <p:spPr>
            <a:xfrm>
              <a:off x="5533520" y="3367518"/>
              <a:ext cx="1358215" cy="254262"/>
            </a:xfrm>
            <a:prstGeom prst="rect">
              <a:avLst/>
            </a:prstGeom>
            <a:noFill/>
          </p:spPr>
          <p:txBody>
            <a:bodyPr wrap="square" lIns="0" tIns="0" rIns="0" bIns="0" rtlCol="0">
              <a:spAutoFit/>
            </a:bodyPr>
            <a:lstStyle/>
            <a:p>
              <a:pPr defTabSz="931684">
                <a:lnSpc>
                  <a:spcPct val="90000"/>
                </a:lnSpc>
                <a:spcAft>
                  <a:spcPts val="600"/>
                </a:spcAft>
              </a:pPr>
              <a:r>
                <a:rPr lang="en-US" dirty="0">
                  <a:solidFill>
                    <a:srgbClr val="505050"/>
                  </a:solidFill>
                  <a:latin typeface="Segoe UI Light" panose="020B0502040204020203" pitchFamily="34" charset="0"/>
                  <a:cs typeface="Segoe UI Light" panose="020B0502040204020203" pitchFamily="34" charset="0"/>
                </a:rPr>
                <a:t>Apps</a:t>
              </a:r>
            </a:p>
          </p:txBody>
        </p:sp>
        <p:sp>
          <p:nvSpPr>
            <p:cNvPr id="80" name="Right Arrow 79"/>
            <p:cNvSpPr/>
            <p:nvPr/>
          </p:nvSpPr>
          <p:spPr bwMode="auto">
            <a:xfrm>
              <a:off x="6954203" y="3907769"/>
              <a:ext cx="902629" cy="247744"/>
            </a:xfrm>
            <a:prstGeom prst="rightArrow">
              <a:avLst>
                <a:gd name="adj1" fmla="val 50000"/>
                <a:gd name="adj2" fmla="val 4207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2" name="U-Turn Arrow 81"/>
            <p:cNvSpPr/>
            <p:nvPr/>
          </p:nvSpPr>
          <p:spPr bwMode="auto">
            <a:xfrm rot="5400000">
              <a:off x="9945565" y="3955208"/>
              <a:ext cx="706846" cy="731608"/>
            </a:xfrm>
            <a:prstGeom prst="uturnArrow">
              <a:avLst>
                <a:gd name="adj1" fmla="val 17093"/>
                <a:gd name="adj2" fmla="val 20379"/>
                <a:gd name="adj3" fmla="val 16398"/>
                <a:gd name="adj4" fmla="val 44310"/>
                <a:gd name="adj5" fmla="val 10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nvGrpSpPr>
            <p:cNvPr id="83" name="Group 82"/>
            <p:cNvGrpSpPr/>
            <p:nvPr/>
          </p:nvGrpSpPr>
          <p:grpSpPr>
            <a:xfrm>
              <a:off x="7958406" y="3210627"/>
              <a:ext cx="1899388" cy="2118241"/>
              <a:chOff x="3025627" y="3090290"/>
              <a:chExt cx="2055899" cy="2292785"/>
            </a:xfrm>
          </p:grpSpPr>
          <p:sp>
            <p:nvSpPr>
              <p:cNvPr id="84" name="Freeform 83"/>
              <p:cNvSpPr/>
              <p:nvPr/>
            </p:nvSpPr>
            <p:spPr bwMode="auto">
              <a:xfrm>
                <a:off x="3025627" y="3221299"/>
                <a:ext cx="1030635" cy="1119360"/>
              </a:xfrm>
              <a:custGeom>
                <a:avLst/>
                <a:gdLst>
                  <a:gd name="connsiteX0" fmla="*/ 79459 w 1537818"/>
                  <a:gd name="connsiteY0" fmla="*/ 0 h 1670206"/>
                  <a:gd name="connsiteX1" fmla="*/ 767480 w 1537818"/>
                  <a:gd name="connsiteY1" fmla="*/ 0 h 1670206"/>
                  <a:gd name="connsiteX2" fmla="*/ 1458359 w 1537818"/>
                  <a:gd name="connsiteY2" fmla="*/ 0 h 1670206"/>
                  <a:gd name="connsiteX3" fmla="*/ 1537818 w 1537818"/>
                  <a:gd name="connsiteY3" fmla="*/ 0 h 1670206"/>
                  <a:gd name="connsiteX4" fmla="*/ 1537818 w 1537818"/>
                  <a:gd name="connsiteY4" fmla="*/ 79459 h 1670206"/>
                  <a:gd name="connsiteX5" fmla="*/ 1537818 w 1537818"/>
                  <a:gd name="connsiteY5" fmla="*/ 1670206 h 1670206"/>
                  <a:gd name="connsiteX6" fmla="*/ 767480 w 1537818"/>
                  <a:gd name="connsiteY6" fmla="*/ 1670206 h 1670206"/>
                  <a:gd name="connsiteX7" fmla="*/ 0 w 1537818"/>
                  <a:gd name="connsiteY7" fmla="*/ 1670206 h 1670206"/>
                  <a:gd name="connsiteX8" fmla="*/ 0 w 1537818"/>
                  <a:gd name="connsiteY8" fmla="*/ 79459 h 1670206"/>
                  <a:gd name="connsiteX9" fmla="*/ 79459 w 1537818"/>
                  <a:gd name="connsiteY9" fmla="*/ 0 h 16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7818" h="1670206">
                    <a:moveTo>
                      <a:pt x="79459" y="0"/>
                    </a:moveTo>
                    <a:lnTo>
                      <a:pt x="767480" y="0"/>
                    </a:lnTo>
                    <a:lnTo>
                      <a:pt x="1458359" y="0"/>
                    </a:lnTo>
                    <a:lnTo>
                      <a:pt x="1537818" y="0"/>
                    </a:lnTo>
                    <a:lnTo>
                      <a:pt x="1537818" y="79459"/>
                    </a:lnTo>
                    <a:lnTo>
                      <a:pt x="1537818" y="1670206"/>
                    </a:lnTo>
                    <a:lnTo>
                      <a:pt x="767480" y="1670206"/>
                    </a:lnTo>
                    <a:lnTo>
                      <a:pt x="0" y="1670206"/>
                    </a:lnTo>
                    <a:lnTo>
                      <a:pt x="0" y="79459"/>
                    </a:lnTo>
                    <a:cubicBezTo>
                      <a:pt x="0" y="35575"/>
                      <a:pt x="35575" y="0"/>
                      <a:pt x="79459" y="0"/>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5" name="Freeform 84"/>
              <p:cNvSpPr/>
              <p:nvPr/>
            </p:nvSpPr>
            <p:spPr bwMode="auto">
              <a:xfrm>
                <a:off x="4052987" y="3221299"/>
                <a:ext cx="1028538" cy="1119360"/>
              </a:xfrm>
              <a:custGeom>
                <a:avLst/>
                <a:gdLst>
                  <a:gd name="connsiteX0" fmla="*/ 0 w 1537818"/>
                  <a:gd name="connsiteY0" fmla="*/ 0 h 1670206"/>
                  <a:gd name="connsiteX1" fmla="*/ 79459 w 1537818"/>
                  <a:gd name="connsiteY1" fmla="*/ 0 h 1670206"/>
                  <a:gd name="connsiteX2" fmla="*/ 921585 w 1537818"/>
                  <a:gd name="connsiteY2" fmla="*/ 0 h 1670206"/>
                  <a:gd name="connsiteX3" fmla="*/ 1458359 w 1537818"/>
                  <a:gd name="connsiteY3" fmla="*/ 0 h 1670206"/>
                  <a:gd name="connsiteX4" fmla="*/ 1537818 w 1537818"/>
                  <a:gd name="connsiteY4" fmla="*/ 79459 h 1670206"/>
                  <a:gd name="connsiteX5" fmla="*/ 1537818 w 1537818"/>
                  <a:gd name="connsiteY5" fmla="*/ 1670206 h 1670206"/>
                  <a:gd name="connsiteX6" fmla="*/ 921585 w 1537818"/>
                  <a:gd name="connsiteY6" fmla="*/ 1670206 h 1670206"/>
                  <a:gd name="connsiteX7" fmla="*/ 0 w 1537818"/>
                  <a:gd name="connsiteY7" fmla="*/ 1670206 h 1670206"/>
                  <a:gd name="connsiteX8" fmla="*/ 0 w 1537818"/>
                  <a:gd name="connsiteY8" fmla="*/ 79459 h 16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818" h="1670206">
                    <a:moveTo>
                      <a:pt x="0" y="0"/>
                    </a:moveTo>
                    <a:lnTo>
                      <a:pt x="79459" y="0"/>
                    </a:lnTo>
                    <a:lnTo>
                      <a:pt x="921585" y="0"/>
                    </a:lnTo>
                    <a:lnTo>
                      <a:pt x="1458359" y="0"/>
                    </a:lnTo>
                    <a:cubicBezTo>
                      <a:pt x="1502243" y="0"/>
                      <a:pt x="1537818" y="35575"/>
                      <a:pt x="1537818" y="79459"/>
                    </a:cubicBezTo>
                    <a:lnTo>
                      <a:pt x="1537818" y="1670206"/>
                    </a:lnTo>
                    <a:lnTo>
                      <a:pt x="921585" y="1670206"/>
                    </a:lnTo>
                    <a:lnTo>
                      <a:pt x="0" y="1670206"/>
                    </a:lnTo>
                    <a:lnTo>
                      <a:pt x="0" y="79459"/>
                    </a:ln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6" name="Rectangle 85"/>
              <p:cNvSpPr/>
              <p:nvPr/>
            </p:nvSpPr>
            <p:spPr bwMode="auto">
              <a:xfrm>
                <a:off x="3025627" y="4037724"/>
                <a:ext cx="1030171" cy="134535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7" name="Freeform 86"/>
              <p:cNvSpPr/>
              <p:nvPr/>
            </p:nvSpPr>
            <p:spPr bwMode="auto">
              <a:xfrm>
                <a:off x="3145054" y="3090290"/>
                <a:ext cx="624510" cy="111959"/>
              </a:xfrm>
              <a:custGeom>
                <a:avLst/>
                <a:gdLst>
                  <a:gd name="connsiteX0" fmla="*/ 734234 w 860717"/>
                  <a:gd name="connsiteY0" fmla="*/ 30645 h 154305"/>
                  <a:gd name="connsiteX1" fmla="*/ 734234 w 860717"/>
                  <a:gd name="connsiteY1" fmla="*/ 114705 h 154305"/>
                  <a:gd name="connsiteX2" fmla="*/ 774787 w 860717"/>
                  <a:gd name="connsiteY2" fmla="*/ 114705 h 154305"/>
                  <a:gd name="connsiteX3" fmla="*/ 774787 w 860717"/>
                  <a:gd name="connsiteY3" fmla="*/ 30645 h 154305"/>
                  <a:gd name="connsiteX4" fmla="*/ 604573 w 860717"/>
                  <a:gd name="connsiteY4" fmla="*/ 30645 h 154305"/>
                  <a:gd name="connsiteX5" fmla="*/ 604573 w 860717"/>
                  <a:gd name="connsiteY5" fmla="*/ 114705 h 154305"/>
                  <a:gd name="connsiteX6" fmla="*/ 645126 w 860717"/>
                  <a:gd name="connsiteY6" fmla="*/ 114705 h 154305"/>
                  <a:gd name="connsiteX7" fmla="*/ 645126 w 860717"/>
                  <a:gd name="connsiteY7" fmla="*/ 30645 h 154305"/>
                  <a:gd name="connsiteX8" fmla="*/ 474911 w 860717"/>
                  <a:gd name="connsiteY8" fmla="*/ 30645 h 154305"/>
                  <a:gd name="connsiteX9" fmla="*/ 474911 w 860717"/>
                  <a:gd name="connsiteY9" fmla="*/ 114705 h 154305"/>
                  <a:gd name="connsiteX10" fmla="*/ 515464 w 860717"/>
                  <a:gd name="connsiteY10" fmla="*/ 114705 h 154305"/>
                  <a:gd name="connsiteX11" fmla="*/ 515464 w 860717"/>
                  <a:gd name="connsiteY11" fmla="*/ 30645 h 154305"/>
                  <a:gd name="connsiteX12" fmla="*/ 345250 w 860717"/>
                  <a:gd name="connsiteY12" fmla="*/ 30645 h 154305"/>
                  <a:gd name="connsiteX13" fmla="*/ 345250 w 860717"/>
                  <a:gd name="connsiteY13" fmla="*/ 114705 h 154305"/>
                  <a:gd name="connsiteX14" fmla="*/ 385803 w 860717"/>
                  <a:gd name="connsiteY14" fmla="*/ 114705 h 154305"/>
                  <a:gd name="connsiteX15" fmla="*/ 385803 w 860717"/>
                  <a:gd name="connsiteY15" fmla="*/ 30645 h 154305"/>
                  <a:gd name="connsiteX16" fmla="*/ 215588 w 860717"/>
                  <a:gd name="connsiteY16" fmla="*/ 30645 h 154305"/>
                  <a:gd name="connsiteX17" fmla="*/ 215588 w 860717"/>
                  <a:gd name="connsiteY17" fmla="*/ 114705 h 154305"/>
                  <a:gd name="connsiteX18" fmla="*/ 256141 w 860717"/>
                  <a:gd name="connsiteY18" fmla="*/ 114705 h 154305"/>
                  <a:gd name="connsiteX19" fmla="*/ 256141 w 860717"/>
                  <a:gd name="connsiteY19" fmla="*/ 30645 h 154305"/>
                  <a:gd name="connsiteX20" fmla="*/ 85927 w 860717"/>
                  <a:gd name="connsiteY20" fmla="*/ 30645 h 154305"/>
                  <a:gd name="connsiteX21" fmla="*/ 85927 w 860717"/>
                  <a:gd name="connsiteY21" fmla="*/ 114705 h 154305"/>
                  <a:gd name="connsiteX22" fmla="*/ 126480 w 860717"/>
                  <a:gd name="connsiteY22" fmla="*/ 114705 h 154305"/>
                  <a:gd name="connsiteX23" fmla="*/ 126480 w 860717"/>
                  <a:gd name="connsiteY23" fmla="*/ 30645 h 154305"/>
                  <a:gd name="connsiteX24" fmla="*/ 36660 w 860717"/>
                  <a:gd name="connsiteY24" fmla="*/ 0 h 154305"/>
                  <a:gd name="connsiteX25" fmla="*/ 824057 w 860717"/>
                  <a:gd name="connsiteY25" fmla="*/ 0 h 154305"/>
                  <a:gd name="connsiteX26" fmla="*/ 860717 w 860717"/>
                  <a:gd name="connsiteY26" fmla="*/ 36660 h 154305"/>
                  <a:gd name="connsiteX27" fmla="*/ 860717 w 860717"/>
                  <a:gd name="connsiteY27" fmla="*/ 154305 h 154305"/>
                  <a:gd name="connsiteX28" fmla="*/ 0 w 860717"/>
                  <a:gd name="connsiteY28" fmla="*/ 154305 h 154305"/>
                  <a:gd name="connsiteX29" fmla="*/ 0 w 860717"/>
                  <a:gd name="connsiteY29" fmla="*/ 36660 h 154305"/>
                  <a:gd name="connsiteX30" fmla="*/ 36660 w 860717"/>
                  <a:gd name="connsiteY30" fmla="*/ 0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60717" h="154305">
                    <a:moveTo>
                      <a:pt x="734234" y="30645"/>
                    </a:moveTo>
                    <a:lnTo>
                      <a:pt x="734234" y="114705"/>
                    </a:lnTo>
                    <a:lnTo>
                      <a:pt x="774787" y="114705"/>
                    </a:lnTo>
                    <a:lnTo>
                      <a:pt x="774787" y="30645"/>
                    </a:lnTo>
                    <a:close/>
                    <a:moveTo>
                      <a:pt x="604573" y="30645"/>
                    </a:moveTo>
                    <a:lnTo>
                      <a:pt x="604573" y="114705"/>
                    </a:lnTo>
                    <a:lnTo>
                      <a:pt x="645126" y="114705"/>
                    </a:lnTo>
                    <a:lnTo>
                      <a:pt x="645126" y="30645"/>
                    </a:lnTo>
                    <a:close/>
                    <a:moveTo>
                      <a:pt x="474911" y="30645"/>
                    </a:moveTo>
                    <a:lnTo>
                      <a:pt x="474911" y="114705"/>
                    </a:lnTo>
                    <a:lnTo>
                      <a:pt x="515464" y="114705"/>
                    </a:lnTo>
                    <a:lnTo>
                      <a:pt x="515464" y="30645"/>
                    </a:lnTo>
                    <a:close/>
                    <a:moveTo>
                      <a:pt x="345250" y="30645"/>
                    </a:moveTo>
                    <a:lnTo>
                      <a:pt x="345250" y="114705"/>
                    </a:lnTo>
                    <a:lnTo>
                      <a:pt x="385803" y="114705"/>
                    </a:lnTo>
                    <a:lnTo>
                      <a:pt x="385803" y="30645"/>
                    </a:lnTo>
                    <a:close/>
                    <a:moveTo>
                      <a:pt x="215588" y="30645"/>
                    </a:moveTo>
                    <a:lnTo>
                      <a:pt x="215588" y="114705"/>
                    </a:lnTo>
                    <a:lnTo>
                      <a:pt x="256141" y="114705"/>
                    </a:lnTo>
                    <a:lnTo>
                      <a:pt x="256141" y="30645"/>
                    </a:lnTo>
                    <a:close/>
                    <a:moveTo>
                      <a:pt x="85927" y="30645"/>
                    </a:moveTo>
                    <a:lnTo>
                      <a:pt x="85927" y="114705"/>
                    </a:lnTo>
                    <a:lnTo>
                      <a:pt x="126480" y="114705"/>
                    </a:lnTo>
                    <a:lnTo>
                      <a:pt x="126480" y="30645"/>
                    </a:lnTo>
                    <a:close/>
                    <a:moveTo>
                      <a:pt x="36660" y="0"/>
                    </a:moveTo>
                    <a:lnTo>
                      <a:pt x="824057" y="0"/>
                    </a:lnTo>
                    <a:cubicBezTo>
                      <a:pt x="844304" y="0"/>
                      <a:pt x="860717" y="16413"/>
                      <a:pt x="860717" y="36660"/>
                    </a:cubicBezTo>
                    <a:lnTo>
                      <a:pt x="860717" y="154305"/>
                    </a:lnTo>
                    <a:lnTo>
                      <a:pt x="0" y="154305"/>
                    </a:lnTo>
                    <a:lnTo>
                      <a:pt x="0" y="36660"/>
                    </a:lnTo>
                    <a:cubicBezTo>
                      <a:pt x="0" y="16413"/>
                      <a:pt x="16413" y="0"/>
                      <a:pt x="36660" y="0"/>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8" name="Freeform 87"/>
              <p:cNvSpPr/>
              <p:nvPr/>
            </p:nvSpPr>
            <p:spPr bwMode="auto">
              <a:xfrm>
                <a:off x="4337359" y="3090290"/>
                <a:ext cx="624510" cy="111959"/>
              </a:xfrm>
              <a:custGeom>
                <a:avLst/>
                <a:gdLst>
                  <a:gd name="connsiteX0" fmla="*/ 734234 w 860717"/>
                  <a:gd name="connsiteY0" fmla="*/ 30645 h 154305"/>
                  <a:gd name="connsiteX1" fmla="*/ 734234 w 860717"/>
                  <a:gd name="connsiteY1" fmla="*/ 114705 h 154305"/>
                  <a:gd name="connsiteX2" fmla="*/ 774787 w 860717"/>
                  <a:gd name="connsiteY2" fmla="*/ 114705 h 154305"/>
                  <a:gd name="connsiteX3" fmla="*/ 774787 w 860717"/>
                  <a:gd name="connsiteY3" fmla="*/ 30645 h 154305"/>
                  <a:gd name="connsiteX4" fmla="*/ 604573 w 860717"/>
                  <a:gd name="connsiteY4" fmla="*/ 30645 h 154305"/>
                  <a:gd name="connsiteX5" fmla="*/ 604573 w 860717"/>
                  <a:gd name="connsiteY5" fmla="*/ 114705 h 154305"/>
                  <a:gd name="connsiteX6" fmla="*/ 645126 w 860717"/>
                  <a:gd name="connsiteY6" fmla="*/ 114705 h 154305"/>
                  <a:gd name="connsiteX7" fmla="*/ 645126 w 860717"/>
                  <a:gd name="connsiteY7" fmla="*/ 30645 h 154305"/>
                  <a:gd name="connsiteX8" fmla="*/ 474911 w 860717"/>
                  <a:gd name="connsiteY8" fmla="*/ 30645 h 154305"/>
                  <a:gd name="connsiteX9" fmla="*/ 474911 w 860717"/>
                  <a:gd name="connsiteY9" fmla="*/ 114705 h 154305"/>
                  <a:gd name="connsiteX10" fmla="*/ 515464 w 860717"/>
                  <a:gd name="connsiteY10" fmla="*/ 114705 h 154305"/>
                  <a:gd name="connsiteX11" fmla="*/ 515464 w 860717"/>
                  <a:gd name="connsiteY11" fmla="*/ 30645 h 154305"/>
                  <a:gd name="connsiteX12" fmla="*/ 345250 w 860717"/>
                  <a:gd name="connsiteY12" fmla="*/ 30645 h 154305"/>
                  <a:gd name="connsiteX13" fmla="*/ 345250 w 860717"/>
                  <a:gd name="connsiteY13" fmla="*/ 114705 h 154305"/>
                  <a:gd name="connsiteX14" fmla="*/ 385803 w 860717"/>
                  <a:gd name="connsiteY14" fmla="*/ 114705 h 154305"/>
                  <a:gd name="connsiteX15" fmla="*/ 385803 w 860717"/>
                  <a:gd name="connsiteY15" fmla="*/ 30645 h 154305"/>
                  <a:gd name="connsiteX16" fmla="*/ 215588 w 860717"/>
                  <a:gd name="connsiteY16" fmla="*/ 30645 h 154305"/>
                  <a:gd name="connsiteX17" fmla="*/ 215588 w 860717"/>
                  <a:gd name="connsiteY17" fmla="*/ 114705 h 154305"/>
                  <a:gd name="connsiteX18" fmla="*/ 256141 w 860717"/>
                  <a:gd name="connsiteY18" fmla="*/ 114705 h 154305"/>
                  <a:gd name="connsiteX19" fmla="*/ 256141 w 860717"/>
                  <a:gd name="connsiteY19" fmla="*/ 30645 h 154305"/>
                  <a:gd name="connsiteX20" fmla="*/ 85927 w 860717"/>
                  <a:gd name="connsiteY20" fmla="*/ 30645 h 154305"/>
                  <a:gd name="connsiteX21" fmla="*/ 85927 w 860717"/>
                  <a:gd name="connsiteY21" fmla="*/ 114705 h 154305"/>
                  <a:gd name="connsiteX22" fmla="*/ 126480 w 860717"/>
                  <a:gd name="connsiteY22" fmla="*/ 114705 h 154305"/>
                  <a:gd name="connsiteX23" fmla="*/ 126480 w 860717"/>
                  <a:gd name="connsiteY23" fmla="*/ 30645 h 154305"/>
                  <a:gd name="connsiteX24" fmla="*/ 36660 w 860717"/>
                  <a:gd name="connsiteY24" fmla="*/ 0 h 154305"/>
                  <a:gd name="connsiteX25" fmla="*/ 824057 w 860717"/>
                  <a:gd name="connsiteY25" fmla="*/ 0 h 154305"/>
                  <a:gd name="connsiteX26" fmla="*/ 860717 w 860717"/>
                  <a:gd name="connsiteY26" fmla="*/ 36660 h 154305"/>
                  <a:gd name="connsiteX27" fmla="*/ 860717 w 860717"/>
                  <a:gd name="connsiteY27" fmla="*/ 154305 h 154305"/>
                  <a:gd name="connsiteX28" fmla="*/ 0 w 860717"/>
                  <a:gd name="connsiteY28" fmla="*/ 154305 h 154305"/>
                  <a:gd name="connsiteX29" fmla="*/ 0 w 860717"/>
                  <a:gd name="connsiteY29" fmla="*/ 36660 h 154305"/>
                  <a:gd name="connsiteX30" fmla="*/ 36660 w 860717"/>
                  <a:gd name="connsiteY30" fmla="*/ 0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60717" h="154305">
                    <a:moveTo>
                      <a:pt x="734234" y="30645"/>
                    </a:moveTo>
                    <a:lnTo>
                      <a:pt x="734234" y="114705"/>
                    </a:lnTo>
                    <a:lnTo>
                      <a:pt x="774787" y="114705"/>
                    </a:lnTo>
                    <a:lnTo>
                      <a:pt x="774787" y="30645"/>
                    </a:lnTo>
                    <a:close/>
                    <a:moveTo>
                      <a:pt x="604573" y="30645"/>
                    </a:moveTo>
                    <a:lnTo>
                      <a:pt x="604573" y="114705"/>
                    </a:lnTo>
                    <a:lnTo>
                      <a:pt x="645126" y="114705"/>
                    </a:lnTo>
                    <a:lnTo>
                      <a:pt x="645126" y="30645"/>
                    </a:lnTo>
                    <a:close/>
                    <a:moveTo>
                      <a:pt x="474911" y="30645"/>
                    </a:moveTo>
                    <a:lnTo>
                      <a:pt x="474911" y="114705"/>
                    </a:lnTo>
                    <a:lnTo>
                      <a:pt x="515464" y="114705"/>
                    </a:lnTo>
                    <a:lnTo>
                      <a:pt x="515464" y="30645"/>
                    </a:lnTo>
                    <a:close/>
                    <a:moveTo>
                      <a:pt x="345250" y="30645"/>
                    </a:moveTo>
                    <a:lnTo>
                      <a:pt x="345250" y="114705"/>
                    </a:lnTo>
                    <a:lnTo>
                      <a:pt x="385803" y="114705"/>
                    </a:lnTo>
                    <a:lnTo>
                      <a:pt x="385803" y="30645"/>
                    </a:lnTo>
                    <a:close/>
                    <a:moveTo>
                      <a:pt x="215588" y="30645"/>
                    </a:moveTo>
                    <a:lnTo>
                      <a:pt x="215588" y="114705"/>
                    </a:lnTo>
                    <a:lnTo>
                      <a:pt x="256141" y="114705"/>
                    </a:lnTo>
                    <a:lnTo>
                      <a:pt x="256141" y="30645"/>
                    </a:lnTo>
                    <a:close/>
                    <a:moveTo>
                      <a:pt x="85927" y="30645"/>
                    </a:moveTo>
                    <a:lnTo>
                      <a:pt x="85927" y="114705"/>
                    </a:lnTo>
                    <a:lnTo>
                      <a:pt x="126480" y="114705"/>
                    </a:lnTo>
                    <a:lnTo>
                      <a:pt x="126480" y="30645"/>
                    </a:lnTo>
                    <a:close/>
                    <a:moveTo>
                      <a:pt x="36660" y="0"/>
                    </a:moveTo>
                    <a:lnTo>
                      <a:pt x="824057" y="0"/>
                    </a:lnTo>
                    <a:cubicBezTo>
                      <a:pt x="844304" y="0"/>
                      <a:pt x="860717" y="16413"/>
                      <a:pt x="860717" y="36660"/>
                    </a:cubicBezTo>
                    <a:lnTo>
                      <a:pt x="860717" y="154305"/>
                    </a:lnTo>
                    <a:lnTo>
                      <a:pt x="0" y="154305"/>
                    </a:lnTo>
                    <a:lnTo>
                      <a:pt x="0" y="36660"/>
                    </a:lnTo>
                    <a:cubicBezTo>
                      <a:pt x="0" y="16413"/>
                      <a:pt x="16413" y="0"/>
                      <a:pt x="36660" y="0"/>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9" name="Rectangle 88"/>
              <p:cNvSpPr/>
              <p:nvPr/>
            </p:nvSpPr>
            <p:spPr>
              <a:xfrm>
                <a:off x="3040638" y="3258787"/>
                <a:ext cx="1532849" cy="699589"/>
              </a:xfrm>
              <a:prstGeom prst="rect">
                <a:avLst/>
              </a:prstGeom>
            </p:spPr>
            <p:txBody>
              <a:bodyPr wrap="none">
                <a:spAutoFit/>
              </a:bodyPr>
              <a:lstStyle/>
              <a:p>
                <a:pPr defTabSz="931684"/>
                <a:r>
                  <a:rPr lang="en-IN" dirty="0">
                    <a:solidFill>
                      <a:srgbClr val="FFFFFF"/>
                    </a:solidFill>
                    <a:latin typeface="Segoe UI Light"/>
                  </a:rPr>
                  <a:t>TCE-enabled</a:t>
                </a:r>
                <a:br>
                  <a:rPr lang="en-IN" dirty="0">
                    <a:solidFill>
                      <a:srgbClr val="FFFFFF"/>
                    </a:solidFill>
                    <a:latin typeface="Segoe UI Light"/>
                  </a:rPr>
                </a:br>
                <a:r>
                  <a:rPr lang="en-IN" dirty="0" smtClean="0">
                    <a:solidFill>
                      <a:srgbClr val="FFFFFF"/>
                    </a:solidFill>
                    <a:latin typeface="Segoe UI Light"/>
                  </a:rPr>
                  <a:t>ADO.NET</a:t>
                </a:r>
                <a:endParaRPr lang="en-IN" dirty="0">
                  <a:solidFill>
                    <a:srgbClr val="FFFFFF"/>
                  </a:solidFill>
                  <a:latin typeface="Segoe UI Light"/>
                </a:endParaRPr>
              </a:p>
            </p:txBody>
          </p:sp>
          <p:sp>
            <p:nvSpPr>
              <p:cNvPr id="90" name="Rectangle 89"/>
              <p:cNvSpPr/>
              <p:nvPr/>
            </p:nvSpPr>
            <p:spPr bwMode="auto">
              <a:xfrm>
                <a:off x="4048411" y="4037724"/>
                <a:ext cx="1033115" cy="134535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91" name="Rectangle 90"/>
              <p:cNvSpPr/>
              <p:nvPr/>
            </p:nvSpPr>
            <p:spPr bwMode="auto">
              <a:xfrm>
                <a:off x="3655610" y="4037724"/>
                <a:ext cx="796379" cy="134535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nvGrpSpPr>
              <p:cNvPr id="93" name="Group 92"/>
              <p:cNvGrpSpPr/>
              <p:nvPr/>
            </p:nvGrpSpPr>
            <p:grpSpPr>
              <a:xfrm>
                <a:off x="3497415" y="3927410"/>
                <a:ext cx="1114421" cy="381348"/>
                <a:chOff x="5096185" y="4621627"/>
                <a:chExt cx="945631" cy="323590"/>
              </a:xfrm>
            </p:grpSpPr>
            <p:sp>
              <p:nvSpPr>
                <p:cNvPr id="94" name="Rounded Rectangle 93"/>
                <p:cNvSpPr/>
                <p:nvPr/>
              </p:nvSpPr>
              <p:spPr bwMode="auto">
                <a:xfrm>
                  <a:off x="5096185" y="4621627"/>
                  <a:ext cx="945631" cy="5002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95" name="Rounded Rectangle 94"/>
                <p:cNvSpPr/>
                <p:nvPr/>
              </p:nvSpPr>
              <p:spPr bwMode="auto">
                <a:xfrm>
                  <a:off x="5496533" y="4651891"/>
                  <a:ext cx="144934" cy="293326"/>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96" name="Rounded Rectangle 95"/>
                <p:cNvSpPr/>
                <p:nvPr/>
              </p:nvSpPr>
              <p:spPr bwMode="auto">
                <a:xfrm>
                  <a:off x="5537469" y="4740327"/>
                  <a:ext cx="63063" cy="150479"/>
                </a:xfrm>
                <a:prstGeom prst="round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grpSp>
        <p:sp>
          <p:nvSpPr>
            <p:cNvPr id="97" name="TextBox 96"/>
            <p:cNvSpPr txBox="1"/>
            <p:nvPr/>
          </p:nvSpPr>
          <p:spPr>
            <a:xfrm>
              <a:off x="10187703" y="3367518"/>
              <a:ext cx="1540109" cy="254262"/>
            </a:xfrm>
            <a:prstGeom prst="rect">
              <a:avLst/>
            </a:prstGeom>
            <a:noFill/>
          </p:spPr>
          <p:txBody>
            <a:bodyPr wrap="square" lIns="0" tIns="0" rIns="0" bIns="0" rtlCol="0">
              <a:spAutoFit/>
            </a:bodyPr>
            <a:lstStyle/>
            <a:p>
              <a:pPr algn="r" defTabSz="931684">
                <a:lnSpc>
                  <a:spcPct val="90000"/>
                </a:lnSpc>
                <a:spcAft>
                  <a:spcPts val="600"/>
                </a:spcAft>
              </a:pPr>
              <a:r>
                <a:rPr lang="en-US" dirty="0">
                  <a:solidFill>
                    <a:srgbClr val="505050"/>
                  </a:solidFill>
                  <a:latin typeface="Segoe UI Light" panose="020B0502040204020203" pitchFamily="34" charset="0"/>
                  <a:cs typeface="Segoe UI Light" panose="020B0502040204020203" pitchFamily="34" charset="0"/>
                </a:rPr>
                <a:t>SQL</a:t>
              </a:r>
              <a:r>
                <a:rPr lang="en-US" dirty="0">
                  <a:solidFill>
                    <a:srgbClr val="505050"/>
                  </a:solidFill>
                  <a:latin typeface="Segoe UI Semibold" panose="020B0702040204020203" pitchFamily="34" charset="0"/>
                  <a:cs typeface="Segoe UI Semibold" panose="020B0702040204020203" pitchFamily="34" charset="0"/>
                </a:rPr>
                <a:t> </a:t>
              </a:r>
              <a:r>
                <a:rPr lang="en-US" dirty="0">
                  <a:solidFill>
                    <a:srgbClr val="505050"/>
                  </a:solidFill>
                  <a:latin typeface="Segoe UI Light" panose="020B0502040204020203" pitchFamily="34" charset="0"/>
                  <a:cs typeface="Segoe UI Light" panose="020B0502040204020203" pitchFamily="34" charset="0"/>
                </a:rPr>
                <a:t>Server</a:t>
              </a:r>
            </a:p>
          </p:txBody>
        </p:sp>
        <p:sp>
          <p:nvSpPr>
            <p:cNvPr id="103" name="TextBox 102"/>
            <p:cNvSpPr txBox="1"/>
            <p:nvPr/>
          </p:nvSpPr>
          <p:spPr>
            <a:xfrm>
              <a:off x="6968858" y="3504961"/>
              <a:ext cx="906655" cy="408433"/>
            </a:xfrm>
            <a:prstGeom prst="rect">
              <a:avLst/>
            </a:prstGeom>
            <a:noFill/>
          </p:spPr>
          <p:txBody>
            <a:bodyPr wrap="square" lIns="0" tIns="0" rIns="0" bIns="0" rtlCol="0">
              <a:noAutofit/>
            </a:bodyPr>
            <a:lstStyle/>
            <a:p>
              <a:pPr defTabSz="931684">
                <a:lnSpc>
                  <a:spcPct val="90000"/>
                </a:lnSpc>
                <a:spcAft>
                  <a:spcPts val="600"/>
                </a:spcAft>
              </a:pPr>
              <a:r>
                <a:rPr lang="en-US" sz="1399" dirty="0">
                  <a:solidFill>
                    <a:srgbClr val="505050"/>
                  </a:solidFill>
                  <a:latin typeface="Segoe UI Light"/>
                  <a:cs typeface="Segoe UI" panose="020B0502040204020203" pitchFamily="34" charset="0"/>
                </a:rPr>
                <a:t>Encrypted </a:t>
              </a:r>
              <a:br>
                <a:rPr lang="en-US" sz="1399" dirty="0">
                  <a:solidFill>
                    <a:srgbClr val="505050"/>
                  </a:solidFill>
                  <a:latin typeface="Segoe UI Light"/>
                  <a:cs typeface="Segoe UI" panose="020B0502040204020203" pitchFamily="34" charset="0"/>
                </a:rPr>
              </a:br>
              <a:r>
                <a:rPr lang="en-US" sz="1399" dirty="0">
                  <a:solidFill>
                    <a:srgbClr val="505050"/>
                  </a:solidFill>
                  <a:latin typeface="Segoe UI Light"/>
                  <a:cs typeface="Segoe UI" panose="020B0502040204020203" pitchFamily="34" charset="0"/>
                </a:rPr>
                <a:t>query</a:t>
              </a:r>
            </a:p>
          </p:txBody>
        </p:sp>
        <p:sp>
          <p:nvSpPr>
            <p:cNvPr id="9" name="Rectangle 8"/>
            <p:cNvSpPr/>
            <p:nvPr/>
          </p:nvSpPr>
          <p:spPr bwMode="auto">
            <a:xfrm>
              <a:off x="5509459" y="3689513"/>
              <a:ext cx="1398959" cy="98492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06"/>
            <p:cNvSpPr/>
            <p:nvPr/>
          </p:nvSpPr>
          <p:spPr bwMode="auto">
            <a:xfrm>
              <a:off x="5575539" y="3829478"/>
              <a:ext cx="1276818" cy="807316"/>
            </a:xfrm>
            <a:prstGeom prst="roundRect">
              <a:avLst>
                <a:gd name="adj"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r>
                <a:rPr lang="en-US" sz="1599" dirty="0">
                  <a:solidFill>
                    <a:srgbClr val="BA141A"/>
                  </a:solidFill>
                  <a:latin typeface="Segoe UI Light" panose="020B0502040204020203" pitchFamily="34" charset="0"/>
                  <a:ea typeface="Segoe UI" pitchFamily="34" charset="0"/>
                  <a:cs typeface="Segoe UI Light" panose="020B0502040204020203" pitchFamily="34" charset="0"/>
                </a:rPr>
                <a:t>No app changes</a:t>
              </a:r>
            </a:p>
          </p:txBody>
        </p:sp>
        <p:grpSp>
          <p:nvGrpSpPr>
            <p:cNvPr id="12" name="Group 11"/>
            <p:cNvGrpSpPr/>
            <p:nvPr/>
          </p:nvGrpSpPr>
          <p:grpSpPr>
            <a:xfrm>
              <a:off x="5311815" y="4386887"/>
              <a:ext cx="1695176" cy="1003281"/>
              <a:chOff x="4942288" y="4078150"/>
              <a:chExt cx="1695176" cy="1003281"/>
            </a:xfrm>
          </p:grpSpPr>
          <p:sp>
            <p:nvSpPr>
              <p:cNvPr id="112" name="Oval 111"/>
              <p:cNvSpPr/>
              <p:nvPr/>
            </p:nvSpPr>
            <p:spPr bwMode="auto">
              <a:xfrm>
                <a:off x="5249708" y="4315020"/>
                <a:ext cx="186829" cy="283004"/>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sp>
            <p:nvSpPr>
              <p:cNvPr id="111" name="TextBox 110"/>
              <p:cNvSpPr txBox="1"/>
              <p:nvPr/>
            </p:nvSpPr>
            <p:spPr>
              <a:xfrm>
                <a:off x="4942288" y="4637971"/>
                <a:ext cx="1695176" cy="443460"/>
              </a:xfrm>
              <a:prstGeom prst="rect">
                <a:avLst/>
              </a:prstGeom>
              <a:noFill/>
            </p:spPr>
            <p:txBody>
              <a:bodyPr wrap="square" lIns="182854" tIns="146283" rIns="182854" bIns="146283" rtlCol="0">
                <a:noAutofit/>
              </a:bodyPr>
              <a:lstStyle/>
              <a:p>
                <a:pPr defTabSz="931684">
                  <a:lnSpc>
                    <a:spcPct val="90000"/>
                  </a:lnSpc>
                  <a:spcAft>
                    <a:spcPts val="600"/>
                  </a:spcAft>
                </a:pPr>
                <a:r>
                  <a:rPr lang="en-US" sz="1399" dirty="0">
                    <a:solidFill>
                      <a:srgbClr val="505050"/>
                    </a:solidFill>
                    <a:latin typeface="Segoe UI Light" panose="020B0502040204020203" pitchFamily="34" charset="0"/>
                    <a:cs typeface="Segoe UI Light" panose="020B0502040204020203" pitchFamily="34" charset="0"/>
                  </a:rPr>
                  <a:t>Master </a:t>
                </a:r>
                <a:r>
                  <a:rPr lang="en-US" sz="1399" dirty="0" smtClean="0">
                    <a:solidFill>
                      <a:srgbClr val="505050"/>
                    </a:solidFill>
                    <a:latin typeface="Segoe UI Light" panose="020B0502040204020203" pitchFamily="34" charset="0"/>
                    <a:cs typeface="Segoe UI Light" panose="020B0502040204020203" pitchFamily="34" charset="0"/>
                  </a:rPr>
                  <a:t/>
                </a:r>
                <a:br>
                  <a:rPr lang="en-US" sz="1399" dirty="0" smtClean="0">
                    <a:solidFill>
                      <a:srgbClr val="505050"/>
                    </a:solidFill>
                    <a:latin typeface="Segoe UI Light" panose="020B0502040204020203" pitchFamily="34" charset="0"/>
                    <a:cs typeface="Segoe UI Light" panose="020B0502040204020203" pitchFamily="34" charset="0"/>
                  </a:rPr>
                </a:br>
                <a:r>
                  <a:rPr lang="en-US" sz="1399" dirty="0" smtClean="0">
                    <a:solidFill>
                      <a:srgbClr val="505050"/>
                    </a:solidFill>
                    <a:latin typeface="Segoe UI Light" panose="020B0502040204020203" pitchFamily="34" charset="0"/>
                    <a:cs typeface="Segoe UI Light" panose="020B0502040204020203" pitchFamily="34" charset="0"/>
                  </a:rPr>
                  <a:t>key</a:t>
                </a:r>
                <a:endParaRPr lang="en-US" sz="1399" dirty="0">
                  <a:solidFill>
                    <a:srgbClr val="505050"/>
                  </a:solidFill>
                  <a:latin typeface="Segoe UI Light" panose="020B0502040204020203" pitchFamily="34" charset="0"/>
                  <a:cs typeface="Segoe UI Light" panose="020B0502040204020203" pitchFamily="34" charset="0"/>
                </a:endParaRPr>
              </a:p>
            </p:txBody>
          </p:sp>
          <p:sp>
            <p:nvSpPr>
              <p:cNvPr id="113" name="Rectangle 74"/>
              <p:cNvSpPr/>
              <p:nvPr>
                <p:custDataLst>
                  <p:tags r:id="rId4"/>
                </p:custDataLst>
              </p:nvPr>
            </p:nvSpPr>
            <p:spPr>
              <a:xfrm>
                <a:off x="5136771" y="4078150"/>
                <a:ext cx="431947" cy="555122"/>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684"/>
                <a:endParaRPr lang="en-US" dirty="0">
                  <a:solidFill>
                    <a:srgbClr val="FFFFFF"/>
                  </a:solidFill>
                </a:endParaRPr>
              </a:p>
            </p:txBody>
          </p:sp>
        </p:grpSp>
        <p:grpSp>
          <p:nvGrpSpPr>
            <p:cNvPr id="7" name="Group 6"/>
            <p:cNvGrpSpPr/>
            <p:nvPr/>
          </p:nvGrpSpPr>
          <p:grpSpPr>
            <a:xfrm>
              <a:off x="10783374" y="4381461"/>
              <a:ext cx="1695176" cy="994023"/>
              <a:chOff x="10831149" y="4254758"/>
              <a:chExt cx="1695176" cy="994023"/>
            </a:xfrm>
          </p:grpSpPr>
          <p:sp>
            <p:nvSpPr>
              <p:cNvPr id="104" name="TextBox 103"/>
              <p:cNvSpPr txBox="1"/>
              <p:nvPr/>
            </p:nvSpPr>
            <p:spPr>
              <a:xfrm>
                <a:off x="10831149" y="4805321"/>
                <a:ext cx="1695176" cy="443460"/>
              </a:xfrm>
              <a:prstGeom prst="rect">
                <a:avLst/>
              </a:prstGeom>
              <a:noFill/>
            </p:spPr>
            <p:txBody>
              <a:bodyPr wrap="square" lIns="182854" tIns="146283" rIns="182854" bIns="146283" rtlCol="0">
                <a:noAutofit/>
              </a:bodyPr>
              <a:lstStyle/>
              <a:p>
                <a:pPr defTabSz="931684">
                  <a:lnSpc>
                    <a:spcPct val="90000"/>
                  </a:lnSpc>
                  <a:spcAft>
                    <a:spcPts val="600"/>
                  </a:spcAft>
                </a:pPr>
                <a:r>
                  <a:rPr lang="en-US" sz="1399" dirty="0">
                    <a:solidFill>
                      <a:srgbClr val="505050"/>
                    </a:solidFill>
                    <a:latin typeface="Segoe UI Light"/>
                    <a:cs typeface="Segoe UI" panose="020B0502040204020203" pitchFamily="34" charset="0"/>
                  </a:rPr>
                  <a:t>Columnar</a:t>
                </a:r>
                <a:r>
                  <a:rPr lang="en-US" sz="1399" dirty="0">
                    <a:solidFill>
                      <a:srgbClr val="FFFFFF"/>
                    </a:solidFill>
                    <a:latin typeface="Segoe UI Light"/>
                    <a:cs typeface="Segoe UI" panose="020B0502040204020203" pitchFamily="34" charset="0"/>
                  </a:rPr>
                  <a:t/>
                </a:r>
                <a:br>
                  <a:rPr lang="en-US" sz="1399" dirty="0">
                    <a:solidFill>
                      <a:srgbClr val="FFFFFF"/>
                    </a:solidFill>
                    <a:latin typeface="Segoe UI Light"/>
                    <a:cs typeface="Segoe UI" panose="020B0502040204020203" pitchFamily="34" charset="0"/>
                  </a:rPr>
                </a:br>
                <a:r>
                  <a:rPr lang="en-US" sz="1399" dirty="0">
                    <a:solidFill>
                      <a:srgbClr val="505050"/>
                    </a:solidFill>
                    <a:latin typeface="Segoe UI Light"/>
                    <a:cs typeface="Segoe UI" panose="020B0502040204020203" pitchFamily="34" charset="0"/>
                  </a:rPr>
                  <a:t>key</a:t>
                </a:r>
              </a:p>
            </p:txBody>
          </p:sp>
          <p:grpSp>
            <p:nvGrpSpPr>
              <p:cNvPr id="3" name="Group 2"/>
              <p:cNvGrpSpPr/>
              <p:nvPr/>
            </p:nvGrpSpPr>
            <p:grpSpPr>
              <a:xfrm>
                <a:off x="11269456" y="4254758"/>
                <a:ext cx="431947" cy="555122"/>
                <a:chOff x="11378001" y="4144354"/>
                <a:chExt cx="431947" cy="555122"/>
              </a:xfrm>
            </p:grpSpPr>
            <p:sp>
              <p:nvSpPr>
                <p:cNvPr id="42" name="Oval 41"/>
                <p:cNvSpPr/>
                <p:nvPr/>
              </p:nvSpPr>
              <p:spPr bwMode="auto">
                <a:xfrm>
                  <a:off x="11517543" y="4363598"/>
                  <a:ext cx="186829" cy="283004"/>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sp>
              <p:nvSpPr>
                <p:cNvPr id="43" name="Rectangle 74"/>
                <p:cNvSpPr/>
                <p:nvPr>
                  <p:custDataLst>
                    <p:tags r:id="rId3"/>
                  </p:custDataLst>
                </p:nvPr>
              </p:nvSpPr>
              <p:spPr>
                <a:xfrm>
                  <a:off x="11378001" y="4144354"/>
                  <a:ext cx="431947" cy="555122"/>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684"/>
                  <a:endParaRPr lang="en-US" dirty="0">
                    <a:solidFill>
                      <a:srgbClr val="FFFFFF"/>
                    </a:solidFill>
                  </a:endParaRPr>
                </a:p>
              </p:txBody>
            </p:sp>
          </p:grpSp>
        </p:grpSp>
        <p:sp>
          <p:nvSpPr>
            <p:cNvPr id="55" name="Right Arrow 54"/>
            <p:cNvSpPr/>
            <p:nvPr/>
          </p:nvSpPr>
          <p:spPr bwMode="auto">
            <a:xfrm rot="10800000">
              <a:off x="6951441" y="4353639"/>
              <a:ext cx="902629" cy="247744"/>
            </a:xfrm>
            <a:prstGeom prst="rightArrow">
              <a:avLst>
                <a:gd name="adj1" fmla="val 50000"/>
                <a:gd name="adj2" fmla="val 4207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nvGrpSpPr>
            <p:cNvPr id="67" name="Group 66"/>
            <p:cNvGrpSpPr/>
            <p:nvPr/>
          </p:nvGrpSpPr>
          <p:grpSpPr>
            <a:xfrm rot="20267722" flipH="1" flipV="1">
              <a:off x="10572823" y="4151791"/>
              <a:ext cx="644650" cy="647745"/>
              <a:chOff x="3724865" y="3416489"/>
              <a:chExt cx="988398" cy="988397"/>
            </a:xfrm>
          </p:grpSpPr>
          <p:grpSp>
            <p:nvGrpSpPr>
              <p:cNvPr id="69" name="Group 68"/>
              <p:cNvGrpSpPr/>
              <p:nvPr/>
            </p:nvGrpSpPr>
            <p:grpSpPr>
              <a:xfrm>
                <a:off x="3724865" y="3416489"/>
                <a:ext cx="988398" cy="988397"/>
                <a:chOff x="3706887" y="3169520"/>
                <a:chExt cx="988398" cy="988397"/>
              </a:xfrm>
            </p:grpSpPr>
            <p:sp>
              <p:nvSpPr>
                <p:cNvPr id="71" name="Oval 70"/>
                <p:cNvSpPr/>
                <p:nvPr/>
              </p:nvSpPr>
              <p:spPr bwMode="auto">
                <a:xfrm>
                  <a:off x="3810997" y="3558943"/>
                  <a:ext cx="432251" cy="432252"/>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endParaRPr lang="en-US" sz="2000" b="1" dirty="0">
                    <a:solidFill>
                      <a:srgbClr val="FFFFFF"/>
                    </a:solidFill>
                    <a:latin typeface="Segoe UI Light"/>
                    <a:ea typeface="Segoe UI" pitchFamily="34" charset="0"/>
                    <a:cs typeface="Segoe UI" pitchFamily="34" charset="0"/>
                  </a:endParaRPr>
                </a:p>
              </p:txBody>
            </p:sp>
            <p:sp>
              <p:nvSpPr>
                <p:cNvPr id="72" name="Freeform 71"/>
                <p:cNvSpPr>
                  <a:spLocks noEditPoints="1"/>
                </p:cNvSpPr>
                <p:nvPr/>
              </p:nvSpPr>
              <p:spPr bwMode="auto">
                <a:xfrm rot="16770598">
                  <a:off x="3706887" y="3169520"/>
                  <a:ext cx="988397" cy="988398"/>
                </a:xfrm>
                <a:custGeom>
                  <a:avLst/>
                  <a:gdLst>
                    <a:gd name="T0" fmla="*/ 54 w 428"/>
                    <a:gd name="T1" fmla="*/ 53 h 428"/>
                    <a:gd name="T2" fmla="*/ 54 w 428"/>
                    <a:gd name="T3" fmla="*/ 249 h 428"/>
                    <a:gd name="T4" fmla="*/ 218 w 428"/>
                    <a:gd name="T5" fmla="*/ 272 h 428"/>
                    <a:gd name="T6" fmla="*/ 359 w 428"/>
                    <a:gd name="T7" fmla="*/ 413 h 428"/>
                    <a:gd name="T8" fmla="*/ 413 w 428"/>
                    <a:gd name="T9" fmla="*/ 413 h 428"/>
                    <a:gd name="T10" fmla="*/ 413 w 428"/>
                    <a:gd name="T11" fmla="*/ 359 h 428"/>
                    <a:gd name="T12" fmla="*/ 272 w 428"/>
                    <a:gd name="T13" fmla="*/ 218 h 428"/>
                    <a:gd name="T14" fmla="*/ 249 w 428"/>
                    <a:gd name="T15" fmla="*/ 53 h 428"/>
                    <a:gd name="T16" fmla="*/ 54 w 428"/>
                    <a:gd name="T17" fmla="*/ 53 h 428"/>
                    <a:gd name="T18" fmla="*/ 216 w 428"/>
                    <a:gd name="T19" fmla="*/ 215 h 428"/>
                    <a:gd name="T20" fmla="*/ 87 w 428"/>
                    <a:gd name="T21" fmla="*/ 215 h 428"/>
                    <a:gd name="T22" fmla="*/ 87 w 428"/>
                    <a:gd name="T23" fmla="*/ 87 h 428"/>
                    <a:gd name="T24" fmla="*/ 216 w 428"/>
                    <a:gd name="T25" fmla="*/ 87 h 428"/>
                    <a:gd name="T26" fmla="*/ 216 w 428"/>
                    <a:gd name="T27" fmla="*/ 21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428">
                      <a:moveTo>
                        <a:pt x="54" y="53"/>
                      </a:moveTo>
                      <a:cubicBezTo>
                        <a:pt x="0" y="107"/>
                        <a:pt x="0" y="195"/>
                        <a:pt x="54" y="249"/>
                      </a:cubicBezTo>
                      <a:cubicBezTo>
                        <a:pt x="98" y="293"/>
                        <a:pt x="166" y="301"/>
                        <a:pt x="218" y="272"/>
                      </a:cubicBezTo>
                      <a:cubicBezTo>
                        <a:pt x="359" y="413"/>
                        <a:pt x="359" y="413"/>
                        <a:pt x="359" y="413"/>
                      </a:cubicBezTo>
                      <a:cubicBezTo>
                        <a:pt x="374" y="428"/>
                        <a:pt x="398" y="428"/>
                        <a:pt x="413" y="413"/>
                      </a:cubicBezTo>
                      <a:cubicBezTo>
                        <a:pt x="428" y="398"/>
                        <a:pt x="428" y="374"/>
                        <a:pt x="413" y="359"/>
                      </a:cubicBezTo>
                      <a:cubicBezTo>
                        <a:pt x="272" y="218"/>
                        <a:pt x="272" y="218"/>
                        <a:pt x="272" y="218"/>
                      </a:cubicBezTo>
                      <a:cubicBezTo>
                        <a:pt x="301" y="166"/>
                        <a:pt x="294" y="98"/>
                        <a:pt x="249" y="53"/>
                      </a:cubicBezTo>
                      <a:cubicBezTo>
                        <a:pt x="195" y="0"/>
                        <a:pt x="108" y="0"/>
                        <a:pt x="54" y="53"/>
                      </a:cubicBezTo>
                      <a:close/>
                      <a:moveTo>
                        <a:pt x="216" y="215"/>
                      </a:moveTo>
                      <a:cubicBezTo>
                        <a:pt x="180" y="251"/>
                        <a:pt x="123" y="251"/>
                        <a:pt x="87" y="215"/>
                      </a:cubicBezTo>
                      <a:cubicBezTo>
                        <a:pt x="52" y="180"/>
                        <a:pt x="52" y="122"/>
                        <a:pt x="87" y="87"/>
                      </a:cubicBezTo>
                      <a:cubicBezTo>
                        <a:pt x="123" y="51"/>
                        <a:pt x="180" y="51"/>
                        <a:pt x="216" y="87"/>
                      </a:cubicBezTo>
                      <a:cubicBezTo>
                        <a:pt x="251" y="122"/>
                        <a:pt x="251" y="180"/>
                        <a:pt x="216" y="215"/>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sp>
            <p:nvSpPr>
              <p:cNvPr id="70" name="Freeform 69"/>
              <p:cNvSpPr>
                <a:spLocks/>
              </p:cNvSpPr>
              <p:nvPr/>
            </p:nvSpPr>
            <p:spPr bwMode="auto">
              <a:xfrm rot="16770598">
                <a:off x="4245007" y="3769494"/>
                <a:ext cx="145281" cy="148436"/>
              </a:xfrm>
              <a:custGeom>
                <a:avLst/>
                <a:gdLst>
                  <a:gd name="T0" fmla="*/ 0 w 64"/>
                  <a:gd name="T1" fmla="*/ 54 h 68"/>
                  <a:gd name="T2" fmla="*/ 54 w 64"/>
                  <a:gd name="T3" fmla="*/ 0 h 68"/>
                  <a:gd name="T4" fmla="*/ 64 w 64"/>
                  <a:gd name="T5" fmla="*/ 10 h 68"/>
                  <a:gd name="T6" fmla="*/ 15 w 64"/>
                  <a:gd name="T7" fmla="*/ 68 h 68"/>
                  <a:gd name="T8" fmla="*/ 0 w 64"/>
                  <a:gd name="T9" fmla="*/ 54 h 68"/>
                </a:gdLst>
                <a:ahLst/>
                <a:cxnLst>
                  <a:cxn ang="0">
                    <a:pos x="T0" y="T1"/>
                  </a:cxn>
                  <a:cxn ang="0">
                    <a:pos x="T2" y="T3"/>
                  </a:cxn>
                  <a:cxn ang="0">
                    <a:pos x="T4" y="T5"/>
                  </a:cxn>
                  <a:cxn ang="0">
                    <a:pos x="T6" y="T7"/>
                  </a:cxn>
                  <a:cxn ang="0">
                    <a:pos x="T8" y="T9"/>
                  </a:cxn>
                </a:cxnLst>
                <a:rect l="0" t="0" r="r" b="b"/>
                <a:pathLst>
                  <a:path w="64" h="68">
                    <a:moveTo>
                      <a:pt x="0" y="54"/>
                    </a:moveTo>
                    <a:cubicBezTo>
                      <a:pt x="0" y="54"/>
                      <a:pt x="42" y="29"/>
                      <a:pt x="54" y="0"/>
                    </a:cubicBezTo>
                    <a:cubicBezTo>
                      <a:pt x="64" y="10"/>
                      <a:pt x="64" y="10"/>
                      <a:pt x="64" y="10"/>
                    </a:cubicBezTo>
                    <a:cubicBezTo>
                      <a:pt x="64" y="10"/>
                      <a:pt x="48" y="46"/>
                      <a:pt x="15" y="68"/>
                    </a:cubicBezTo>
                    <a:lnTo>
                      <a:pt x="0" y="54"/>
                    </a:lnTo>
                    <a:close/>
                  </a:path>
                </a:pathLst>
              </a:custGeom>
              <a:solidFill>
                <a:srgbClr val="282827">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grpSp>
          <p:nvGrpSpPr>
            <p:cNvPr id="2" name="Group 1"/>
            <p:cNvGrpSpPr/>
            <p:nvPr/>
          </p:nvGrpSpPr>
          <p:grpSpPr>
            <a:xfrm>
              <a:off x="6683661" y="3742840"/>
              <a:ext cx="165100" cy="34926"/>
              <a:chOff x="6545375" y="3729561"/>
              <a:chExt cx="165100" cy="34926"/>
            </a:xfrm>
          </p:grpSpPr>
          <p:sp>
            <p:nvSpPr>
              <p:cNvPr id="45" name="Freeform 126"/>
              <p:cNvSpPr>
                <a:spLocks/>
              </p:cNvSpPr>
              <p:nvPr/>
            </p:nvSpPr>
            <p:spPr bwMode="auto">
              <a:xfrm>
                <a:off x="6545375" y="3748611"/>
                <a:ext cx="49213" cy="15875"/>
              </a:xfrm>
              <a:custGeom>
                <a:avLst/>
                <a:gdLst>
                  <a:gd name="T0" fmla="*/ 0 w 31"/>
                  <a:gd name="T1" fmla="*/ 0 h 10"/>
                  <a:gd name="T2" fmla="*/ 0 w 31"/>
                  <a:gd name="T3" fmla="*/ 10 h 10"/>
                  <a:gd name="T4" fmla="*/ 31 w 31"/>
                  <a:gd name="T5" fmla="*/ 10 h 10"/>
                  <a:gd name="T6" fmla="*/ 31 w 31"/>
                  <a:gd name="T7" fmla="*/ 0 h 10"/>
                  <a:gd name="T8" fmla="*/ 0 w 31"/>
                  <a:gd name="T9" fmla="*/ 0 h 10"/>
                  <a:gd name="T10" fmla="*/ 0 w 31"/>
                  <a:gd name="T11" fmla="*/ 0 h 10"/>
                  <a:gd name="T12" fmla="*/ 0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0" y="0"/>
                    </a:moveTo>
                    <a:lnTo>
                      <a:pt x="0" y="10"/>
                    </a:lnTo>
                    <a:lnTo>
                      <a:pt x="31" y="10"/>
                    </a:lnTo>
                    <a:lnTo>
                      <a:pt x="31"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6" name="Freeform 127"/>
              <p:cNvSpPr>
                <a:spLocks/>
              </p:cNvSpPr>
              <p:nvPr/>
            </p:nvSpPr>
            <p:spPr bwMode="auto">
              <a:xfrm>
                <a:off x="6612050" y="3731149"/>
                <a:ext cx="36513" cy="33338"/>
              </a:xfrm>
              <a:custGeom>
                <a:avLst/>
                <a:gdLst>
                  <a:gd name="T0" fmla="*/ 0 w 23"/>
                  <a:gd name="T1" fmla="*/ 0 h 21"/>
                  <a:gd name="T2" fmla="*/ 0 w 23"/>
                  <a:gd name="T3" fmla="*/ 21 h 21"/>
                  <a:gd name="T4" fmla="*/ 23 w 23"/>
                  <a:gd name="T5" fmla="*/ 21 h 21"/>
                  <a:gd name="T6" fmla="*/ 23 w 23"/>
                  <a:gd name="T7" fmla="*/ 0 h 21"/>
                  <a:gd name="T8" fmla="*/ 0 w 23"/>
                  <a:gd name="T9" fmla="*/ 0 h 21"/>
                  <a:gd name="T10" fmla="*/ 0 w 23"/>
                  <a:gd name="T11" fmla="*/ 0 h 21"/>
                  <a:gd name="T12" fmla="*/ 0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0" y="0"/>
                    </a:moveTo>
                    <a:lnTo>
                      <a:pt x="0" y="21"/>
                    </a:lnTo>
                    <a:lnTo>
                      <a:pt x="23" y="21"/>
                    </a:lnTo>
                    <a:lnTo>
                      <a:pt x="2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7" name="Freeform 128"/>
              <p:cNvSpPr>
                <a:spLocks/>
              </p:cNvSpPr>
              <p:nvPr/>
            </p:nvSpPr>
            <p:spPr bwMode="auto">
              <a:xfrm>
                <a:off x="6666025" y="3729561"/>
                <a:ext cx="44450" cy="34925"/>
              </a:xfrm>
              <a:custGeom>
                <a:avLst/>
                <a:gdLst>
                  <a:gd name="T0" fmla="*/ 1 w 28"/>
                  <a:gd name="T1" fmla="*/ 0 h 22"/>
                  <a:gd name="T2" fmla="*/ 10 w 28"/>
                  <a:gd name="T3" fmla="*/ 11 h 22"/>
                  <a:gd name="T4" fmla="*/ 0 w 28"/>
                  <a:gd name="T5" fmla="*/ 22 h 22"/>
                  <a:gd name="T6" fmla="*/ 8 w 28"/>
                  <a:gd name="T7" fmla="*/ 22 h 22"/>
                  <a:gd name="T8" fmla="*/ 14 w 28"/>
                  <a:gd name="T9" fmla="*/ 15 h 22"/>
                  <a:gd name="T10" fmla="*/ 14 w 28"/>
                  <a:gd name="T11" fmla="*/ 14 h 22"/>
                  <a:gd name="T12" fmla="*/ 14 w 28"/>
                  <a:gd name="T13" fmla="*/ 14 h 22"/>
                  <a:gd name="T14" fmla="*/ 14 w 28"/>
                  <a:gd name="T15" fmla="*/ 14 h 22"/>
                  <a:gd name="T16" fmla="*/ 14 w 28"/>
                  <a:gd name="T17" fmla="*/ 15 h 22"/>
                  <a:gd name="T18" fmla="*/ 15 w 28"/>
                  <a:gd name="T19" fmla="*/ 15 h 22"/>
                  <a:gd name="T20" fmla="*/ 19 w 28"/>
                  <a:gd name="T21" fmla="*/ 22 h 22"/>
                  <a:gd name="T22" fmla="*/ 28 w 28"/>
                  <a:gd name="T23" fmla="*/ 22 h 22"/>
                  <a:gd name="T24" fmla="*/ 18 w 28"/>
                  <a:gd name="T25" fmla="*/ 11 h 22"/>
                  <a:gd name="T26" fmla="*/ 28 w 28"/>
                  <a:gd name="T27" fmla="*/ 0 h 22"/>
                  <a:gd name="T28" fmla="*/ 19 w 28"/>
                  <a:gd name="T29" fmla="*/ 0 h 22"/>
                  <a:gd name="T30" fmla="*/ 15 w 28"/>
                  <a:gd name="T31" fmla="*/ 7 h 22"/>
                  <a:gd name="T32" fmla="*/ 15 w 28"/>
                  <a:gd name="T33" fmla="*/ 8 h 22"/>
                  <a:gd name="T34" fmla="*/ 14 w 28"/>
                  <a:gd name="T35" fmla="*/ 8 h 22"/>
                  <a:gd name="T36" fmla="*/ 14 w 28"/>
                  <a:gd name="T37" fmla="*/ 8 h 22"/>
                  <a:gd name="T38" fmla="*/ 14 w 28"/>
                  <a:gd name="T39" fmla="*/ 8 h 22"/>
                  <a:gd name="T40" fmla="*/ 14 w 28"/>
                  <a:gd name="T41" fmla="*/ 7 h 22"/>
                  <a:gd name="T42" fmla="*/ 10 w 28"/>
                  <a:gd name="T43" fmla="*/ 0 h 22"/>
                  <a:gd name="T44" fmla="*/ 1 w 28"/>
                  <a:gd name="T45" fmla="*/ 0 h 22"/>
                  <a:gd name="T46" fmla="*/ 1 w 28"/>
                  <a:gd name="T47" fmla="*/ 0 h 22"/>
                  <a:gd name="T48" fmla="*/ 1 w 28"/>
                  <a:gd name="T4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2">
                    <a:moveTo>
                      <a:pt x="1" y="0"/>
                    </a:moveTo>
                    <a:lnTo>
                      <a:pt x="10" y="11"/>
                    </a:lnTo>
                    <a:lnTo>
                      <a:pt x="0" y="22"/>
                    </a:lnTo>
                    <a:lnTo>
                      <a:pt x="8" y="22"/>
                    </a:lnTo>
                    <a:lnTo>
                      <a:pt x="14" y="15"/>
                    </a:lnTo>
                    <a:lnTo>
                      <a:pt x="14" y="14"/>
                    </a:lnTo>
                    <a:lnTo>
                      <a:pt x="14" y="14"/>
                    </a:lnTo>
                    <a:lnTo>
                      <a:pt x="14" y="14"/>
                    </a:lnTo>
                    <a:lnTo>
                      <a:pt x="14" y="15"/>
                    </a:lnTo>
                    <a:lnTo>
                      <a:pt x="15" y="15"/>
                    </a:lnTo>
                    <a:lnTo>
                      <a:pt x="19" y="22"/>
                    </a:lnTo>
                    <a:lnTo>
                      <a:pt x="28" y="22"/>
                    </a:lnTo>
                    <a:lnTo>
                      <a:pt x="18" y="11"/>
                    </a:lnTo>
                    <a:lnTo>
                      <a:pt x="28" y="0"/>
                    </a:lnTo>
                    <a:lnTo>
                      <a:pt x="19" y="0"/>
                    </a:lnTo>
                    <a:lnTo>
                      <a:pt x="15" y="7"/>
                    </a:lnTo>
                    <a:lnTo>
                      <a:pt x="15" y="8"/>
                    </a:lnTo>
                    <a:lnTo>
                      <a:pt x="14" y="8"/>
                    </a:lnTo>
                    <a:lnTo>
                      <a:pt x="14" y="8"/>
                    </a:lnTo>
                    <a:lnTo>
                      <a:pt x="14" y="8"/>
                    </a:lnTo>
                    <a:lnTo>
                      <a:pt x="14" y="7"/>
                    </a:lnTo>
                    <a:lnTo>
                      <a:pt x="10" y="0"/>
                    </a:lnTo>
                    <a:lnTo>
                      <a:pt x="1" y="0"/>
                    </a:lnTo>
                    <a:lnTo>
                      <a:pt x="1" y="0"/>
                    </a:lnTo>
                    <a:lnTo>
                      <a:pt x="1"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sp>
        <p:nvSpPr>
          <p:cNvPr id="58" name="Title 1"/>
          <p:cNvSpPr txBox="1">
            <a:spLocks/>
          </p:cNvSpPr>
          <p:nvPr/>
        </p:nvSpPr>
        <p:spPr>
          <a:xfrm>
            <a:off x="328025" y="249498"/>
            <a:ext cx="11653521" cy="1075884"/>
          </a:xfrm>
          <a:prstGeom prst="rect">
            <a:avLst/>
          </a:prstGeom>
        </p:spPr>
        <p:txBody>
          <a:bodyPr anchor="ctr" anchorCtr="0"/>
          <a:lstStyle>
            <a:lvl1pPr algn="l" defTabSz="931863" rtl="0" fontAlgn="base">
              <a:lnSpc>
                <a:spcPct val="90000"/>
              </a:lnSpc>
              <a:spcBef>
                <a:spcPct val="0"/>
              </a:spcBef>
              <a:spcAft>
                <a:spcPct val="0"/>
              </a:spcAft>
              <a:defRPr lang="en-US" sz="40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sz="4900">
              <a:solidFill>
                <a:srgbClr val="FFFFFF"/>
              </a:solidFill>
            </a:endParaRPr>
          </a:p>
        </p:txBody>
      </p:sp>
      <p:sp>
        <p:nvSpPr>
          <p:cNvPr id="59" name="Title 1"/>
          <p:cNvSpPr txBox="1">
            <a:spLocks/>
          </p:cNvSpPr>
          <p:nvPr/>
        </p:nvSpPr>
        <p:spPr>
          <a:xfrm>
            <a:off x="274320" y="296897"/>
            <a:ext cx="11889564" cy="917575"/>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What is Always Encrypted?</a:t>
            </a:r>
          </a:p>
        </p:txBody>
      </p:sp>
    </p:spTree>
    <p:extLst>
      <p:ext uri="{BB962C8B-B14F-4D97-AF65-F5344CB8AC3E}">
        <p14:creationId xmlns:p14="http://schemas.microsoft.com/office/powerpoint/2010/main" val="5701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466629" y="1648417"/>
            <a:ext cx="6886900" cy="3502700"/>
          </a:xfrm>
          <a:prstGeom prst="rect">
            <a:avLst/>
          </a:prstGeom>
          <a:solidFill>
            <a:schemeClr val="tx1">
              <a:lumMod val="95000"/>
            </a:schemeClr>
          </a:solidFill>
          <a:ln>
            <a:solidFill>
              <a:srgbClr val="C00000"/>
            </a:solidFill>
          </a:ln>
        </p:spPr>
        <p:txBody>
          <a:bodyPr>
            <a:normAutofit/>
          </a:bodyPr>
          <a:lstStyle/>
          <a:p>
            <a:pPr marL="0" indent="0">
              <a:buNone/>
            </a:pPr>
            <a:r>
              <a:rPr lang="en-US" dirty="0">
                <a:solidFill>
                  <a:srgbClr val="C00000"/>
                </a:solidFill>
              </a:rPr>
              <a:t>Randomized encryption</a:t>
            </a:r>
          </a:p>
          <a:p>
            <a:pPr lvl="1"/>
            <a:r>
              <a:rPr lang="en-US" dirty="0" smtClean="0">
                <a:solidFill>
                  <a:schemeClr val="bg1"/>
                </a:solidFill>
              </a:rPr>
              <a:t>Encrypt('123-45-6789') </a:t>
            </a:r>
            <a:r>
              <a:rPr lang="en-US" dirty="0" smtClean="0">
                <a:solidFill>
                  <a:schemeClr val="bg1"/>
                </a:solidFill>
                <a:sym typeface="Wingdings" panose="05000000000000000000" pitchFamily="2" charset="2"/>
              </a:rPr>
              <a:t>= </a:t>
            </a:r>
            <a:r>
              <a:rPr lang="en-US" dirty="0" smtClean="0">
                <a:solidFill>
                  <a:srgbClr val="C00000"/>
                </a:solidFill>
                <a:sym typeface="Wingdings" panose="05000000000000000000" pitchFamily="2" charset="2"/>
              </a:rPr>
              <a:t>0x17cfd50a</a:t>
            </a:r>
          </a:p>
          <a:p>
            <a:pPr lvl="1"/>
            <a:r>
              <a:rPr lang="en-US" dirty="0" smtClean="0">
                <a:solidFill>
                  <a:schemeClr val="bg1"/>
                </a:solidFill>
                <a:sym typeface="Wingdings" panose="05000000000000000000" pitchFamily="2" charset="2"/>
              </a:rPr>
              <a:t>Repeat: </a:t>
            </a:r>
            <a:r>
              <a:rPr lang="en-US" dirty="0">
                <a:solidFill>
                  <a:schemeClr val="bg1"/>
                </a:solidFill>
              </a:rPr>
              <a:t>Encrypt('123-45-6789')</a:t>
            </a:r>
            <a:r>
              <a:rPr lang="en-US" dirty="0" smtClean="0">
                <a:solidFill>
                  <a:schemeClr val="bg1"/>
                </a:solidFill>
                <a:sym typeface="Wingdings" panose="05000000000000000000" pitchFamily="2" charset="2"/>
              </a:rPr>
              <a:t> </a:t>
            </a:r>
            <a:r>
              <a:rPr lang="en-US" dirty="0">
                <a:solidFill>
                  <a:schemeClr val="bg1"/>
                </a:solidFill>
                <a:sym typeface="Wingdings" panose="05000000000000000000" pitchFamily="2" charset="2"/>
              </a:rPr>
              <a:t>= </a:t>
            </a:r>
            <a:r>
              <a:rPr lang="en-US" dirty="0" smtClean="0">
                <a:solidFill>
                  <a:srgbClr val="C00000"/>
                </a:solidFill>
                <a:sym typeface="Wingdings" panose="05000000000000000000" pitchFamily="2" charset="2"/>
              </a:rPr>
              <a:t>0x9b1fcf32</a:t>
            </a:r>
          </a:p>
          <a:p>
            <a:pPr lvl="1">
              <a:spcBef>
                <a:spcPts val="600"/>
              </a:spcBef>
            </a:pPr>
            <a:r>
              <a:rPr lang="en-US" sz="1600" dirty="0" smtClean="0">
                <a:solidFill>
                  <a:schemeClr val="bg1"/>
                </a:solidFill>
                <a:latin typeface="+mj-lt"/>
              </a:rPr>
              <a:t>Allows for transparent retrieval of encrypted data </a:t>
            </a:r>
            <a:r>
              <a:rPr lang="en-US" sz="1600" b="1" dirty="0" smtClean="0">
                <a:solidFill>
                  <a:schemeClr val="bg1"/>
                </a:solidFill>
                <a:latin typeface="+mj-lt"/>
              </a:rPr>
              <a:t>but</a:t>
            </a:r>
            <a:r>
              <a:rPr lang="en-US" sz="1600" dirty="0" smtClean="0">
                <a:solidFill>
                  <a:schemeClr val="bg1"/>
                </a:solidFill>
                <a:latin typeface="+mj-lt"/>
              </a:rPr>
              <a:t> </a:t>
            </a:r>
            <a:r>
              <a:rPr lang="en-US" sz="1600" b="1" dirty="0" smtClean="0">
                <a:solidFill>
                  <a:schemeClr val="bg1"/>
                </a:solidFill>
                <a:latin typeface="+mj-lt"/>
              </a:rPr>
              <a:t>no operations</a:t>
            </a:r>
          </a:p>
          <a:p>
            <a:pPr lvl="1">
              <a:spcBef>
                <a:spcPts val="600"/>
              </a:spcBef>
            </a:pPr>
            <a:r>
              <a:rPr lang="en-US" sz="1600" dirty="0" smtClean="0">
                <a:solidFill>
                  <a:schemeClr val="bg1"/>
                </a:solidFill>
                <a:latin typeface="+mj-lt"/>
              </a:rPr>
              <a:t>More secure</a:t>
            </a:r>
            <a:r>
              <a:rPr lang="en-US" dirty="0" smtClean="0"/>
              <a:t/>
            </a:r>
            <a:br>
              <a:rPr lang="en-US" dirty="0" smtClean="0"/>
            </a:br>
            <a:endParaRPr lang="en-US" dirty="0" smtClean="0"/>
          </a:p>
          <a:p>
            <a:pPr marL="0" indent="0">
              <a:buNone/>
            </a:pPr>
            <a:r>
              <a:rPr lang="en-US" dirty="0">
                <a:solidFill>
                  <a:srgbClr val="C00000"/>
                </a:solidFill>
              </a:rPr>
              <a:t>Deterministic encryption</a:t>
            </a:r>
          </a:p>
          <a:p>
            <a:pPr lvl="1"/>
            <a:r>
              <a:rPr lang="en-US" dirty="0">
                <a:solidFill>
                  <a:schemeClr val="bg1"/>
                </a:solidFill>
              </a:rPr>
              <a:t>Encrypt('123-45-6789') </a:t>
            </a:r>
            <a:r>
              <a:rPr lang="en-US" dirty="0">
                <a:solidFill>
                  <a:schemeClr val="bg1"/>
                </a:solidFill>
                <a:sym typeface="Wingdings" panose="05000000000000000000" pitchFamily="2" charset="2"/>
              </a:rPr>
              <a:t>= </a:t>
            </a:r>
            <a:r>
              <a:rPr lang="en-US" dirty="0" smtClean="0">
                <a:solidFill>
                  <a:srgbClr val="C00000"/>
                </a:solidFill>
                <a:sym typeface="Wingdings" panose="05000000000000000000" pitchFamily="2" charset="2"/>
              </a:rPr>
              <a:t>0x85a55d3f</a:t>
            </a:r>
          </a:p>
          <a:p>
            <a:pPr lvl="1"/>
            <a:r>
              <a:rPr lang="en-US" dirty="0" smtClean="0">
                <a:solidFill>
                  <a:schemeClr val="bg1"/>
                </a:solidFill>
                <a:sym typeface="Wingdings" panose="05000000000000000000" pitchFamily="2" charset="2"/>
              </a:rPr>
              <a:t>Repeat: </a:t>
            </a:r>
            <a:r>
              <a:rPr lang="en-US" dirty="0">
                <a:solidFill>
                  <a:schemeClr val="bg1"/>
                </a:solidFill>
              </a:rPr>
              <a:t>Encrypt('123-45-6789')</a:t>
            </a:r>
            <a:r>
              <a:rPr lang="en-US" dirty="0" smtClean="0">
                <a:solidFill>
                  <a:schemeClr val="bg1"/>
                </a:solidFill>
                <a:sym typeface="Wingdings" panose="05000000000000000000" pitchFamily="2" charset="2"/>
              </a:rPr>
              <a:t> </a:t>
            </a:r>
            <a:r>
              <a:rPr lang="en-US" dirty="0">
                <a:solidFill>
                  <a:schemeClr val="bg1"/>
                </a:solidFill>
                <a:sym typeface="Wingdings" panose="05000000000000000000" pitchFamily="2" charset="2"/>
              </a:rPr>
              <a:t>= </a:t>
            </a:r>
            <a:r>
              <a:rPr lang="en-US" dirty="0" smtClean="0">
                <a:solidFill>
                  <a:srgbClr val="C00000"/>
                </a:solidFill>
                <a:sym typeface="Wingdings" panose="05000000000000000000" pitchFamily="2" charset="2"/>
              </a:rPr>
              <a:t>0x85a55d3f</a:t>
            </a:r>
            <a:endParaRPr lang="en-US" dirty="0">
              <a:solidFill>
                <a:srgbClr val="C00000"/>
              </a:solidFill>
              <a:sym typeface="Wingdings" panose="05000000000000000000" pitchFamily="2" charset="2"/>
            </a:endParaRPr>
          </a:p>
          <a:p>
            <a:pPr lvl="1">
              <a:spcBef>
                <a:spcPts val="600"/>
              </a:spcBef>
            </a:pPr>
            <a:r>
              <a:rPr lang="en-US" sz="1600" dirty="0">
                <a:solidFill>
                  <a:schemeClr val="bg1"/>
                </a:solidFill>
                <a:latin typeface="+mj-lt"/>
              </a:rPr>
              <a:t>Allows for transparent retrieval of encrypted data </a:t>
            </a:r>
            <a:r>
              <a:rPr lang="en-US" sz="1600" b="1" dirty="0" smtClean="0">
                <a:solidFill>
                  <a:schemeClr val="bg1"/>
                </a:solidFill>
                <a:latin typeface="+mj-lt"/>
                <a:sym typeface="Wingdings" panose="05000000000000000000" pitchFamily="2" charset="2"/>
              </a:rPr>
              <a:t>and quality </a:t>
            </a:r>
            <a:r>
              <a:rPr lang="en-US" sz="1600" b="1" dirty="0">
                <a:solidFill>
                  <a:schemeClr val="bg1"/>
                </a:solidFill>
                <a:latin typeface="+mj-lt"/>
                <a:sym typeface="Wingdings" panose="05000000000000000000" pitchFamily="2" charset="2"/>
              </a:rPr>
              <a:t>comparison</a:t>
            </a:r>
            <a:r>
              <a:rPr lang="en-US" sz="1600" dirty="0">
                <a:solidFill>
                  <a:schemeClr val="bg1"/>
                </a:solidFill>
                <a:latin typeface="+mj-lt"/>
                <a:sym typeface="Wingdings" panose="05000000000000000000" pitchFamily="2" charset="2"/>
              </a:rPr>
              <a:t> (for example, in WHERE clauses and joins, distinct, group by)</a:t>
            </a:r>
          </a:p>
        </p:txBody>
      </p:sp>
      <p:sp>
        <p:nvSpPr>
          <p:cNvPr id="2" name="Text Placeholder 1"/>
          <p:cNvSpPr>
            <a:spLocks noGrp="1"/>
          </p:cNvSpPr>
          <p:nvPr>
            <p:ph type="body" sz="quarter" idx="13"/>
          </p:nvPr>
        </p:nvSpPr>
        <p:spPr>
          <a:xfrm>
            <a:off x="7564438" y="1648417"/>
            <a:ext cx="4598987" cy="3319883"/>
          </a:xfrm>
        </p:spPr>
        <p:txBody>
          <a:bodyPr lIns="182880" tIns="146304" rIns="182880" bIns="146304"/>
          <a:lstStyle/>
          <a:p>
            <a:pPr>
              <a:lnSpc>
                <a:spcPct val="90000"/>
              </a:lnSpc>
              <a:spcBef>
                <a:spcPct val="20000"/>
              </a:spcBef>
              <a:buFont typeface="Arial" pitchFamily="34" charset="0"/>
            </a:pPr>
            <a:r>
              <a:rPr lang="en-US" dirty="0">
                <a:solidFill>
                  <a:srgbClr val="C00000"/>
                </a:solidFill>
                <a:ea typeface="+mn-ea"/>
                <a:cs typeface="Segoe UI Semibold" panose="020B0702040204020203" pitchFamily="34" charset="0"/>
              </a:rPr>
              <a:t>Two types of encryption </a:t>
            </a:r>
            <a:r>
              <a:rPr lang="en-US" dirty="0" smtClean="0">
                <a:solidFill>
                  <a:srgbClr val="C00000"/>
                </a:solidFill>
                <a:ea typeface="+mn-ea"/>
                <a:cs typeface="Segoe UI Semibold" panose="020B0702040204020203" pitchFamily="34" charset="0"/>
              </a:rPr>
              <a:t/>
            </a:r>
            <a:br>
              <a:rPr lang="en-US" dirty="0" smtClean="0">
                <a:solidFill>
                  <a:srgbClr val="C00000"/>
                </a:solidFill>
                <a:ea typeface="+mn-ea"/>
                <a:cs typeface="Segoe UI Semibold" panose="020B0702040204020203" pitchFamily="34" charset="0"/>
              </a:rPr>
            </a:br>
            <a:r>
              <a:rPr lang="en-US" dirty="0" smtClean="0">
                <a:solidFill>
                  <a:srgbClr val="C00000"/>
                </a:solidFill>
                <a:ea typeface="+mn-ea"/>
                <a:cs typeface="Segoe UI Semibold" panose="020B0702040204020203" pitchFamily="34" charset="0"/>
              </a:rPr>
              <a:t>are available:</a:t>
            </a:r>
          </a:p>
          <a:p>
            <a:r>
              <a:rPr lang="en-US" sz="2000" dirty="0" smtClean="0">
                <a:solidFill>
                  <a:schemeClr val="bg1"/>
                </a:solidFill>
                <a:latin typeface="+mj-lt"/>
              </a:rPr>
              <a:t>Randomized encryption uses method that encrypts data in less predictable manner</a:t>
            </a:r>
          </a:p>
          <a:p>
            <a:r>
              <a:rPr lang="en-US" sz="2000" dirty="0" smtClean="0">
                <a:solidFill>
                  <a:schemeClr val="bg1"/>
                </a:solidFill>
                <a:latin typeface="+mj-lt"/>
              </a:rPr>
              <a:t>Deterministic </a:t>
            </a:r>
            <a:r>
              <a:rPr lang="en-US" sz="2000" dirty="0">
                <a:solidFill>
                  <a:schemeClr val="bg1"/>
                </a:solidFill>
                <a:latin typeface="+mj-lt"/>
              </a:rPr>
              <a:t>encryption uses </a:t>
            </a:r>
            <a:r>
              <a:rPr lang="en-US" sz="2000" dirty="0" smtClean="0">
                <a:solidFill>
                  <a:schemeClr val="bg1"/>
                </a:solidFill>
                <a:latin typeface="+mj-lt"/>
              </a:rPr>
              <a:t>method that always </a:t>
            </a:r>
            <a:r>
              <a:rPr lang="en-US" sz="2000" dirty="0">
                <a:solidFill>
                  <a:schemeClr val="bg1"/>
                </a:solidFill>
                <a:latin typeface="+mj-lt"/>
              </a:rPr>
              <a:t>generates </a:t>
            </a:r>
            <a:r>
              <a:rPr lang="en-US" sz="2000" dirty="0" smtClean="0">
                <a:solidFill>
                  <a:schemeClr val="bg1"/>
                </a:solidFill>
                <a:latin typeface="+mj-lt"/>
              </a:rPr>
              <a:t>same </a:t>
            </a:r>
            <a:r>
              <a:rPr lang="en-US" sz="2000" dirty="0">
                <a:solidFill>
                  <a:schemeClr val="bg1"/>
                </a:solidFill>
                <a:latin typeface="+mj-lt"/>
              </a:rPr>
              <a:t>encrypted value for any given plain text </a:t>
            </a:r>
            <a:r>
              <a:rPr lang="en-US" sz="2000" dirty="0" smtClean="0">
                <a:solidFill>
                  <a:schemeClr val="bg1"/>
                </a:solidFill>
                <a:latin typeface="+mj-lt"/>
              </a:rPr>
              <a:t>value</a:t>
            </a:r>
          </a:p>
        </p:txBody>
      </p:sp>
      <p:sp>
        <p:nvSpPr>
          <p:cNvPr id="15" name="Title 1"/>
          <p:cNvSpPr txBox="1">
            <a:spLocks/>
          </p:cNvSpPr>
          <p:nvPr/>
        </p:nvSpPr>
        <p:spPr>
          <a:xfrm>
            <a:off x="274320" y="296897"/>
            <a:ext cx="11889564" cy="917575"/>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Users</a:t>
            </a:r>
          </a:p>
        </p:txBody>
      </p:sp>
    </p:spTree>
    <p:extLst>
      <p:ext uri="{BB962C8B-B14F-4D97-AF65-F5344CB8AC3E}">
        <p14:creationId xmlns:p14="http://schemas.microsoft.com/office/powerpoint/2010/main" val="3922446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bg1"/>
                </a:solidFill>
              </a:rPr>
              <a:t>Users</a:t>
            </a:r>
            <a:endParaRPr lang="en-US" sz="4800" dirty="0">
              <a:solidFill>
                <a:schemeClr val="bg1"/>
              </a:solidFill>
            </a:endParaRPr>
          </a:p>
        </p:txBody>
      </p:sp>
      <p:sp>
        <p:nvSpPr>
          <p:cNvPr id="7" name="Text Placeholder 6"/>
          <p:cNvSpPr>
            <a:spLocks noGrp="1"/>
          </p:cNvSpPr>
          <p:nvPr>
            <p:ph type="body" sz="quarter" idx="38"/>
          </p:nvPr>
        </p:nvSpPr>
        <p:spPr>
          <a:xfrm>
            <a:off x="466629" y="4737364"/>
            <a:ext cx="2743200" cy="1900244"/>
          </a:xfrm>
          <a:solidFill>
            <a:schemeClr val="bg1">
              <a:lumMod val="20000"/>
              <a:lumOff val="80000"/>
            </a:schemeClr>
          </a:solidFill>
        </p:spPr>
        <p:txBody>
          <a:bodyPr/>
          <a:lstStyle/>
          <a:p>
            <a:r>
              <a:rPr lang="en-US" sz="1800" dirty="0">
                <a:solidFill>
                  <a:schemeClr val="bg1"/>
                </a:solidFill>
              </a:rPr>
              <a:t>Hospitals</a:t>
            </a:r>
          </a:p>
          <a:p>
            <a:r>
              <a:rPr lang="en-US" sz="1800" dirty="0">
                <a:solidFill>
                  <a:schemeClr val="bg1"/>
                </a:solidFill>
              </a:rPr>
              <a:t>Private </a:t>
            </a:r>
            <a:r>
              <a:rPr lang="en-US" sz="1800" dirty="0" smtClean="0">
                <a:solidFill>
                  <a:schemeClr val="bg1"/>
                </a:solidFill>
              </a:rPr>
              <a:t>practices</a:t>
            </a:r>
            <a:endParaRPr lang="en-US" sz="1800" dirty="0">
              <a:solidFill>
                <a:schemeClr val="bg1"/>
              </a:solidFill>
            </a:endParaRPr>
          </a:p>
          <a:p>
            <a:endParaRPr lang="en-US" dirty="0">
              <a:solidFill>
                <a:schemeClr val="bg1"/>
              </a:solidFill>
            </a:endParaRPr>
          </a:p>
        </p:txBody>
      </p:sp>
      <p:sp>
        <p:nvSpPr>
          <p:cNvPr id="3" name="Text Placeholder 2"/>
          <p:cNvSpPr>
            <a:spLocks noGrp="1"/>
          </p:cNvSpPr>
          <p:nvPr>
            <p:ph type="body" sz="quarter" idx="29"/>
          </p:nvPr>
        </p:nvSpPr>
        <p:spPr>
          <a:xfrm>
            <a:off x="466629" y="1881443"/>
            <a:ext cx="2743200" cy="2743200"/>
          </a:xfrm>
          <a:solidFill>
            <a:schemeClr val="bg2"/>
          </a:solidFill>
        </p:spPr>
        <p:txBody>
          <a:bodyPr anchor="b" anchorCtr="0"/>
          <a:lstStyle/>
          <a:p>
            <a:endParaRPr lang="en-US" dirty="0" smtClean="0">
              <a:solidFill>
                <a:schemeClr val="tx1"/>
              </a:solidFill>
            </a:endParaRPr>
          </a:p>
          <a:p>
            <a:endParaRPr lang="en-US" dirty="0">
              <a:solidFill>
                <a:schemeClr val="tx1"/>
              </a:solidFill>
            </a:endParaRPr>
          </a:p>
          <a:p>
            <a:r>
              <a:rPr lang="en-US" dirty="0" smtClean="0">
                <a:solidFill>
                  <a:schemeClr val="tx1"/>
                </a:solidFill>
              </a:rPr>
              <a:t>Medical and healthcare professionals</a:t>
            </a:r>
          </a:p>
        </p:txBody>
      </p:sp>
      <p:sp>
        <p:nvSpPr>
          <p:cNvPr id="4" name="Text Placeholder 3"/>
          <p:cNvSpPr>
            <a:spLocks noGrp="1"/>
          </p:cNvSpPr>
          <p:nvPr>
            <p:ph type="body" sz="quarter" idx="30"/>
          </p:nvPr>
        </p:nvSpPr>
        <p:spPr>
          <a:xfrm>
            <a:off x="3332005" y="1881443"/>
            <a:ext cx="2742914" cy="2743200"/>
          </a:xfrm>
          <a:solidFill>
            <a:schemeClr val="bg2"/>
          </a:solidFill>
        </p:spPr>
        <p:txBody>
          <a:bodyPr anchor="b" anchorCtr="0"/>
          <a:lstStyle/>
          <a:p>
            <a:endParaRPr lang="en-US" dirty="0" smtClean="0">
              <a:solidFill>
                <a:schemeClr val="tx1"/>
              </a:solidFill>
            </a:endParaRPr>
          </a:p>
          <a:p>
            <a:endParaRPr lang="en-US" dirty="0" smtClean="0">
              <a:solidFill>
                <a:schemeClr val="tx1"/>
              </a:solidFill>
            </a:endParaRPr>
          </a:p>
          <a:p>
            <a:r>
              <a:rPr lang="en-US" dirty="0" smtClean="0">
                <a:solidFill>
                  <a:schemeClr val="tx1"/>
                </a:solidFill>
              </a:rPr>
              <a:t>Financial institutions</a:t>
            </a:r>
            <a:endParaRPr lang="en-US" dirty="0">
              <a:solidFill>
                <a:schemeClr val="tx1"/>
              </a:solidFill>
            </a:endParaRPr>
          </a:p>
        </p:txBody>
      </p:sp>
      <p:sp>
        <p:nvSpPr>
          <p:cNvPr id="5" name="Text Placeholder 4"/>
          <p:cNvSpPr>
            <a:spLocks noGrp="1"/>
          </p:cNvSpPr>
          <p:nvPr>
            <p:ph type="body" sz="quarter" idx="32"/>
          </p:nvPr>
        </p:nvSpPr>
        <p:spPr>
          <a:xfrm>
            <a:off x="6196925" y="1881443"/>
            <a:ext cx="2742914" cy="2743200"/>
          </a:xfrm>
          <a:solidFill>
            <a:schemeClr val="bg2"/>
          </a:solidFill>
        </p:spPr>
        <p:txBody>
          <a:bodyPr anchor="b" anchorCtr="0"/>
          <a:lstStyle/>
          <a:p>
            <a:endParaRPr lang="en-US" dirty="0" smtClean="0">
              <a:solidFill>
                <a:schemeClr val="tx1"/>
              </a:solidFill>
            </a:endParaRPr>
          </a:p>
          <a:p>
            <a:endParaRPr lang="en-US" dirty="0" smtClean="0">
              <a:solidFill>
                <a:schemeClr val="tx1"/>
              </a:solidFill>
            </a:endParaRPr>
          </a:p>
          <a:p>
            <a:r>
              <a:rPr lang="en-US" dirty="0" smtClean="0">
                <a:solidFill>
                  <a:schemeClr val="tx1"/>
                </a:solidFill>
              </a:rPr>
              <a:t>Social services </a:t>
            </a:r>
            <a:endParaRPr lang="en-US" dirty="0">
              <a:solidFill>
                <a:schemeClr val="tx1"/>
              </a:solidFill>
            </a:endParaRPr>
          </a:p>
        </p:txBody>
      </p:sp>
      <p:grpSp>
        <p:nvGrpSpPr>
          <p:cNvPr id="13" name="Group 12"/>
          <p:cNvGrpSpPr/>
          <p:nvPr/>
        </p:nvGrpSpPr>
        <p:grpSpPr>
          <a:xfrm>
            <a:off x="662632" y="2168164"/>
            <a:ext cx="502920" cy="502920"/>
            <a:chOff x="10058400" y="3143250"/>
            <a:chExt cx="502920" cy="502920"/>
          </a:xfrm>
        </p:grpSpPr>
        <p:sp>
          <p:nvSpPr>
            <p:cNvPr id="6" name="Oval 5"/>
            <p:cNvSpPr/>
            <p:nvPr/>
          </p:nvSpPr>
          <p:spPr bwMode="auto">
            <a:xfrm>
              <a:off x="10058400" y="3143250"/>
              <a:ext cx="502920" cy="502920"/>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p:cNvSpPr/>
            <p:nvPr/>
          </p:nvSpPr>
          <p:spPr bwMode="auto">
            <a:xfrm rot="5400000">
              <a:off x="10158421" y="3353126"/>
              <a:ext cx="308610" cy="831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rot="10800000">
              <a:off x="10155555" y="3353126"/>
              <a:ext cx="308610" cy="83168"/>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 name="Group 4"/>
          <p:cNvGrpSpPr>
            <a:grpSpLocks noChangeAspect="1"/>
          </p:cNvGrpSpPr>
          <p:nvPr/>
        </p:nvGrpSpPr>
        <p:grpSpPr bwMode="auto">
          <a:xfrm>
            <a:off x="6406391" y="2168164"/>
            <a:ext cx="461583" cy="489463"/>
            <a:chOff x="6466" y="969"/>
            <a:chExt cx="149" cy="158"/>
          </a:xfrm>
          <a:solidFill>
            <a:schemeClr val="tx1">
              <a:lumMod val="50000"/>
            </a:schemeClr>
          </a:solidFill>
        </p:grpSpPr>
        <p:sp>
          <p:nvSpPr>
            <p:cNvPr id="17" name="Freeform 5"/>
            <p:cNvSpPr>
              <a:spLocks/>
            </p:cNvSpPr>
            <p:nvPr/>
          </p:nvSpPr>
          <p:spPr bwMode="auto">
            <a:xfrm>
              <a:off x="6504" y="969"/>
              <a:ext cx="91" cy="98"/>
            </a:xfrm>
            <a:custGeom>
              <a:avLst/>
              <a:gdLst>
                <a:gd name="T0" fmla="*/ 252 w 664"/>
                <a:gd name="T1" fmla="*/ 39 h 722"/>
                <a:gd name="T2" fmla="*/ 44 w 664"/>
                <a:gd name="T3" fmla="*/ 432 h 722"/>
                <a:gd name="T4" fmla="*/ 412 w 664"/>
                <a:gd name="T5" fmla="*/ 683 h 722"/>
                <a:gd name="T6" fmla="*/ 619 w 664"/>
                <a:gd name="T7" fmla="*/ 289 h 722"/>
                <a:gd name="T8" fmla="*/ 252 w 664"/>
                <a:gd name="T9" fmla="*/ 39 h 722"/>
              </a:gdLst>
              <a:ahLst/>
              <a:cxnLst>
                <a:cxn ang="0">
                  <a:pos x="T0" y="T1"/>
                </a:cxn>
                <a:cxn ang="0">
                  <a:pos x="T2" y="T3"/>
                </a:cxn>
                <a:cxn ang="0">
                  <a:pos x="T4" y="T5"/>
                </a:cxn>
                <a:cxn ang="0">
                  <a:pos x="T6" y="T7"/>
                </a:cxn>
                <a:cxn ang="0">
                  <a:pos x="T8" y="T9"/>
                </a:cxn>
              </a:cxnLst>
              <a:rect l="0" t="0" r="r" b="b"/>
              <a:pathLst>
                <a:path w="664" h="722">
                  <a:moveTo>
                    <a:pt x="252" y="39"/>
                  </a:moveTo>
                  <a:cubicBezTo>
                    <a:pt x="93" y="79"/>
                    <a:pt x="0" y="254"/>
                    <a:pt x="44" y="432"/>
                  </a:cubicBezTo>
                  <a:cubicBezTo>
                    <a:pt x="88" y="610"/>
                    <a:pt x="253" y="722"/>
                    <a:pt x="412" y="683"/>
                  </a:cubicBezTo>
                  <a:cubicBezTo>
                    <a:pt x="571" y="643"/>
                    <a:pt x="664" y="467"/>
                    <a:pt x="619" y="289"/>
                  </a:cubicBezTo>
                  <a:cubicBezTo>
                    <a:pt x="575" y="111"/>
                    <a:pt x="410" y="0"/>
                    <a:pt x="252" y="39"/>
                  </a:cubicBezTo>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 name="Freeform 6"/>
            <p:cNvSpPr>
              <a:spLocks/>
            </p:cNvSpPr>
            <p:nvPr/>
          </p:nvSpPr>
          <p:spPr bwMode="auto">
            <a:xfrm>
              <a:off x="6466" y="1063"/>
              <a:ext cx="149" cy="64"/>
            </a:xfrm>
            <a:custGeom>
              <a:avLst/>
              <a:gdLst>
                <a:gd name="T0" fmla="*/ 869 w 1087"/>
                <a:gd name="T1" fmla="*/ 37 h 469"/>
                <a:gd name="T2" fmla="*/ 761 w 1087"/>
                <a:gd name="T3" fmla="*/ 113 h 469"/>
                <a:gd name="T4" fmla="*/ 541 w 1087"/>
                <a:gd name="T5" fmla="*/ 113 h 469"/>
                <a:gd name="T6" fmla="*/ 285 w 1087"/>
                <a:gd name="T7" fmla="*/ 0 h 469"/>
                <a:gd name="T8" fmla="*/ 0 w 1087"/>
                <a:gd name="T9" fmla="*/ 469 h 469"/>
                <a:gd name="T10" fmla="*/ 1087 w 1087"/>
                <a:gd name="T11" fmla="*/ 469 h 469"/>
                <a:gd name="T12" fmla="*/ 1015 w 1087"/>
                <a:gd name="T13" fmla="*/ 173 h 469"/>
                <a:gd name="T14" fmla="*/ 869 w 1087"/>
                <a:gd name="T15" fmla="*/ 37 h 4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87" h="469">
                  <a:moveTo>
                    <a:pt x="869" y="37"/>
                  </a:moveTo>
                  <a:cubicBezTo>
                    <a:pt x="839" y="35"/>
                    <a:pt x="806" y="93"/>
                    <a:pt x="761" y="113"/>
                  </a:cubicBezTo>
                  <a:cubicBezTo>
                    <a:pt x="717" y="133"/>
                    <a:pt x="669" y="174"/>
                    <a:pt x="541" y="113"/>
                  </a:cubicBezTo>
                  <a:cubicBezTo>
                    <a:pt x="414" y="51"/>
                    <a:pt x="394" y="0"/>
                    <a:pt x="285" y="0"/>
                  </a:cubicBezTo>
                  <a:cubicBezTo>
                    <a:pt x="177" y="0"/>
                    <a:pt x="3" y="191"/>
                    <a:pt x="0" y="469"/>
                  </a:cubicBezTo>
                  <a:lnTo>
                    <a:pt x="1087" y="469"/>
                  </a:lnTo>
                  <a:cubicBezTo>
                    <a:pt x="1085" y="469"/>
                    <a:pt x="1075" y="278"/>
                    <a:pt x="1015" y="173"/>
                  </a:cubicBezTo>
                  <a:cubicBezTo>
                    <a:pt x="939" y="41"/>
                    <a:pt x="898" y="39"/>
                    <a:pt x="869" y="37"/>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37" name="Group 36"/>
          <p:cNvGrpSpPr/>
          <p:nvPr/>
        </p:nvGrpSpPr>
        <p:grpSpPr>
          <a:xfrm>
            <a:off x="3535868" y="2168164"/>
            <a:ext cx="552634" cy="476892"/>
            <a:chOff x="4827404" y="2115851"/>
            <a:chExt cx="552634" cy="476892"/>
          </a:xfrm>
        </p:grpSpPr>
        <p:sp>
          <p:nvSpPr>
            <p:cNvPr id="21" name="Rectangle 20"/>
            <p:cNvSpPr/>
            <p:nvPr/>
          </p:nvSpPr>
          <p:spPr bwMode="auto">
            <a:xfrm>
              <a:off x="4843279" y="2547024"/>
              <a:ext cx="522471"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2" name="Rectangle 21"/>
            <p:cNvSpPr/>
            <p:nvPr/>
          </p:nvSpPr>
          <p:spPr bwMode="auto">
            <a:xfrm>
              <a:off x="4887094" y="2235200"/>
              <a:ext cx="423182" cy="297543"/>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6" name="Group 35"/>
            <p:cNvGrpSpPr/>
            <p:nvPr/>
          </p:nvGrpSpPr>
          <p:grpSpPr>
            <a:xfrm>
              <a:off x="4827404" y="2115851"/>
              <a:ext cx="552634" cy="105067"/>
              <a:chOff x="4827404" y="2033731"/>
              <a:chExt cx="707128" cy="187188"/>
            </a:xfrm>
          </p:grpSpPr>
          <p:sp>
            <p:nvSpPr>
              <p:cNvPr id="23" name="Isosceles Triangle 22"/>
              <p:cNvSpPr/>
              <p:nvPr/>
            </p:nvSpPr>
            <p:spPr bwMode="auto">
              <a:xfrm>
                <a:off x="4827404" y="2033731"/>
                <a:ext cx="707128" cy="141931"/>
              </a:xfrm>
              <a:prstGeom prst="triangl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a:off x="4827404" y="2175200"/>
                <a:ext cx="707128" cy="4571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p:cNvGrpSpPr/>
            <p:nvPr/>
          </p:nvGrpSpPr>
          <p:grpSpPr>
            <a:xfrm>
              <a:off x="4949825" y="2309539"/>
              <a:ext cx="45719" cy="223204"/>
              <a:chOff x="4949825" y="2309539"/>
              <a:chExt cx="45719" cy="223204"/>
            </a:xfrm>
          </p:grpSpPr>
          <p:sp>
            <p:nvSpPr>
              <p:cNvPr id="24" name="Rectangle 23"/>
              <p:cNvSpPr/>
              <p:nvPr/>
            </p:nvSpPr>
            <p:spPr bwMode="auto">
              <a:xfrm>
                <a:off x="4949825" y="2332399"/>
                <a:ext cx="45719" cy="2003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6" name="Oval 25"/>
              <p:cNvSpPr/>
              <p:nvPr/>
            </p:nvSpPr>
            <p:spPr bwMode="auto">
              <a:xfrm>
                <a:off x="4949825" y="2309539"/>
                <a:ext cx="45719" cy="4571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p:cNvGrpSpPr/>
            <p:nvPr/>
          </p:nvGrpSpPr>
          <p:grpSpPr>
            <a:xfrm>
              <a:off x="5075826" y="2309539"/>
              <a:ext cx="45719" cy="229913"/>
              <a:chOff x="5075826" y="2309539"/>
              <a:chExt cx="45719" cy="229913"/>
            </a:xfrm>
          </p:grpSpPr>
          <p:sp>
            <p:nvSpPr>
              <p:cNvPr id="28" name="Rectangle 27"/>
              <p:cNvSpPr/>
              <p:nvPr/>
            </p:nvSpPr>
            <p:spPr bwMode="auto">
              <a:xfrm>
                <a:off x="5075826" y="2339108"/>
                <a:ext cx="45719" cy="2003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9" name="Oval 28"/>
              <p:cNvSpPr/>
              <p:nvPr/>
            </p:nvSpPr>
            <p:spPr bwMode="auto">
              <a:xfrm>
                <a:off x="5075826" y="2309539"/>
                <a:ext cx="45719" cy="4571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7" name="Group 26"/>
            <p:cNvGrpSpPr/>
            <p:nvPr/>
          </p:nvGrpSpPr>
          <p:grpSpPr>
            <a:xfrm>
              <a:off x="5197832" y="2309539"/>
              <a:ext cx="45719" cy="223204"/>
              <a:chOff x="5197832" y="2309539"/>
              <a:chExt cx="45719" cy="223204"/>
            </a:xfrm>
          </p:grpSpPr>
          <p:sp>
            <p:nvSpPr>
              <p:cNvPr id="30" name="Rectangle 29"/>
              <p:cNvSpPr/>
              <p:nvPr/>
            </p:nvSpPr>
            <p:spPr bwMode="auto">
              <a:xfrm>
                <a:off x="5197832" y="2332399"/>
                <a:ext cx="45719" cy="2003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1" name="Oval 30"/>
              <p:cNvSpPr/>
              <p:nvPr/>
            </p:nvSpPr>
            <p:spPr bwMode="auto">
              <a:xfrm>
                <a:off x="5197832" y="2309539"/>
                <a:ext cx="45719" cy="4571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43" name="Text Placeholder 6"/>
          <p:cNvSpPr>
            <a:spLocks noGrp="1"/>
          </p:cNvSpPr>
          <p:nvPr>
            <p:ph type="body" sz="quarter" idx="38"/>
          </p:nvPr>
        </p:nvSpPr>
        <p:spPr>
          <a:xfrm>
            <a:off x="3331634" y="4737364"/>
            <a:ext cx="2743200" cy="1900244"/>
          </a:xfrm>
          <a:solidFill>
            <a:schemeClr val="bg1">
              <a:lumMod val="20000"/>
              <a:lumOff val="80000"/>
            </a:schemeClr>
          </a:solidFill>
        </p:spPr>
        <p:txBody>
          <a:bodyPr/>
          <a:lstStyle/>
          <a:p>
            <a:r>
              <a:rPr lang="en-US" sz="1800" dirty="0" smtClean="0">
                <a:solidFill>
                  <a:schemeClr val="bg1"/>
                </a:solidFill>
              </a:rPr>
              <a:t>Banks</a:t>
            </a:r>
          </a:p>
          <a:p>
            <a:r>
              <a:rPr lang="en-US" sz="1800" dirty="0" smtClean="0">
                <a:solidFill>
                  <a:schemeClr val="bg1"/>
                </a:solidFill>
              </a:rPr>
              <a:t>Credit unions</a:t>
            </a:r>
            <a:endParaRPr lang="en-US" sz="1800" dirty="0">
              <a:solidFill>
                <a:schemeClr val="bg1"/>
              </a:solidFill>
            </a:endParaRPr>
          </a:p>
          <a:p>
            <a:endParaRPr lang="en-US" dirty="0">
              <a:solidFill>
                <a:schemeClr val="bg1"/>
              </a:solidFill>
            </a:endParaRPr>
          </a:p>
        </p:txBody>
      </p:sp>
      <p:sp>
        <p:nvSpPr>
          <p:cNvPr id="44" name="Text Placeholder 6"/>
          <p:cNvSpPr>
            <a:spLocks noGrp="1"/>
          </p:cNvSpPr>
          <p:nvPr>
            <p:ph type="body" sz="quarter" idx="38"/>
          </p:nvPr>
        </p:nvSpPr>
        <p:spPr>
          <a:xfrm>
            <a:off x="6196639" y="4737364"/>
            <a:ext cx="2743200" cy="1900244"/>
          </a:xfrm>
          <a:solidFill>
            <a:schemeClr val="bg1">
              <a:lumMod val="20000"/>
              <a:lumOff val="80000"/>
            </a:schemeClr>
          </a:solidFill>
        </p:spPr>
        <p:txBody>
          <a:bodyPr/>
          <a:lstStyle/>
          <a:p>
            <a:endParaRPr lang="en-US" dirty="0">
              <a:solidFill>
                <a:schemeClr val="bg1"/>
              </a:solidFill>
            </a:endParaRPr>
          </a:p>
        </p:txBody>
      </p:sp>
    </p:spTree>
    <p:extLst>
      <p:ext uri="{BB962C8B-B14F-4D97-AF65-F5344CB8AC3E}">
        <p14:creationId xmlns:p14="http://schemas.microsoft.com/office/powerpoint/2010/main" val="33537630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bg1"/>
                </a:solidFill>
              </a:rPr>
              <a:t>Capabilities and functions</a:t>
            </a:r>
            <a:endParaRPr lang="en-US" sz="4800" dirty="0">
              <a:solidFill>
                <a:schemeClr val="bg1"/>
              </a:solidFill>
            </a:endParaRPr>
          </a:p>
        </p:txBody>
      </p:sp>
      <p:sp>
        <p:nvSpPr>
          <p:cNvPr id="3" name="Text Placeholder 2"/>
          <p:cNvSpPr>
            <a:spLocks noGrp="1"/>
          </p:cNvSpPr>
          <p:nvPr>
            <p:ph type="body" sz="quarter" idx="29"/>
          </p:nvPr>
        </p:nvSpPr>
        <p:spPr>
          <a:xfrm>
            <a:off x="466629" y="1881423"/>
            <a:ext cx="2743200" cy="2743200"/>
          </a:xfrm>
          <a:solidFill>
            <a:schemeClr val="bg2"/>
          </a:solidFill>
        </p:spPr>
        <p:txBody>
          <a:bodyPr anchor="b" anchorCtr="0"/>
          <a:lstStyle/>
          <a:p>
            <a:r>
              <a:rPr lang="en-US" dirty="0" smtClean="0">
                <a:solidFill>
                  <a:schemeClr val="tx1"/>
                </a:solidFill>
              </a:rPr>
              <a:t>Migration of sensitive data in application</a:t>
            </a:r>
          </a:p>
        </p:txBody>
      </p:sp>
      <p:sp>
        <p:nvSpPr>
          <p:cNvPr id="4" name="Text Placeholder 3"/>
          <p:cNvSpPr>
            <a:spLocks noGrp="1"/>
          </p:cNvSpPr>
          <p:nvPr>
            <p:ph type="body" sz="quarter" idx="30"/>
          </p:nvPr>
        </p:nvSpPr>
        <p:spPr>
          <a:xfrm>
            <a:off x="3331835" y="1881443"/>
            <a:ext cx="2742914" cy="2743200"/>
          </a:xfrm>
          <a:solidFill>
            <a:schemeClr val="bg2"/>
          </a:solidFill>
        </p:spPr>
        <p:txBody>
          <a:bodyPr anchor="b" anchorCtr="0"/>
          <a:lstStyle/>
          <a:p>
            <a:r>
              <a:rPr lang="en-US" dirty="0">
                <a:solidFill>
                  <a:schemeClr val="tx1"/>
                </a:solidFill>
              </a:rPr>
              <a:t>Automatic encryption and decryption of sensitive </a:t>
            </a:r>
            <a:r>
              <a:rPr lang="en-US" dirty="0" smtClean="0">
                <a:solidFill>
                  <a:schemeClr val="tx1"/>
                </a:solidFill>
              </a:rPr>
              <a:t>data</a:t>
            </a:r>
            <a:endParaRPr lang="en-US" dirty="0">
              <a:solidFill>
                <a:schemeClr val="tx1"/>
              </a:solidFill>
            </a:endParaRPr>
          </a:p>
        </p:txBody>
      </p:sp>
      <p:sp>
        <p:nvSpPr>
          <p:cNvPr id="5" name="Text Placeholder 4"/>
          <p:cNvSpPr>
            <a:spLocks noGrp="1"/>
          </p:cNvSpPr>
          <p:nvPr>
            <p:ph type="body" sz="quarter" idx="32"/>
          </p:nvPr>
        </p:nvSpPr>
        <p:spPr>
          <a:xfrm>
            <a:off x="6196755" y="1881443"/>
            <a:ext cx="2742914" cy="2743200"/>
          </a:xfrm>
          <a:solidFill>
            <a:schemeClr val="bg2"/>
          </a:solidFill>
        </p:spPr>
        <p:txBody>
          <a:bodyPr anchor="b" anchorCtr="0"/>
          <a:lstStyle/>
          <a:p>
            <a:r>
              <a:rPr lang="en-US" dirty="0">
                <a:solidFill>
                  <a:schemeClr val="tx1"/>
                </a:solidFill>
              </a:rPr>
              <a:t>Bulk </a:t>
            </a:r>
            <a:r>
              <a:rPr lang="en-US" dirty="0" smtClean="0">
                <a:solidFill>
                  <a:schemeClr val="tx1"/>
                </a:solidFill>
              </a:rPr>
              <a:t>loading </a:t>
            </a:r>
            <a:r>
              <a:rPr lang="en-US" dirty="0">
                <a:solidFill>
                  <a:schemeClr val="tx1"/>
                </a:solidFill>
              </a:rPr>
              <a:t>of </a:t>
            </a:r>
            <a:r>
              <a:rPr lang="en-US" dirty="0" smtClean="0">
                <a:solidFill>
                  <a:schemeClr val="tx1"/>
                </a:solidFill>
              </a:rPr>
              <a:t>encrypted data</a:t>
            </a:r>
            <a:endParaRPr lang="en-US" dirty="0">
              <a:solidFill>
                <a:schemeClr val="tx1"/>
              </a:solidFill>
            </a:endParaRPr>
          </a:p>
        </p:txBody>
      </p:sp>
      <p:sp>
        <p:nvSpPr>
          <p:cNvPr id="14" name="Text Placeholder 6"/>
          <p:cNvSpPr>
            <a:spLocks noGrp="1"/>
          </p:cNvSpPr>
          <p:nvPr>
            <p:ph type="body" sz="quarter" idx="38"/>
          </p:nvPr>
        </p:nvSpPr>
        <p:spPr>
          <a:xfrm>
            <a:off x="471649" y="4743970"/>
            <a:ext cx="2743200" cy="1900244"/>
          </a:xfrm>
          <a:solidFill>
            <a:schemeClr val="bg1">
              <a:lumMod val="20000"/>
              <a:lumOff val="80000"/>
            </a:schemeClr>
          </a:solidFill>
        </p:spPr>
        <p:txBody>
          <a:bodyPr/>
          <a:lstStyle/>
          <a:p>
            <a:pPr indent="-342867">
              <a:lnSpc>
                <a:spcPct val="100000"/>
              </a:lnSpc>
              <a:spcBef>
                <a:spcPts val="1000"/>
              </a:spcBef>
              <a:spcAft>
                <a:spcPts val="0"/>
              </a:spcAft>
            </a:pPr>
            <a:r>
              <a:rPr lang="en-US" sz="1400" dirty="0">
                <a:solidFill>
                  <a:schemeClr val="bg1"/>
                </a:solidFill>
              </a:rPr>
              <a:t>SQL Server only handles encrypted data—not plain text values</a:t>
            </a:r>
          </a:p>
        </p:txBody>
      </p:sp>
      <p:sp>
        <p:nvSpPr>
          <p:cNvPr id="15" name="Text Placeholder 7"/>
          <p:cNvSpPr>
            <a:spLocks noGrp="1"/>
          </p:cNvSpPr>
          <p:nvPr>
            <p:ph type="body" sz="quarter" idx="39"/>
          </p:nvPr>
        </p:nvSpPr>
        <p:spPr>
          <a:xfrm>
            <a:off x="3336770" y="4743991"/>
            <a:ext cx="2742914" cy="1900223"/>
          </a:xfrm>
          <a:solidFill>
            <a:schemeClr val="bg1">
              <a:lumMod val="20000"/>
              <a:lumOff val="80000"/>
            </a:schemeClr>
          </a:solidFill>
        </p:spPr>
        <p:txBody>
          <a:bodyPr/>
          <a:lstStyle/>
          <a:p>
            <a:pPr>
              <a:lnSpc>
                <a:spcPct val="100000"/>
              </a:lnSpc>
              <a:spcBef>
                <a:spcPts val="1000"/>
              </a:spcBef>
              <a:spcAft>
                <a:spcPts val="0"/>
              </a:spcAft>
            </a:pPr>
            <a:r>
              <a:rPr lang="en-US" sz="1400" dirty="0">
                <a:solidFill>
                  <a:schemeClr val="bg1"/>
                </a:solidFill>
              </a:rPr>
              <a:t>Automatically rewrites queries </a:t>
            </a:r>
            <a:r>
              <a:rPr lang="en-US" sz="1400" dirty="0" smtClean="0">
                <a:solidFill>
                  <a:schemeClr val="bg1"/>
                </a:solidFill>
              </a:rPr>
              <a:t>to preserve semantics </a:t>
            </a:r>
            <a:r>
              <a:rPr lang="en-US" sz="1400" dirty="0">
                <a:solidFill>
                  <a:schemeClr val="bg1"/>
                </a:solidFill>
              </a:rPr>
              <a:t>to </a:t>
            </a:r>
            <a:r>
              <a:rPr lang="en-US" sz="1400" dirty="0" smtClean="0">
                <a:solidFill>
                  <a:schemeClr val="bg1"/>
                </a:solidFill>
              </a:rPr>
              <a:t>application</a:t>
            </a:r>
            <a:endParaRPr lang="en-US" sz="1400" dirty="0">
              <a:solidFill>
                <a:schemeClr val="bg1"/>
              </a:solidFill>
            </a:endParaRPr>
          </a:p>
          <a:p>
            <a:pPr>
              <a:lnSpc>
                <a:spcPct val="100000"/>
              </a:lnSpc>
              <a:spcBef>
                <a:spcPts val="2000"/>
              </a:spcBef>
              <a:spcAft>
                <a:spcPts val="0"/>
              </a:spcAft>
            </a:pPr>
            <a:r>
              <a:rPr lang="en-US" sz="1400" dirty="0">
                <a:solidFill>
                  <a:schemeClr val="bg1"/>
                </a:solidFill>
              </a:rPr>
              <a:t>Driver transparently decrypts </a:t>
            </a:r>
            <a:r>
              <a:rPr lang="en-US" sz="1400" dirty="0" smtClean="0">
                <a:solidFill>
                  <a:schemeClr val="bg1"/>
                </a:solidFill>
              </a:rPr>
              <a:t>data</a:t>
            </a:r>
            <a:endParaRPr lang="en-US" sz="1400" dirty="0">
              <a:solidFill>
                <a:schemeClr val="bg1"/>
              </a:solidFill>
            </a:endParaRPr>
          </a:p>
        </p:txBody>
      </p:sp>
      <p:sp>
        <p:nvSpPr>
          <p:cNvPr id="16" name="Text Placeholder 9"/>
          <p:cNvSpPr>
            <a:spLocks noGrp="1"/>
          </p:cNvSpPr>
          <p:nvPr>
            <p:ph type="body" sz="quarter" idx="42"/>
          </p:nvPr>
        </p:nvSpPr>
        <p:spPr>
          <a:xfrm>
            <a:off x="6201775" y="4743991"/>
            <a:ext cx="2742914" cy="1900223"/>
          </a:xfrm>
          <a:solidFill>
            <a:schemeClr val="bg1">
              <a:lumMod val="20000"/>
              <a:lumOff val="80000"/>
            </a:schemeClr>
          </a:solidFill>
        </p:spPr>
        <p:txBody>
          <a:bodyPr/>
          <a:lstStyle/>
          <a:p>
            <a:pPr>
              <a:lnSpc>
                <a:spcPct val="100000"/>
              </a:lnSpc>
              <a:spcBef>
                <a:spcPts val="1000"/>
              </a:spcBef>
              <a:spcAft>
                <a:spcPts val="0"/>
              </a:spcAft>
            </a:pPr>
            <a:endParaRPr lang="en-US" sz="1400" dirty="0">
              <a:solidFill>
                <a:schemeClr val="bg1"/>
              </a:solidFill>
            </a:endParaRPr>
          </a:p>
        </p:txBody>
      </p:sp>
      <p:sp>
        <p:nvSpPr>
          <p:cNvPr id="10" name="Freeform 9"/>
          <p:cNvSpPr>
            <a:spLocks noChangeAspect="1" noEditPoints="1"/>
          </p:cNvSpPr>
          <p:nvPr/>
        </p:nvSpPr>
        <p:spPr bwMode="black">
          <a:xfrm>
            <a:off x="667344" y="2164469"/>
            <a:ext cx="494535" cy="495105"/>
          </a:xfrm>
          <a:custGeom>
            <a:avLst/>
            <a:gdLst>
              <a:gd name="T0" fmla="*/ 112 w 300"/>
              <a:gd name="T1" fmla="*/ 75 h 300"/>
              <a:gd name="T2" fmla="*/ 187 w 300"/>
              <a:gd name="T3" fmla="*/ 0 h 300"/>
              <a:gd name="T4" fmla="*/ 150 w 300"/>
              <a:gd name="T5" fmla="*/ 225 h 300"/>
              <a:gd name="T6" fmla="*/ 150 w 300"/>
              <a:gd name="T7" fmla="*/ 300 h 300"/>
              <a:gd name="T8" fmla="*/ 150 w 300"/>
              <a:gd name="T9" fmla="*/ 225 h 300"/>
              <a:gd name="T10" fmla="*/ 217 w 300"/>
              <a:gd name="T11" fmla="*/ 152 h 300"/>
              <a:gd name="T12" fmla="*/ 197 w 300"/>
              <a:gd name="T13" fmla="*/ 168 h 300"/>
              <a:gd name="T14" fmla="*/ 196 w 300"/>
              <a:gd name="T15" fmla="*/ 160 h 300"/>
              <a:gd name="T16" fmla="*/ 159 w 300"/>
              <a:gd name="T17" fmla="*/ 196 h 300"/>
              <a:gd name="T18" fmla="*/ 168 w 300"/>
              <a:gd name="T19" fmla="*/ 198 h 300"/>
              <a:gd name="T20" fmla="*/ 151 w 300"/>
              <a:gd name="T21" fmla="*/ 217 h 300"/>
              <a:gd name="T22" fmla="*/ 131 w 300"/>
              <a:gd name="T23" fmla="*/ 200 h 300"/>
              <a:gd name="T24" fmla="*/ 139 w 300"/>
              <a:gd name="T25" fmla="*/ 198 h 300"/>
              <a:gd name="T26" fmla="*/ 140 w 300"/>
              <a:gd name="T27" fmla="*/ 160 h 300"/>
              <a:gd name="T28" fmla="*/ 103 w 300"/>
              <a:gd name="T29" fmla="*/ 161 h 300"/>
              <a:gd name="T30" fmla="*/ 100 w 300"/>
              <a:gd name="T31" fmla="*/ 169 h 300"/>
              <a:gd name="T32" fmla="*/ 83 w 300"/>
              <a:gd name="T33" fmla="*/ 149 h 300"/>
              <a:gd name="T34" fmla="*/ 103 w 300"/>
              <a:gd name="T35" fmla="*/ 133 h 300"/>
              <a:gd name="T36" fmla="*/ 104 w 300"/>
              <a:gd name="T37" fmla="*/ 141 h 300"/>
              <a:gd name="T38" fmla="*/ 140 w 300"/>
              <a:gd name="T39" fmla="*/ 104 h 300"/>
              <a:gd name="T40" fmla="*/ 132 w 300"/>
              <a:gd name="T41" fmla="*/ 103 h 300"/>
              <a:gd name="T42" fmla="*/ 148 w 300"/>
              <a:gd name="T43" fmla="*/ 84 h 300"/>
              <a:gd name="T44" fmla="*/ 169 w 300"/>
              <a:gd name="T45" fmla="*/ 101 h 300"/>
              <a:gd name="T46" fmla="*/ 160 w 300"/>
              <a:gd name="T47" fmla="*/ 103 h 300"/>
              <a:gd name="T48" fmla="*/ 159 w 300"/>
              <a:gd name="T49" fmla="*/ 141 h 300"/>
              <a:gd name="T50" fmla="*/ 197 w 300"/>
              <a:gd name="T51" fmla="*/ 140 h 300"/>
              <a:gd name="T52" fmla="*/ 200 w 300"/>
              <a:gd name="T53" fmla="*/ 132 h 300"/>
              <a:gd name="T54" fmla="*/ 150 w 300"/>
              <a:gd name="T55" fmla="*/ 150 h 300"/>
              <a:gd name="T56" fmla="*/ 150 w 300"/>
              <a:gd name="T57" fmla="*/ 150 h 300"/>
              <a:gd name="T58" fmla="*/ 0 w 300"/>
              <a:gd name="T59" fmla="*/ 183 h 300"/>
              <a:gd name="T60" fmla="*/ 37 w 300"/>
              <a:gd name="T61" fmla="*/ 118 h 300"/>
              <a:gd name="T62" fmla="*/ 281 w 300"/>
              <a:gd name="T63" fmla="*/ 183 h 300"/>
              <a:gd name="T64" fmla="*/ 281 w 300"/>
              <a:gd name="T65" fmla="*/ 118 h 300"/>
              <a:gd name="T66" fmla="*/ 225 w 300"/>
              <a:gd name="T67" fmla="*/ 150 h 300"/>
              <a:gd name="T68" fmla="*/ 281 w 300"/>
              <a:gd name="T69" fmla="*/ 183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0" h="300">
                <a:moveTo>
                  <a:pt x="187" y="75"/>
                </a:moveTo>
                <a:cubicBezTo>
                  <a:pt x="112" y="75"/>
                  <a:pt x="112" y="75"/>
                  <a:pt x="112" y="75"/>
                </a:cubicBezTo>
                <a:cubicBezTo>
                  <a:pt x="112" y="0"/>
                  <a:pt x="112" y="0"/>
                  <a:pt x="112" y="0"/>
                </a:cubicBezTo>
                <a:cubicBezTo>
                  <a:pt x="187" y="0"/>
                  <a:pt x="187" y="0"/>
                  <a:pt x="187" y="0"/>
                </a:cubicBezTo>
                <a:lnTo>
                  <a:pt x="187" y="75"/>
                </a:lnTo>
                <a:close/>
                <a:moveTo>
                  <a:pt x="150" y="225"/>
                </a:moveTo>
                <a:cubicBezTo>
                  <a:pt x="129" y="225"/>
                  <a:pt x="112" y="242"/>
                  <a:pt x="112" y="263"/>
                </a:cubicBezTo>
                <a:cubicBezTo>
                  <a:pt x="112" y="284"/>
                  <a:pt x="129" y="300"/>
                  <a:pt x="150" y="300"/>
                </a:cubicBezTo>
                <a:cubicBezTo>
                  <a:pt x="171" y="300"/>
                  <a:pt x="187" y="284"/>
                  <a:pt x="187" y="263"/>
                </a:cubicBezTo>
                <a:cubicBezTo>
                  <a:pt x="187" y="242"/>
                  <a:pt x="171" y="225"/>
                  <a:pt x="150" y="225"/>
                </a:cubicBezTo>
                <a:close/>
                <a:moveTo>
                  <a:pt x="217" y="149"/>
                </a:moveTo>
                <a:cubicBezTo>
                  <a:pt x="218" y="150"/>
                  <a:pt x="218" y="151"/>
                  <a:pt x="217" y="152"/>
                </a:cubicBezTo>
                <a:cubicBezTo>
                  <a:pt x="200" y="169"/>
                  <a:pt x="200" y="169"/>
                  <a:pt x="200" y="169"/>
                </a:cubicBezTo>
                <a:cubicBezTo>
                  <a:pt x="198" y="171"/>
                  <a:pt x="197" y="170"/>
                  <a:pt x="197" y="168"/>
                </a:cubicBezTo>
                <a:cubicBezTo>
                  <a:pt x="197" y="161"/>
                  <a:pt x="197" y="161"/>
                  <a:pt x="197" y="161"/>
                </a:cubicBezTo>
                <a:cubicBezTo>
                  <a:pt x="197" y="160"/>
                  <a:pt x="197" y="160"/>
                  <a:pt x="196" y="160"/>
                </a:cubicBezTo>
                <a:cubicBezTo>
                  <a:pt x="159" y="160"/>
                  <a:pt x="159" y="160"/>
                  <a:pt x="159" y="160"/>
                </a:cubicBezTo>
                <a:cubicBezTo>
                  <a:pt x="159" y="196"/>
                  <a:pt x="159" y="196"/>
                  <a:pt x="159" y="196"/>
                </a:cubicBezTo>
                <a:cubicBezTo>
                  <a:pt x="159" y="197"/>
                  <a:pt x="160" y="198"/>
                  <a:pt x="160" y="198"/>
                </a:cubicBezTo>
                <a:cubicBezTo>
                  <a:pt x="168" y="198"/>
                  <a:pt x="168" y="198"/>
                  <a:pt x="168" y="198"/>
                </a:cubicBezTo>
                <a:cubicBezTo>
                  <a:pt x="169" y="198"/>
                  <a:pt x="170" y="199"/>
                  <a:pt x="169" y="200"/>
                </a:cubicBezTo>
                <a:cubicBezTo>
                  <a:pt x="151" y="217"/>
                  <a:pt x="151" y="217"/>
                  <a:pt x="151" y="217"/>
                </a:cubicBezTo>
                <a:cubicBezTo>
                  <a:pt x="151" y="218"/>
                  <a:pt x="149" y="218"/>
                  <a:pt x="148" y="217"/>
                </a:cubicBezTo>
                <a:cubicBezTo>
                  <a:pt x="131" y="200"/>
                  <a:pt x="131" y="200"/>
                  <a:pt x="131" y="200"/>
                </a:cubicBezTo>
                <a:cubicBezTo>
                  <a:pt x="130" y="199"/>
                  <a:pt x="130" y="198"/>
                  <a:pt x="132" y="198"/>
                </a:cubicBezTo>
                <a:cubicBezTo>
                  <a:pt x="139" y="198"/>
                  <a:pt x="139" y="198"/>
                  <a:pt x="139" y="198"/>
                </a:cubicBezTo>
                <a:cubicBezTo>
                  <a:pt x="140" y="198"/>
                  <a:pt x="140" y="197"/>
                  <a:pt x="140" y="196"/>
                </a:cubicBezTo>
                <a:cubicBezTo>
                  <a:pt x="140" y="160"/>
                  <a:pt x="140" y="160"/>
                  <a:pt x="140" y="160"/>
                </a:cubicBezTo>
                <a:cubicBezTo>
                  <a:pt x="104" y="160"/>
                  <a:pt x="104" y="160"/>
                  <a:pt x="104" y="160"/>
                </a:cubicBezTo>
                <a:cubicBezTo>
                  <a:pt x="103" y="160"/>
                  <a:pt x="103" y="160"/>
                  <a:pt x="103" y="161"/>
                </a:cubicBezTo>
                <a:cubicBezTo>
                  <a:pt x="103" y="168"/>
                  <a:pt x="103" y="168"/>
                  <a:pt x="103" y="168"/>
                </a:cubicBezTo>
                <a:cubicBezTo>
                  <a:pt x="103" y="170"/>
                  <a:pt x="101" y="171"/>
                  <a:pt x="100" y="169"/>
                </a:cubicBezTo>
                <a:cubicBezTo>
                  <a:pt x="83" y="152"/>
                  <a:pt x="83" y="152"/>
                  <a:pt x="83" y="152"/>
                </a:cubicBezTo>
                <a:cubicBezTo>
                  <a:pt x="82" y="151"/>
                  <a:pt x="82" y="150"/>
                  <a:pt x="83" y="149"/>
                </a:cubicBezTo>
                <a:cubicBezTo>
                  <a:pt x="100" y="132"/>
                  <a:pt x="100" y="132"/>
                  <a:pt x="100" y="132"/>
                </a:cubicBezTo>
                <a:cubicBezTo>
                  <a:pt x="101" y="130"/>
                  <a:pt x="103" y="131"/>
                  <a:pt x="103" y="133"/>
                </a:cubicBezTo>
                <a:cubicBezTo>
                  <a:pt x="103" y="140"/>
                  <a:pt x="103" y="140"/>
                  <a:pt x="103" y="140"/>
                </a:cubicBezTo>
                <a:cubicBezTo>
                  <a:pt x="103" y="140"/>
                  <a:pt x="103" y="141"/>
                  <a:pt x="104" y="141"/>
                </a:cubicBezTo>
                <a:cubicBezTo>
                  <a:pt x="140" y="141"/>
                  <a:pt x="140" y="141"/>
                  <a:pt x="140" y="141"/>
                </a:cubicBezTo>
                <a:cubicBezTo>
                  <a:pt x="140" y="104"/>
                  <a:pt x="140" y="104"/>
                  <a:pt x="140" y="104"/>
                </a:cubicBezTo>
                <a:cubicBezTo>
                  <a:pt x="140" y="104"/>
                  <a:pt x="140" y="103"/>
                  <a:pt x="139" y="103"/>
                </a:cubicBezTo>
                <a:cubicBezTo>
                  <a:pt x="132" y="103"/>
                  <a:pt x="132" y="103"/>
                  <a:pt x="132" y="103"/>
                </a:cubicBezTo>
                <a:cubicBezTo>
                  <a:pt x="130" y="103"/>
                  <a:pt x="130" y="102"/>
                  <a:pt x="131" y="101"/>
                </a:cubicBezTo>
                <a:cubicBezTo>
                  <a:pt x="148" y="84"/>
                  <a:pt x="148" y="84"/>
                  <a:pt x="148" y="84"/>
                </a:cubicBezTo>
                <a:cubicBezTo>
                  <a:pt x="149" y="83"/>
                  <a:pt x="151" y="83"/>
                  <a:pt x="151" y="84"/>
                </a:cubicBezTo>
                <a:cubicBezTo>
                  <a:pt x="169" y="101"/>
                  <a:pt x="169" y="101"/>
                  <a:pt x="169" y="101"/>
                </a:cubicBezTo>
                <a:cubicBezTo>
                  <a:pt x="170" y="102"/>
                  <a:pt x="169" y="103"/>
                  <a:pt x="168" y="103"/>
                </a:cubicBezTo>
                <a:cubicBezTo>
                  <a:pt x="160" y="103"/>
                  <a:pt x="160" y="103"/>
                  <a:pt x="160" y="103"/>
                </a:cubicBezTo>
                <a:cubicBezTo>
                  <a:pt x="160" y="103"/>
                  <a:pt x="159" y="104"/>
                  <a:pt x="159" y="104"/>
                </a:cubicBezTo>
                <a:cubicBezTo>
                  <a:pt x="159" y="141"/>
                  <a:pt x="159" y="141"/>
                  <a:pt x="159" y="141"/>
                </a:cubicBezTo>
                <a:cubicBezTo>
                  <a:pt x="196" y="141"/>
                  <a:pt x="196" y="141"/>
                  <a:pt x="196" y="141"/>
                </a:cubicBezTo>
                <a:cubicBezTo>
                  <a:pt x="197" y="141"/>
                  <a:pt x="197" y="140"/>
                  <a:pt x="197" y="140"/>
                </a:cubicBezTo>
                <a:cubicBezTo>
                  <a:pt x="197" y="133"/>
                  <a:pt x="197" y="133"/>
                  <a:pt x="197" y="133"/>
                </a:cubicBezTo>
                <a:cubicBezTo>
                  <a:pt x="197" y="131"/>
                  <a:pt x="198" y="130"/>
                  <a:pt x="200" y="132"/>
                </a:cubicBezTo>
                <a:lnTo>
                  <a:pt x="217" y="149"/>
                </a:lnTo>
                <a:close/>
                <a:moveTo>
                  <a:pt x="150" y="150"/>
                </a:moveTo>
                <a:cubicBezTo>
                  <a:pt x="150" y="150"/>
                  <a:pt x="150" y="150"/>
                  <a:pt x="150" y="150"/>
                </a:cubicBezTo>
                <a:cubicBezTo>
                  <a:pt x="150" y="150"/>
                  <a:pt x="150" y="150"/>
                  <a:pt x="150" y="150"/>
                </a:cubicBezTo>
                <a:cubicBezTo>
                  <a:pt x="150" y="150"/>
                  <a:pt x="150" y="150"/>
                  <a:pt x="150" y="150"/>
                </a:cubicBezTo>
                <a:close/>
                <a:moveTo>
                  <a:pt x="0" y="183"/>
                </a:moveTo>
                <a:cubicBezTo>
                  <a:pt x="75" y="183"/>
                  <a:pt x="75" y="183"/>
                  <a:pt x="75" y="183"/>
                </a:cubicBezTo>
                <a:cubicBezTo>
                  <a:pt x="37" y="118"/>
                  <a:pt x="37" y="118"/>
                  <a:pt x="37" y="118"/>
                </a:cubicBezTo>
                <a:lnTo>
                  <a:pt x="0" y="183"/>
                </a:lnTo>
                <a:close/>
                <a:moveTo>
                  <a:pt x="281" y="183"/>
                </a:moveTo>
                <a:cubicBezTo>
                  <a:pt x="300" y="150"/>
                  <a:pt x="300" y="150"/>
                  <a:pt x="300" y="150"/>
                </a:cubicBezTo>
                <a:cubicBezTo>
                  <a:pt x="281" y="118"/>
                  <a:pt x="281" y="118"/>
                  <a:pt x="281" y="118"/>
                </a:cubicBezTo>
                <a:cubicBezTo>
                  <a:pt x="244" y="118"/>
                  <a:pt x="244" y="118"/>
                  <a:pt x="244" y="118"/>
                </a:cubicBezTo>
                <a:cubicBezTo>
                  <a:pt x="225" y="150"/>
                  <a:pt x="225" y="150"/>
                  <a:pt x="225" y="150"/>
                </a:cubicBezTo>
                <a:cubicBezTo>
                  <a:pt x="244" y="183"/>
                  <a:pt x="244" y="183"/>
                  <a:pt x="244" y="183"/>
                </a:cubicBezTo>
                <a:lnTo>
                  <a:pt x="281" y="183"/>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lt1"/>
                </a:solidFill>
                <a:latin typeface="+mn-lt"/>
                <a:ea typeface="+mn-ea"/>
                <a:cs typeface="+mn-cs"/>
              </a:defRPr>
            </a:lvl1pPr>
            <a:lvl2pPr marL="466371" algn="l" defTabSz="932742" rtl="0" eaLnBrk="1" latinLnBrk="0" hangingPunct="1">
              <a:defRPr sz="1800" kern="1200">
                <a:solidFill>
                  <a:schemeClr val="lt1"/>
                </a:solidFill>
                <a:latin typeface="+mn-lt"/>
                <a:ea typeface="+mn-ea"/>
                <a:cs typeface="+mn-cs"/>
              </a:defRPr>
            </a:lvl2pPr>
            <a:lvl3pPr marL="932742" algn="l" defTabSz="932742" rtl="0" eaLnBrk="1" latinLnBrk="0" hangingPunct="1">
              <a:defRPr sz="1800" kern="1200">
                <a:solidFill>
                  <a:schemeClr val="lt1"/>
                </a:solidFill>
                <a:latin typeface="+mn-lt"/>
                <a:ea typeface="+mn-ea"/>
                <a:cs typeface="+mn-cs"/>
              </a:defRPr>
            </a:lvl3pPr>
            <a:lvl4pPr marL="1399113" algn="l" defTabSz="932742" rtl="0" eaLnBrk="1" latinLnBrk="0" hangingPunct="1">
              <a:defRPr sz="1800" kern="1200">
                <a:solidFill>
                  <a:schemeClr val="lt1"/>
                </a:solidFill>
                <a:latin typeface="+mn-lt"/>
                <a:ea typeface="+mn-ea"/>
                <a:cs typeface="+mn-cs"/>
              </a:defRPr>
            </a:lvl4pPr>
            <a:lvl5pPr marL="1865484" algn="l" defTabSz="932742" rtl="0" eaLnBrk="1" latinLnBrk="0" hangingPunct="1">
              <a:defRPr sz="1800" kern="1200">
                <a:solidFill>
                  <a:schemeClr val="lt1"/>
                </a:solidFill>
                <a:latin typeface="+mn-lt"/>
                <a:ea typeface="+mn-ea"/>
                <a:cs typeface="+mn-cs"/>
              </a:defRPr>
            </a:lvl5pPr>
            <a:lvl6pPr marL="2331856" algn="l" defTabSz="932742" rtl="0" eaLnBrk="1" latinLnBrk="0" hangingPunct="1">
              <a:defRPr sz="1800" kern="1200">
                <a:solidFill>
                  <a:schemeClr val="lt1"/>
                </a:solidFill>
                <a:latin typeface="+mn-lt"/>
                <a:ea typeface="+mn-ea"/>
                <a:cs typeface="+mn-cs"/>
              </a:defRPr>
            </a:lvl6pPr>
            <a:lvl7pPr marL="2798226" algn="l" defTabSz="932742" rtl="0" eaLnBrk="1" latinLnBrk="0" hangingPunct="1">
              <a:defRPr sz="1800" kern="1200">
                <a:solidFill>
                  <a:schemeClr val="lt1"/>
                </a:solidFill>
                <a:latin typeface="+mn-lt"/>
                <a:ea typeface="+mn-ea"/>
                <a:cs typeface="+mn-cs"/>
              </a:defRPr>
            </a:lvl7pPr>
            <a:lvl8pPr marL="3264597" algn="l" defTabSz="932742" rtl="0" eaLnBrk="1" latinLnBrk="0" hangingPunct="1">
              <a:defRPr sz="1800" kern="1200">
                <a:solidFill>
                  <a:schemeClr val="lt1"/>
                </a:solidFill>
                <a:latin typeface="+mn-lt"/>
                <a:ea typeface="+mn-ea"/>
                <a:cs typeface="+mn-cs"/>
              </a:defRPr>
            </a:lvl8pPr>
            <a:lvl9pPr marL="3730969" algn="l" defTabSz="932742" rtl="0" eaLnBrk="1" latinLnBrk="0" hangingPunct="1">
              <a:defRPr sz="1800" kern="1200">
                <a:solidFill>
                  <a:schemeClr val="lt1"/>
                </a:solidFill>
                <a:latin typeface="+mn-lt"/>
                <a:ea typeface="+mn-ea"/>
                <a:cs typeface="+mn-cs"/>
              </a:defRPr>
            </a:lvl9p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1" name="Freeform 10"/>
          <p:cNvSpPr>
            <a:spLocks noEditPoints="1"/>
          </p:cNvSpPr>
          <p:nvPr/>
        </p:nvSpPr>
        <p:spPr bwMode="black">
          <a:xfrm>
            <a:off x="6460045" y="2164468"/>
            <a:ext cx="637987" cy="495105"/>
          </a:xfrm>
          <a:custGeom>
            <a:avLst/>
            <a:gdLst>
              <a:gd name="T0" fmla="*/ 22 w 277"/>
              <a:gd name="T1" fmla="*/ 1 h 215"/>
              <a:gd name="T2" fmla="*/ 22 w 277"/>
              <a:gd name="T3" fmla="*/ 10 h 215"/>
              <a:gd name="T4" fmla="*/ 22 w 277"/>
              <a:gd name="T5" fmla="*/ 10 h 215"/>
              <a:gd name="T6" fmla="*/ 66 w 277"/>
              <a:gd name="T7" fmla="*/ 15 h 215"/>
              <a:gd name="T8" fmla="*/ 54 w 277"/>
              <a:gd name="T9" fmla="*/ 20 h 215"/>
              <a:gd name="T10" fmla="*/ 79 w 277"/>
              <a:gd name="T11" fmla="*/ 0 h 215"/>
              <a:gd name="T12" fmla="*/ 118 w 277"/>
              <a:gd name="T13" fmla="*/ 1 h 215"/>
              <a:gd name="T14" fmla="*/ 118 w 277"/>
              <a:gd name="T15" fmla="*/ 10 h 215"/>
              <a:gd name="T16" fmla="*/ 118 w 277"/>
              <a:gd name="T17" fmla="*/ 10 h 215"/>
              <a:gd name="T18" fmla="*/ 163 w 277"/>
              <a:gd name="T19" fmla="*/ 15 h 215"/>
              <a:gd name="T20" fmla="*/ 150 w 277"/>
              <a:gd name="T21" fmla="*/ 20 h 215"/>
              <a:gd name="T22" fmla="*/ 176 w 277"/>
              <a:gd name="T23" fmla="*/ 0 h 215"/>
              <a:gd name="T24" fmla="*/ 215 w 277"/>
              <a:gd name="T25" fmla="*/ 1 h 215"/>
              <a:gd name="T26" fmla="*/ 214 w 277"/>
              <a:gd name="T27" fmla="*/ 10 h 215"/>
              <a:gd name="T28" fmla="*/ 214 w 277"/>
              <a:gd name="T29" fmla="*/ 10 h 215"/>
              <a:gd name="T30" fmla="*/ 259 w 277"/>
              <a:gd name="T31" fmla="*/ 15 h 215"/>
              <a:gd name="T32" fmla="*/ 247 w 277"/>
              <a:gd name="T33" fmla="*/ 20 h 215"/>
              <a:gd name="T34" fmla="*/ 272 w 277"/>
              <a:gd name="T35" fmla="*/ 0 h 215"/>
              <a:gd name="T36" fmla="*/ 12 w 277"/>
              <a:gd name="T37" fmla="*/ 92 h 215"/>
              <a:gd name="T38" fmla="*/ 0 w 277"/>
              <a:gd name="T39" fmla="*/ 97 h 215"/>
              <a:gd name="T40" fmla="*/ 25 w 277"/>
              <a:gd name="T41" fmla="*/ 77 h 215"/>
              <a:gd name="T42" fmla="*/ 64 w 277"/>
              <a:gd name="T43" fmla="*/ 77 h 215"/>
              <a:gd name="T44" fmla="*/ 64 w 277"/>
              <a:gd name="T45" fmla="*/ 87 h 215"/>
              <a:gd name="T46" fmla="*/ 64 w 277"/>
              <a:gd name="T47" fmla="*/ 87 h 215"/>
              <a:gd name="T48" fmla="*/ 109 w 277"/>
              <a:gd name="T49" fmla="*/ 92 h 215"/>
              <a:gd name="T50" fmla="*/ 96 w 277"/>
              <a:gd name="T51" fmla="*/ 97 h 215"/>
              <a:gd name="T52" fmla="*/ 122 w 277"/>
              <a:gd name="T53" fmla="*/ 77 h 215"/>
              <a:gd name="T54" fmla="*/ 161 w 277"/>
              <a:gd name="T55" fmla="*/ 77 h 215"/>
              <a:gd name="T56" fmla="*/ 160 w 277"/>
              <a:gd name="T57" fmla="*/ 87 h 215"/>
              <a:gd name="T58" fmla="*/ 160 w 277"/>
              <a:gd name="T59" fmla="*/ 87 h 215"/>
              <a:gd name="T60" fmla="*/ 205 w 277"/>
              <a:gd name="T61" fmla="*/ 92 h 215"/>
              <a:gd name="T62" fmla="*/ 192 w 277"/>
              <a:gd name="T63" fmla="*/ 97 h 215"/>
              <a:gd name="T64" fmla="*/ 218 w 277"/>
              <a:gd name="T65" fmla="*/ 77 h 215"/>
              <a:gd name="T66" fmla="*/ 257 w 277"/>
              <a:gd name="T67" fmla="*/ 77 h 215"/>
              <a:gd name="T68" fmla="*/ 256 w 277"/>
              <a:gd name="T69" fmla="*/ 87 h 215"/>
              <a:gd name="T70" fmla="*/ 256 w 277"/>
              <a:gd name="T71" fmla="*/ 87 h 215"/>
              <a:gd name="T72" fmla="*/ 22 w 277"/>
              <a:gd name="T73" fmla="*/ 154 h 215"/>
              <a:gd name="T74" fmla="*/ 22 w 277"/>
              <a:gd name="T75" fmla="*/ 164 h 215"/>
              <a:gd name="T76" fmla="*/ 22 w 277"/>
              <a:gd name="T77" fmla="*/ 164 h 215"/>
              <a:gd name="T78" fmla="*/ 66 w 277"/>
              <a:gd name="T79" fmla="*/ 168 h 215"/>
              <a:gd name="T80" fmla="*/ 54 w 277"/>
              <a:gd name="T81" fmla="*/ 173 h 215"/>
              <a:gd name="T82" fmla="*/ 79 w 277"/>
              <a:gd name="T83" fmla="*/ 154 h 215"/>
              <a:gd name="T84" fmla="*/ 118 w 277"/>
              <a:gd name="T85" fmla="*/ 154 h 215"/>
              <a:gd name="T86" fmla="*/ 118 w 277"/>
              <a:gd name="T87" fmla="*/ 164 h 215"/>
              <a:gd name="T88" fmla="*/ 118 w 277"/>
              <a:gd name="T89" fmla="*/ 164 h 215"/>
              <a:gd name="T90" fmla="*/ 163 w 277"/>
              <a:gd name="T91" fmla="*/ 168 h 215"/>
              <a:gd name="T92" fmla="*/ 150 w 277"/>
              <a:gd name="T93" fmla="*/ 173 h 215"/>
              <a:gd name="T94" fmla="*/ 176 w 277"/>
              <a:gd name="T95" fmla="*/ 154 h 215"/>
              <a:gd name="T96" fmla="*/ 215 w 277"/>
              <a:gd name="T97" fmla="*/ 154 h 215"/>
              <a:gd name="T98" fmla="*/ 214 w 277"/>
              <a:gd name="T99" fmla="*/ 164 h 215"/>
              <a:gd name="T100" fmla="*/ 214 w 277"/>
              <a:gd name="T101" fmla="*/ 164 h 215"/>
              <a:gd name="T102" fmla="*/ 259 w 277"/>
              <a:gd name="T103" fmla="*/ 168 h 215"/>
              <a:gd name="T104" fmla="*/ 247 w 277"/>
              <a:gd name="T105" fmla="*/ 173 h 215"/>
              <a:gd name="T106" fmla="*/ 272 w 277"/>
              <a:gd name="T107" fmla="*/ 154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7" h="215">
                <a:moveTo>
                  <a:pt x="21" y="61"/>
                </a:moveTo>
                <a:cubicBezTo>
                  <a:pt x="7" y="61"/>
                  <a:pt x="0" y="51"/>
                  <a:pt x="0" y="32"/>
                </a:cubicBezTo>
                <a:cubicBezTo>
                  <a:pt x="0" y="22"/>
                  <a:pt x="2" y="14"/>
                  <a:pt x="6" y="9"/>
                </a:cubicBezTo>
                <a:cubicBezTo>
                  <a:pt x="9" y="3"/>
                  <a:pt x="15" y="1"/>
                  <a:pt x="22" y="1"/>
                </a:cubicBezTo>
                <a:cubicBezTo>
                  <a:pt x="36" y="1"/>
                  <a:pt x="43" y="11"/>
                  <a:pt x="43" y="30"/>
                </a:cubicBezTo>
                <a:cubicBezTo>
                  <a:pt x="43" y="40"/>
                  <a:pt x="41" y="48"/>
                  <a:pt x="37" y="53"/>
                </a:cubicBezTo>
                <a:cubicBezTo>
                  <a:pt x="33" y="59"/>
                  <a:pt x="28" y="61"/>
                  <a:pt x="21" y="61"/>
                </a:cubicBezTo>
                <a:close/>
                <a:moveTo>
                  <a:pt x="22" y="10"/>
                </a:moveTo>
                <a:cubicBezTo>
                  <a:pt x="16" y="10"/>
                  <a:pt x="13" y="17"/>
                  <a:pt x="13" y="32"/>
                </a:cubicBezTo>
                <a:cubicBezTo>
                  <a:pt x="13" y="45"/>
                  <a:pt x="16" y="51"/>
                  <a:pt x="21" y="51"/>
                </a:cubicBezTo>
                <a:cubicBezTo>
                  <a:pt x="27" y="51"/>
                  <a:pt x="29" y="45"/>
                  <a:pt x="29" y="31"/>
                </a:cubicBezTo>
                <a:cubicBezTo>
                  <a:pt x="29" y="17"/>
                  <a:pt x="27" y="10"/>
                  <a:pt x="22" y="10"/>
                </a:cubicBezTo>
                <a:close/>
                <a:moveTo>
                  <a:pt x="79" y="0"/>
                </a:moveTo>
                <a:cubicBezTo>
                  <a:pt x="79" y="60"/>
                  <a:pt x="79" y="60"/>
                  <a:pt x="79" y="60"/>
                </a:cubicBezTo>
                <a:cubicBezTo>
                  <a:pt x="66" y="60"/>
                  <a:pt x="66" y="60"/>
                  <a:pt x="66" y="60"/>
                </a:cubicBezTo>
                <a:cubicBezTo>
                  <a:pt x="66" y="15"/>
                  <a:pt x="66" y="15"/>
                  <a:pt x="66" y="15"/>
                </a:cubicBezTo>
                <a:cubicBezTo>
                  <a:pt x="66" y="15"/>
                  <a:pt x="65" y="16"/>
                  <a:pt x="64" y="17"/>
                </a:cubicBezTo>
                <a:cubicBezTo>
                  <a:pt x="63" y="17"/>
                  <a:pt x="62" y="18"/>
                  <a:pt x="61" y="18"/>
                </a:cubicBezTo>
                <a:cubicBezTo>
                  <a:pt x="60" y="19"/>
                  <a:pt x="59" y="19"/>
                  <a:pt x="57" y="19"/>
                </a:cubicBezTo>
                <a:cubicBezTo>
                  <a:pt x="56" y="20"/>
                  <a:pt x="55" y="20"/>
                  <a:pt x="54" y="20"/>
                </a:cubicBezTo>
                <a:cubicBezTo>
                  <a:pt x="54" y="9"/>
                  <a:pt x="54" y="9"/>
                  <a:pt x="54" y="9"/>
                </a:cubicBezTo>
                <a:cubicBezTo>
                  <a:pt x="57" y="8"/>
                  <a:pt x="61" y="7"/>
                  <a:pt x="64" y="5"/>
                </a:cubicBezTo>
                <a:cubicBezTo>
                  <a:pt x="66" y="4"/>
                  <a:pt x="69" y="2"/>
                  <a:pt x="72" y="0"/>
                </a:cubicBezTo>
                <a:lnTo>
                  <a:pt x="79" y="0"/>
                </a:lnTo>
                <a:close/>
                <a:moveTo>
                  <a:pt x="117" y="61"/>
                </a:moveTo>
                <a:cubicBezTo>
                  <a:pt x="103" y="61"/>
                  <a:pt x="96" y="51"/>
                  <a:pt x="96" y="32"/>
                </a:cubicBezTo>
                <a:cubicBezTo>
                  <a:pt x="96" y="22"/>
                  <a:pt x="98" y="14"/>
                  <a:pt x="102" y="9"/>
                </a:cubicBezTo>
                <a:cubicBezTo>
                  <a:pt x="106" y="3"/>
                  <a:pt x="111" y="1"/>
                  <a:pt x="118" y="1"/>
                </a:cubicBezTo>
                <a:cubicBezTo>
                  <a:pt x="132" y="1"/>
                  <a:pt x="139" y="11"/>
                  <a:pt x="139" y="30"/>
                </a:cubicBezTo>
                <a:cubicBezTo>
                  <a:pt x="139" y="40"/>
                  <a:pt x="137" y="48"/>
                  <a:pt x="133" y="53"/>
                </a:cubicBezTo>
                <a:cubicBezTo>
                  <a:pt x="130" y="59"/>
                  <a:pt x="124" y="61"/>
                  <a:pt x="117" y="61"/>
                </a:cubicBezTo>
                <a:close/>
                <a:moveTo>
                  <a:pt x="118" y="10"/>
                </a:moveTo>
                <a:cubicBezTo>
                  <a:pt x="112" y="10"/>
                  <a:pt x="109" y="17"/>
                  <a:pt x="109" y="32"/>
                </a:cubicBezTo>
                <a:cubicBezTo>
                  <a:pt x="109" y="45"/>
                  <a:pt x="112" y="51"/>
                  <a:pt x="118" y="51"/>
                </a:cubicBezTo>
                <a:cubicBezTo>
                  <a:pt x="123" y="51"/>
                  <a:pt x="126" y="45"/>
                  <a:pt x="126" y="31"/>
                </a:cubicBezTo>
                <a:cubicBezTo>
                  <a:pt x="126" y="17"/>
                  <a:pt x="123" y="10"/>
                  <a:pt x="118" y="10"/>
                </a:cubicBezTo>
                <a:close/>
                <a:moveTo>
                  <a:pt x="176" y="0"/>
                </a:moveTo>
                <a:cubicBezTo>
                  <a:pt x="176" y="60"/>
                  <a:pt x="176" y="60"/>
                  <a:pt x="176" y="60"/>
                </a:cubicBezTo>
                <a:cubicBezTo>
                  <a:pt x="163" y="60"/>
                  <a:pt x="163" y="60"/>
                  <a:pt x="163" y="60"/>
                </a:cubicBezTo>
                <a:cubicBezTo>
                  <a:pt x="163" y="15"/>
                  <a:pt x="163" y="15"/>
                  <a:pt x="163" y="15"/>
                </a:cubicBezTo>
                <a:cubicBezTo>
                  <a:pt x="162" y="15"/>
                  <a:pt x="161" y="16"/>
                  <a:pt x="160" y="17"/>
                </a:cubicBezTo>
                <a:cubicBezTo>
                  <a:pt x="159" y="17"/>
                  <a:pt x="158" y="18"/>
                  <a:pt x="157" y="18"/>
                </a:cubicBezTo>
                <a:cubicBezTo>
                  <a:pt x="156" y="19"/>
                  <a:pt x="155" y="19"/>
                  <a:pt x="154" y="19"/>
                </a:cubicBezTo>
                <a:cubicBezTo>
                  <a:pt x="153" y="20"/>
                  <a:pt x="151" y="20"/>
                  <a:pt x="150" y="20"/>
                </a:cubicBezTo>
                <a:cubicBezTo>
                  <a:pt x="150" y="9"/>
                  <a:pt x="150" y="9"/>
                  <a:pt x="150" y="9"/>
                </a:cubicBezTo>
                <a:cubicBezTo>
                  <a:pt x="154" y="8"/>
                  <a:pt x="157" y="7"/>
                  <a:pt x="160" y="5"/>
                </a:cubicBezTo>
                <a:cubicBezTo>
                  <a:pt x="163" y="4"/>
                  <a:pt x="165" y="2"/>
                  <a:pt x="168" y="0"/>
                </a:cubicBezTo>
                <a:lnTo>
                  <a:pt x="176" y="0"/>
                </a:lnTo>
                <a:close/>
                <a:moveTo>
                  <a:pt x="214" y="61"/>
                </a:moveTo>
                <a:cubicBezTo>
                  <a:pt x="200" y="61"/>
                  <a:pt x="193" y="51"/>
                  <a:pt x="193" y="32"/>
                </a:cubicBezTo>
                <a:cubicBezTo>
                  <a:pt x="193" y="22"/>
                  <a:pt x="195" y="14"/>
                  <a:pt x="198" y="9"/>
                </a:cubicBezTo>
                <a:cubicBezTo>
                  <a:pt x="202" y="3"/>
                  <a:pt x="208" y="1"/>
                  <a:pt x="215" y="1"/>
                </a:cubicBezTo>
                <a:cubicBezTo>
                  <a:pt x="228" y="1"/>
                  <a:pt x="235" y="11"/>
                  <a:pt x="235" y="30"/>
                </a:cubicBezTo>
                <a:cubicBezTo>
                  <a:pt x="235" y="40"/>
                  <a:pt x="233" y="48"/>
                  <a:pt x="230" y="53"/>
                </a:cubicBezTo>
                <a:cubicBezTo>
                  <a:pt x="226" y="59"/>
                  <a:pt x="221" y="61"/>
                  <a:pt x="214" y="61"/>
                </a:cubicBezTo>
                <a:close/>
                <a:moveTo>
                  <a:pt x="214" y="10"/>
                </a:moveTo>
                <a:cubicBezTo>
                  <a:pt x="209" y="10"/>
                  <a:pt x="206" y="17"/>
                  <a:pt x="206" y="32"/>
                </a:cubicBezTo>
                <a:cubicBezTo>
                  <a:pt x="206" y="45"/>
                  <a:pt x="209" y="51"/>
                  <a:pt x="214" y="51"/>
                </a:cubicBezTo>
                <a:cubicBezTo>
                  <a:pt x="219" y="51"/>
                  <a:pt x="222" y="45"/>
                  <a:pt x="222" y="31"/>
                </a:cubicBezTo>
                <a:cubicBezTo>
                  <a:pt x="222" y="17"/>
                  <a:pt x="219" y="10"/>
                  <a:pt x="214" y="10"/>
                </a:cubicBezTo>
                <a:close/>
                <a:moveTo>
                  <a:pt x="272" y="0"/>
                </a:moveTo>
                <a:cubicBezTo>
                  <a:pt x="272" y="60"/>
                  <a:pt x="272" y="60"/>
                  <a:pt x="272" y="60"/>
                </a:cubicBezTo>
                <a:cubicBezTo>
                  <a:pt x="259" y="60"/>
                  <a:pt x="259" y="60"/>
                  <a:pt x="259" y="60"/>
                </a:cubicBezTo>
                <a:cubicBezTo>
                  <a:pt x="259" y="15"/>
                  <a:pt x="259" y="15"/>
                  <a:pt x="259" y="15"/>
                </a:cubicBezTo>
                <a:cubicBezTo>
                  <a:pt x="258" y="15"/>
                  <a:pt x="258" y="16"/>
                  <a:pt x="257" y="17"/>
                </a:cubicBezTo>
                <a:cubicBezTo>
                  <a:pt x="256" y="17"/>
                  <a:pt x="255" y="18"/>
                  <a:pt x="254" y="18"/>
                </a:cubicBezTo>
                <a:cubicBezTo>
                  <a:pt x="252" y="19"/>
                  <a:pt x="251" y="19"/>
                  <a:pt x="250" y="19"/>
                </a:cubicBezTo>
                <a:cubicBezTo>
                  <a:pt x="249" y="20"/>
                  <a:pt x="248" y="20"/>
                  <a:pt x="247" y="20"/>
                </a:cubicBezTo>
                <a:cubicBezTo>
                  <a:pt x="247" y="9"/>
                  <a:pt x="247" y="9"/>
                  <a:pt x="247" y="9"/>
                </a:cubicBezTo>
                <a:cubicBezTo>
                  <a:pt x="250" y="8"/>
                  <a:pt x="253" y="7"/>
                  <a:pt x="256" y="5"/>
                </a:cubicBezTo>
                <a:cubicBezTo>
                  <a:pt x="259" y="4"/>
                  <a:pt x="262" y="2"/>
                  <a:pt x="264" y="0"/>
                </a:cubicBezTo>
                <a:lnTo>
                  <a:pt x="272" y="0"/>
                </a:lnTo>
                <a:close/>
                <a:moveTo>
                  <a:pt x="25" y="77"/>
                </a:moveTo>
                <a:cubicBezTo>
                  <a:pt x="25" y="137"/>
                  <a:pt x="25" y="137"/>
                  <a:pt x="25" y="137"/>
                </a:cubicBezTo>
                <a:cubicBezTo>
                  <a:pt x="12" y="137"/>
                  <a:pt x="12" y="137"/>
                  <a:pt x="12" y="137"/>
                </a:cubicBezTo>
                <a:cubicBezTo>
                  <a:pt x="12" y="92"/>
                  <a:pt x="12" y="92"/>
                  <a:pt x="12" y="92"/>
                </a:cubicBezTo>
                <a:cubicBezTo>
                  <a:pt x="12" y="92"/>
                  <a:pt x="11" y="93"/>
                  <a:pt x="10" y="93"/>
                </a:cubicBezTo>
                <a:cubicBezTo>
                  <a:pt x="9" y="94"/>
                  <a:pt x="8" y="94"/>
                  <a:pt x="7" y="95"/>
                </a:cubicBezTo>
                <a:cubicBezTo>
                  <a:pt x="6" y="95"/>
                  <a:pt x="5" y="96"/>
                  <a:pt x="3" y="96"/>
                </a:cubicBezTo>
                <a:cubicBezTo>
                  <a:pt x="2" y="96"/>
                  <a:pt x="1" y="97"/>
                  <a:pt x="0" y="97"/>
                </a:cubicBezTo>
                <a:cubicBezTo>
                  <a:pt x="0" y="86"/>
                  <a:pt x="0" y="86"/>
                  <a:pt x="0" y="86"/>
                </a:cubicBezTo>
                <a:cubicBezTo>
                  <a:pt x="3" y="85"/>
                  <a:pt x="6" y="84"/>
                  <a:pt x="9" y="82"/>
                </a:cubicBezTo>
                <a:cubicBezTo>
                  <a:pt x="12" y="81"/>
                  <a:pt x="15" y="79"/>
                  <a:pt x="17" y="77"/>
                </a:cubicBezTo>
                <a:lnTo>
                  <a:pt x="25" y="77"/>
                </a:lnTo>
                <a:close/>
                <a:moveTo>
                  <a:pt x="63" y="138"/>
                </a:moveTo>
                <a:cubicBezTo>
                  <a:pt x="49" y="138"/>
                  <a:pt x="42" y="128"/>
                  <a:pt x="42" y="109"/>
                </a:cubicBezTo>
                <a:cubicBezTo>
                  <a:pt x="42" y="98"/>
                  <a:pt x="44" y="91"/>
                  <a:pt x="48" y="85"/>
                </a:cubicBezTo>
                <a:cubicBezTo>
                  <a:pt x="52" y="80"/>
                  <a:pt x="57" y="77"/>
                  <a:pt x="64" y="77"/>
                </a:cubicBezTo>
                <a:cubicBezTo>
                  <a:pt x="78" y="77"/>
                  <a:pt x="85" y="87"/>
                  <a:pt x="85" y="107"/>
                </a:cubicBezTo>
                <a:cubicBezTo>
                  <a:pt x="85" y="117"/>
                  <a:pt x="83" y="125"/>
                  <a:pt x="79" y="130"/>
                </a:cubicBezTo>
                <a:cubicBezTo>
                  <a:pt x="75" y="135"/>
                  <a:pt x="70" y="138"/>
                  <a:pt x="63" y="138"/>
                </a:cubicBezTo>
                <a:close/>
                <a:moveTo>
                  <a:pt x="64" y="87"/>
                </a:moveTo>
                <a:cubicBezTo>
                  <a:pt x="58" y="87"/>
                  <a:pt x="55" y="94"/>
                  <a:pt x="55" y="108"/>
                </a:cubicBezTo>
                <a:cubicBezTo>
                  <a:pt x="55" y="121"/>
                  <a:pt x="58" y="128"/>
                  <a:pt x="64" y="128"/>
                </a:cubicBezTo>
                <a:cubicBezTo>
                  <a:pt x="69" y="128"/>
                  <a:pt x="72" y="121"/>
                  <a:pt x="72" y="108"/>
                </a:cubicBezTo>
                <a:cubicBezTo>
                  <a:pt x="72" y="94"/>
                  <a:pt x="69" y="87"/>
                  <a:pt x="64" y="87"/>
                </a:cubicBezTo>
                <a:close/>
                <a:moveTo>
                  <a:pt x="122" y="77"/>
                </a:moveTo>
                <a:cubicBezTo>
                  <a:pt x="122" y="137"/>
                  <a:pt x="122" y="137"/>
                  <a:pt x="122" y="137"/>
                </a:cubicBezTo>
                <a:cubicBezTo>
                  <a:pt x="109" y="137"/>
                  <a:pt x="109" y="137"/>
                  <a:pt x="109" y="137"/>
                </a:cubicBezTo>
                <a:cubicBezTo>
                  <a:pt x="109" y="92"/>
                  <a:pt x="109" y="92"/>
                  <a:pt x="109" y="92"/>
                </a:cubicBezTo>
                <a:cubicBezTo>
                  <a:pt x="108" y="92"/>
                  <a:pt x="107" y="93"/>
                  <a:pt x="106" y="93"/>
                </a:cubicBezTo>
                <a:cubicBezTo>
                  <a:pt x="105" y="94"/>
                  <a:pt x="104" y="94"/>
                  <a:pt x="103" y="95"/>
                </a:cubicBezTo>
                <a:cubicBezTo>
                  <a:pt x="102" y="95"/>
                  <a:pt x="101" y="96"/>
                  <a:pt x="100" y="96"/>
                </a:cubicBezTo>
                <a:cubicBezTo>
                  <a:pt x="98" y="96"/>
                  <a:pt x="97" y="97"/>
                  <a:pt x="96" y="97"/>
                </a:cubicBezTo>
                <a:cubicBezTo>
                  <a:pt x="96" y="86"/>
                  <a:pt x="96" y="86"/>
                  <a:pt x="96" y="86"/>
                </a:cubicBezTo>
                <a:cubicBezTo>
                  <a:pt x="100" y="85"/>
                  <a:pt x="103" y="84"/>
                  <a:pt x="106" y="82"/>
                </a:cubicBezTo>
                <a:cubicBezTo>
                  <a:pt x="109" y="81"/>
                  <a:pt x="111" y="79"/>
                  <a:pt x="114" y="77"/>
                </a:cubicBezTo>
                <a:lnTo>
                  <a:pt x="122" y="77"/>
                </a:lnTo>
                <a:close/>
                <a:moveTo>
                  <a:pt x="159" y="138"/>
                </a:moveTo>
                <a:cubicBezTo>
                  <a:pt x="145" y="138"/>
                  <a:pt x="138" y="128"/>
                  <a:pt x="138" y="109"/>
                </a:cubicBezTo>
                <a:cubicBezTo>
                  <a:pt x="138" y="98"/>
                  <a:pt x="140" y="91"/>
                  <a:pt x="144" y="85"/>
                </a:cubicBezTo>
                <a:cubicBezTo>
                  <a:pt x="148" y="80"/>
                  <a:pt x="153" y="77"/>
                  <a:pt x="161" y="77"/>
                </a:cubicBezTo>
                <a:cubicBezTo>
                  <a:pt x="174" y="77"/>
                  <a:pt x="181" y="87"/>
                  <a:pt x="181" y="107"/>
                </a:cubicBezTo>
                <a:cubicBezTo>
                  <a:pt x="181" y="117"/>
                  <a:pt x="179" y="125"/>
                  <a:pt x="175" y="130"/>
                </a:cubicBezTo>
                <a:cubicBezTo>
                  <a:pt x="172" y="135"/>
                  <a:pt x="166" y="138"/>
                  <a:pt x="159" y="138"/>
                </a:cubicBezTo>
                <a:close/>
                <a:moveTo>
                  <a:pt x="160" y="87"/>
                </a:moveTo>
                <a:cubicBezTo>
                  <a:pt x="154" y="87"/>
                  <a:pt x="152" y="94"/>
                  <a:pt x="152" y="108"/>
                </a:cubicBezTo>
                <a:cubicBezTo>
                  <a:pt x="152" y="121"/>
                  <a:pt x="154" y="128"/>
                  <a:pt x="160" y="128"/>
                </a:cubicBezTo>
                <a:cubicBezTo>
                  <a:pt x="165" y="128"/>
                  <a:pt x="168" y="121"/>
                  <a:pt x="168" y="108"/>
                </a:cubicBezTo>
                <a:cubicBezTo>
                  <a:pt x="168" y="94"/>
                  <a:pt x="165" y="87"/>
                  <a:pt x="160" y="87"/>
                </a:cubicBezTo>
                <a:close/>
                <a:moveTo>
                  <a:pt x="218" y="77"/>
                </a:moveTo>
                <a:cubicBezTo>
                  <a:pt x="218" y="137"/>
                  <a:pt x="218" y="137"/>
                  <a:pt x="218" y="137"/>
                </a:cubicBezTo>
                <a:cubicBezTo>
                  <a:pt x="205" y="137"/>
                  <a:pt x="205" y="137"/>
                  <a:pt x="205" y="137"/>
                </a:cubicBezTo>
                <a:cubicBezTo>
                  <a:pt x="205" y="92"/>
                  <a:pt x="205" y="92"/>
                  <a:pt x="205" y="92"/>
                </a:cubicBezTo>
                <a:cubicBezTo>
                  <a:pt x="204" y="92"/>
                  <a:pt x="203" y="93"/>
                  <a:pt x="202" y="93"/>
                </a:cubicBezTo>
                <a:cubicBezTo>
                  <a:pt x="201" y="94"/>
                  <a:pt x="200" y="94"/>
                  <a:pt x="199" y="95"/>
                </a:cubicBezTo>
                <a:cubicBezTo>
                  <a:pt x="198" y="95"/>
                  <a:pt x="197" y="96"/>
                  <a:pt x="196" y="96"/>
                </a:cubicBezTo>
                <a:cubicBezTo>
                  <a:pt x="195" y="96"/>
                  <a:pt x="194" y="97"/>
                  <a:pt x="192" y="97"/>
                </a:cubicBezTo>
                <a:cubicBezTo>
                  <a:pt x="192" y="86"/>
                  <a:pt x="192" y="86"/>
                  <a:pt x="192" y="86"/>
                </a:cubicBezTo>
                <a:cubicBezTo>
                  <a:pt x="196" y="85"/>
                  <a:pt x="199" y="84"/>
                  <a:pt x="202" y="82"/>
                </a:cubicBezTo>
                <a:cubicBezTo>
                  <a:pt x="205" y="81"/>
                  <a:pt x="208" y="79"/>
                  <a:pt x="210" y="77"/>
                </a:cubicBezTo>
                <a:lnTo>
                  <a:pt x="218" y="77"/>
                </a:lnTo>
                <a:close/>
                <a:moveTo>
                  <a:pt x="256" y="138"/>
                </a:moveTo>
                <a:cubicBezTo>
                  <a:pt x="242" y="138"/>
                  <a:pt x="235" y="128"/>
                  <a:pt x="235" y="109"/>
                </a:cubicBezTo>
                <a:cubicBezTo>
                  <a:pt x="235" y="98"/>
                  <a:pt x="237" y="91"/>
                  <a:pt x="240" y="85"/>
                </a:cubicBezTo>
                <a:cubicBezTo>
                  <a:pt x="244" y="80"/>
                  <a:pt x="250" y="77"/>
                  <a:pt x="257" y="77"/>
                </a:cubicBezTo>
                <a:cubicBezTo>
                  <a:pt x="270" y="77"/>
                  <a:pt x="277" y="87"/>
                  <a:pt x="277" y="107"/>
                </a:cubicBezTo>
                <a:cubicBezTo>
                  <a:pt x="277" y="117"/>
                  <a:pt x="275" y="125"/>
                  <a:pt x="272" y="130"/>
                </a:cubicBezTo>
                <a:cubicBezTo>
                  <a:pt x="268" y="135"/>
                  <a:pt x="263" y="138"/>
                  <a:pt x="256" y="138"/>
                </a:cubicBezTo>
                <a:close/>
                <a:moveTo>
                  <a:pt x="256" y="87"/>
                </a:moveTo>
                <a:cubicBezTo>
                  <a:pt x="251" y="87"/>
                  <a:pt x="248" y="94"/>
                  <a:pt x="248" y="108"/>
                </a:cubicBezTo>
                <a:cubicBezTo>
                  <a:pt x="248" y="121"/>
                  <a:pt x="251" y="128"/>
                  <a:pt x="256" y="128"/>
                </a:cubicBezTo>
                <a:cubicBezTo>
                  <a:pt x="261" y="128"/>
                  <a:pt x="264" y="121"/>
                  <a:pt x="264" y="108"/>
                </a:cubicBezTo>
                <a:cubicBezTo>
                  <a:pt x="264" y="94"/>
                  <a:pt x="262" y="87"/>
                  <a:pt x="256" y="87"/>
                </a:cubicBezTo>
                <a:close/>
                <a:moveTo>
                  <a:pt x="21" y="215"/>
                </a:moveTo>
                <a:cubicBezTo>
                  <a:pt x="7" y="215"/>
                  <a:pt x="0" y="205"/>
                  <a:pt x="0" y="185"/>
                </a:cubicBezTo>
                <a:cubicBezTo>
                  <a:pt x="0" y="175"/>
                  <a:pt x="2" y="167"/>
                  <a:pt x="6" y="162"/>
                </a:cubicBezTo>
                <a:cubicBezTo>
                  <a:pt x="9" y="157"/>
                  <a:pt x="15" y="154"/>
                  <a:pt x="22" y="154"/>
                </a:cubicBezTo>
                <a:cubicBezTo>
                  <a:pt x="36" y="154"/>
                  <a:pt x="43" y="164"/>
                  <a:pt x="43" y="184"/>
                </a:cubicBezTo>
                <a:cubicBezTo>
                  <a:pt x="43" y="194"/>
                  <a:pt x="41" y="201"/>
                  <a:pt x="37" y="207"/>
                </a:cubicBezTo>
                <a:cubicBezTo>
                  <a:pt x="33" y="212"/>
                  <a:pt x="28" y="215"/>
                  <a:pt x="21" y="215"/>
                </a:cubicBezTo>
                <a:close/>
                <a:moveTo>
                  <a:pt x="22" y="164"/>
                </a:moveTo>
                <a:cubicBezTo>
                  <a:pt x="16" y="164"/>
                  <a:pt x="13" y="171"/>
                  <a:pt x="13" y="185"/>
                </a:cubicBezTo>
                <a:cubicBezTo>
                  <a:pt x="13" y="198"/>
                  <a:pt x="16" y="205"/>
                  <a:pt x="21" y="205"/>
                </a:cubicBezTo>
                <a:cubicBezTo>
                  <a:pt x="27" y="205"/>
                  <a:pt x="29" y="198"/>
                  <a:pt x="29" y="184"/>
                </a:cubicBezTo>
                <a:cubicBezTo>
                  <a:pt x="29" y="171"/>
                  <a:pt x="27" y="164"/>
                  <a:pt x="22" y="164"/>
                </a:cubicBezTo>
                <a:close/>
                <a:moveTo>
                  <a:pt x="79" y="154"/>
                </a:moveTo>
                <a:cubicBezTo>
                  <a:pt x="79" y="214"/>
                  <a:pt x="79" y="214"/>
                  <a:pt x="79" y="214"/>
                </a:cubicBezTo>
                <a:cubicBezTo>
                  <a:pt x="66" y="214"/>
                  <a:pt x="66" y="214"/>
                  <a:pt x="66" y="214"/>
                </a:cubicBezTo>
                <a:cubicBezTo>
                  <a:pt x="66" y="168"/>
                  <a:pt x="66" y="168"/>
                  <a:pt x="66" y="168"/>
                </a:cubicBezTo>
                <a:cubicBezTo>
                  <a:pt x="66" y="169"/>
                  <a:pt x="65" y="170"/>
                  <a:pt x="64" y="170"/>
                </a:cubicBezTo>
                <a:cubicBezTo>
                  <a:pt x="63" y="171"/>
                  <a:pt x="62" y="171"/>
                  <a:pt x="61" y="172"/>
                </a:cubicBezTo>
                <a:cubicBezTo>
                  <a:pt x="60" y="172"/>
                  <a:pt x="59" y="172"/>
                  <a:pt x="57" y="173"/>
                </a:cubicBezTo>
                <a:cubicBezTo>
                  <a:pt x="56" y="173"/>
                  <a:pt x="55" y="173"/>
                  <a:pt x="54" y="173"/>
                </a:cubicBezTo>
                <a:cubicBezTo>
                  <a:pt x="54" y="163"/>
                  <a:pt x="54" y="163"/>
                  <a:pt x="54" y="163"/>
                </a:cubicBezTo>
                <a:cubicBezTo>
                  <a:pt x="57" y="162"/>
                  <a:pt x="61" y="160"/>
                  <a:pt x="64" y="159"/>
                </a:cubicBezTo>
                <a:cubicBezTo>
                  <a:pt x="66" y="157"/>
                  <a:pt x="69" y="156"/>
                  <a:pt x="72" y="154"/>
                </a:cubicBezTo>
                <a:lnTo>
                  <a:pt x="79" y="154"/>
                </a:lnTo>
                <a:close/>
                <a:moveTo>
                  <a:pt x="117" y="215"/>
                </a:moveTo>
                <a:cubicBezTo>
                  <a:pt x="103" y="215"/>
                  <a:pt x="96" y="205"/>
                  <a:pt x="96" y="185"/>
                </a:cubicBezTo>
                <a:cubicBezTo>
                  <a:pt x="96" y="175"/>
                  <a:pt x="98" y="167"/>
                  <a:pt x="102" y="162"/>
                </a:cubicBezTo>
                <a:cubicBezTo>
                  <a:pt x="106" y="157"/>
                  <a:pt x="111" y="154"/>
                  <a:pt x="118" y="154"/>
                </a:cubicBezTo>
                <a:cubicBezTo>
                  <a:pt x="132" y="154"/>
                  <a:pt x="139" y="164"/>
                  <a:pt x="139" y="184"/>
                </a:cubicBezTo>
                <a:cubicBezTo>
                  <a:pt x="139" y="194"/>
                  <a:pt x="137" y="201"/>
                  <a:pt x="133" y="207"/>
                </a:cubicBezTo>
                <a:cubicBezTo>
                  <a:pt x="130" y="212"/>
                  <a:pt x="124" y="215"/>
                  <a:pt x="117" y="215"/>
                </a:cubicBezTo>
                <a:close/>
                <a:moveTo>
                  <a:pt x="118" y="164"/>
                </a:moveTo>
                <a:cubicBezTo>
                  <a:pt x="112" y="164"/>
                  <a:pt x="109" y="171"/>
                  <a:pt x="109" y="185"/>
                </a:cubicBezTo>
                <a:cubicBezTo>
                  <a:pt x="109" y="198"/>
                  <a:pt x="112" y="205"/>
                  <a:pt x="118" y="205"/>
                </a:cubicBezTo>
                <a:cubicBezTo>
                  <a:pt x="123" y="205"/>
                  <a:pt x="126" y="198"/>
                  <a:pt x="126" y="184"/>
                </a:cubicBezTo>
                <a:cubicBezTo>
                  <a:pt x="126" y="171"/>
                  <a:pt x="123" y="164"/>
                  <a:pt x="118" y="164"/>
                </a:cubicBezTo>
                <a:close/>
                <a:moveTo>
                  <a:pt x="176" y="154"/>
                </a:moveTo>
                <a:cubicBezTo>
                  <a:pt x="176" y="214"/>
                  <a:pt x="176" y="214"/>
                  <a:pt x="176" y="214"/>
                </a:cubicBezTo>
                <a:cubicBezTo>
                  <a:pt x="163" y="214"/>
                  <a:pt x="163" y="214"/>
                  <a:pt x="163" y="214"/>
                </a:cubicBezTo>
                <a:cubicBezTo>
                  <a:pt x="163" y="168"/>
                  <a:pt x="163" y="168"/>
                  <a:pt x="163" y="168"/>
                </a:cubicBezTo>
                <a:cubicBezTo>
                  <a:pt x="162" y="169"/>
                  <a:pt x="161" y="170"/>
                  <a:pt x="160" y="170"/>
                </a:cubicBezTo>
                <a:cubicBezTo>
                  <a:pt x="159" y="171"/>
                  <a:pt x="158" y="171"/>
                  <a:pt x="157" y="172"/>
                </a:cubicBezTo>
                <a:cubicBezTo>
                  <a:pt x="156" y="172"/>
                  <a:pt x="155" y="172"/>
                  <a:pt x="154" y="173"/>
                </a:cubicBezTo>
                <a:cubicBezTo>
                  <a:pt x="153" y="173"/>
                  <a:pt x="151" y="173"/>
                  <a:pt x="150" y="173"/>
                </a:cubicBezTo>
                <a:cubicBezTo>
                  <a:pt x="150" y="163"/>
                  <a:pt x="150" y="163"/>
                  <a:pt x="150" y="163"/>
                </a:cubicBezTo>
                <a:cubicBezTo>
                  <a:pt x="154" y="162"/>
                  <a:pt x="157" y="160"/>
                  <a:pt x="160" y="159"/>
                </a:cubicBezTo>
                <a:cubicBezTo>
                  <a:pt x="163" y="157"/>
                  <a:pt x="165" y="156"/>
                  <a:pt x="168" y="154"/>
                </a:cubicBezTo>
                <a:lnTo>
                  <a:pt x="176" y="154"/>
                </a:lnTo>
                <a:close/>
                <a:moveTo>
                  <a:pt x="214" y="215"/>
                </a:moveTo>
                <a:cubicBezTo>
                  <a:pt x="200" y="215"/>
                  <a:pt x="193" y="205"/>
                  <a:pt x="193" y="185"/>
                </a:cubicBezTo>
                <a:cubicBezTo>
                  <a:pt x="193" y="175"/>
                  <a:pt x="195" y="167"/>
                  <a:pt x="198" y="162"/>
                </a:cubicBezTo>
                <a:cubicBezTo>
                  <a:pt x="202" y="157"/>
                  <a:pt x="208" y="154"/>
                  <a:pt x="215" y="154"/>
                </a:cubicBezTo>
                <a:cubicBezTo>
                  <a:pt x="228" y="154"/>
                  <a:pt x="235" y="164"/>
                  <a:pt x="235" y="184"/>
                </a:cubicBezTo>
                <a:cubicBezTo>
                  <a:pt x="235" y="194"/>
                  <a:pt x="233" y="201"/>
                  <a:pt x="230" y="207"/>
                </a:cubicBezTo>
                <a:cubicBezTo>
                  <a:pt x="226" y="212"/>
                  <a:pt x="221" y="215"/>
                  <a:pt x="214" y="215"/>
                </a:cubicBezTo>
                <a:close/>
                <a:moveTo>
                  <a:pt x="214" y="164"/>
                </a:moveTo>
                <a:cubicBezTo>
                  <a:pt x="209" y="164"/>
                  <a:pt x="206" y="171"/>
                  <a:pt x="206" y="185"/>
                </a:cubicBezTo>
                <a:cubicBezTo>
                  <a:pt x="206" y="198"/>
                  <a:pt x="209" y="205"/>
                  <a:pt x="214" y="205"/>
                </a:cubicBezTo>
                <a:cubicBezTo>
                  <a:pt x="219" y="205"/>
                  <a:pt x="222" y="198"/>
                  <a:pt x="222" y="184"/>
                </a:cubicBezTo>
                <a:cubicBezTo>
                  <a:pt x="222" y="171"/>
                  <a:pt x="219" y="164"/>
                  <a:pt x="214" y="164"/>
                </a:cubicBezTo>
                <a:close/>
                <a:moveTo>
                  <a:pt x="272" y="154"/>
                </a:moveTo>
                <a:cubicBezTo>
                  <a:pt x="272" y="214"/>
                  <a:pt x="272" y="214"/>
                  <a:pt x="272" y="214"/>
                </a:cubicBezTo>
                <a:cubicBezTo>
                  <a:pt x="259" y="214"/>
                  <a:pt x="259" y="214"/>
                  <a:pt x="259" y="214"/>
                </a:cubicBezTo>
                <a:cubicBezTo>
                  <a:pt x="259" y="168"/>
                  <a:pt x="259" y="168"/>
                  <a:pt x="259" y="168"/>
                </a:cubicBezTo>
                <a:cubicBezTo>
                  <a:pt x="258" y="169"/>
                  <a:pt x="258" y="170"/>
                  <a:pt x="257" y="170"/>
                </a:cubicBezTo>
                <a:cubicBezTo>
                  <a:pt x="256" y="171"/>
                  <a:pt x="255" y="171"/>
                  <a:pt x="254" y="172"/>
                </a:cubicBezTo>
                <a:cubicBezTo>
                  <a:pt x="252" y="172"/>
                  <a:pt x="251" y="172"/>
                  <a:pt x="250" y="173"/>
                </a:cubicBezTo>
                <a:cubicBezTo>
                  <a:pt x="249" y="173"/>
                  <a:pt x="248" y="173"/>
                  <a:pt x="247" y="173"/>
                </a:cubicBezTo>
                <a:cubicBezTo>
                  <a:pt x="247" y="163"/>
                  <a:pt x="247" y="163"/>
                  <a:pt x="247" y="163"/>
                </a:cubicBezTo>
                <a:cubicBezTo>
                  <a:pt x="250" y="162"/>
                  <a:pt x="253" y="160"/>
                  <a:pt x="256" y="159"/>
                </a:cubicBezTo>
                <a:cubicBezTo>
                  <a:pt x="259" y="157"/>
                  <a:pt x="262" y="156"/>
                  <a:pt x="264" y="154"/>
                </a:cubicBezTo>
                <a:lnTo>
                  <a:pt x="272" y="15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a:solidFill>
                <a:srgbClr val="FFFFFF"/>
              </a:solidFill>
            </a:endParaRPr>
          </a:p>
        </p:txBody>
      </p:sp>
      <p:sp>
        <p:nvSpPr>
          <p:cNvPr id="12" name="Freeform 11"/>
          <p:cNvSpPr>
            <a:spLocks noChangeAspect="1" noEditPoints="1"/>
          </p:cNvSpPr>
          <p:nvPr/>
        </p:nvSpPr>
        <p:spPr bwMode="black">
          <a:xfrm>
            <a:off x="3627774" y="2159458"/>
            <a:ext cx="401615" cy="500115"/>
          </a:xfrm>
          <a:custGeom>
            <a:avLst/>
            <a:gdLst>
              <a:gd name="T0" fmla="*/ 64 w 64"/>
              <a:gd name="T1" fmla="*/ 9 h 80"/>
              <a:gd name="T2" fmla="*/ 64 w 64"/>
              <a:gd name="T3" fmla="*/ 32 h 80"/>
              <a:gd name="T4" fmla="*/ 40 w 64"/>
              <a:gd name="T5" fmla="*/ 33 h 80"/>
              <a:gd name="T6" fmla="*/ 32 w 64"/>
              <a:gd name="T7" fmla="*/ 25 h 80"/>
              <a:gd name="T8" fmla="*/ 47 w 64"/>
              <a:gd name="T9" fmla="*/ 24 h 80"/>
              <a:gd name="T10" fmla="*/ 37 w 64"/>
              <a:gd name="T11" fmla="*/ 18 h 80"/>
              <a:gd name="T12" fmla="*/ 12 w 64"/>
              <a:gd name="T13" fmla="*/ 35 h 80"/>
              <a:gd name="T14" fmla="*/ 0 w 64"/>
              <a:gd name="T15" fmla="*/ 35 h 80"/>
              <a:gd name="T16" fmla="*/ 39 w 64"/>
              <a:gd name="T17" fmla="*/ 7 h 80"/>
              <a:gd name="T18" fmla="*/ 55 w 64"/>
              <a:gd name="T19" fmla="*/ 15 h 80"/>
              <a:gd name="T20" fmla="*/ 56 w 64"/>
              <a:gd name="T21" fmla="*/ 0 h 80"/>
              <a:gd name="T22" fmla="*/ 64 w 64"/>
              <a:gd name="T23" fmla="*/ 9 h 80"/>
              <a:gd name="T24" fmla="*/ 26 w 64"/>
              <a:gd name="T25" fmla="*/ 62 h 80"/>
              <a:gd name="T26" fmla="*/ 15 w 64"/>
              <a:gd name="T27" fmla="*/ 56 h 80"/>
              <a:gd name="T28" fmla="*/ 32 w 64"/>
              <a:gd name="T29" fmla="*/ 56 h 80"/>
              <a:gd name="T30" fmla="*/ 24 w 64"/>
              <a:gd name="T31" fmla="*/ 47 h 80"/>
              <a:gd name="T32" fmla="*/ 0 w 64"/>
              <a:gd name="T33" fmla="*/ 48 h 80"/>
              <a:gd name="T34" fmla="*/ 0 w 64"/>
              <a:gd name="T35" fmla="*/ 72 h 80"/>
              <a:gd name="T36" fmla="*/ 8 w 64"/>
              <a:gd name="T37" fmla="*/ 80 h 80"/>
              <a:gd name="T38" fmla="*/ 9 w 64"/>
              <a:gd name="T39" fmla="*/ 66 h 80"/>
              <a:gd name="T40" fmla="*/ 24 w 64"/>
              <a:gd name="T41" fmla="*/ 73 h 80"/>
              <a:gd name="T42" fmla="*/ 64 w 64"/>
              <a:gd name="T43" fmla="*/ 45 h 80"/>
              <a:gd name="T44" fmla="*/ 51 w 64"/>
              <a:gd name="T45" fmla="*/ 45 h 80"/>
              <a:gd name="T46" fmla="*/ 26 w 64"/>
              <a:gd name="T47" fmla="*/ 6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0">
                <a:moveTo>
                  <a:pt x="64" y="9"/>
                </a:moveTo>
                <a:cubicBezTo>
                  <a:pt x="64" y="32"/>
                  <a:pt x="64" y="32"/>
                  <a:pt x="64" y="32"/>
                </a:cubicBezTo>
                <a:cubicBezTo>
                  <a:pt x="40" y="33"/>
                  <a:pt x="40" y="33"/>
                  <a:pt x="40" y="33"/>
                </a:cubicBezTo>
                <a:cubicBezTo>
                  <a:pt x="32" y="25"/>
                  <a:pt x="32" y="25"/>
                  <a:pt x="32" y="25"/>
                </a:cubicBezTo>
                <a:cubicBezTo>
                  <a:pt x="47" y="24"/>
                  <a:pt x="47" y="24"/>
                  <a:pt x="47" y="24"/>
                </a:cubicBezTo>
                <a:cubicBezTo>
                  <a:pt x="45" y="21"/>
                  <a:pt x="41" y="19"/>
                  <a:pt x="37" y="18"/>
                </a:cubicBezTo>
                <a:cubicBezTo>
                  <a:pt x="26" y="16"/>
                  <a:pt x="14" y="24"/>
                  <a:pt x="12" y="35"/>
                </a:cubicBezTo>
                <a:cubicBezTo>
                  <a:pt x="0" y="35"/>
                  <a:pt x="0" y="35"/>
                  <a:pt x="0" y="35"/>
                </a:cubicBezTo>
                <a:cubicBezTo>
                  <a:pt x="4" y="14"/>
                  <a:pt x="22" y="4"/>
                  <a:pt x="39" y="7"/>
                </a:cubicBezTo>
                <a:cubicBezTo>
                  <a:pt x="45" y="8"/>
                  <a:pt x="51" y="11"/>
                  <a:pt x="55" y="15"/>
                </a:cubicBezTo>
                <a:cubicBezTo>
                  <a:pt x="56" y="0"/>
                  <a:pt x="56" y="0"/>
                  <a:pt x="56" y="0"/>
                </a:cubicBezTo>
                <a:lnTo>
                  <a:pt x="64" y="9"/>
                </a:lnTo>
                <a:close/>
                <a:moveTo>
                  <a:pt x="26" y="62"/>
                </a:moveTo>
                <a:cubicBezTo>
                  <a:pt x="22" y="61"/>
                  <a:pt x="18" y="59"/>
                  <a:pt x="15" y="56"/>
                </a:cubicBezTo>
                <a:cubicBezTo>
                  <a:pt x="32" y="56"/>
                  <a:pt x="32" y="56"/>
                  <a:pt x="32" y="56"/>
                </a:cubicBezTo>
                <a:cubicBezTo>
                  <a:pt x="24" y="47"/>
                  <a:pt x="24" y="47"/>
                  <a:pt x="24" y="47"/>
                </a:cubicBezTo>
                <a:cubicBezTo>
                  <a:pt x="0" y="48"/>
                  <a:pt x="0" y="48"/>
                  <a:pt x="0" y="48"/>
                </a:cubicBezTo>
                <a:cubicBezTo>
                  <a:pt x="0" y="72"/>
                  <a:pt x="0" y="72"/>
                  <a:pt x="0" y="72"/>
                </a:cubicBezTo>
                <a:cubicBezTo>
                  <a:pt x="8" y="80"/>
                  <a:pt x="8" y="80"/>
                  <a:pt x="8" y="80"/>
                </a:cubicBezTo>
                <a:cubicBezTo>
                  <a:pt x="9" y="66"/>
                  <a:pt x="9" y="66"/>
                  <a:pt x="9" y="66"/>
                </a:cubicBezTo>
                <a:cubicBezTo>
                  <a:pt x="13" y="70"/>
                  <a:pt x="18" y="72"/>
                  <a:pt x="24" y="73"/>
                </a:cubicBezTo>
                <a:cubicBezTo>
                  <a:pt x="42" y="77"/>
                  <a:pt x="60" y="66"/>
                  <a:pt x="64" y="45"/>
                </a:cubicBezTo>
                <a:cubicBezTo>
                  <a:pt x="51" y="45"/>
                  <a:pt x="51" y="45"/>
                  <a:pt x="51" y="45"/>
                </a:cubicBezTo>
                <a:cubicBezTo>
                  <a:pt x="49" y="57"/>
                  <a:pt x="38" y="64"/>
                  <a:pt x="26" y="62"/>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Tree>
    <p:extLst>
      <p:ext uri="{BB962C8B-B14F-4D97-AF65-F5344CB8AC3E}">
        <p14:creationId xmlns:p14="http://schemas.microsoft.com/office/powerpoint/2010/main" val="3365683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a:solidFill>
                  <a:schemeClr val="bg1"/>
                </a:solidFill>
              </a:rPr>
              <a:t>Data m</a:t>
            </a:r>
            <a:r>
              <a:rPr lang="en-US" sz="4800" dirty="0" smtClean="0">
                <a:solidFill>
                  <a:schemeClr val="bg1"/>
                </a:solidFill>
              </a:rPr>
              <a:t>igration </a:t>
            </a:r>
            <a:r>
              <a:rPr lang="en-US" sz="4800" dirty="0">
                <a:solidFill>
                  <a:schemeClr val="bg1"/>
                </a:solidFill>
              </a:rPr>
              <a:t>s</a:t>
            </a:r>
            <a:r>
              <a:rPr lang="en-US" sz="4800" dirty="0" smtClean="0">
                <a:solidFill>
                  <a:schemeClr val="bg1"/>
                </a:solidFill>
              </a:rPr>
              <a:t>cenarios</a:t>
            </a:r>
            <a:endParaRPr lang="en-US" sz="4800" dirty="0">
              <a:solidFill>
                <a:schemeClr val="bg1"/>
              </a:solidFill>
            </a:endParaRPr>
          </a:p>
        </p:txBody>
      </p:sp>
      <p:sp>
        <p:nvSpPr>
          <p:cNvPr id="4" name="Text Placeholder 2"/>
          <p:cNvSpPr>
            <a:spLocks noGrp="1"/>
          </p:cNvSpPr>
          <p:nvPr>
            <p:ph sz="quarter" idx="10"/>
          </p:nvPr>
        </p:nvSpPr>
        <p:spPr>
          <a:xfrm>
            <a:off x="274320" y="1740250"/>
            <a:ext cx="10269602" cy="517065"/>
          </a:xfrm>
        </p:spPr>
        <p:txBody>
          <a:bodyPr/>
          <a:lstStyle/>
          <a:p>
            <a:pPr marL="0" indent="0">
              <a:buNone/>
            </a:pPr>
            <a:r>
              <a:rPr lang="en-US" sz="2400" dirty="0" smtClean="0">
                <a:solidFill>
                  <a:schemeClr val="bg2"/>
                </a:solidFill>
                <a:latin typeface="+mj-lt"/>
              </a:rPr>
              <a:t>Recommended </a:t>
            </a:r>
            <a:r>
              <a:rPr lang="en-US" sz="2400" dirty="0">
                <a:solidFill>
                  <a:schemeClr val="bg2"/>
                </a:solidFill>
                <a:latin typeface="+mj-lt"/>
              </a:rPr>
              <a:t>settings </a:t>
            </a:r>
            <a:r>
              <a:rPr lang="en-US" sz="2400" dirty="0" smtClean="0">
                <a:solidFill>
                  <a:schemeClr val="bg2"/>
                </a:solidFill>
                <a:latin typeface="+mj-lt"/>
              </a:rPr>
              <a:t>are appropriate </a:t>
            </a:r>
            <a:r>
              <a:rPr lang="en-US" sz="2400" dirty="0">
                <a:solidFill>
                  <a:schemeClr val="bg2"/>
                </a:solidFill>
                <a:latin typeface="+mj-lt"/>
              </a:rPr>
              <a:t>for several migration </a:t>
            </a:r>
            <a:r>
              <a:rPr lang="en-US" sz="2400" dirty="0" smtClean="0">
                <a:solidFill>
                  <a:schemeClr val="bg2"/>
                </a:solidFill>
                <a:latin typeface="+mj-lt"/>
              </a:rPr>
              <a:t>scenarios</a:t>
            </a:r>
            <a:endParaRPr lang="en-US" sz="2400" dirty="0">
              <a:solidFill>
                <a:schemeClr val="bg2"/>
              </a:solidFill>
              <a:latin typeface="+mj-lt"/>
            </a:endParaRPr>
          </a:p>
        </p:txBody>
      </p:sp>
      <p:graphicFrame>
        <p:nvGraphicFramePr>
          <p:cNvPr id="6" name="Table 5"/>
          <p:cNvGraphicFramePr>
            <a:graphicFrameLocks noGrp="1"/>
          </p:cNvGraphicFramePr>
          <p:nvPr>
            <p:extLst/>
          </p:nvPr>
        </p:nvGraphicFramePr>
        <p:xfrm>
          <a:off x="461888" y="2748611"/>
          <a:ext cx="4483986" cy="3871263"/>
        </p:xfrm>
        <a:graphic>
          <a:graphicData uri="http://schemas.openxmlformats.org/drawingml/2006/table">
            <a:tbl>
              <a:tblPr firstRow="1" bandRow="1">
                <a:tableStyleId>{5C22544A-7EE6-4342-B048-85BDC9FD1C3A}</a:tableStyleId>
              </a:tblPr>
              <a:tblGrid>
                <a:gridCol w="1974142"/>
                <a:gridCol w="1168968"/>
                <a:gridCol w="1340876"/>
              </a:tblGrid>
              <a:tr h="1214342">
                <a:tc>
                  <a:txBody>
                    <a:bodyPr/>
                    <a:lstStyle/>
                    <a:p>
                      <a:pPr algn="l"/>
                      <a:r>
                        <a:rPr lang="en-US" sz="1800" b="0" dirty="0" smtClean="0">
                          <a:latin typeface="Segoe Pro SemiLight" panose="020B0402040204020203" pitchFamily="34" charset="0"/>
                          <a:cs typeface="Segoe UI Semibold" panose="020B0702040204020203" pitchFamily="34" charset="0"/>
                        </a:rPr>
                        <a:t>Scenario</a:t>
                      </a:r>
                      <a:endParaRPr lang="en-US" sz="1800" b="0" dirty="0">
                        <a:latin typeface="Segoe Pro SemiLight" panose="020B0402040204020203" pitchFamily="34" charset="0"/>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a:txBody>
                    <a:bodyPr/>
                    <a:lstStyle/>
                    <a:p>
                      <a:pPr algn="l"/>
                      <a:r>
                        <a:rPr lang="en-US" sz="1800" b="0" dirty="0" smtClean="0">
                          <a:latin typeface="Segoe Pro SemiLight" panose="020B0402040204020203" pitchFamily="34" charset="0"/>
                          <a:cs typeface="Segoe UI Semibold" panose="020B0702040204020203" pitchFamily="34" charset="0"/>
                        </a:rPr>
                        <a:t>Source</a:t>
                      </a:r>
                    </a:p>
                    <a:p>
                      <a:pPr algn="l"/>
                      <a:r>
                        <a:rPr lang="en-US" sz="1800" b="0" dirty="0" smtClean="0">
                          <a:latin typeface="Segoe Pro SemiLight" panose="020B0402040204020203" pitchFamily="34" charset="0"/>
                          <a:cs typeface="Segoe UI Semibold" panose="020B0702040204020203" pitchFamily="34" charset="0"/>
                        </a:rPr>
                        <a:t>schema</a:t>
                      </a:r>
                      <a:endParaRPr lang="en-US" sz="1800" b="0" dirty="0">
                        <a:latin typeface="Segoe Pro SemiLight" panose="020B0402040204020203" pitchFamily="34" charset="0"/>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c>
                  <a:txBody>
                    <a:bodyPr/>
                    <a:lstStyle/>
                    <a:p>
                      <a:pPr algn="l"/>
                      <a:r>
                        <a:rPr lang="en-US" sz="1800" b="0" dirty="0" smtClean="0">
                          <a:latin typeface="Segoe Pro SemiLight" panose="020B0402040204020203" pitchFamily="34" charset="0"/>
                          <a:cs typeface="Segoe UI Semibold" panose="020B0702040204020203" pitchFamily="34" charset="0"/>
                        </a:rPr>
                        <a:t>Target</a:t>
                      </a:r>
                    </a:p>
                    <a:p>
                      <a:pPr algn="l"/>
                      <a:r>
                        <a:rPr lang="en-US" sz="1800" b="0" dirty="0" smtClean="0">
                          <a:latin typeface="Segoe Pro SemiLight" panose="020B0402040204020203" pitchFamily="34" charset="0"/>
                          <a:cs typeface="Segoe UI Semibold" panose="020B0702040204020203" pitchFamily="34" charset="0"/>
                        </a:rPr>
                        <a:t>schema</a:t>
                      </a:r>
                      <a:endParaRPr lang="en-US" sz="1800" b="0" dirty="0">
                        <a:latin typeface="Segoe Pro SemiLight" panose="020B0402040204020203" pitchFamily="34" charset="0"/>
                        <a:cs typeface="Segoe UI Semibold" panose="020B0702040204020203"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rgbClr val="C00000"/>
                    </a:solidFill>
                  </a:tcPr>
                </a:tc>
              </a:tr>
              <a:tr h="655090">
                <a:tc>
                  <a:txBody>
                    <a:bodyPr/>
                    <a:lstStyle/>
                    <a:p>
                      <a:r>
                        <a:rPr lang="en-US" sz="1400" dirty="0" smtClean="0">
                          <a:solidFill>
                            <a:schemeClr val="bg1"/>
                          </a:solidFill>
                          <a:latin typeface="+mn-lt"/>
                        </a:rPr>
                        <a:t>Encrypt</a:t>
                      </a:r>
                      <a:r>
                        <a:rPr lang="en-US" sz="1400" baseline="0" dirty="0" smtClean="0">
                          <a:solidFill>
                            <a:schemeClr val="bg1"/>
                          </a:solidFill>
                          <a:latin typeface="+mn-lt"/>
                        </a:rPr>
                        <a:t> data on migration</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Plaintext</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Encrypted</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schemeClr>
                    </a:solidFill>
                  </a:tcPr>
                </a:tc>
              </a:tr>
              <a:tr h="661023">
                <a:tc>
                  <a:txBody>
                    <a:bodyPr/>
                    <a:lstStyle/>
                    <a:p>
                      <a:r>
                        <a:rPr lang="en-US" sz="1400" dirty="0" smtClean="0">
                          <a:solidFill>
                            <a:schemeClr val="bg1"/>
                          </a:solidFill>
                          <a:latin typeface="+mn-lt"/>
                        </a:rPr>
                        <a:t>Decrypt data</a:t>
                      </a:r>
                      <a:r>
                        <a:rPr lang="en-US" sz="1400" baseline="0" dirty="0" smtClean="0">
                          <a:solidFill>
                            <a:schemeClr val="bg1"/>
                          </a:solidFill>
                          <a:latin typeface="+mn-lt"/>
                        </a:rPr>
                        <a:t> on migration</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Encrypted</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Plaintext</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85000"/>
                      </a:schemeClr>
                    </a:solidFill>
                  </a:tcPr>
                </a:tc>
              </a:tr>
              <a:tr h="675264">
                <a:tc>
                  <a:txBody>
                    <a:bodyPr/>
                    <a:lstStyle/>
                    <a:p>
                      <a:r>
                        <a:rPr lang="en-US" sz="1400" dirty="0" smtClean="0">
                          <a:solidFill>
                            <a:schemeClr val="bg1"/>
                          </a:solidFill>
                          <a:latin typeface="+mn-lt"/>
                        </a:rPr>
                        <a:t>Re-encrypt</a:t>
                      </a:r>
                      <a:r>
                        <a:rPr lang="en-US" sz="1400" baseline="0" dirty="0" smtClean="0">
                          <a:solidFill>
                            <a:schemeClr val="bg1"/>
                          </a:solidFill>
                          <a:latin typeface="+mn-lt"/>
                        </a:rPr>
                        <a:t> data on migration</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Encrypted</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Encrypted</a:t>
                      </a: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95000"/>
                      </a:schemeClr>
                    </a:solidFill>
                  </a:tcPr>
                </a:tc>
              </a:tr>
              <a:tr h="665544">
                <a:tc>
                  <a:txBody>
                    <a:bodyPr/>
                    <a:lstStyle/>
                    <a:p>
                      <a:r>
                        <a:rPr lang="en-US" sz="1400" dirty="0" smtClean="0">
                          <a:solidFill>
                            <a:schemeClr val="bg1"/>
                          </a:solidFill>
                          <a:latin typeface="+mn-lt"/>
                        </a:rPr>
                        <a:t>Copy data without decrypting</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Encrypted</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Encrypted</a:t>
                      </a:r>
                      <a:endParaRPr lang="en-US" sz="1400" dirty="0">
                        <a:solidFill>
                          <a:schemeClr val="bg1"/>
                        </a:solidFill>
                        <a:latin typeface="+mn-lt"/>
                      </a:endParaRPr>
                    </a:p>
                  </a:txBody>
                  <a:tcPr marT="91440" marB="9144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solidFill>
                      <a:schemeClr val="tx1">
                        <a:lumMod val="85000"/>
                      </a:schemeClr>
                    </a:solidFill>
                  </a:tcPr>
                </a:tc>
              </a:tr>
            </a:tbl>
          </a:graphicData>
        </a:graphic>
      </p:graphicFrame>
      <p:graphicFrame>
        <p:nvGraphicFramePr>
          <p:cNvPr id="12" name="Table 11"/>
          <p:cNvGraphicFramePr>
            <a:graphicFrameLocks noGrp="1"/>
          </p:cNvGraphicFramePr>
          <p:nvPr>
            <p:extLst/>
          </p:nvPr>
        </p:nvGraphicFramePr>
        <p:xfrm>
          <a:off x="4945874" y="2741718"/>
          <a:ext cx="6913872" cy="3883932"/>
        </p:xfrm>
        <a:graphic>
          <a:graphicData uri="http://schemas.openxmlformats.org/drawingml/2006/table">
            <a:tbl>
              <a:tblPr firstRow="1" bandRow="1">
                <a:tableStyleId>{5C22544A-7EE6-4342-B048-85BDC9FD1C3A}</a:tableStyleId>
              </a:tblPr>
              <a:tblGrid>
                <a:gridCol w="1728468"/>
                <a:gridCol w="1728468"/>
                <a:gridCol w="1728468"/>
                <a:gridCol w="1728468"/>
              </a:tblGrid>
              <a:tr h="396217">
                <a:tc gridSpan="2">
                  <a:txBody>
                    <a:bodyPr/>
                    <a:lstStyle/>
                    <a:p>
                      <a:pPr algn="l"/>
                      <a:r>
                        <a:rPr lang="en-US" b="0" dirty="0" smtClean="0">
                          <a:latin typeface="Segoe Pro SemiLight" panose="020B0402040204020203" pitchFamily="34" charset="0"/>
                          <a:cs typeface="Segoe UI Semibold" panose="020B0702040204020203" pitchFamily="34" charset="0"/>
                        </a:rPr>
                        <a:t>Source settings</a:t>
                      </a:r>
                      <a:endParaRPr lang="en-US" b="0" dirty="0">
                        <a:latin typeface="Segoe Pro SemiLight" panose="020B04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US" dirty="0"/>
                    </a:p>
                  </a:txBody>
                  <a:tcPr/>
                </a:tc>
                <a:tc gridSpan="2">
                  <a:txBody>
                    <a:bodyPr/>
                    <a:lstStyle/>
                    <a:p>
                      <a:pPr algn="l"/>
                      <a:r>
                        <a:rPr lang="en-US" sz="1800" b="0" dirty="0" smtClean="0">
                          <a:latin typeface="Segoe Pro SemiLight" panose="020B0402040204020203" pitchFamily="34" charset="0"/>
                          <a:cs typeface="Segoe UI Semibold" panose="020B0702040204020203" pitchFamily="34" charset="0"/>
                        </a:rPr>
                        <a:t>Target settings</a:t>
                      </a:r>
                      <a:endParaRPr lang="en-US" sz="1800" b="0" dirty="0">
                        <a:latin typeface="Segoe Pro SemiLight" panose="020B04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00000"/>
                    </a:solidFill>
                  </a:tcPr>
                </a:tc>
                <a:tc hMerge="1">
                  <a:txBody>
                    <a:bodyPr/>
                    <a:lstStyle/>
                    <a:p>
                      <a:endParaRPr lang="en-US" dirty="0"/>
                    </a:p>
                  </a:txBody>
                  <a:tcPr/>
                </a:tc>
              </a:tr>
              <a:tr h="822912">
                <a:tc>
                  <a:txBody>
                    <a:bodyPr/>
                    <a:lstStyle/>
                    <a:p>
                      <a:r>
                        <a:rPr lang="en-US" sz="1400" dirty="0" smtClean="0">
                          <a:solidFill>
                            <a:schemeClr val="bg1"/>
                          </a:solidFill>
                          <a:latin typeface="+mn-lt"/>
                        </a:rPr>
                        <a:t>Column encryption</a:t>
                      </a:r>
                      <a:r>
                        <a:rPr lang="en-US" sz="1400" baseline="0" dirty="0" smtClean="0">
                          <a:solidFill>
                            <a:schemeClr val="bg1"/>
                          </a:solidFill>
                          <a:latin typeface="+mn-lt"/>
                        </a:rPr>
                        <a:t> setting</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Allow</a:t>
                      </a:r>
                      <a:r>
                        <a:rPr lang="en-US" sz="1400" baseline="0" dirty="0" smtClean="0">
                          <a:solidFill>
                            <a:schemeClr val="bg1"/>
                          </a:solidFill>
                          <a:latin typeface="+mn-lt"/>
                        </a:rPr>
                        <a:t> encrypted values modifications</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Column</a:t>
                      </a:r>
                      <a:r>
                        <a:rPr lang="en-US" sz="1400" baseline="0" dirty="0" smtClean="0">
                          <a:solidFill>
                            <a:schemeClr val="bg1"/>
                          </a:solidFill>
                          <a:latin typeface="+mn-lt"/>
                        </a:rPr>
                        <a:t> encryption setting</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Allow encrypted values</a:t>
                      </a:r>
                      <a:r>
                        <a:rPr lang="en-US" sz="1400" baseline="0" dirty="0" smtClean="0">
                          <a:solidFill>
                            <a:schemeClr val="bg1"/>
                          </a:solidFill>
                          <a:latin typeface="+mn-lt"/>
                        </a:rPr>
                        <a:t> modifications</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r>
              <a:tr h="652716">
                <a:tc>
                  <a:txBody>
                    <a:bodyPr/>
                    <a:lstStyle/>
                    <a:p>
                      <a:r>
                        <a:rPr lang="en-US" sz="1400" dirty="0" smtClean="0">
                          <a:solidFill>
                            <a:schemeClr val="bg1"/>
                          </a:solidFill>
                          <a:latin typeface="+mn-lt"/>
                        </a:rPr>
                        <a:t>Any (Disabled</a:t>
                      </a:r>
                      <a:r>
                        <a:rPr lang="en-US" sz="1400" baseline="0" dirty="0" smtClean="0">
                          <a:solidFill>
                            <a:schemeClr val="bg1"/>
                          </a:solidFill>
                          <a:latin typeface="+mn-lt"/>
                        </a:rPr>
                        <a:t> is recommended)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N/A (OFF</a:t>
                      </a:r>
                      <a:r>
                        <a:rPr lang="en-US" sz="1400" baseline="0" dirty="0" smtClean="0">
                          <a:solidFill>
                            <a:schemeClr val="bg1"/>
                          </a:solidFill>
                          <a:latin typeface="+mn-lt"/>
                        </a:rPr>
                        <a:t> </a:t>
                      </a:r>
                      <a:r>
                        <a:rPr lang="en-US" sz="1400" dirty="0" smtClean="0">
                          <a:solidFill>
                            <a:schemeClr val="bg1"/>
                          </a:solidFill>
                          <a:latin typeface="+mn-lt"/>
                        </a:rPr>
                        <a:t>is recommended)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Enabled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OFF</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r>
              <a:tr h="667902">
                <a:tc>
                  <a:txBody>
                    <a:bodyPr/>
                    <a:lstStyle/>
                    <a:p>
                      <a:r>
                        <a:rPr lang="en-US" sz="1400" dirty="0" smtClean="0">
                          <a:solidFill>
                            <a:schemeClr val="bg1"/>
                          </a:solidFill>
                          <a:latin typeface="+mn-lt"/>
                        </a:rPr>
                        <a:t>Enabled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N/A (OFF is recommended)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N/A (Disabled</a:t>
                      </a:r>
                      <a:r>
                        <a:rPr lang="en-US" sz="1400" baseline="0" dirty="0" smtClean="0">
                          <a:solidFill>
                            <a:schemeClr val="bg1"/>
                          </a:solidFill>
                          <a:latin typeface="+mn-lt"/>
                        </a:rPr>
                        <a:t> is recommended)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N/A</a:t>
                      </a:r>
                      <a:r>
                        <a:rPr lang="en-US" sz="1400" baseline="0" dirty="0" smtClean="0">
                          <a:solidFill>
                            <a:schemeClr val="bg1"/>
                          </a:solidFill>
                          <a:latin typeface="+mn-lt"/>
                        </a:rPr>
                        <a:t> (OFF is recommended)</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r>
              <a:tr h="676236">
                <a:tc>
                  <a:txBody>
                    <a:bodyPr/>
                    <a:lstStyle/>
                    <a:p>
                      <a:r>
                        <a:rPr lang="en-US" sz="1400" dirty="0" smtClean="0">
                          <a:solidFill>
                            <a:schemeClr val="bg1"/>
                          </a:solidFill>
                          <a:latin typeface="+mn-lt"/>
                        </a:rPr>
                        <a:t>Enabled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N/A (OFF is recommended)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Enabled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r>
                        <a:rPr lang="en-US" sz="1400" dirty="0" smtClean="0">
                          <a:solidFill>
                            <a:schemeClr val="bg1"/>
                          </a:solidFill>
                          <a:latin typeface="+mn-lt"/>
                        </a:rPr>
                        <a:t>OFF</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r>
              <a:tr h="667901">
                <a:tc>
                  <a:txBody>
                    <a:bodyPr/>
                    <a:lstStyle/>
                    <a:p>
                      <a:r>
                        <a:rPr lang="en-US" sz="1400" dirty="0" smtClean="0">
                          <a:solidFill>
                            <a:schemeClr val="bg1"/>
                          </a:solidFill>
                          <a:latin typeface="+mn-lt"/>
                        </a:rPr>
                        <a:t>Disabled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N/A (OFF is recommended)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Disabled</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c>
                  <a:txBody>
                    <a:bodyPr/>
                    <a:lstStyle/>
                    <a:p>
                      <a:r>
                        <a:rPr lang="en-US" sz="1400" dirty="0" smtClean="0">
                          <a:solidFill>
                            <a:schemeClr val="bg1"/>
                          </a:solidFill>
                          <a:latin typeface="+mn-lt"/>
                        </a:rPr>
                        <a:t>ON</a:t>
                      </a:r>
                      <a:endParaRPr lang="en-US" sz="1400" dirty="0">
                        <a:solidFill>
                          <a:schemeClr val="bg1"/>
                        </a:solidFill>
                        <a:latin typeface="+mn-lt"/>
                      </a:endParaRP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85000"/>
                      </a:schemeClr>
                    </a:solidFill>
                  </a:tcPr>
                </a:tc>
              </a:tr>
            </a:tbl>
          </a:graphicData>
        </a:graphic>
      </p:graphicFrame>
    </p:spTree>
    <p:extLst>
      <p:ext uri="{BB962C8B-B14F-4D97-AF65-F5344CB8AC3E}">
        <p14:creationId xmlns:p14="http://schemas.microsoft.com/office/powerpoint/2010/main" val="3983095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bg1"/>
                </a:solidFill>
              </a:rPr>
              <a:t>Where can Always Encrypted be used?</a:t>
            </a:r>
            <a:endParaRPr lang="en-US" sz="4800" dirty="0">
              <a:solidFill>
                <a:schemeClr val="bg1"/>
              </a:solidFill>
            </a:endParaRPr>
          </a:p>
        </p:txBody>
      </p:sp>
      <p:sp>
        <p:nvSpPr>
          <p:cNvPr id="7" name="Text Placeholder 6"/>
          <p:cNvSpPr>
            <a:spLocks noGrp="1"/>
          </p:cNvSpPr>
          <p:nvPr>
            <p:ph type="body" sz="quarter" idx="38"/>
          </p:nvPr>
        </p:nvSpPr>
        <p:spPr>
          <a:xfrm>
            <a:off x="466629" y="4743990"/>
            <a:ext cx="2743200" cy="1900244"/>
          </a:xfrm>
          <a:solidFill>
            <a:schemeClr val="bg1">
              <a:lumMod val="20000"/>
              <a:lumOff val="80000"/>
            </a:schemeClr>
          </a:solidFill>
        </p:spPr>
        <p:txBody>
          <a:bodyPr/>
          <a:lstStyle/>
          <a:p>
            <a:pPr>
              <a:lnSpc>
                <a:spcPct val="100000"/>
              </a:lnSpc>
              <a:spcBef>
                <a:spcPts val="1000"/>
              </a:spcBef>
              <a:spcAft>
                <a:spcPts val="0"/>
              </a:spcAft>
            </a:pPr>
            <a:r>
              <a:rPr lang="en-US" sz="1400" dirty="0">
                <a:solidFill>
                  <a:schemeClr val="bg1"/>
                </a:solidFill>
              </a:rPr>
              <a:t>C</a:t>
            </a:r>
            <a:r>
              <a:rPr lang="en-US" sz="1400" dirty="0" smtClean="0">
                <a:solidFill>
                  <a:schemeClr val="bg1"/>
                </a:solidFill>
              </a:rPr>
              <a:t>ustomer has </a:t>
            </a:r>
            <a:r>
              <a:rPr lang="en-US" sz="1400" dirty="0">
                <a:solidFill>
                  <a:schemeClr val="bg1"/>
                </a:solidFill>
              </a:rPr>
              <a:t>client application and SQL </a:t>
            </a:r>
            <a:r>
              <a:rPr lang="en-US" sz="1400" dirty="0" smtClean="0">
                <a:solidFill>
                  <a:schemeClr val="bg1"/>
                </a:solidFill>
              </a:rPr>
              <a:t>Server, </a:t>
            </a:r>
            <a:r>
              <a:rPr lang="en-US" sz="1400" dirty="0">
                <a:solidFill>
                  <a:schemeClr val="bg1"/>
                </a:solidFill>
              </a:rPr>
              <a:t>both running </a:t>
            </a:r>
            <a:r>
              <a:rPr lang="en-US" sz="1400" dirty="0" smtClean="0">
                <a:solidFill>
                  <a:schemeClr val="bg1"/>
                </a:solidFill>
              </a:rPr>
              <a:t>on-premises </a:t>
            </a:r>
            <a:r>
              <a:rPr lang="en-US" sz="1400" dirty="0">
                <a:solidFill>
                  <a:schemeClr val="bg1"/>
                </a:solidFill>
              </a:rPr>
              <a:t>at </a:t>
            </a:r>
            <a:r>
              <a:rPr lang="en-US" sz="1400" dirty="0" smtClean="0">
                <a:solidFill>
                  <a:schemeClr val="bg1"/>
                </a:solidFill>
              </a:rPr>
              <a:t>business location</a:t>
            </a:r>
            <a:endParaRPr lang="en-US" sz="1400" dirty="0">
              <a:solidFill>
                <a:schemeClr val="bg1"/>
              </a:solidFill>
            </a:endParaRPr>
          </a:p>
        </p:txBody>
      </p:sp>
      <p:sp>
        <p:nvSpPr>
          <p:cNvPr id="8" name="Text Placeholder 7"/>
          <p:cNvSpPr>
            <a:spLocks noGrp="1"/>
          </p:cNvSpPr>
          <p:nvPr>
            <p:ph type="body" sz="quarter" idx="39"/>
          </p:nvPr>
        </p:nvSpPr>
        <p:spPr>
          <a:xfrm>
            <a:off x="3331750" y="4743991"/>
            <a:ext cx="2742914" cy="1900223"/>
          </a:xfrm>
          <a:solidFill>
            <a:schemeClr val="bg1">
              <a:lumMod val="20000"/>
              <a:lumOff val="80000"/>
            </a:schemeClr>
          </a:solidFill>
        </p:spPr>
        <p:txBody>
          <a:bodyPr/>
          <a:lstStyle/>
          <a:p>
            <a:pPr>
              <a:lnSpc>
                <a:spcPct val="100000"/>
              </a:lnSpc>
              <a:spcBef>
                <a:spcPts val="1000"/>
              </a:spcBef>
              <a:spcAft>
                <a:spcPts val="0"/>
              </a:spcAft>
            </a:pPr>
            <a:r>
              <a:rPr lang="en-US" sz="1400" dirty="0">
                <a:solidFill>
                  <a:schemeClr val="bg1"/>
                </a:solidFill>
              </a:rPr>
              <a:t>C</a:t>
            </a:r>
            <a:r>
              <a:rPr lang="en-US" sz="1400" dirty="0" smtClean="0">
                <a:solidFill>
                  <a:schemeClr val="bg1"/>
                </a:solidFill>
              </a:rPr>
              <a:t>ustomer </a:t>
            </a:r>
            <a:r>
              <a:rPr lang="en-US" sz="1400" dirty="0">
                <a:solidFill>
                  <a:schemeClr val="bg1"/>
                </a:solidFill>
              </a:rPr>
              <a:t>has </a:t>
            </a:r>
            <a:r>
              <a:rPr lang="en-US" sz="1400" dirty="0" smtClean="0">
                <a:solidFill>
                  <a:schemeClr val="bg1"/>
                </a:solidFill>
              </a:rPr>
              <a:t>on-premises </a:t>
            </a:r>
            <a:r>
              <a:rPr lang="en-US" sz="1400" dirty="0">
                <a:solidFill>
                  <a:schemeClr val="bg1"/>
                </a:solidFill>
              </a:rPr>
              <a:t>client application at </a:t>
            </a:r>
            <a:r>
              <a:rPr lang="en-US" sz="1400" dirty="0" smtClean="0">
                <a:solidFill>
                  <a:schemeClr val="bg1"/>
                </a:solidFill>
              </a:rPr>
              <a:t>business location</a:t>
            </a:r>
            <a:endParaRPr lang="en-US" sz="1400" dirty="0">
              <a:solidFill>
                <a:schemeClr val="bg1"/>
              </a:solidFill>
            </a:endParaRPr>
          </a:p>
        </p:txBody>
      </p:sp>
      <p:sp>
        <p:nvSpPr>
          <p:cNvPr id="10" name="Text Placeholder 9"/>
          <p:cNvSpPr>
            <a:spLocks noGrp="1"/>
          </p:cNvSpPr>
          <p:nvPr>
            <p:ph type="body" sz="quarter" idx="42"/>
          </p:nvPr>
        </p:nvSpPr>
        <p:spPr>
          <a:xfrm>
            <a:off x="6196755" y="4743991"/>
            <a:ext cx="2742914" cy="1900223"/>
          </a:xfrm>
          <a:solidFill>
            <a:schemeClr val="bg1">
              <a:lumMod val="20000"/>
              <a:lumOff val="80000"/>
            </a:schemeClr>
          </a:solidFill>
        </p:spPr>
        <p:txBody>
          <a:bodyPr/>
          <a:lstStyle/>
          <a:p>
            <a:pPr>
              <a:lnSpc>
                <a:spcPct val="100000"/>
              </a:lnSpc>
              <a:spcBef>
                <a:spcPts val="1000"/>
              </a:spcBef>
              <a:spcAft>
                <a:spcPts val="0"/>
              </a:spcAft>
            </a:pPr>
            <a:r>
              <a:rPr lang="en-US" sz="1400" dirty="0">
                <a:solidFill>
                  <a:schemeClr val="bg1"/>
                </a:solidFill>
              </a:rPr>
              <a:t>C</a:t>
            </a:r>
            <a:r>
              <a:rPr lang="en-US" sz="1400" dirty="0" smtClean="0">
                <a:solidFill>
                  <a:schemeClr val="bg1"/>
                </a:solidFill>
              </a:rPr>
              <a:t>ustomer </a:t>
            </a:r>
            <a:r>
              <a:rPr lang="en-US" sz="1400" dirty="0">
                <a:solidFill>
                  <a:schemeClr val="bg1"/>
                </a:solidFill>
              </a:rPr>
              <a:t>has </a:t>
            </a:r>
            <a:r>
              <a:rPr lang="en-US" sz="1400" dirty="0" smtClean="0">
                <a:solidFill>
                  <a:schemeClr val="bg1"/>
                </a:solidFill>
              </a:rPr>
              <a:t>client application </a:t>
            </a:r>
            <a:r>
              <a:rPr lang="en-US" sz="1400" dirty="0">
                <a:solidFill>
                  <a:schemeClr val="bg1"/>
                </a:solidFill>
              </a:rPr>
              <a:t>hosted in </a:t>
            </a:r>
            <a:r>
              <a:rPr lang="en-US" sz="1400" dirty="0" smtClean="0">
                <a:solidFill>
                  <a:schemeClr val="bg1"/>
                </a:solidFill>
              </a:rPr>
              <a:t>Azure (for example, in worker or web </a:t>
            </a:r>
            <a:r>
              <a:rPr lang="en-US" sz="1400" dirty="0">
                <a:solidFill>
                  <a:schemeClr val="bg1"/>
                </a:solidFill>
              </a:rPr>
              <a:t>role), which operates on sensitive </a:t>
            </a:r>
            <a:r>
              <a:rPr lang="en-US" sz="1400" dirty="0" smtClean="0">
                <a:solidFill>
                  <a:schemeClr val="bg1"/>
                </a:solidFill>
              </a:rPr>
              <a:t>data </a:t>
            </a:r>
            <a:r>
              <a:rPr lang="en-US" sz="1400" dirty="0">
                <a:solidFill>
                  <a:schemeClr val="bg1"/>
                </a:solidFill>
              </a:rPr>
              <a:t>also stored </a:t>
            </a:r>
            <a:r>
              <a:rPr lang="en-US" sz="1400" dirty="0" smtClean="0">
                <a:solidFill>
                  <a:schemeClr val="bg1"/>
                </a:solidFill>
              </a:rPr>
              <a:t>in Azure</a:t>
            </a:r>
            <a:endParaRPr lang="en-US" sz="1400" dirty="0">
              <a:solidFill>
                <a:schemeClr val="bg1"/>
              </a:solidFill>
            </a:endParaRPr>
          </a:p>
        </p:txBody>
      </p:sp>
      <p:sp>
        <p:nvSpPr>
          <p:cNvPr id="3" name="Text Placeholder 2"/>
          <p:cNvSpPr>
            <a:spLocks noGrp="1"/>
          </p:cNvSpPr>
          <p:nvPr>
            <p:ph type="body" sz="quarter" idx="29"/>
          </p:nvPr>
        </p:nvSpPr>
        <p:spPr>
          <a:xfrm>
            <a:off x="466629" y="1881443"/>
            <a:ext cx="2743200" cy="2743200"/>
          </a:xfrm>
          <a:solidFill>
            <a:schemeClr val="bg2"/>
          </a:solidFill>
        </p:spPr>
        <p:txBody>
          <a:bodyPr anchor="b" anchorCtr="0"/>
          <a:lstStyle/>
          <a:p>
            <a:r>
              <a:rPr lang="en-US" dirty="0" smtClean="0">
                <a:solidFill>
                  <a:schemeClr val="tx1"/>
                </a:solidFill>
              </a:rPr>
              <a:t>Client and data on-premises</a:t>
            </a:r>
          </a:p>
        </p:txBody>
      </p:sp>
      <p:sp>
        <p:nvSpPr>
          <p:cNvPr id="4" name="Text Placeholder 3"/>
          <p:cNvSpPr>
            <a:spLocks noGrp="1"/>
          </p:cNvSpPr>
          <p:nvPr>
            <p:ph type="body" sz="quarter" idx="30"/>
          </p:nvPr>
        </p:nvSpPr>
        <p:spPr>
          <a:xfrm>
            <a:off x="3331835" y="1881443"/>
            <a:ext cx="2742914" cy="2743200"/>
          </a:xfrm>
          <a:solidFill>
            <a:schemeClr val="bg2"/>
          </a:solidFill>
        </p:spPr>
        <p:txBody>
          <a:bodyPr rIns="91440" anchor="b" anchorCtr="0"/>
          <a:lstStyle/>
          <a:p>
            <a:r>
              <a:rPr lang="en-US" dirty="0">
                <a:solidFill>
                  <a:schemeClr val="tx1"/>
                </a:solidFill>
              </a:rPr>
              <a:t>Client </a:t>
            </a:r>
            <a:r>
              <a:rPr lang="en-US" dirty="0" smtClean="0">
                <a:solidFill>
                  <a:schemeClr val="tx1"/>
                </a:solidFill>
              </a:rPr>
              <a:t>on-premises </a:t>
            </a:r>
            <a:r>
              <a:rPr lang="en-US" dirty="0">
                <a:solidFill>
                  <a:schemeClr val="tx1"/>
                </a:solidFill>
              </a:rPr>
              <a:t>with </a:t>
            </a:r>
            <a:r>
              <a:rPr lang="en-US" dirty="0" smtClean="0">
                <a:solidFill>
                  <a:schemeClr val="tx1"/>
                </a:solidFill>
              </a:rPr>
              <a:t>data </a:t>
            </a:r>
            <a:r>
              <a:rPr lang="en-US" dirty="0">
                <a:solidFill>
                  <a:schemeClr val="tx1"/>
                </a:solidFill>
              </a:rPr>
              <a:t>in </a:t>
            </a:r>
            <a:r>
              <a:rPr lang="en-US" dirty="0" smtClean="0">
                <a:solidFill>
                  <a:schemeClr val="tx1"/>
                </a:solidFill>
              </a:rPr>
              <a:t>Azure</a:t>
            </a:r>
            <a:endParaRPr lang="en-US" dirty="0">
              <a:solidFill>
                <a:schemeClr val="tx1"/>
              </a:solidFill>
            </a:endParaRPr>
          </a:p>
        </p:txBody>
      </p:sp>
      <p:sp>
        <p:nvSpPr>
          <p:cNvPr id="5" name="Text Placeholder 4"/>
          <p:cNvSpPr>
            <a:spLocks noGrp="1"/>
          </p:cNvSpPr>
          <p:nvPr>
            <p:ph type="body" sz="quarter" idx="32"/>
          </p:nvPr>
        </p:nvSpPr>
        <p:spPr>
          <a:xfrm>
            <a:off x="6196755" y="1881443"/>
            <a:ext cx="2742914" cy="2743200"/>
          </a:xfrm>
          <a:solidFill>
            <a:schemeClr val="bg2"/>
          </a:solidFill>
        </p:spPr>
        <p:txBody>
          <a:bodyPr anchor="b" anchorCtr="0"/>
          <a:lstStyle/>
          <a:p>
            <a:r>
              <a:rPr lang="en-US" dirty="0">
                <a:solidFill>
                  <a:schemeClr val="tx1"/>
                </a:solidFill>
              </a:rPr>
              <a:t>Client and </a:t>
            </a:r>
            <a:r>
              <a:rPr lang="en-US" dirty="0" smtClean="0">
                <a:solidFill>
                  <a:schemeClr val="tx1"/>
                </a:solidFill>
              </a:rPr>
              <a:t/>
            </a:r>
            <a:br>
              <a:rPr lang="en-US" dirty="0" smtClean="0">
                <a:solidFill>
                  <a:schemeClr val="tx1"/>
                </a:solidFill>
              </a:rPr>
            </a:br>
            <a:r>
              <a:rPr lang="en-US" dirty="0" smtClean="0">
                <a:solidFill>
                  <a:schemeClr val="tx1"/>
                </a:solidFill>
              </a:rPr>
              <a:t>data </a:t>
            </a:r>
            <a:r>
              <a:rPr lang="en-US" dirty="0">
                <a:solidFill>
                  <a:schemeClr val="tx1"/>
                </a:solidFill>
              </a:rPr>
              <a:t>in </a:t>
            </a:r>
            <a:r>
              <a:rPr lang="en-US" dirty="0" smtClean="0">
                <a:solidFill>
                  <a:schemeClr val="tx1"/>
                </a:solidFill>
              </a:rPr>
              <a:t>Azure</a:t>
            </a:r>
            <a:endParaRPr lang="en-US" dirty="0">
              <a:solidFill>
                <a:schemeClr val="tx1"/>
              </a:solidFill>
            </a:endParaRPr>
          </a:p>
        </p:txBody>
      </p:sp>
      <p:sp>
        <p:nvSpPr>
          <p:cNvPr id="11" name="Freeform 10"/>
          <p:cNvSpPr>
            <a:spLocks noChangeAspect="1"/>
          </p:cNvSpPr>
          <p:nvPr/>
        </p:nvSpPr>
        <p:spPr bwMode="black">
          <a:xfrm>
            <a:off x="3603651" y="2204524"/>
            <a:ext cx="613398" cy="362763"/>
          </a:xfrm>
          <a:custGeom>
            <a:avLst/>
            <a:gdLst>
              <a:gd name="T0" fmla="*/ 1942 w 2359"/>
              <a:gd name="T1" fmla="*/ 1394 h 1394"/>
              <a:gd name="T2" fmla="*/ 416 w 2359"/>
              <a:gd name="T3" fmla="*/ 1394 h 1394"/>
              <a:gd name="T4" fmla="*/ 0 w 2359"/>
              <a:gd name="T5" fmla="*/ 971 h 1394"/>
              <a:gd name="T6" fmla="*/ 416 w 2359"/>
              <a:gd name="T7" fmla="*/ 552 h 1394"/>
              <a:gd name="T8" fmla="*/ 517 w 2359"/>
              <a:gd name="T9" fmla="*/ 565 h 1394"/>
              <a:gd name="T10" fmla="*/ 925 w 2359"/>
              <a:gd name="T11" fmla="*/ 221 h 1394"/>
              <a:gd name="T12" fmla="*/ 1175 w 2359"/>
              <a:gd name="T13" fmla="*/ 305 h 1394"/>
              <a:gd name="T14" fmla="*/ 1578 w 2359"/>
              <a:gd name="T15" fmla="*/ 0 h 1394"/>
              <a:gd name="T16" fmla="*/ 1982 w 2359"/>
              <a:gd name="T17" fmla="*/ 424 h 1394"/>
              <a:gd name="T18" fmla="*/ 1968 w 2359"/>
              <a:gd name="T19" fmla="*/ 552 h 1394"/>
              <a:gd name="T20" fmla="*/ 2359 w 2359"/>
              <a:gd name="T21" fmla="*/ 971 h 1394"/>
              <a:gd name="T22" fmla="*/ 1942 w 2359"/>
              <a:gd name="T23" fmla="*/ 1394 h 1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59" h="1394">
                <a:moveTo>
                  <a:pt x="1942" y="1394"/>
                </a:moveTo>
                <a:cubicBezTo>
                  <a:pt x="416" y="1394"/>
                  <a:pt x="416" y="1394"/>
                  <a:pt x="416" y="1394"/>
                </a:cubicBezTo>
                <a:cubicBezTo>
                  <a:pt x="193" y="1394"/>
                  <a:pt x="0" y="1200"/>
                  <a:pt x="0" y="971"/>
                </a:cubicBezTo>
                <a:cubicBezTo>
                  <a:pt x="0" y="741"/>
                  <a:pt x="193" y="552"/>
                  <a:pt x="416" y="552"/>
                </a:cubicBezTo>
                <a:cubicBezTo>
                  <a:pt x="451" y="552"/>
                  <a:pt x="487" y="556"/>
                  <a:pt x="517" y="565"/>
                </a:cubicBezTo>
                <a:cubicBezTo>
                  <a:pt x="552" y="362"/>
                  <a:pt x="719" y="221"/>
                  <a:pt x="925" y="221"/>
                </a:cubicBezTo>
                <a:cubicBezTo>
                  <a:pt x="1021" y="221"/>
                  <a:pt x="1105" y="247"/>
                  <a:pt x="1175" y="305"/>
                </a:cubicBezTo>
                <a:cubicBezTo>
                  <a:pt x="1227" y="128"/>
                  <a:pt x="1394" y="0"/>
                  <a:pt x="1578" y="0"/>
                </a:cubicBezTo>
                <a:cubicBezTo>
                  <a:pt x="1802" y="0"/>
                  <a:pt x="1982" y="190"/>
                  <a:pt x="1982" y="424"/>
                </a:cubicBezTo>
                <a:cubicBezTo>
                  <a:pt x="1982" y="468"/>
                  <a:pt x="1977" y="512"/>
                  <a:pt x="1968" y="552"/>
                </a:cubicBezTo>
                <a:cubicBezTo>
                  <a:pt x="2188" y="565"/>
                  <a:pt x="2359" y="750"/>
                  <a:pt x="2359" y="971"/>
                </a:cubicBezTo>
                <a:cubicBezTo>
                  <a:pt x="2359" y="1205"/>
                  <a:pt x="2170" y="1394"/>
                  <a:pt x="1942" y="1394"/>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FFFFFF"/>
              </a:solidFill>
            </a:endParaRPr>
          </a:p>
        </p:txBody>
      </p:sp>
      <p:grpSp>
        <p:nvGrpSpPr>
          <p:cNvPr id="12" name="Group 4"/>
          <p:cNvGrpSpPr>
            <a:grpSpLocks noChangeAspect="1"/>
          </p:cNvGrpSpPr>
          <p:nvPr/>
        </p:nvGrpSpPr>
        <p:grpSpPr bwMode="auto">
          <a:xfrm>
            <a:off x="758825" y="2160587"/>
            <a:ext cx="327025" cy="406700"/>
            <a:chOff x="478" y="1361"/>
            <a:chExt cx="275" cy="342"/>
          </a:xfrm>
        </p:grpSpPr>
        <p:sp>
          <p:nvSpPr>
            <p:cNvPr id="14" name="Freeform 5"/>
            <p:cNvSpPr>
              <a:spLocks/>
            </p:cNvSpPr>
            <p:nvPr/>
          </p:nvSpPr>
          <p:spPr bwMode="auto">
            <a:xfrm>
              <a:off x="478" y="1361"/>
              <a:ext cx="275" cy="342"/>
            </a:xfrm>
            <a:custGeom>
              <a:avLst/>
              <a:gdLst>
                <a:gd name="T0" fmla="*/ 0 w 275"/>
                <a:gd name="T1" fmla="*/ 0 h 342"/>
                <a:gd name="T2" fmla="*/ 275 w 275"/>
                <a:gd name="T3" fmla="*/ 0 h 342"/>
                <a:gd name="T4" fmla="*/ 275 w 275"/>
                <a:gd name="T5" fmla="*/ 342 h 342"/>
                <a:gd name="T6" fmla="*/ 0 w 275"/>
                <a:gd name="T7" fmla="*/ 342 h 342"/>
                <a:gd name="T8" fmla="*/ 0 w 275"/>
                <a:gd name="T9" fmla="*/ 0 h 342"/>
                <a:gd name="T10" fmla="*/ 0 w 275"/>
                <a:gd name="T11" fmla="*/ 0 h 342"/>
              </a:gdLst>
              <a:ahLst/>
              <a:cxnLst>
                <a:cxn ang="0">
                  <a:pos x="T0" y="T1"/>
                </a:cxn>
                <a:cxn ang="0">
                  <a:pos x="T2" y="T3"/>
                </a:cxn>
                <a:cxn ang="0">
                  <a:pos x="T4" y="T5"/>
                </a:cxn>
                <a:cxn ang="0">
                  <a:pos x="T6" y="T7"/>
                </a:cxn>
                <a:cxn ang="0">
                  <a:pos x="T8" y="T9"/>
                </a:cxn>
                <a:cxn ang="0">
                  <a:pos x="T10" y="T11"/>
                </a:cxn>
              </a:cxnLst>
              <a:rect l="0" t="0" r="r" b="b"/>
              <a:pathLst>
                <a:path w="275" h="342">
                  <a:moveTo>
                    <a:pt x="0" y="0"/>
                  </a:moveTo>
                  <a:lnTo>
                    <a:pt x="275" y="0"/>
                  </a:lnTo>
                  <a:lnTo>
                    <a:pt x="275" y="342"/>
                  </a:lnTo>
                  <a:lnTo>
                    <a:pt x="0" y="342"/>
                  </a:lnTo>
                  <a:lnTo>
                    <a:pt x="0" y="0"/>
                  </a:lnTo>
                  <a:lnTo>
                    <a:pt x="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 name="Freeform 6"/>
            <p:cNvSpPr>
              <a:spLocks/>
            </p:cNvSpPr>
            <p:nvPr/>
          </p:nvSpPr>
          <p:spPr bwMode="auto">
            <a:xfrm>
              <a:off x="628" y="1634"/>
              <a:ext cx="37" cy="69"/>
            </a:xfrm>
            <a:custGeom>
              <a:avLst/>
              <a:gdLst>
                <a:gd name="T0" fmla="*/ 0 w 37"/>
                <a:gd name="T1" fmla="*/ 0 h 69"/>
                <a:gd name="T2" fmla="*/ 37 w 37"/>
                <a:gd name="T3" fmla="*/ 0 h 69"/>
                <a:gd name="T4" fmla="*/ 37 w 37"/>
                <a:gd name="T5" fmla="*/ 69 h 69"/>
                <a:gd name="T6" fmla="*/ 0 w 37"/>
                <a:gd name="T7" fmla="*/ 69 h 69"/>
                <a:gd name="T8" fmla="*/ 0 w 37"/>
                <a:gd name="T9" fmla="*/ 0 h 69"/>
                <a:gd name="T10" fmla="*/ 0 w 37"/>
                <a:gd name="T11" fmla="*/ 0 h 69"/>
              </a:gdLst>
              <a:ahLst/>
              <a:cxnLst>
                <a:cxn ang="0">
                  <a:pos x="T0" y="T1"/>
                </a:cxn>
                <a:cxn ang="0">
                  <a:pos x="T2" y="T3"/>
                </a:cxn>
                <a:cxn ang="0">
                  <a:pos x="T4" y="T5"/>
                </a:cxn>
                <a:cxn ang="0">
                  <a:pos x="T6" y="T7"/>
                </a:cxn>
                <a:cxn ang="0">
                  <a:pos x="T8" y="T9"/>
                </a:cxn>
                <a:cxn ang="0">
                  <a:pos x="T10" y="T11"/>
                </a:cxn>
              </a:cxnLst>
              <a:rect l="0" t="0" r="r" b="b"/>
              <a:pathLst>
                <a:path w="37" h="69">
                  <a:moveTo>
                    <a:pt x="0" y="0"/>
                  </a:moveTo>
                  <a:lnTo>
                    <a:pt x="37" y="0"/>
                  </a:lnTo>
                  <a:lnTo>
                    <a:pt x="37" y="69"/>
                  </a:lnTo>
                  <a:lnTo>
                    <a:pt x="0" y="69"/>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7"/>
            <p:cNvSpPr>
              <a:spLocks/>
            </p:cNvSpPr>
            <p:nvPr/>
          </p:nvSpPr>
          <p:spPr bwMode="auto">
            <a:xfrm>
              <a:off x="568" y="1634"/>
              <a:ext cx="35" cy="69"/>
            </a:xfrm>
            <a:custGeom>
              <a:avLst/>
              <a:gdLst>
                <a:gd name="T0" fmla="*/ 0 w 35"/>
                <a:gd name="T1" fmla="*/ 0 h 69"/>
                <a:gd name="T2" fmla="*/ 35 w 35"/>
                <a:gd name="T3" fmla="*/ 0 h 69"/>
                <a:gd name="T4" fmla="*/ 35 w 35"/>
                <a:gd name="T5" fmla="*/ 69 h 69"/>
                <a:gd name="T6" fmla="*/ 0 w 35"/>
                <a:gd name="T7" fmla="*/ 69 h 69"/>
                <a:gd name="T8" fmla="*/ 0 w 35"/>
                <a:gd name="T9" fmla="*/ 0 h 69"/>
                <a:gd name="T10" fmla="*/ 0 w 35"/>
                <a:gd name="T11" fmla="*/ 0 h 69"/>
              </a:gdLst>
              <a:ahLst/>
              <a:cxnLst>
                <a:cxn ang="0">
                  <a:pos x="T0" y="T1"/>
                </a:cxn>
                <a:cxn ang="0">
                  <a:pos x="T2" y="T3"/>
                </a:cxn>
                <a:cxn ang="0">
                  <a:pos x="T4" y="T5"/>
                </a:cxn>
                <a:cxn ang="0">
                  <a:pos x="T6" y="T7"/>
                </a:cxn>
                <a:cxn ang="0">
                  <a:pos x="T8" y="T9"/>
                </a:cxn>
                <a:cxn ang="0">
                  <a:pos x="T10" y="T11"/>
                </a:cxn>
              </a:cxnLst>
              <a:rect l="0" t="0" r="r" b="b"/>
              <a:pathLst>
                <a:path w="35" h="69">
                  <a:moveTo>
                    <a:pt x="0" y="0"/>
                  </a:moveTo>
                  <a:lnTo>
                    <a:pt x="35" y="0"/>
                  </a:lnTo>
                  <a:lnTo>
                    <a:pt x="35" y="69"/>
                  </a:lnTo>
                  <a:lnTo>
                    <a:pt x="0" y="69"/>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8"/>
            <p:cNvSpPr>
              <a:spLocks/>
            </p:cNvSpPr>
            <p:nvPr/>
          </p:nvSpPr>
          <p:spPr bwMode="auto">
            <a:xfrm>
              <a:off x="506" y="1392"/>
              <a:ext cx="220" cy="36"/>
            </a:xfrm>
            <a:custGeom>
              <a:avLst/>
              <a:gdLst>
                <a:gd name="T0" fmla="*/ 0 w 220"/>
                <a:gd name="T1" fmla="*/ 0 h 36"/>
                <a:gd name="T2" fmla="*/ 220 w 220"/>
                <a:gd name="T3" fmla="*/ 0 h 36"/>
                <a:gd name="T4" fmla="*/ 220 w 220"/>
                <a:gd name="T5" fmla="*/ 36 h 36"/>
                <a:gd name="T6" fmla="*/ 0 w 220"/>
                <a:gd name="T7" fmla="*/ 36 h 36"/>
                <a:gd name="T8" fmla="*/ 0 w 220"/>
                <a:gd name="T9" fmla="*/ 0 h 36"/>
                <a:gd name="T10" fmla="*/ 0 w 220"/>
                <a:gd name="T11" fmla="*/ 0 h 36"/>
              </a:gdLst>
              <a:ahLst/>
              <a:cxnLst>
                <a:cxn ang="0">
                  <a:pos x="T0" y="T1"/>
                </a:cxn>
                <a:cxn ang="0">
                  <a:pos x="T2" y="T3"/>
                </a:cxn>
                <a:cxn ang="0">
                  <a:pos x="T4" y="T5"/>
                </a:cxn>
                <a:cxn ang="0">
                  <a:pos x="T6" y="T7"/>
                </a:cxn>
                <a:cxn ang="0">
                  <a:pos x="T8" y="T9"/>
                </a:cxn>
                <a:cxn ang="0">
                  <a:pos x="T10" y="T11"/>
                </a:cxn>
              </a:cxnLst>
              <a:rect l="0" t="0" r="r" b="b"/>
              <a:pathLst>
                <a:path w="220" h="36">
                  <a:moveTo>
                    <a:pt x="0" y="0"/>
                  </a:moveTo>
                  <a:lnTo>
                    <a:pt x="220" y="0"/>
                  </a:lnTo>
                  <a:lnTo>
                    <a:pt x="220" y="36"/>
                  </a:lnTo>
                  <a:lnTo>
                    <a:pt x="0" y="3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9"/>
            <p:cNvSpPr>
              <a:spLocks/>
            </p:cNvSpPr>
            <p:nvPr/>
          </p:nvSpPr>
          <p:spPr bwMode="auto">
            <a:xfrm>
              <a:off x="506" y="1453"/>
              <a:ext cx="220" cy="36"/>
            </a:xfrm>
            <a:custGeom>
              <a:avLst/>
              <a:gdLst>
                <a:gd name="T0" fmla="*/ 0 w 220"/>
                <a:gd name="T1" fmla="*/ 0 h 36"/>
                <a:gd name="T2" fmla="*/ 220 w 220"/>
                <a:gd name="T3" fmla="*/ 0 h 36"/>
                <a:gd name="T4" fmla="*/ 220 w 220"/>
                <a:gd name="T5" fmla="*/ 36 h 36"/>
                <a:gd name="T6" fmla="*/ 0 w 220"/>
                <a:gd name="T7" fmla="*/ 36 h 36"/>
                <a:gd name="T8" fmla="*/ 0 w 220"/>
                <a:gd name="T9" fmla="*/ 0 h 36"/>
                <a:gd name="T10" fmla="*/ 0 w 220"/>
                <a:gd name="T11" fmla="*/ 0 h 36"/>
              </a:gdLst>
              <a:ahLst/>
              <a:cxnLst>
                <a:cxn ang="0">
                  <a:pos x="T0" y="T1"/>
                </a:cxn>
                <a:cxn ang="0">
                  <a:pos x="T2" y="T3"/>
                </a:cxn>
                <a:cxn ang="0">
                  <a:pos x="T4" y="T5"/>
                </a:cxn>
                <a:cxn ang="0">
                  <a:pos x="T6" y="T7"/>
                </a:cxn>
                <a:cxn ang="0">
                  <a:pos x="T8" y="T9"/>
                </a:cxn>
                <a:cxn ang="0">
                  <a:pos x="T10" y="T11"/>
                </a:cxn>
              </a:cxnLst>
              <a:rect l="0" t="0" r="r" b="b"/>
              <a:pathLst>
                <a:path w="220" h="36">
                  <a:moveTo>
                    <a:pt x="0" y="0"/>
                  </a:moveTo>
                  <a:lnTo>
                    <a:pt x="220" y="0"/>
                  </a:lnTo>
                  <a:lnTo>
                    <a:pt x="220" y="36"/>
                  </a:lnTo>
                  <a:lnTo>
                    <a:pt x="0" y="3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10"/>
            <p:cNvSpPr>
              <a:spLocks/>
            </p:cNvSpPr>
            <p:nvPr/>
          </p:nvSpPr>
          <p:spPr bwMode="auto">
            <a:xfrm>
              <a:off x="506" y="1515"/>
              <a:ext cx="220" cy="35"/>
            </a:xfrm>
            <a:custGeom>
              <a:avLst/>
              <a:gdLst>
                <a:gd name="T0" fmla="*/ 0 w 220"/>
                <a:gd name="T1" fmla="*/ 0 h 35"/>
                <a:gd name="T2" fmla="*/ 220 w 220"/>
                <a:gd name="T3" fmla="*/ 0 h 35"/>
                <a:gd name="T4" fmla="*/ 220 w 220"/>
                <a:gd name="T5" fmla="*/ 35 h 35"/>
                <a:gd name="T6" fmla="*/ 0 w 220"/>
                <a:gd name="T7" fmla="*/ 35 h 35"/>
                <a:gd name="T8" fmla="*/ 0 w 220"/>
                <a:gd name="T9" fmla="*/ 0 h 35"/>
                <a:gd name="T10" fmla="*/ 0 w 220"/>
                <a:gd name="T11" fmla="*/ 0 h 35"/>
              </a:gdLst>
              <a:ahLst/>
              <a:cxnLst>
                <a:cxn ang="0">
                  <a:pos x="T0" y="T1"/>
                </a:cxn>
                <a:cxn ang="0">
                  <a:pos x="T2" y="T3"/>
                </a:cxn>
                <a:cxn ang="0">
                  <a:pos x="T4" y="T5"/>
                </a:cxn>
                <a:cxn ang="0">
                  <a:pos x="T6" y="T7"/>
                </a:cxn>
                <a:cxn ang="0">
                  <a:pos x="T8" y="T9"/>
                </a:cxn>
                <a:cxn ang="0">
                  <a:pos x="T10" y="T11"/>
                </a:cxn>
              </a:cxnLst>
              <a:rect l="0" t="0" r="r" b="b"/>
              <a:pathLst>
                <a:path w="220" h="35">
                  <a:moveTo>
                    <a:pt x="0" y="0"/>
                  </a:moveTo>
                  <a:lnTo>
                    <a:pt x="220" y="0"/>
                  </a:lnTo>
                  <a:lnTo>
                    <a:pt x="220" y="35"/>
                  </a:lnTo>
                  <a:lnTo>
                    <a:pt x="0" y="35"/>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11"/>
            <p:cNvSpPr>
              <a:spLocks/>
            </p:cNvSpPr>
            <p:nvPr/>
          </p:nvSpPr>
          <p:spPr bwMode="auto">
            <a:xfrm>
              <a:off x="506" y="1576"/>
              <a:ext cx="220" cy="36"/>
            </a:xfrm>
            <a:custGeom>
              <a:avLst/>
              <a:gdLst>
                <a:gd name="T0" fmla="*/ 0 w 220"/>
                <a:gd name="T1" fmla="*/ 0 h 36"/>
                <a:gd name="T2" fmla="*/ 220 w 220"/>
                <a:gd name="T3" fmla="*/ 0 h 36"/>
                <a:gd name="T4" fmla="*/ 220 w 220"/>
                <a:gd name="T5" fmla="*/ 36 h 36"/>
                <a:gd name="T6" fmla="*/ 0 w 220"/>
                <a:gd name="T7" fmla="*/ 36 h 36"/>
                <a:gd name="T8" fmla="*/ 0 w 220"/>
                <a:gd name="T9" fmla="*/ 0 h 36"/>
                <a:gd name="T10" fmla="*/ 0 w 220"/>
                <a:gd name="T11" fmla="*/ 0 h 36"/>
              </a:gdLst>
              <a:ahLst/>
              <a:cxnLst>
                <a:cxn ang="0">
                  <a:pos x="T0" y="T1"/>
                </a:cxn>
                <a:cxn ang="0">
                  <a:pos x="T2" y="T3"/>
                </a:cxn>
                <a:cxn ang="0">
                  <a:pos x="T4" y="T5"/>
                </a:cxn>
                <a:cxn ang="0">
                  <a:pos x="T6" y="T7"/>
                </a:cxn>
                <a:cxn ang="0">
                  <a:pos x="T8" y="T9"/>
                </a:cxn>
                <a:cxn ang="0">
                  <a:pos x="T10" y="T11"/>
                </a:cxn>
              </a:cxnLst>
              <a:rect l="0" t="0" r="r" b="b"/>
              <a:pathLst>
                <a:path w="220" h="36">
                  <a:moveTo>
                    <a:pt x="0" y="0"/>
                  </a:moveTo>
                  <a:lnTo>
                    <a:pt x="220" y="0"/>
                  </a:lnTo>
                  <a:lnTo>
                    <a:pt x="220" y="36"/>
                  </a:lnTo>
                  <a:lnTo>
                    <a:pt x="0" y="36"/>
                  </a:lnTo>
                  <a:lnTo>
                    <a:pt x="0" y="0"/>
                  </a:lnTo>
                  <a:lnTo>
                    <a:pt x="0" y="0"/>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29" name="Group 28"/>
          <p:cNvGrpSpPr/>
          <p:nvPr/>
        </p:nvGrpSpPr>
        <p:grpSpPr>
          <a:xfrm>
            <a:off x="6437306" y="2154537"/>
            <a:ext cx="641351" cy="412750"/>
            <a:chOff x="8875706" y="2513013"/>
            <a:chExt cx="641351" cy="412750"/>
          </a:xfrm>
        </p:grpSpPr>
        <p:sp>
          <p:nvSpPr>
            <p:cNvPr id="24" name="Freeform 15"/>
            <p:cNvSpPr>
              <a:spLocks/>
            </p:cNvSpPr>
            <p:nvPr/>
          </p:nvSpPr>
          <p:spPr bwMode="auto">
            <a:xfrm>
              <a:off x="8875706" y="2513013"/>
              <a:ext cx="422275" cy="317500"/>
            </a:xfrm>
            <a:custGeom>
              <a:avLst/>
              <a:gdLst>
                <a:gd name="T0" fmla="*/ 536 w 594"/>
                <a:gd name="T1" fmla="*/ 330 h 446"/>
                <a:gd name="T2" fmla="*/ 483 w 594"/>
                <a:gd name="T3" fmla="*/ 365 h 446"/>
                <a:gd name="T4" fmla="*/ 148 w 594"/>
                <a:gd name="T5" fmla="*/ 365 h 446"/>
                <a:gd name="T6" fmla="*/ 45 w 594"/>
                <a:gd name="T7" fmla="*/ 262 h 446"/>
                <a:gd name="T8" fmla="*/ 148 w 594"/>
                <a:gd name="T9" fmla="*/ 159 h 446"/>
                <a:gd name="T10" fmla="*/ 196 w 594"/>
                <a:gd name="T11" fmla="*/ 159 h 446"/>
                <a:gd name="T12" fmla="*/ 206 w 594"/>
                <a:gd name="T13" fmla="*/ 125 h 446"/>
                <a:gd name="T14" fmla="*/ 212 w 594"/>
                <a:gd name="T15" fmla="*/ 114 h 446"/>
                <a:gd name="T16" fmla="*/ 331 w 594"/>
                <a:gd name="T17" fmla="*/ 45 h 446"/>
                <a:gd name="T18" fmla="*/ 441 w 594"/>
                <a:gd name="T19" fmla="*/ 101 h 446"/>
                <a:gd name="T20" fmla="*/ 486 w 594"/>
                <a:gd name="T21" fmla="*/ 86 h 446"/>
                <a:gd name="T22" fmla="*/ 331 w 594"/>
                <a:gd name="T23" fmla="*/ 0 h 446"/>
                <a:gd name="T24" fmla="*/ 162 w 594"/>
                <a:gd name="T25" fmla="*/ 114 h 446"/>
                <a:gd name="T26" fmla="*/ 162 w 594"/>
                <a:gd name="T27" fmla="*/ 115 h 446"/>
                <a:gd name="T28" fmla="*/ 162 w 594"/>
                <a:gd name="T29" fmla="*/ 114 h 446"/>
                <a:gd name="T30" fmla="*/ 149 w 594"/>
                <a:gd name="T31" fmla="*/ 114 h 446"/>
                <a:gd name="T32" fmla="*/ 0 w 594"/>
                <a:gd name="T33" fmla="*/ 263 h 446"/>
                <a:gd name="T34" fmla="*/ 149 w 594"/>
                <a:gd name="T35" fmla="*/ 411 h 446"/>
                <a:gd name="T36" fmla="*/ 484 w 594"/>
                <a:gd name="T37" fmla="*/ 411 h 446"/>
                <a:gd name="T38" fmla="*/ 537 w 594"/>
                <a:gd name="T39" fmla="*/ 446 h 446"/>
                <a:gd name="T40" fmla="*/ 594 w 594"/>
                <a:gd name="T41" fmla="*/ 388 h 446"/>
                <a:gd name="T42" fmla="*/ 536 w 594"/>
                <a:gd name="T43" fmla="*/ 33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6">
                  <a:moveTo>
                    <a:pt x="536" y="330"/>
                  </a:moveTo>
                  <a:cubicBezTo>
                    <a:pt x="512" y="330"/>
                    <a:pt x="493" y="344"/>
                    <a:pt x="483" y="365"/>
                  </a:cubicBezTo>
                  <a:lnTo>
                    <a:pt x="148" y="365"/>
                  </a:lnTo>
                  <a:cubicBezTo>
                    <a:pt x="92" y="365"/>
                    <a:pt x="45" y="319"/>
                    <a:pt x="45" y="262"/>
                  </a:cubicBezTo>
                  <a:cubicBezTo>
                    <a:pt x="45" y="205"/>
                    <a:pt x="91" y="159"/>
                    <a:pt x="148" y="159"/>
                  </a:cubicBezTo>
                  <a:lnTo>
                    <a:pt x="196" y="159"/>
                  </a:lnTo>
                  <a:cubicBezTo>
                    <a:pt x="198" y="147"/>
                    <a:pt x="202" y="136"/>
                    <a:pt x="206" y="125"/>
                  </a:cubicBezTo>
                  <a:cubicBezTo>
                    <a:pt x="208" y="121"/>
                    <a:pt x="210" y="117"/>
                    <a:pt x="212" y="114"/>
                  </a:cubicBezTo>
                  <a:cubicBezTo>
                    <a:pt x="236" y="73"/>
                    <a:pt x="280" y="45"/>
                    <a:pt x="331" y="45"/>
                  </a:cubicBezTo>
                  <a:cubicBezTo>
                    <a:pt x="376" y="45"/>
                    <a:pt x="416" y="67"/>
                    <a:pt x="441" y="101"/>
                  </a:cubicBezTo>
                  <a:cubicBezTo>
                    <a:pt x="455" y="95"/>
                    <a:pt x="470" y="89"/>
                    <a:pt x="486" y="86"/>
                  </a:cubicBezTo>
                  <a:cubicBezTo>
                    <a:pt x="454" y="34"/>
                    <a:pt x="396" y="0"/>
                    <a:pt x="331" y="0"/>
                  </a:cubicBezTo>
                  <a:cubicBezTo>
                    <a:pt x="255" y="0"/>
                    <a:pt x="189" y="48"/>
                    <a:pt x="162" y="114"/>
                  </a:cubicBezTo>
                  <a:cubicBezTo>
                    <a:pt x="162" y="114"/>
                    <a:pt x="162" y="115"/>
                    <a:pt x="162" y="115"/>
                  </a:cubicBezTo>
                  <a:cubicBezTo>
                    <a:pt x="162" y="115"/>
                    <a:pt x="162" y="114"/>
                    <a:pt x="162" y="114"/>
                  </a:cubicBezTo>
                  <a:lnTo>
                    <a:pt x="149" y="114"/>
                  </a:lnTo>
                  <a:cubicBezTo>
                    <a:pt x="67" y="114"/>
                    <a:pt x="0" y="180"/>
                    <a:pt x="0" y="263"/>
                  </a:cubicBezTo>
                  <a:cubicBezTo>
                    <a:pt x="0" y="345"/>
                    <a:pt x="66" y="411"/>
                    <a:pt x="149" y="411"/>
                  </a:cubicBezTo>
                  <a:lnTo>
                    <a:pt x="484" y="411"/>
                  </a:lnTo>
                  <a:cubicBezTo>
                    <a:pt x="493" y="432"/>
                    <a:pt x="513" y="446"/>
                    <a:pt x="537" y="446"/>
                  </a:cubicBezTo>
                  <a:cubicBezTo>
                    <a:pt x="568" y="446"/>
                    <a:pt x="594" y="421"/>
                    <a:pt x="594" y="388"/>
                  </a:cubicBezTo>
                  <a:cubicBezTo>
                    <a:pt x="594" y="356"/>
                    <a:pt x="567" y="330"/>
                    <a:pt x="536" y="330"/>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 name="Freeform 16"/>
            <p:cNvSpPr>
              <a:spLocks/>
            </p:cNvSpPr>
            <p:nvPr/>
          </p:nvSpPr>
          <p:spPr bwMode="auto">
            <a:xfrm>
              <a:off x="9013819" y="2586038"/>
              <a:ext cx="503238" cy="339725"/>
            </a:xfrm>
            <a:custGeom>
              <a:avLst/>
              <a:gdLst>
                <a:gd name="T0" fmla="*/ 527 w 707"/>
                <a:gd name="T1" fmla="*/ 114 h 478"/>
                <a:gd name="T2" fmla="*/ 343 w 707"/>
                <a:gd name="T3" fmla="*/ 0 h 478"/>
                <a:gd name="T4" fmla="*/ 143 w 707"/>
                <a:gd name="T5" fmla="*/ 160 h 478"/>
                <a:gd name="T6" fmla="*/ 27 w 707"/>
                <a:gd name="T7" fmla="*/ 227 h 478"/>
                <a:gd name="T8" fmla="*/ 272 w 707"/>
                <a:gd name="T9" fmla="*/ 227 h 478"/>
                <a:gd name="T10" fmla="*/ 343 w 707"/>
                <a:gd name="T11" fmla="*/ 193 h 478"/>
                <a:gd name="T12" fmla="*/ 434 w 707"/>
                <a:gd name="T13" fmla="*/ 284 h 478"/>
                <a:gd name="T14" fmla="*/ 343 w 707"/>
                <a:gd name="T15" fmla="*/ 375 h 478"/>
                <a:gd name="T16" fmla="*/ 272 w 707"/>
                <a:gd name="T17" fmla="*/ 340 h 478"/>
                <a:gd name="T18" fmla="*/ 0 w 707"/>
                <a:gd name="T19" fmla="*/ 340 h 478"/>
                <a:gd name="T20" fmla="*/ 158 w 707"/>
                <a:gd name="T21" fmla="*/ 478 h 478"/>
                <a:gd name="T22" fmla="*/ 159 w 707"/>
                <a:gd name="T23" fmla="*/ 478 h 478"/>
                <a:gd name="T24" fmla="*/ 524 w 707"/>
                <a:gd name="T25" fmla="*/ 478 h 478"/>
                <a:gd name="T26" fmla="*/ 525 w 707"/>
                <a:gd name="T27" fmla="*/ 478 h 478"/>
                <a:gd name="T28" fmla="*/ 707 w 707"/>
                <a:gd name="T29" fmla="*/ 296 h 478"/>
                <a:gd name="T30" fmla="*/ 527 w 707"/>
                <a:gd name="T31" fmla="*/ 11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7" h="478">
                  <a:moveTo>
                    <a:pt x="527" y="114"/>
                  </a:moveTo>
                  <a:cubicBezTo>
                    <a:pt x="493" y="47"/>
                    <a:pt x="423" y="0"/>
                    <a:pt x="343" y="0"/>
                  </a:cubicBezTo>
                  <a:cubicBezTo>
                    <a:pt x="245" y="0"/>
                    <a:pt x="163" y="68"/>
                    <a:pt x="143" y="160"/>
                  </a:cubicBezTo>
                  <a:cubicBezTo>
                    <a:pt x="95" y="164"/>
                    <a:pt x="54" y="190"/>
                    <a:pt x="27" y="227"/>
                  </a:cubicBezTo>
                  <a:lnTo>
                    <a:pt x="272" y="227"/>
                  </a:lnTo>
                  <a:cubicBezTo>
                    <a:pt x="288" y="206"/>
                    <a:pt x="314" y="193"/>
                    <a:pt x="343" y="193"/>
                  </a:cubicBezTo>
                  <a:cubicBezTo>
                    <a:pt x="393" y="193"/>
                    <a:pt x="434" y="234"/>
                    <a:pt x="434" y="284"/>
                  </a:cubicBezTo>
                  <a:cubicBezTo>
                    <a:pt x="434" y="334"/>
                    <a:pt x="393" y="375"/>
                    <a:pt x="343" y="375"/>
                  </a:cubicBezTo>
                  <a:cubicBezTo>
                    <a:pt x="314" y="375"/>
                    <a:pt x="289" y="362"/>
                    <a:pt x="272" y="340"/>
                  </a:cubicBezTo>
                  <a:lnTo>
                    <a:pt x="0" y="340"/>
                  </a:lnTo>
                  <a:cubicBezTo>
                    <a:pt x="11" y="418"/>
                    <a:pt x="78" y="478"/>
                    <a:pt x="158" y="478"/>
                  </a:cubicBezTo>
                  <a:cubicBezTo>
                    <a:pt x="158" y="478"/>
                    <a:pt x="159" y="478"/>
                    <a:pt x="159" y="478"/>
                  </a:cubicBezTo>
                  <a:lnTo>
                    <a:pt x="524" y="478"/>
                  </a:lnTo>
                  <a:cubicBezTo>
                    <a:pt x="524" y="478"/>
                    <a:pt x="525" y="478"/>
                    <a:pt x="525" y="478"/>
                  </a:cubicBezTo>
                  <a:cubicBezTo>
                    <a:pt x="626" y="478"/>
                    <a:pt x="707" y="396"/>
                    <a:pt x="707" y="296"/>
                  </a:cubicBezTo>
                  <a:cubicBezTo>
                    <a:pt x="707" y="196"/>
                    <a:pt x="627" y="115"/>
                    <a:pt x="527" y="114"/>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324566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 Placeholder 6"/>
          <p:cNvSpPr txBox="1">
            <a:spLocks/>
          </p:cNvSpPr>
          <p:nvPr/>
        </p:nvSpPr>
        <p:spPr>
          <a:xfrm>
            <a:off x="411884" y="2733385"/>
            <a:ext cx="11618535" cy="3779732"/>
          </a:xfrm>
          <a:prstGeom prst="rect">
            <a:avLst/>
          </a:prstGeom>
          <a:solidFill>
            <a:schemeClr val="tx1">
              <a:lumMod val="95000"/>
            </a:schemeClr>
          </a:solidFill>
          <a:ln w="63500" cap="sq">
            <a:noFill/>
          </a:ln>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dirty="0">
              <a:gradFill>
                <a:gsLst>
                  <a:gs pos="1250">
                    <a:srgbClr val="FFFFFF"/>
                  </a:gs>
                  <a:gs pos="100000">
                    <a:srgbClr val="FFFFFF"/>
                  </a:gs>
                </a:gsLst>
                <a:lin ang="5400000" scaled="0"/>
              </a:gradFill>
            </a:endParaRPr>
          </a:p>
        </p:txBody>
      </p:sp>
      <p:grpSp>
        <p:nvGrpSpPr>
          <p:cNvPr id="99" name="Group 98"/>
          <p:cNvGrpSpPr>
            <a:grpSpLocks noChangeAspect="1"/>
          </p:cNvGrpSpPr>
          <p:nvPr/>
        </p:nvGrpSpPr>
        <p:grpSpPr>
          <a:xfrm>
            <a:off x="11227741" y="4356116"/>
            <a:ext cx="571554" cy="742221"/>
            <a:chOff x="7716230" y="2584442"/>
            <a:chExt cx="822843" cy="1068544"/>
          </a:xfrm>
          <a:solidFill>
            <a:schemeClr val="tx1">
              <a:lumMod val="85000"/>
            </a:schemeClr>
          </a:solidFill>
        </p:grpSpPr>
        <p:sp>
          <p:nvSpPr>
            <p:cNvPr id="100" name="Oval 99"/>
            <p:cNvSpPr>
              <a:spLocks noChangeArrowheads="1"/>
            </p:cNvSpPr>
            <p:nvPr/>
          </p:nvSpPr>
          <p:spPr bwMode="auto">
            <a:xfrm>
              <a:off x="7730307" y="2584442"/>
              <a:ext cx="794690" cy="151004"/>
            </a:xfrm>
            <a:prstGeom prst="ellipse">
              <a:avLst/>
            </a:pr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kern="0" dirty="0">
                <a:solidFill>
                  <a:srgbClr val="505050"/>
                </a:solidFill>
              </a:endParaRPr>
            </a:p>
          </p:txBody>
        </p:sp>
        <p:sp>
          <p:nvSpPr>
            <p:cNvPr id="101" name="Freeform 123"/>
            <p:cNvSpPr>
              <a:spLocks noEditPoints="1"/>
            </p:cNvSpPr>
            <p:nvPr/>
          </p:nvSpPr>
          <p:spPr bwMode="auto">
            <a:xfrm>
              <a:off x="7716230" y="2689379"/>
              <a:ext cx="822843" cy="96360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kern="0" dirty="0">
                <a:solidFill>
                  <a:srgbClr val="505050"/>
                </a:solidFill>
              </a:endParaRPr>
            </a:p>
          </p:txBody>
        </p:sp>
      </p:grpSp>
      <p:sp>
        <p:nvSpPr>
          <p:cNvPr id="34" name="Title 33"/>
          <p:cNvSpPr>
            <a:spLocks noGrp="1"/>
          </p:cNvSpPr>
          <p:nvPr>
            <p:ph type="title"/>
          </p:nvPr>
        </p:nvSpPr>
        <p:spPr/>
        <p:txBody>
          <a:bodyPr/>
          <a:lstStyle/>
          <a:p>
            <a:r>
              <a:rPr lang="en-US" sz="4800" dirty="0" smtClean="0">
                <a:solidFill>
                  <a:schemeClr val="bg1"/>
                </a:solidFill>
              </a:rPr>
              <a:t>How does Always Encrypted work?</a:t>
            </a:r>
            <a:r>
              <a:rPr lang="en-US" dirty="0" smtClean="0">
                <a:solidFill>
                  <a:schemeClr val="bg1"/>
                </a:solidFill>
              </a:rPr>
              <a:t/>
            </a:r>
            <a:br>
              <a:rPr lang="en-US" dirty="0" smtClean="0">
                <a:solidFill>
                  <a:schemeClr val="bg1"/>
                </a:solidFill>
              </a:rPr>
            </a:br>
            <a:endParaRPr lang="en-US" dirty="0">
              <a:solidFill>
                <a:schemeClr val="bg1"/>
              </a:solidFill>
            </a:endParaRPr>
          </a:p>
        </p:txBody>
      </p:sp>
      <p:sp>
        <p:nvSpPr>
          <p:cNvPr id="38" name="TextBox 37"/>
          <p:cNvSpPr txBox="1"/>
          <p:nvPr/>
        </p:nvSpPr>
        <p:spPr>
          <a:xfrm>
            <a:off x="7193298" y="2167551"/>
            <a:ext cx="4289975" cy="461665"/>
          </a:xfrm>
          <a:prstGeom prst="rect">
            <a:avLst/>
          </a:prstGeom>
          <a:noFill/>
        </p:spPr>
        <p:txBody>
          <a:bodyPr wrap="square" rtlCol="0">
            <a:spAutoFit/>
          </a:bodyPr>
          <a:lstStyle/>
          <a:p>
            <a:pPr algn="ctr"/>
            <a:r>
              <a:rPr lang="en-US" sz="2400" dirty="0">
                <a:solidFill>
                  <a:srgbClr val="505050"/>
                </a:solidFill>
                <a:latin typeface="Segoe UI Light"/>
                <a:cs typeface="Segoe UI Light" panose="020B0502040204020203" pitchFamily="34" charset="0"/>
              </a:rPr>
              <a:t>SQL </a:t>
            </a:r>
            <a:r>
              <a:rPr lang="en-US" sz="2400" dirty="0" smtClean="0">
                <a:solidFill>
                  <a:srgbClr val="505050"/>
                </a:solidFill>
                <a:latin typeface="Segoe UI Light"/>
                <a:cs typeface="Segoe UI Light" panose="020B0502040204020203" pitchFamily="34" charset="0"/>
              </a:rPr>
              <a:t>Server or SQL Database</a:t>
            </a:r>
            <a:endParaRPr lang="en-US" sz="2400" dirty="0">
              <a:solidFill>
                <a:srgbClr val="505050"/>
              </a:solidFill>
              <a:latin typeface="Segoe UI Light"/>
              <a:cs typeface="Segoe UI Light" panose="020B0502040204020203" pitchFamily="34" charset="0"/>
            </a:endParaRPr>
          </a:p>
        </p:txBody>
      </p:sp>
      <p:sp>
        <p:nvSpPr>
          <p:cNvPr id="62" name="TextBox 61"/>
          <p:cNvSpPr txBox="1"/>
          <p:nvPr/>
        </p:nvSpPr>
        <p:spPr>
          <a:xfrm>
            <a:off x="274320" y="1697782"/>
            <a:ext cx="5176914" cy="799946"/>
          </a:xfrm>
          <a:prstGeom prst="rect">
            <a:avLst/>
          </a:prstGeom>
          <a:noFill/>
        </p:spPr>
        <p:txBody>
          <a:bodyPr wrap="square" lIns="186521" tIns="149217" rIns="186521" bIns="149217" rtlCol="0">
            <a:spAutoFit/>
          </a:bodyPr>
          <a:lstStyle/>
          <a:p>
            <a:pPr marL="0" lvl="1">
              <a:lnSpc>
                <a:spcPct val="90000"/>
              </a:lnSpc>
              <a:spcAft>
                <a:spcPts val="612"/>
              </a:spcAft>
            </a:pPr>
            <a:r>
              <a:rPr lang="en-US" dirty="0">
                <a:solidFill>
                  <a:srgbClr val="505050"/>
                </a:solidFill>
              </a:rPr>
              <a:t>Encrypted sensitive data and </a:t>
            </a:r>
            <a:r>
              <a:rPr lang="en-US" dirty="0" smtClean="0">
                <a:solidFill>
                  <a:srgbClr val="505050"/>
                </a:solidFill>
              </a:rPr>
              <a:t>corresponding </a:t>
            </a:r>
            <a:r>
              <a:rPr lang="en-US" dirty="0">
                <a:solidFill>
                  <a:srgbClr val="505050"/>
                </a:solidFill>
              </a:rPr>
              <a:t>keys are never seen in </a:t>
            </a:r>
            <a:r>
              <a:rPr lang="en-US" dirty="0" smtClean="0">
                <a:solidFill>
                  <a:srgbClr val="505050"/>
                </a:solidFill>
              </a:rPr>
              <a:t>plain text </a:t>
            </a:r>
            <a:r>
              <a:rPr lang="en-US" dirty="0">
                <a:solidFill>
                  <a:srgbClr val="505050"/>
                </a:solidFill>
              </a:rPr>
              <a:t>in SQL Server</a:t>
            </a:r>
          </a:p>
        </p:txBody>
      </p:sp>
      <p:sp>
        <p:nvSpPr>
          <p:cNvPr id="33" name="Rectangle 32"/>
          <p:cNvSpPr/>
          <p:nvPr/>
        </p:nvSpPr>
        <p:spPr>
          <a:xfrm>
            <a:off x="489003" y="3059147"/>
            <a:ext cx="4832252" cy="461665"/>
          </a:xfrm>
          <a:prstGeom prst="rect">
            <a:avLst/>
          </a:prstGeom>
          <a:ln>
            <a:noFill/>
          </a:ln>
        </p:spPr>
        <p:txBody>
          <a:bodyPr wrap="square">
            <a:spAutoFit/>
          </a:bodyPr>
          <a:lstStyle/>
          <a:p>
            <a:r>
              <a:rPr lang="en-US" sz="1200" dirty="0">
                <a:solidFill>
                  <a:srgbClr val="C00000"/>
                </a:solidFill>
                <a:latin typeface="Consolas" panose="020B0609020204030204" pitchFamily="49" charset="0"/>
              </a:rPr>
              <a:t>"SELECT Name FROM Customers WHERE SSN = @SSN",</a:t>
            </a:r>
          </a:p>
          <a:p>
            <a:r>
              <a:rPr lang="en-US" sz="1200" dirty="0">
                <a:solidFill>
                  <a:srgbClr val="C00000"/>
                </a:solidFill>
                <a:latin typeface="Consolas" panose="020B0609020204030204" pitchFamily="49" charset="0"/>
              </a:rPr>
              <a:t>"111-22-3333"</a:t>
            </a:r>
          </a:p>
        </p:txBody>
      </p:sp>
      <p:cxnSp>
        <p:nvCxnSpPr>
          <p:cNvPr id="36" name="Straight Arrow Connector 35"/>
          <p:cNvCxnSpPr/>
          <p:nvPr/>
        </p:nvCxnSpPr>
        <p:spPr>
          <a:xfrm>
            <a:off x="4781837" y="3590959"/>
            <a:ext cx="398742" cy="0"/>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5451234" y="3059147"/>
            <a:ext cx="1201018" cy="223775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smtClean="0">
                <a:solidFill>
                  <a:srgbClr val="505050">
                    <a:lumMod val="75000"/>
                  </a:srgbClr>
                </a:solidFill>
                <a:latin typeface="Segoe UI Light" panose="020B0502040204020203" pitchFamily="34" charset="0"/>
                <a:cs typeface="Segoe UI Light" panose="020B0502040204020203" pitchFamily="34" charset="0"/>
              </a:rPr>
              <a:t>ADO.NET</a:t>
            </a:r>
            <a:endParaRPr lang="en-US" sz="1836" dirty="0">
              <a:solidFill>
                <a:srgbClr val="505050">
                  <a:lumMod val="75000"/>
                </a:srgbClr>
              </a:solidFill>
              <a:latin typeface="Segoe UI Light" panose="020B0502040204020203" pitchFamily="34" charset="0"/>
              <a:cs typeface="Segoe UI Light" panose="020B0502040204020203" pitchFamily="34" charset="0"/>
            </a:endParaRPr>
          </a:p>
        </p:txBody>
      </p:sp>
      <p:cxnSp>
        <p:nvCxnSpPr>
          <p:cNvPr id="65" name="Straight Arrow Connector 64"/>
          <p:cNvCxnSpPr/>
          <p:nvPr/>
        </p:nvCxnSpPr>
        <p:spPr>
          <a:xfrm>
            <a:off x="6924460" y="3590959"/>
            <a:ext cx="398742" cy="0"/>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363662" y="3059147"/>
            <a:ext cx="5937509" cy="934964"/>
            <a:chOff x="7191051" y="3285549"/>
            <a:chExt cx="5937509" cy="934964"/>
          </a:xfrm>
        </p:grpSpPr>
        <p:sp>
          <p:nvSpPr>
            <p:cNvPr id="85" name="Rectangle 84"/>
            <p:cNvSpPr/>
            <p:nvPr/>
          </p:nvSpPr>
          <p:spPr>
            <a:xfrm>
              <a:off x="7300106" y="3285549"/>
              <a:ext cx="5828454" cy="461665"/>
            </a:xfrm>
            <a:prstGeom prst="rect">
              <a:avLst/>
            </a:prstGeom>
            <a:noFill/>
          </p:spPr>
          <p:txBody>
            <a:bodyPr wrap="square">
              <a:spAutoFit/>
            </a:bodyPr>
            <a:lstStyle/>
            <a:p>
              <a:r>
                <a:rPr lang="en-US" sz="1200" dirty="0">
                  <a:solidFill>
                    <a:srgbClr val="C00000"/>
                  </a:solidFill>
                  <a:latin typeface="Consolas" panose="020B0609020204030204" pitchFamily="49" charset="0"/>
                </a:rPr>
                <a:t>"SELECT Name FROM Customers WHERE SSN = @SSN", </a:t>
              </a:r>
            </a:p>
            <a:p>
              <a:r>
                <a:rPr lang="en-US" sz="1200" dirty="0">
                  <a:solidFill>
                    <a:srgbClr val="C00000"/>
                  </a:solidFill>
                  <a:latin typeface="Consolas" panose="020B0609020204030204" pitchFamily="49" charset="0"/>
                </a:rPr>
                <a:t>0x7ff654ae6d</a:t>
              </a:r>
            </a:p>
          </p:txBody>
        </p:sp>
        <p:sp>
          <p:nvSpPr>
            <p:cNvPr id="91" name="TextBox 90"/>
            <p:cNvSpPr txBox="1"/>
            <p:nvPr/>
          </p:nvSpPr>
          <p:spPr>
            <a:xfrm>
              <a:off x="7191051" y="3669866"/>
              <a:ext cx="5561510" cy="550647"/>
            </a:xfrm>
            <a:prstGeom prst="rect">
              <a:avLst/>
            </a:prstGeom>
            <a:noFill/>
          </p:spPr>
          <p:txBody>
            <a:bodyPr wrap="square" lIns="186521" tIns="149217" rIns="186521" bIns="149217" rtlCol="0">
              <a:spAutoFit/>
            </a:bodyPr>
            <a:lstStyle/>
            <a:p>
              <a:pPr marL="0" lvl="1">
                <a:lnSpc>
                  <a:spcPct val="90000"/>
                </a:lnSpc>
                <a:spcAft>
                  <a:spcPts val="612"/>
                </a:spcAft>
              </a:pPr>
              <a:r>
                <a:rPr lang="en-US" i="1" dirty="0" smtClean="0">
                  <a:solidFill>
                    <a:srgbClr val="505050"/>
                  </a:solidFill>
                  <a:latin typeface="Segoe UI Light"/>
                </a:rPr>
                <a:t>Ciphertext</a:t>
              </a:r>
              <a:endParaRPr lang="en-US" i="1" dirty="0">
                <a:solidFill>
                  <a:srgbClr val="505050"/>
                </a:solidFill>
                <a:latin typeface="Segoe UI Light"/>
              </a:endParaRPr>
            </a:p>
          </p:txBody>
        </p:sp>
      </p:grpSp>
      <p:sp>
        <p:nvSpPr>
          <p:cNvPr id="96" name="Freeform 95"/>
          <p:cNvSpPr>
            <a:spLocks noEditPoints="1"/>
          </p:cNvSpPr>
          <p:nvPr/>
        </p:nvSpPr>
        <p:spPr bwMode="black">
          <a:xfrm>
            <a:off x="10760343" y="4008444"/>
            <a:ext cx="540607" cy="108989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dirty="0">
              <a:solidFill>
                <a:srgbClr val="505050"/>
              </a:solidFill>
              <a:latin typeface="Segoe Light" pitchFamily="34" charset="0"/>
            </a:endParaRPr>
          </a:p>
        </p:txBody>
      </p:sp>
      <p:grpSp>
        <p:nvGrpSpPr>
          <p:cNvPr id="2" name="Group 1"/>
          <p:cNvGrpSpPr/>
          <p:nvPr/>
        </p:nvGrpSpPr>
        <p:grpSpPr>
          <a:xfrm>
            <a:off x="10996144" y="4429050"/>
            <a:ext cx="520780" cy="669287"/>
            <a:chOff x="10773367" y="4412692"/>
            <a:chExt cx="520780" cy="669287"/>
          </a:xfrm>
        </p:grpSpPr>
        <p:sp>
          <p:nvSpPr>
            <p:cNvPr id="97" name="Oval 96"/>
            <p:cNvSpPr/>
            <p:nvPr/>
          </p:nvSpPr>
          <p:spPr bwMode="auto">
            <a:xfrm>
              <a:off x="10936714" y="4705525"/>
              <a:ext cx="225252" cy="34120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sp>
          <p:nvSpPr>
            <p:cNvPr id="98" name="Rectangle 74"/>
            <p:cNvSpPr/>
            <p:nvPr>
              <p:custDataLst>
                <p:tags r:id="rId1"/>
              </p:custDataLst>
            </p:nvPr>
          </p:nvSpPr>
          <p:spPr>
            <a:xfrm>
              <a:off x="10773367" y="4412692"/>
              <a:ext cx="520780" cy="669287"/>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684"/>
              <a:endParaRPr lang="en-US" dirty="0">
                <a:solidFill>
                  <a:srgbClr val="FFFFFF"/>
                </a:solidFill>
              </a:endParaRPr>
            </a:p>
          </p:txBody>
        </p:sp>
      </p:grpSp>
      <p:graphicFrame>
        <p:nvGraphicFramePr>
          <p:cNvPr id="102" name="Table 101"/>
          <p:cNvGraphicFramePr>
            <a:graphicFrameLocks noGrp="1"/>
          </p:cNvGraphicFramePr>
          <p:nvPr>
            <p:extLst/>
          </p:nvPr>
        </p:nvGraphicFramePr>
        <p:xfrm>
          <a:off x="6981720" y="5402908"/>
          <a:ext cx="4817575" cy="679055"/>
        </p:xfrm>
        <a:graphic>
          <a:graphicData uri="http://schemas.openxmlformats.org/drawingml/2006/table">
            <a:tbl>
              <a:tblPr firstRow="1">
                <a:tableStyleId>{FABFCF23-3B69-468F-B69F-88F6DE6A72F2}</a:tableStyleId>
              </a:tblPr>
              <a:tblGrid>
                <a:gridCol w="1810682">
                  <a:extLst>
                    <a:ext uri="{9D8B030D-6E8A-4147-A177-3AD203B41FA5}">
                      <a16:colId xmlns:a16="http://schemas.microsoft.com/office/drawing/2014/main" xmlns="" val="20000"/>
                    </a:ext>
                  </a:extLst>
                </a:gridCol>
                <a:gridCol w="1735945">
                  <a:extLst>
                    <a:ext uri="{9D8B030D-6E8A-4147-A177-3AD203B41FA5}">
                      <a16:colId xmlns:a16="http://schemas.microsoft.com/office/drawing/2014/main" xmlns="" val="20001"/>
                    </a:ext>
                  </a:extLst>
                </a:gridCol>
                <a:gridCol w="1270948">
                  <a:extLst>
                    <a:ext uri="{9D8B030D-6E8A-4147-A177-3AD203B41FA5}">
                      <a16:colId xmlns:a16="http://schemas.microsoft.com/office/drawing/2014/main" xmlns="" val="20002"/>
                    </a:ext>
                  </a:extLst>
                </a:gridCol>
              </a:tblGrid>
              <a:tr h="292286">
                <a:tc>
                  <a:txBody>
                    <a:bodyPr/>
                    <a:lstStyle/>
                    <a:p>
                      <a:r>
                        <a:rPr lang="en-US" sz="1600" b="0" dirty="0" smtClean="0">
                          <a:latin typeface="Segoe UI Semibold" panose="020B0702040204020203" pitchFamily="34" charset="0"/>
                          <a:cs typeface="Segoe UI Semibold" panose="020B0702040204020203" pitchFamily="34" charset="0"/>
                        </a:rPr>
                        <a:t>Name</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sz="1600" b="0" dirty="0" smtClean="0">
                          <a:latin typeface="Segoe UI Semibold" panose="020B0702040204020203" pitchFamily="34" charset="0"/>
                          <a:cs typeface="Segoe UI Semibold" panose="020B0702040204020203" pitchFamily="34" charset="0"/>
                        </a:rPr>
                        <a:t>SSN</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sz="1600" b="0" dirty="0" smtClean="0">
                          <a:latin typeface="Segoe UI Semibold" panose="020B0702040204020203" pitchFamily="34" charset="0"/>
                          <a:cs typeface="Segoe UI Semibold" panose="020B0702040204020203" pitchFamily="34" charset="0"/>
                        </a:rPr>
                        <a:t>Country</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xmlns="" val="10000"/>
                  </a:ext>
                </a:extLst>
              </a:tr>
              <a:tr h="341955">
                <a:tc>
                  <a:txBody>
                    <a:bodyPr/>
                    <a:lstStyle/>
                    <a:p>
                      <a:r>
                        <a:rPr lang="en-US" sz="1600" dirty="0" smtClean="0">
                          <a:solidFill>
                            <a:schemeClr val="tx1"/>
                          </a:solidFill>
                          <a:latin typeface="+mj-lt"/>
                        </a:rPr>
                        <a:t>0x19ca706fbd9a</a:t>
                      </a:r>
                      <a:endParaRPr lang="en-US" sz="1600" dirty="0">
                        <a:solidFill>
                          <a:schemeClr val="tx1"/>
                        </a:solidFill>
                        <a:latin typeface="+mj-lt"/>
                      </a:endParaRPr>
                    </a:p>
                  </a:txBody>
                  <a:tcPr marL="93260" marR="93260" marT="46630" marB="46630">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r>
                        <a:rPr lang="en-US" sz="1600" dirty="0" smtClean="0">
                          <a:solidFill>
                            <a:schemeClr val="tx1"/>
                          </a:solidFill>
                          <a:latin typeface="+mj-lt"/>
                        </a:rPr>
                        <a:t>0x7ff654ae6d</a:t>
                      </a:r>
                      <a:endParaRPr lang="en-US" sz="1600" dirty="0">
                        <a:solidFill>
                          <a:schemeClr val="tx1"/>
                        </a:solidFill>
                        <a:latin typeface="+mj-lt"/>
                      </a:endParaRPr>
                    </a:p>
                  </a:txBody>
                  <a:tcPr marL="93260" marR="93260" marT="46630" marB="4663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r>
                        <a:rPr lang="en-US" sz="1600" dirty="0" smtClean="0">
                          <a:solidFill>
                            <a:schemeClr val="tx1"/>
                          </a:solidFill>
                          <a:latin typeface="+mj-lt"/>
                        </a:rPr>
                        <a:t>USA</a:t>
                      </a:r>
                      <a:endParaRPr lang="en-US" sz="1600" dirty="0">
                        <a:solidFill>
                          <a:schemeClr val="tx1"/>
                        </a:solidFill>
                        <a:latin typeface="+mj-lt"/>
                      </a:endParaRPr>
                    </a:p>
                  </a:txBody>
                  <a:tcPr marL="93260" marR="93260" marT="46630" marB="46630">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xmlns="" val="10001"/>
                  </a:ext>
                </a:extLst>
              </a:tr>
            </a:tbl>
          </a:graphicData>
        </a:graphic>
      </p:graphicFrame>
      <p:graphicFrame>
        <p:nvGraphicFramePr>
          <p:cNvPr id="104" name="Table 103"/>
          <p:cNvGraphicFramePr>
            <a:graphicFrameLocks noGrp="1"/>
          </p:cNvGraphicFramePr>
          <p:nvPr>
            <p:extLst/>
          </p:nvPr>
        </p:nvGraphicFramePr>
        <p:xfrm>
          <a:off x="7592734" y="4416231"/>
          <a:ext cx="2798884" cy="679055"/>
        </p:xfrm>
        <a:graphic>
          <a:graphicData uri="http://schemas.openxmlformats.org/drawingml/2006/table">
            <a:tbl>
              <a:tblPr firstRow="1">
                <a:tableStyleId>{FABFCF23-3B69-468F-B69F-88F6DE6A72F2}</a:tableStyleId>
              </a:tblPr>
              <a:tblGrid>
                <a:gridCol w="2798884">
                  <a:extLst>
                    <a:ext uri="{9D8B030D-6E8A-4147-A177-3AD203B41FA5}">
                      <a16:colId xmlns:a16="http://schemas.microsoft.com/office/drawing/2014/main" xmlns="" val="20000"/>
                    </a:ext>
                  </a:extLst>
                </a:gridCol>
              </a:tblGrid>
              <a:tr h="292286">
                <a:tc>
                  <a:txBody>
                    <a:bodyPr/>
                    <a:lstStyle/>
                    <a:p>
                      <a:r>
                        <a:rPr lang="en-US" sz="1600" b="0" dirty="0" smtClean="0">
                          <a:latin typeface="Segoe UI Semibold" panose="020B0702040204020203" pitchFamily="34" charset="0"/>
                          <a:cs typeface="Segoe UI Semibold" panose="020B0702040204020203" pitchFamily="34" charset="0"/>
                        </a:rPr>
                        <a:t>Name</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xmlns="" val="10000"/>
                  </a:ext>
                </a:extLst>
              </a:tr>
              <a:tr h="341955">
                <a:tc>
                  <a:txBody>
                    <a:bodyPr/>
                    <a:lstStyle/>
                    <a:p>
                      <a:r>
                        <a:rPr lang="en-US" sz="1600" dirty="0" smtClean="0">
                          <a:solidFill>
                            <a:schemeClr val="tx1"/>
                          </a:solidFill>
                          <a:latin typeface="+mj-lt"/>
                        </a:rPr>
                        <a:t>0x19ca706fbd9a</a:t>
                      </a:r>
                      <a:endParaRPr lang="en-US" sz="1600" dirty="0">
                        <a:solidFill>
                          <a:schemeClr val="tx1"/>
                        </a:solidFill>
                        <a:latin typeface="+mj-lt"/>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xmlns="" val="10001"/>
                  </a:ext>
                </a:extLst>
              </a:tr>
            </a:tbl>
          </a:graphicData>
        </a:graphic>
      </p:graphicFrame>
      <p:cxnSp>
        <p:nvCxnSpPr>
          <p:cNvPr id="105" name="Straight Arrow Connector 104"/>
          <p:cNvCxnSpPr/>
          <p:nvPr/>
        </p:nvCxnSpPr>
        <p:spPr>
          <a:xfrm flipH="1" flipV="1">
            <a:off x="6941261" y="4709864"/>
            <a:ext cx="398742" cy="14939"/>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7592733" y="3986441"/>
            <a:ext cx="1960186" cy="42624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defTabSz="951028" fontAlgn="base">
              <a:spcBef>
                <a:spcPct val="0"/>
              </a:spcBef>
              <a:spcAft>
                <a:spcPct val="0"/>
              </a:spcAft>
            </a:pPr>
            <a:r>
              <a:rPr lang="en-US" sz="1836" dirty="0">
                <a:solidFill>
                  <a:srgbClr val="505050"/>
                </a:solidFill>
                <a:latin typeface="Segoe UI Light"/>
                <a:cs typeface="Segoe UI Light" panose="020B0502040204020203" pitchFamily="34" charset="0"/>
              </a:rPr>
              <a:t>Result </a:t>
            </a:r>
            <a:r>
              <a:rPr lang="en-US" sz="1836" dirty="0" smtClean="0">
                <a:solidFill>
                  <a:srgbClr val="505050"/>
                </a:solidFill>
                <a:latin typeface="Segoe UI Light"/>
                <a:cs typeface="Segoe UI Light" panose="020B0502040204020203" pitchFamily="34" charset="0"/>
              </a:rPr>
              <a:t>set</a:t>
            </a:r>
            <a:endParaRPr lang="en-US" sz="1836" dirty="0">
              <a:solidFill>
                <a:srgbClr val="505050"/>
              </a:solidFill>
              <a:latin typeface="Segoe UI Light"/>
              <a:cs typeface="Segoe UI Light" panose="020B0502040204020203" pitchFamily="34" charset="0"/>
            </a:endParaRPr>
          </a:p>
        </p:txBody>
      </p:sp>
      <p:cxnSp>
        <p:nvCxnSpPr>
          <p:cNvPr id="116" name="Straight Arrow Connector 115"/>
          <p:cNvCxnSpPr/>
          <p:nvPr/>
        </p:nvCxnSpPr>
        <p:spPr>
          <a:xfrm flipH="1" flipV="1">
            <a:off x="4778540" y="4709864"/>
            <a:ext cx="398742" cy="14939"/>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584359" y="3940977"/>
            <a:ext cx="2188984" cy="4768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defTabSz="951028" fontAlgn="base">
              <a:spcBef>
                <a:spcPct val="0"/>
              </a:spcBef>
              <a:spcAft>
                <a:spcPct val="0"/>
              </a:spcAft>
            </a:pPr>
            <a:r>
              <a:rPr lang="en-US" sz="1836" dirty="0">
                <a:solidFill>
                  <a:srgbClr val="505050"/>
                </a:solidFill>
                <a:latin typeface="Segoe UI Light"/>
                <a:cs typeface="Segoe UI Light" panose="020B0502040204020203" pitchFamily="34" charset="0"/>
              </a:rPr>
              <a:t>Result </a:t>
            </a:r>
            <a:r>
              <a:rPr lang="en-US" sz="1836" dirty="0" smtClean="0">
                <a:solidFill>
                  <a:srgbClr val="505050"/>
                </a:solidFill>
                <a:latin typeface="Segoe UI Light"/>
                <a:cs typeface="Segoe UI Light" panose="020B0502040204020203" pitchFamily="34" charset="0"/>
              </a:rPr>
              <a:t>set</a:t>
            </a:r>
            <a:endParaRPr lang="en-US" sz="1836" dirty="0">
              <a:solidFill>
                <a:srgbClr val="505050"/>
              </a:solidFill>
              <a:latin typeface="Segoe UI Light"/>
              <a:cs typeface="Segoe UI Light" panose="020B0502040204020203" pitchFamily="34" charset="0"/>
            </a:endParaRPr>
          </a:p>
        </p:txBody>
      </p:sp>
      <p:graphicFrame>
        <p:nvGraphicFramePr>
          <p:cNvPr id="119" name="Table 118"/>
          <p:cNvGraphicFramePr>
            <a:graphicFrameLocks noGrp="1"/>
          </p:cNvGraphicFramePr>
          <p:nvPr>
            <p:extLst/>
          </p:nvPr>
        </p:nvGraphicFramePr>
        <p:xfrm>
          <a:off x="584358" y="4419327"/>
          <a:ext cx="3825457" cy="679055"/>
        </p:xfrm>
        <a:graphic>
          <a:graphicData uri="http://schemas.openxmlformats.org/drawingml/2006/table">
            <a:tbl>
              <a:tblPr firstRow="1">
                <a:tableStyleId>{FABFCF23-3B69-468F-B69F-88F6DE6A72F2}</a:tableStyleId>
              </a:tblPr>
              <a:tblGrid>
                <a:gridCol w="3825457">
                  <a:extLst>
                    <a:ext uri="{9D8B030D-6E8A-4147-A177-3AD203B41FA5}">
                      <a16:colId xmlns:a16="http://schemas.microsoft.com/office/drawing/2014/main" xmlns="" val="20000"/>
                    </a:ext>
                  </a:extLst>
                </a:gridCol>
              </a:tblGrid>
              <a:tr h="292286">
                <a:tc>
                  <a:txBody>
                    <a:bodyPr/>
                    <a:lstStyle/>
                    <a:p>
                      <a:r>
                        <a:rPr lang="en-US" sz="1600" b="0" dirty="0" smtClean="0">
                          <a:latin typeface="Segoe UI Semibold" panose="020B0702040204020203" pitchFamily="34" charset="0"/>
                          <a:cs typeface="Segoe UI Semibold" panose="020B0702040204020203" pitchFamily="34" charset="0"/>
                        </a:rPr>
                        <a:t>Name</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xmlns="" val="10000"/>
                  </a:ext>
                </a:extLst>
              </a:tr>
              <a:tr h="341955">
                <a:tc>
                  <a:txBody>
                    <a:bodyPr/>
                    <a:lstStyle/>
                    <a:p>
                      <a:r>
                        <a:rPr lang="en-US" sz="1600" dirty="0" smtClean="0">
                          <a:solidFill>
                            <a:schemeClr val="tx1"/>
                          </a:solidFill>
                          <a:latin typeface="+mj-lt"/>
                        </a:rPr>
                        <a:t>Wayne Jefferson</a:t>
                      </a:r>
                      <a:endParaRPr lang="en-US" sz="1600" dirty="0">
                        <a:solidFill>
                          <a:schemeClr val="tx1"/>
                        </a:solidFill>
                        <a:latin typeface="+mj-lt"/>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a16="http://schemas.microsoft.com/office/drawing/2014/main" xmlns="" val="10001"/>
                  </a:ext>
                </a:extLst>
              </a:tr>
            </a:tbl>
          </a:graphicData>
        </a:graphic>
      </p:graphicFrame>
      <p:grpSp>
        <p:nvGrpSpPr>
          <p:cNvPr id="120" name="Group 4"/>
          <p:cNvGrpSpPr>
            <a:grpSpLocks noChangeAspect="1"/>
          </p:cNvGrpSpPr>
          <p:nvPr/>
        </p:nvGrpSpPr>
        <p:grpSpPr bwMode="auto">
          <a:xfrm>
            <a:off x="5824038" y="3543294"/>
            <a:ext cx="451640" cy="426779"/>
            <a:chOff x="4553" y="124"/>
            <a:chExt cx="654" cy="618"/>
          </a:xfrm>
        </p:grpSpPr>
        <p:sp>
          <p:nvSpPr>
            <p:cNvPr id="121"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6" name="Freeform 9"/>
            <p:cNvSpPr>
              <a:spLocks/>
            </p:cNvSpPr>
            <p:nvPr/>
          </p:nvSpPr>
          <p:spPr bwMode="auto">
            <a:xfrm>
              <a:off x="4553" y="437"/>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7" name="Freeform 10"/>
            <p:cNvSpPr>
              <a:spLocks/>
            </p:cNvSpPr>
            <p:nvPr/>
          </p:nvSpPr>
          <p:spPr bwMode="auto">
            <a:xfrm>
              <a:off x="4553" y="372"/>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8" name="Freeform 11"/>
            <p:cNvSpPr>
              <a:spLocks/>
            </p:cNvSpPr>
            <p:nvPr/>
          </p:nvSpPr>
          <p:spPr bwMode="auto">
            <a:xfrm>
              <a:off x="4783" y="372"/>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0" name="Freeform 13"/>
            <p:cNvSpPr>
              <a:spLocks noEditPoints="1"/>
            </p:cNvSpPr>
            <p:nvPr/>
          </p:nvSpPr>
          <p:spPr bwMode="auto">
            <a:xfrm>
              <a:off x="4762" y="124"/>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31" name="TextBox 130"/>
          <p:cNvSpPr txBox="1"/>
          <p:nvPr/>
        </p:nvSpPr>
        <p:spPr>
          <a:xfrm>
            <a:off x="6772164" y="6000716"/>
            <a:ext cx="5561510" cy="550647"/>
          </a:xfrm>
          <a:prstGeom prst="rect">
            <a:avLst/>
          </a:prstGeom>
          <a:noFill/>
        </p:spPr>
        <p:txBody>
          <a:bodyPr wrap="square" lIns="186521" tIns="149217" rIns="186521" bIns="149217" rtlCol="0">
            <a:spAutoFit/>
          </a:bodyPr>
          <a:lstStyle/>
          <a:p>
            <a:pPr marL="0" lvl="1">
              <a:lnSpc>
                <a:spcPct val="90000"/>
              </a:lnSpc>
              <a:spcAft>
                <a:spcPts val="612"/>
              </a:spcAft>
            </a:pPr>
            <a:r>
              <a:rPr lang="en-US" i="1" dirty="0" smtClean="0">
                <a:solidFill>
                  <a:srgbClr val="505050"/>
                </a:solidFill>
                <a:latin typeface="Segoe UI Light"/>
              </a:rPr>
              <a:t>Ciphertext</a:t>
            </a:r>
            <a:endParaRPr lang="en-US" i="1" dirty="0">
              <a:solidFill>
                <a:srgbClr val="505050"/>
              </a:solidFill>
              <a:latin typeface="Segoe UI Light"/>
            </a:endParaRPr>
          </a:p>
        </p:txBody>
      </p:sp>
    </p:spTree>
    <p:extLst>
      <p:ext uri="{BB962C8B-B14F-4D97-AF65-F5344CB8AC3E}">
        <p14:creationId xmlns:p14="http://schemas.microsoft.com/office/powerpoint/2010/main" val="351779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500"/>
                                        <p:tgtEl>
                                          <p:spTgt spid="6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par>
                                <p:cTn id="26" presetID="10" presetClass="entr" presetSubtype="0" fill="hold"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500"/>
                                        <p:tgtEl>
                                          <p:spTgt spid="104"/>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wipe(right)">
                                      <p:cBhvr>
                                        <p:cTn id="32" dur="500"/>
                                        <p:tgtEl>
                                          <p:spTgt spid="1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wipe(right)">
                                      <p:cBhvr>
                                        <p:cTn id="37" dur="500"/>
                                        <p:tgtEl>
                                          <p:spTgt spid="11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500"/>
                                        <p:tgtEl>
                                          <p:spTgt spid="118"/>
                                        </p:tgtEl>
                                      </p:cBhvr>
                                    </p:animEffect>
                                  </p:childTnLst>
                                </p:cTn>
                              </p:par>
                              <p:par>
                                <p:cTn id="42" presetID="10" presetClass="entr" presetSubtype="0" fill="hold" nodeType="with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fade">
                                      <p:cBhvr>
                                        <p:cTn id="4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0" grpId="0"/>
      <p:bldP spid="118"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493284" y="1528353"/>
            <a:ext cx="5595618" cy="3797791"/>
          </a:xfrm>
          <a:prstGeom prst="rect">
            <a:avLst/>
          </a:prstGeom>
          <a:solidFill>
            <a:schemeClr val="bg1">
              <a:lumMod val="20000"/>
              <a:lumOff val="80000"/>
            </a:schemeClr>
          </a:solidFill>
          <a:ln w="63500">
            <a:solidFill>
              <a:schemeClr val="bg2"/>
            </a:solidFill>
            <a:miter lim="800000"/>
          </a:ln>
        </p:spPr>
        <p:txBody>
          <a:bodyPr wrap="square" lIns="274320" tIns="0" rIns="186521" bIns="0" rtlCol="0" anchor="ctr" anchorCtr="0">
            <a:noAutofit/>
          </a:bodyPr>
          <a:lstStyle>
            <a:defPPr>
              <a:defRPr lang="en-US"/>
            </a:defPPr>
            <a:lvl1pPr>
              <a:defRPr sz="2000">
                <a:solidFill>
                  <a:schemeClr val="tx1">
                    <a:lumMod val="90000"/>
                    <a:lumOff val="10000"/>
                  </a:schemeClr>
                </a:solidFill>
                <a:latin typeface="Consolas" panose="020B0609020204030204" pitchFamily="49" charset="0"/>
                <a:cs typeface="Consolas" panose="020B0609020204030204" pitchFamily="49" charset="0"/>
              </a:defRPr>
            </a:lvl1pPr>
            <a:lvl2pPr lvl="1">
              <a:defRPr sz="1800">
                <a:solidFill>
                  <a:schemeClr val="tx1">
                    <a:lumMod val="90000"/>
                    <a:lumOff val="10000"/>
                  </a:schemeClr>
                </a:solidFill>
                <a:latin typeface="Consolas" panose="020B0609020204030204" pitchFamily="49" charset="0"/>
                <a:cs typeface="Consolas" panose="020B0609020204030204" pitchFamily="49" charset="0"/>
              </a:defRPr>
            </a:lvl2pPr>
          </a:lstStyle>
          <a:p>
            <a:r>
              <a:rPr lang="en-US" sz="1800" dirty="0">
                <a:solidFill>
                  <a:srgbClr val="505050"/>
                </a:solidFill>
              </a:rPr>
              <a:t>ALTER TABLE </a:t>
            </a:r>
            <a:r>
              <a:rPr lang="en-US" sz="1800" dirty="0" smtClean="0">
                <a:solidFill>
                  <a:srgbClr val="505050"/>
                </a:solidFill>
              </a:rPr>
              <a:t>Sales.SalesOrderDetail</a:t>
            </a:r>
          </a:p>
          <a:p>
            <a:r>
              <a:rPr lang="en-US" sz="1800" dirty="0" smtClean="0">
                <a:solidFill>
                  <a:srgbClr val="505050"/>
                </a:solidFill>
              </a:rPr>
              <a:t>   ALTER </a:t>
            </a:r>
            <a:r>
              <a:rPr lang="en-US" sz="1800" dirty="0">
                <a:solidFill>
                  <a:srgbClr val="505050"/>
                </a:solidFill>
              </a:rPr>
              <a:t>INDEX </a:t>
            </a:r>
            <a:r>
              <a:rPr lang="en-US" sz="1800" dirty="0" smtClean="0">
                <a:solidFill>
                  <a:srgbClr val="505050"/>
                </a:solidFill>
              </a:rPr>
              <a:t>PK_SalesOrderID</a:t>
            </a:r>
            <a:endParaRPr lang="en-US" sz="1800" dirty="0">
              <a:solidFill>
                <a:srgbClr val="505050"/>
              </a:solidFill>
            </a:endParaRPr>
          </a:p>
          <a:p>
            <a:r>
              <a:rPr lang="en-US" sz="1800" dirty="0" smtClean="0">
                <a:solidFill>
                  <a:srgbClr val="505050"/>
                </a:solidFill>
              </a:rPr>
              <a:t>   REBUILD </a:t>
            </a:r>
          </a:p>
          <a:p>
            <a:r>
              <a:rPr lang="en-US" sz="1800" dirty="0">
                <a:solidFill>
                  <a:srgbClr val="505050"/>
                </a:solidFill>
              </a:rPr>
              <a:t> </a:t>
            </a:r>
            <a:r>
              <a:rPr lang="en-US" sz="1800" dirty="0" smtClean="0">
                <a:solidFill>
                  <a:srgbClr val="505050"/>
                </a:solidFill>
              </a:rPr>
              <a:t>     WITH </a:t>
            </a:r>
            <a:r>
              <a:rPr lang="en-US" sz="1800" dirty="0">
                <a:solidFill>
                  <a:srgbClr val="505050"/>
                </a:solidFill>
              </a:rPr>
              <a:t>(BUCKET_COUNT=100000000</a:t>
            </a:r>
            <a:r>
              <a:rPr lang="en-US" sz="1800" dirty="0" smtClean="0">
                <a:solidFill>
                  <a:srgbClr val="505050"/>
                </a:solidFill>
              </a:rPr>
              <a:t>)</a:t>
            </a:r>
          </a:p>
          <a:p>
            <a:endParaRPr lang="en-US" sz="1800" dirty="0">
              <a:solidFill>
                <a:srgbClr val="505050"/>
              </a:solidFill>
            </a:endParaRPr>
          </a:p>
          <a:p>
            <a:r>
              <a:rPr lang="en-US" sz="1800" dirty="0">
                <a:solidFill>
                  <a:srgbClr val="505050"/>
                </a:solidFill>
              </a:rPr>
              <a:t>T-SQL surface area: New</a:t>
            </a:r>
          </a:p>
          <a:p>
            <a:endParaRPr lang="en-US" sz="1800" dirty="0">
              <a:solidFill>
                <a:srgbClr val="505050"/>
              </a:solidFill>
            </a:endParaRPr>
          </a:p>
          <a:p>
            <a:pPr lvl="1"/>
            <a:r>
              <a:rPr lang="en-US" dirty="0">
                <a:solidFill>
                  <a:srgbClr val="505050"/>
                </a:solidFill>
              </a:rPr>
              <a:t>{LEFT|RIGHT} OUTER JOIN</a:t>
            </a:r>
          </a:p>
          <a:p>
            <a:pPr lvl="1"/>
            <a:r>
              <a:rPr lang="en-US" dirty="0">
                <a:solidFill>
                  <a:srgbClr val="505050"/>
                </a:solidFill>
              </a:rPr>
              <a:t>Disjunction (OR, NOT)</a:t>
            </a:r>
          </a:p>
          <a:p>
            <a:pPr lvl="1"/>
            <a:r>
              <a:rPr lang="en-US" dirty="0">
                <a:solidFill>
                  <a:srgbClr val="505050"/>
                </a:solidFill>
              </a:rPr>
              <a:t>UNION [ALL]</a:t>
            </a:r>
          </a:p>
          <a:p>
            <a:pPr lvl="1"/>
            <a:r>
              <a:rPr lang="en-US" dirty="0">
                <a:solidFill>
                  <a:srgbClr val="505050"/>
                </a:solidFill>
              </a:rPr>
              <a:t>SELECT DISTINCT</a:t>
            </a:r>
          </a:p>
          <a:p>
            <a:pPr lvl="1"/>
            <a:r>
              <a:rPr lang="en-US" dirty="0">
                <a:solidFill>
                  <a:srgbClr val="505050"/>
                </a:solidFill>
              </a:rPr>
              <a:t>Subqueries (EXISTS, IN, scalar</a:t>
            </a:r>
            <a:r>
              <a:rPr lang="en-US" dirty="0" smtClean="0">
                <a:solidFill>
                  <a:srgbClr val="505050"/>
                </a:solidFill>
              </a:rPr>
              <a:t>)</a:t>
            </a:r>
            <a:endParaRPr lang="en-US" dirty="0">
              <a:solidFill>
                <a:srgbClr val="505050"/>
              </a:solidFill>
            </a:endParaRPr>
          </a:p>
        </p:txBody>
      </p:sp>
      <p:sp>
        <p:nvSpPr>
          <p:cNvPr id="7" name="Rectangle 6"/>
          <p:cNvSpPr/>
          <p:nvPr/>
        </p:nvSpPr>
        <p:spPr>
          <a:xfrm>
            <a:off x="6311242" y="1379180"/>
            <a:ext cx="5983921" cy="5216813"/>
          </a:xfrm>
          <a:prstGeom prst="rect">
            <a:avLst/>
          </a:prstGeom>
        </p:spPr>
        <p:txBody>
          <a:bodyPr wrap="square">
            <a:spAutoFit/>
          </a:bodyPr>
          <a:lstStyle/>
          <a:p>
            <a:pPr>
              <a:spcAft>
                <a:spcPts val="1500"/>
              </a:spcAft>
            </a:pPr>
            <a:r>
              <a:rPr lang="en-US" sz="2400" dirty="0">
                <a:solidFill>
                  <a:srgbClr val="BA141A"/>
                </a:solidFill>
                <a:latin typeface="Segoe UI Light" panose="020B0502040204020203" pitchFamily="34" charset="0"/>
                <a:ea typeface="Times New Roman" panose="02020603050405020304" pitchFamily="18" charset="0"/>
                <a:cs typeface="Segoe UI Light" panose="020B0502040204020203" pitchFamily="34" charset="0"/>
              </a:rPr>
              <a:t>Better T-SQL coverage, </a:t>
            </a:r>
            <a:r>
              <a:rPr lang="en-US" sz="2400" dirty="0" smtClean="0">
                <a:solidFill>
                  <a:srgbClr val="BA141A"/>
                </a:solidFill>
                <a:latin typeface="Segoe UI Light" panose="020B0502040204020203" pitchFamily="34" charset="0"/>
                <a:ea typeface="Times New Roman" panose="02020603050405020304" pitchFamily="18" charset="0"/>
                <a:cs typeface="Segoe UI Light" panose="020B0502040204020203" pitchFamily="34" charset="0"/>
              </a:rPr>
              <a:t>including:</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Full collations support in native modules</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Query </a:t>
            </a:r>
            <a:r>
              <a:rPr lang="en-US" sz="1600" dirty="0">
                <a:solidFill>
                  <a:srgbClr val="505050"/>
                </a:solidFill>
                <a:ea typeface="Times New Roman" panose="02020603050405020304" pitchFamily="18" charset="0"/>
                <a:cs typeface="Segoe UI" panose="020B0502040204020203" pitchFamily="34" charset="0"/>
              </a:rPr>
              <a:t>surface-area improvements</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Nested stored procedures (EXECUTE)</a:t>
            </a:r>
            <a:endParaRPr lang="en-US" sz="1600" dirty="0">
              <a:solidFill>
                <a:srgbClr val="505050"/>
              </a:solidFill>
              <a:ea typeface="Times New Roman" panose="02020603050405020304" pitchFamily="18" charset="0"/>
              <a:cs typeface="Segoe UI" panose="020B0502040204020203" pitchFamily="34" charset="0"/>
            </a:endParaRP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Natively compiled </a:t>
            </a:r>
            <a:r>
              <a:rPr lang="en-US" sz="1600" dirty="0">
                <a:solidFill>
                  <a:srgbClr val="505050"/>
                </a:solidFill>
                <a:ea typeface="Times New Roman" panose="02020603050405020304" pitchFamily="18" charset="0"/>
                <a:cs typeface="Segoe UI" panose="020B0502040204020203" pitchFamily="34" charset="0"/>
              </a:rPr>
              <a:t>s</a:t>
            </a:r>
            <a:r>
              <a:rPr lang="en-US" sz="1600" dirty="0" smtClean="0">
                <a:solidFill>
                  <a:srgbClr val="505050"/>
                </a:solidFill>
                <a:ea typeface="Times New Roman" panose="02020603050405020304" pitchFamily="18" charset="0"/>
                <a:cs typeface="Segoe UI" panose="020B0502040204020203" pitchFamily="34" charset="0"/>
              </a:rPr>
              <a:t>calar </a:t>
            </a:r>
            <a:r>
              <a:rPr lang="en-US" sz="1600" dirty="0">
                <a:solidFill>
                  <a:srgbClr val="505050"/>
                </a:solidFill>
                <a:ea typeface="Times New Roman" panose="02020603050405020304" pitchFamily="18" charset="0"/>
                <a:cs typeface="Segoe UI" panose="020B0502040204020203" pitchFamily="34" charset="0"/>
              </a:rPr>
              <a:t>user-defined </a:t>
            </a:r>
            <a:r>
              <a:rPr lang="en-US" sz="1600" dirty="0" smtClean="0">
                <a:solidFill>
                  <a:srgbClr val="505050"/>
                </a:solidFill>
                <a:ea typeface="Times New Roman" panose="02020603050405020304" pitchFamily="18" charset="0"/>
                <a:cs typeface="Segoe UI" panose="020B0502040204020203" pitchFamily="34" charset="0"/>
              </a:rPr>
              <a:t>functions</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Query Store support</a:t>
            </a:r>
            <a:endParaRPr lang="en-US" dirty="0">
              <a:solidFill>
                <a:srgbClr val="505050"/>
              </a:solidFill>
              <a:ea typeface="Times New Roman" panose="02020603050405020304" pitchFamily="18" charset="0"/>
              <a:cs typeface="Segoe UI" panose="020B0502040204020203" pitchFamily="34" charset="0"/>
            </a:endParaRPr>
          </a:p>
          <a:p>
            <a:pPr>
              <a:spcAft>
                <a:spcPts val="1500"/>
              </a:spcAft>
            </a:pPr>
            <a:r>
              <a:rPr lang="en-US" sz="2400" dirty="0" smtClean="0">
                <a:solidFill>
                  <a:srgbClr val="BA141A"/>
                </a:solidFill>
                <a:latin typeface="Segoe UI Light" panose="020B0502040204020203" pitchFamily="34" charset="0"/>
                <a:ea typeface="Times New Roman" panose="02020603050405020304" pitchFamily="18" charset="0"/>
                <a:cs typeface="Segoe UI Light" panose="020B0502040204020203" pitchFamily="34" charset="0"/>
              </a:rPr>
              <a:t>Other improvements:</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Full </a:t>
            </a:r>
            <a:r>
              <a:rPr lang="en-US" sz="1600" dirty="0">
                <a:solidFill>
                  <a:srgbClr val="505050"/>
                </a:solidFill>
                <a:ea typeface="Times New Roman" panose="02020603050405020304" pitchFamily="18" charset="0"/>
                <a:cs typeface="Segoe UI" panose="020B0502040204020203" pitchFamily="34" charset="0"/>
              </a:rPr>
              <a:t>schema change support: </a:t>
            </a:r>
            <a:r>
              <a:rPr lang="en-US" sz="1600" dirty="0" smtClean="0">
                <a:solidFill>
                  <a:srgbClr val="505050"/>
                </a:solidFill>
                <a:ea typeface="Times New Roman" panose="02020603050405020304" pitchFamily="18" charset="0"/>
                <a:cs typeface="Segoe UI" panose="020B0502040204020203" pitchFamily="34" charset="0"/>
              </a:rPr>
              <a:t>add/alter/drop column/constraint</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Increased size allowed for durable tables</a:t>
            </a:r>
            <a:endParaRPr lang="en-US" sz="1600" dirty="0">
              <a:solidFill>
                <a:srgbClr val="505050"/>
              </a:solidFill>
              <a:ea typeface="Times New Roman" panose="02020603050405020304" pitchFamily="18" charset="0"/>
              <a:cs typeface="Segoe UI" panose="020B0502040204020203" pitchFamily="34" charset="0"/>
            </a:endParaRP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ALTER TABLE support</a:t>
            </a:r>
            <a:endParaRPr lang="en-US" sz="1600" dirty="0">
              <a:solidFill>
                <a:srgbClr val="505050"/>
              </a:solidFill>
              <a:ea typeface="Times New Roman" panose="02020603050405020304" pitchFamily="18" charset="0"/>
              <a:cs typeface="Segoe UI" panose="020B0502040204020203" pitchFamily="34" charset="0"/>
            </a:endParaRP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Multiple Active Results Sets (MARS) support</a:t>
            </a:r>
            <a:endParaRPr lang="en-US" dirty="0" smtClean="0">
              <a:solidFill>
                <a:srgbClr val="505050"/>
              </a:solidFill>
              <a:ea typeface="Times New Roman" panose="02020603050405020304" pitchFamily="18" charset="0"/>
              <a:cs typeface="Segoe UI" panose="020B0502040204020203" pitchFamily="34" charset="0"/>
            </a:endParaRPr>
          </a:p>
        </p:txBody>
      </p:sp>
      <p:sp>
        <p:nvSpPr>
          <p:cNvPr id="8"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In-Memory OLTP enhancements</a:t>
            </a:r>
          </a:p>
        </p:txBody>
      </p:sp>
    </p:spTree>
    <p:extLst>
      <p:ext uri="{BB962C8B-B14F-4D97-AF65-F5344CB8AC3E}">
        <p14:creationId xmlns:p14="http://schemas.microsoft.com/office/powerpoint/2010/main" val="1167201922"/>
      </p:ext>
    </p:extLst>
  </p:cSld>
  <p:clrMapOvr>
    <a:masterClrMapping/>
  </p:clrMapOvr>
  <p:transition>
    <p:fade/>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481712"/>
            <a:ext cx="11887200" cy="1831975"/>
          </a:xfrm>
        </p:spPr>
        <p:txBody>
          <a:bodyPr/>
          <a:lstStyle/>
          <a:p>
            <a:r>
              <a:rPr lang="en-US" sz="7200" dirty="0" smtClean="0"/>
              <a:t>Key provisioning and </a:t>
            </a:r>
            <a:br>
              <a:rPr lang="en-US" sz="7200" dirty="0" smtClean="0"/>
            </a:br>
            <a:r>
              <a:rPr lang="en-US" sz="7200" dirty="0" smtClean="0"/>
              <a:t>feature </a:t>
            </a:r>
            <a:r>
              <a:rPr lang="en-US" sz="7200" dirty="0"/>
              <a:t>d</a:t>
            </a:r>
            <a:r>
              <a:rPr lang="en-US" sz="7200" dirty="0" smtClean="0"/>
              <a:t>etails</a:t>
            </a:r>
            <a:endParaRPr lang="en-US" sz="7200" dirty="0"/>
          </a:p>
        </p:txBody>
      </p:sp>
    </p:spTree>
    <p:extLst>
      <p:ext uri="{BB962C8B-B14F-4D97-AF65-F5344CB8AC3E}">
        <p14:creationId xmlns:p14="http://schemas.microsoft.com/office/powerpoint/2010/main" val="2658303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7" name="Group 26"/>
          <p:cNvGrpSpPr/>
          <p:nvPr/>
        </p:nvGrpSpPr>
        <p:grpSpPr>
          <a:xfrm>
            <a:off x="9043683" y="3948351"/>
            <a:ext cx="906582" cy="1327092"/>
            <a:chOff x="11279430" y="3693331"/>
            <a:chExt cx="997167" cy="1459694"/>
          </a:xfrm>
        </p:grpSpPr>
        <p:sp>
          <p:nvSpPr>
            <p:cNvPr id="22" name="Rectangle 21"/>
            <p:cNvSpPr/>
            <p:nvPr/>
          </p:nvSpPr>
          <p:spPr bwMode="auto">
            <a:xfrm>
              <a:off x="11279430" y="3693331"/>
              <a:ext cx="997167" cy="1459694"/>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ounded Rectangle 22"/>
            <p:cNvSpPr/>
            <p:nvPr/>
          </p:nvSpPr>
          <p:spPr bwMode="auto">
            <a:xfrm>
              <a:off x="11416350" y="4226669"/>
              <a:ext cx="123157" cy="44879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11445397" y="4265389"/>
              <a:ext cx="65062" cy="65062"/>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11611273" y="4254149"/>
              <a:ext cx="380187" cy="3801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a:off x="11353801" y="3775869"/>
              <a:ext cx="62549" cy="69917"/>
            </a:xfrm>
            <a:prstGeom prst="half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p:cNvGrpSpPr>
            <a:grpSpLocks noChangeAspect="1"/>
          </p:cNvGrpSpPr>
          <p:nvPr/>
        </p:nvGrpSpPr>
        <p:grpSpPr>
          <a:xfrm>
            <a:off x="9541585" y="5938717"/>
            <a:ext cx="473875" cy="615375"/>
            <a:chOff x="7716230" y="2584442"/>
            <a:chExt cx="822843" cy="1068544"/>
          </a:xfrm>
          <a:solidFill>
            <a:schemeClr val="bg1"/>
          </a:solidFill>
        </p:grpSpPr>
        <p:sp>
          <p:nvSpPr>
            <p:cNvPr id="218" name="Oval 217"/>
            <p:cNvSpPr>
              <a:spLocks noChangeArrowheads="1"/>
            </p:cNvSpPr>
            <p:nvPr/>
          </p:nvSpPr>
          <p:spPr bwMode="auto">
            <a:xfrm>
              <a:off x="7730307" y="2584442"/>
              <a:ext cx="794690" cy="151004"/>
            </a:xfrm>
            <a:prstGeom prst="ellipse">
              <a:avLst/>
            </a:pr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sz="900" kern="0" dirty="0">
                <a:solidFill>
                  <a:srgbClr val="505050"/>
                </a:solidFill>
              </a:endParaRPr>
            </a:p>
          </p:txBody>
        </p:sp>
        <p:sp>
          <p:nvSpPr>
            <p:cNvPr id="220" name="Freeform 123"/>
            <p:cNvSpPr>
              <a:spLocks noEditPoints="1"/>
            </p:cNvSpPr>
            <p:nvPr/>
          </p:nvSpPr>
          <p:spPr bwMode="auto">
            <a:xfrm>
              <a:off x="7716230" y="2689379"/>
              <a:ext cx="822843" cy="96360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sz="900" kern="0" dirty="0">
                <a:solidFill>
                  <a:srgbClr val="505050"/>
                </a:solidFill>
              </a:endParaRPr>
            </a:p>
          </p:txBody>
        </p:sp>
      </p:grpSp>
      <p:sp>
        <p:nvSpPr>
          <p:cNvPr id="221" name="Freeform 5"/>
          <p:cNvSpPr>
            <a:spLocks noEditPoints="1"/>
          </p:cNvSpPr>
          <p:nvPr/>
        </p:nvSpPr>
        <p:spPr bwMode="auto">
          <a:xfrm>
            <a:off x="9029394" y="5660830"/>
            <a:ext cx="412487" cy="869922"/>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2" name="Oval 161"/>
          <p:cNvSpPr/>
          <p:nvPr/>
        </p:nvSpPr>
        <p:spPr bwMode="auto">
          <a:xfrm>
            <a:off x="9126876" y="2808699"/>
            <a:ext cx="753910" cy="75391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sp>
        <p:nvSpPr>
          <p:cNvPr id="4" name="TextBox 3"/>
          <p:cNvSpPr txBox="1"/>
          <p:nvPr/>
        </p:nvSpPr>
        <p:spPr>
          <a:xfrm>
            <a:off x="296279" y="4611897"/>
            <a:ext cx="1109599" cy="707886"/>
          </a:xfrm>
          <a:prstGeom prst="rect">
            <a:avLst/>
          </a:prstGeom>
          <a:noFill/>
        </p:spPr>
        <p:txBody>
          <a:bodyPr wrap="none" rtlCol="0">
            <a:spAutoFit/>
          </a:bodyPr>
          <a:lstStyle/>
          <a:p>
            <a:pPr algn="ctr"/>
            <a:r>
              <a:rPr lang="en-US" sz="2000" dirty="0">
                <a:solidFill>
                  <a:srgbClr val="505050"/>
                </a:solidFill>
                <a:latin typeface="Segoe Pro SemiLight" panose="020B0402040204020203" pitchFamily="34" charset="0"/>
              </a:rPr>
              <a:t>Security </a:t>
            </a:r>
          </a:p>
          <a:p>
            <a:pPr algn="ctr"/>
            <a:r>
              <a:rPr lang="en-US" sz="2000" dirty="0">
                <a:solidFill>
                  <a:srgbClr val="505050"/>
                </a:solidFill>
                <a:latin typeface="Segoe Pro SemiLight" panose="020B0402040204020203" pitchFamily="34" charset="0"/>
              </a:rPr>
              <a:t>o</a:t>
            </a:r>
            <a:r>
              <a:rPr lang="en-US" sz="2000" dirty="0" smtClean="0">
                <a:solidFill>
                  <a:srgbClr val="505050"/>
                </a:solidFill>
                <a:latin typeface="Segoe Pro SemiLight" panose="020B0402040204020203" pitchFamily="34" charset="0"/>
              </a:rPr>
              <a:t>fficer</a:t>
            </a:r>
            <a:endParaRPr lang="en-US" sz="2000" dirty="0">
              <a:solidFill>
                <a:srgbClr val="505050"/>
              </a:solidFill>
              <a:latin typeface="Segoe Pro SemiLight" panose="020B0402040204020203" pitchFamily="34" charset="0"/>
            </a:endParaRPr>
          </a:p>
        </p:txBody>
      </p:sp>
      <p:sp>
        <p:nvSpPr>
          <p:cNvPr id="119" name="Right Arrow 118"/>
          <p:cNvSpPr/>
          <p:nvPr/>
        </p:nvSpPr>
        <p:spPr>
          <a:xfrm>
            <a:off x="1599183" y="1377869"/>
            <a:ext cx="5320791" cy="9978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solidFill>
                  <a:srgbClr val="FFFFFF"/>
                </a:solidFill>
                <a:latin typeface="Segoe UI Light"/>
              </a:rPr>
              <a:t>1. Generate </a:t>
            </a:r>
            <a:r>
              <a:rPr lang="en-US" sz="2400" dirty="0">
                <a:solidFill>
                  <a:srgbClr val="FFFFFF"/>
                </a:solidFill>
                <a:latin typeface="Segoe UI Light"/>
              </a:rPr>
              <a:t>CEKs and </a:t>
            </a:r>
            <a:r>
              <a:rPr lang="en-US" sz="2400" dirty="0" smtClean="0">
                <a:solidFill>
                  <a:srgbClr val="FFFFFF"/>
                </a:solidFill>
                <a:latin typeface="Segoe UI Light"/>
              </a:rPr>
              <a:t>master </a:t>
            </a:r>
            <a:r>
              <a:rPr lang="en-US" sz="2400" dirty="0">
                <a:solidFill>
                  <a:srgbClr val="FFFFFF"/>
                </a:solidFill>
                <a:latin typeface="Segoe UI Light"/>
              </a:rPr>
              <a:t>k</a:t>
            </a:r>
            <a:r>
              <a:rPr lang="en-US" sz="2400" dirty="0" smtClean="0">
                <a:solidFill>
                  <a:srgbClr val="FFFFFF"/>
                </a:solidFill>
                <a:latin typeface="Segoe UI Light"/>
              </a:rPr>
              <a:t>ey</a:t>
            </a:r>
            <a:endParaRPr lang="en-US" sz="2400" dirty="0">
              <a:solidFill>
                <a:srgbClr val="FFFFFF"/>
              </a:solidFill>
              <a:latin typeface="Segoe UI Light"/>
            </a:endParaRPr>
          </a:p>
        </p:txBody>
      </p:sp>
      <p:sp>
        <p:nvSpPr>
          <p:cNvPr id="120" name="Right Arrow 119"/>
          <p:cNvSpPr/>
          <p:nvPr/>
        </p:nvSpPr>
        <p:spPr>
          <a:xfrm>
            <a:off x="1621583" y="2681962"/>
            <a:ext cx="5320791" cy="9978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rgbClr val="FFFFFF"/>
                </a:solidFill>
                <a:latin typeface="Segoe UI Light"/>
              </a:rPr>
              <a:t>2. Encrypt CEK</a:t>
            </a:r>
          </a:p>
        </p:txBody>
      </p:sp>
      <p:sp>
        <p:nvSpPr>
          <p:cNvPr id="121" name="Right Arrow 120"/>
          <p:cNvSpPr/>
          <p:nvPr/>
        </p:nvSpPr>
        <p:spPr>
          <a:xfrm>
            <a:off x="1621583" y="4112988"/>
            <a:ext cx="5320791" cy="9978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rgbClr val="FFFFFF"/>
                </a:solidFill>
                <a:latin typeface="Segoe UI Light"/>
              </a:rPr>
              <a:t>3. Store </a:t>
            </a:r>
            <a:r>
              <a:rPr lang="en-US" sz="2400" dirty="0" smtClean="0">
                <a:solidFill>
                  <a:srgbClr val="FFFFFF"/>
                </a:solidFill>
                <a:latin typeface="Segoe UI Light"/>
              </a:rPr>
              <a:t>master </a:t>
            </a:r>
            <a:r>
              <a:rPr lang="en-US" sz="2400" dirty="0">
                <a:solidFill>
                  <a:srgbClr val="FFFFFF"/>
                </a:solidFill>
                <a:latin typeface="Segoe UI Light"/>
              </a:rPr>
              <a:t>k</a:t>
            </a:r>
            <a:r>
              <a:rPr lang="en-US" sz="2400" dirty="0" smtClean="0">
                <a:solidFill>
                  <a:srgbClr val="FFFFFF"/>
                </a:solidFill>
                <a:latin typeface="Segoe UI Light"/>
              </a:rPr>
              <a:t>ey securely</a:t>
            </a:r>
            <a:endParaRPr lang="en-US" sz="2400" dirty="0">
              <a:solidFill>
                <a:srgbClr val="FFFFFF"/>
              </a:solidFill>
              <a:latin typeface="Segoe UI Light"/>
            </a:endParaRPr>
          </a:p>
        </p:txBody>
      </p:sp>
      <p:sp>
        <p:nvSpPr>
          <p:cNvPr id="122" name="Right Arrow 121"/>
          <p:cNvSpPr/>
          <p:nvPr/>
        </p:nvSpPr>
        <p:spPr>
          <a:xfrm>
            <a:off x="1621582" y="5471232"/>
            <a:ext cx="5320791" cy="9978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solidFill>
                  <a:srgbClr val="FFFFFF"/>
                </a:solidFill>
                <a:latin typeface="Segoe UI Light"/>
              </a:rPr>
              <a:t>4. Upload </a:t>
            </a:r>
            <a:r>
              <a:rPr lang="en-US" sz="2400" dirty="0" smtClean="0">
                <a:solidFill>
                  <a:srgbClr val="FFFFFF"/>
                </a:solidFill>
                <a:latin typeface="Segoe UI Light"/>
              </a:rPr>
              <a:t>encrypted </a:t>
            </a:r>
            <a:r>
              <a:rPr lang="en-US" sz="2400" dirty="0">
                <a:solidFill>
                  <a:srgbClr val="FFFFFF"/>
                </a:solidFill>
                <a:latin typeface="Segoe UI Light"/>
              </a:rPr>
              <a:t>CEK to DB</a:t>
            </a:r>
          </a:p>
        </p:txBody>
      </p:sp>
      <p:pic>
        <p:nvPicPr>
          <p:cNvPr id="76" name="Picture 75"/>
          <p:cNvPicPr>
            <a:picLocks noChangeAspect="1"/>
          </p:cNvPicPr>
          <p:nvPr/>
        </p:nvPicPr>
        <p:blipFill>
          <a:blip r:embed="rId3"/>
          <a:stretch>
            <a:fillRect/>
          </a:stretch>
        </p:blipFill>
        <p:spPr>
          <a:xfrm>
            <a:off x="472340" y="2096885"/>
            <a:ext cx="737316" cy="2459736"/>
          </a:xfrm>
          <a:prstGeom prst="rect">
            <a:avLst/>
          </a:prstGeom>
        </p:spPr>
      </p:pic>
      <p:grpSp>
        <p:nvGrpSpPr>
          <p:cNvPr id="17" name="Group 16"/>
          <p:cNvGrpSpPr/>
          <p:nvPr/>
        </p:nvGrpSpPr>
        <p:grpSpPr>
          <a:xfrm>
            <a:off x="7782926" y="1518829"/>
            <a:ext cx="678028" cy="719158"/>
            <a:chOff x="9408373" y="170973"/>
            <a:chExt cx="923919" cy="979965"/>
          </a:xfrm>
        </p:grpSpPr>
        <p:grpSp>
          <p:nvGrpSpPr>
            <p:cNvPr id="79" name="Group 4"/>
            <p:cNvGrpSpPr>
              <a:grpSpLocks noChangeAspect="1"/>
            </p:cNvGrpSpPr>
            <p:nvPr/>
          </p:nvGrpSpPr>
          <p:grpSpPr bwMode="auto">
            <a:xfrm>
              <a:off x="9408373" y="557213"/>
              <a:ext cx="547688" cy="593725"/>
              <a:chOff x="4639" y="351"/>
              <a:chExt cx="345" cy="374"/>
            </a:xfrm>
          </p:grpSpPr>
          <p:sp>
            <p:nvSpPr>
              <p:cNvPr id="82"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3" name="Freeform 6"/>
              <p:cNvSpPr>
                <a:spLocks/>
              </p:cNvSpPr>
              <p:nvPr/>
            </p:nvSpPr>
            <p:spPr bwMode="auto">
              <a:xfrm>
                <a:off x="4639" y="358"/>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4" name="Freeform 7"/>
              <p:cNvSpPr>
                <a:spLocks/>
              </p:cNvSpPr>
              <p:nvPr/>
            </p:nvSpPr>
            <p:spPr bwMode="auto">
              <a:xfrm>
                <a:off x="4863" y="351"/>
                <a:ext cx="121" cy="120"/>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92" name="Freeform 12"/>
            <p:cNvSpPr>
              <a:spLocks noEditPoints="1"/>
            </p:cNvSpPr>
            <p:nvPr/>
          </p:nvSpPr>
          <p:spPr bwMode="auto">
            <a:xfrm>
              <a:off x="9736979" y="170973"/>
              <a:ext cx="595313" cy="593726"/>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24" name="Rectangle 123"/>
          <p:cNvSpPr/>
          <p:nvPr/>
        </p:nvSpPr>
        <p:spPr>
          <a:xfrm>
            <a:off x="7309502" y="4073288"/>
            <a:ext cx="1609736" cy="1077218"/>
          </a:xfrm>
          <a:prstGeom prst="rect">
            <a:avLst/>
          </a:prstGeom>
        </p:spPr>
        <p:txBody>
          <a:bodyPr wrap="none">
            <a:spAutoFit/>
          </a:bodyPr>
          <a:lstStyle/>
          <a:p>
            <a:pPr algn="r"/>
            <a:r>
              <a:rPr lang="en-US" sz="1600" dirty="0">
                <a:solidFill>
                  <a:srgbClr val="505050"/>
                </a:solidFill>
              </a:rPr>
              <a:t>CMK </a:t>
            </a:r>
            <a:r>
              <a:rPr lang="en-US" sz="1600" dirty="0" smtClean="0">
                <a:solidFill>
                  <a:srgbClr val="505050"/>
                </a:solidFill>
              </a:rPr>
              <a:t>store</a:t>
            </a:r>
            <a:r>
              <a:rPr lang="en-US" sz="1600" dirty="0">
                <a:solidFill>
                  <a:srgbClr val="505050"/>
                </a:solidFill>
              </a:rPr>
              <a:t>:</a:t>
            </a:r>
          </a:p>
          <a:p>
            <a:pPr algn="r"/>
            <a:r>
              <a:rPr lang="en-US" sz="1600" dirty="0">
                <a:solidFill>
                  <a:srgbClr val="505050"/>
                </a:solidFill>
              </a:rPr>
              <a:t>Certificate </a:t>
            </a:r>
            <a:r>
              <a:rPr lang="en-US" sz="1600" dirty="0" smtClean="0">
                <a:solidFill>
                  <a:srgbClr val="505050"/>
                </a:solidFill>
              </a:rPr>
              <a:t>store</a:t>
            </a:r>
            <a:endParaRPr lang="en-US" sz="1600" dirty="0">
              <a:solidFill>
                <a:srgbClr val="505050"/>
              </a:solidFill>
            </a:endParaRPr>
          </a:p>
          <a:p>
            <a:pPr algn="r"/>
            <a:r>
              <a:rPr lang="en-US" sz="1600" dirty="0">
                <a:solidFill>
                  <a:srgbClr val="505050"/>
                </a:solidFill>
              </a:rPr>
              <a:t>HSM</a:t>
            </a:r>
          </a:p>
          <a:p>
            <a:pPr algn="r"/>
            <a:r>
              <a:rPr lang="en-US" sz="1600" dirty="0">
                <a:solidFill>
                  <a:srgbClr val="505050"/>
                </a:solidFill>
              </a:rPr>
              <a:t>Azure Key </a:t>
            </a:r>
            <a:r>
              <a:rPr lang="en-US" sz="1600" dirty="0" smtClean="0">
                <a:solidFill>
                  <a:srgbClr val="505050"/>
                </a:solidFill>
              </a:rPr>
              <a:t>Vault</a:t>
            </a:r>
            <a:endParaRPr lang="en-US" sz="1600" dirty="0">
              <a:solidFill>
                <a:srgbClr val="FFFFFF"/>
              </a:solidFill>
            </a:endParaRPr>
          </a:p>
        </p:txBody>
      </p:sp>
      <p:grpSp>
        <p:nvGrpSpPr>
          <p:cNvPr id="18" name="Group 17"/>
          <p:cNvGrpSpPr/>
          <p:nvPr/>
        </p:nvGrpSpPr>
        <p:grpSpPr>
          <a:xfrm rot="21347284">
            <a:off x="9274300" y="2990589"/>
            <a:ext cx="500286" cy="393213"/>
            <a:chOff x="11188268" y="2692464"/>
            <a:chExt cx="1247363" cy="980396"/>
          </a:xfrm>
        </p:grpSpPr>
        <p:grpSp>
          <p:nvGrpSpPr>
            <p:cNvPr id="152" name="Group 151"/>
            <p:cNvGrpSpPr/>
            <p:nvPr/>
          </p:nvGrpSpPr>
          <p:grpSpPr>
            <a:xfrm rot="19478435">
              <a:off x="11511711" y="2692893"/>
              <a:ext cx="923920" cy="979967"/>
              <a:chOff x="9408373" y="170973"/>
              <a:chExt cx="923919" cy="979966"/>
            </a:xfrm>
          </p:grpSpPr>
          <p:grpSp>
            <p:nvGrpSpPr>
              <p:cNvPr id="153" name="Group 4"/>
              <p:cNvGrpSpPr>
                <a:grpSpLocks noChangeAspect="1"/>
              </p:cNvGrpSpPr>
              <p:nvPr/>
            </p:nvGrpSpPr>
            <p:grpSpPr bwMode="auto">
              <a:xfrm>
                <a:off x="9408373" y="552451"/>
                <a:ext cx="547688" cy="598488"/>
                <a:chOff x="4639" y="348"/>
                <a:chExt cx="345" cy="377"/>
              </a:xfrm>
            </p:grpSpPr>
            <p:sp>
              <p:nvSpPr>
                <p:cNvPr id="155"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6"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7" name="Freeform 7"/>
                <p:cNvSpPr>
                  <a:spLocks/>
                </p:cNvSpPr>
                <p:nvPr/>
              </p:nvSpPr>
              <p:spPr bwMode="auto">
                <a:xfrm>
                  <a:off x="4863" y="348"/>
                  <a:ext cx="121" cy="120"/>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54" name="Freeform 12"/>
              <p:cNvSpPr>
                <a:spLocks noEditPoints="1"/>
              </p:cNvSpPr>
              <p:nvPr/>
            </p:nvSpPr>
            <p:spPr bwMode="auto">
              <a:xfrm>
                <a:off x="9736979" y="170973"/>
                <a:ext cx="595313" cy="593726"/>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58" name="Group 4"/>
            <p:cNvGrpSpPr>
              <a:grpSpLocks noChangeAspect="1"/>
            </p:cNvGrpSpPr>
            <p:nvPr/>
          </p:nvGrpSpPr>
          <p:grpSpPr bwMode="auto">
            <a:xfrm rot="19407976">
              <a:off x="11188268" y="2692464"/>
              <a:ext cx="901700" cy="935038"/>
              <a:chOff x="4639" y="124"/>
              <a:chExt cx="568" cy="589"/>
            </a:xfrm>
          </p:grpSpPr>
          <p:sp>
            <p:nvSpPr>
              <p:cNvPr id="159"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0"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1"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3" name="Freeform 7"/>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5" name="Freeform 8"/>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6" name="Freeform 9"/>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8" name="Freeform 10"/>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9" name="Freeform 11"/>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0" name="Freeform 12"/>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1" name="Freeform 13"/>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grpSp>
        <p:nvGrpSpPr>
          <p:cNvPr id="180" name="Group 179"/>
          <p:cNvGrpSpPr/>
          <p:nvPr/>
        </p:nvGrpSpPr>
        <p:grpSpPr>
          <a:xfrm>
            <a:off x="9349855" y="2926351"/>
            <a:ext cx="334360" cy="493206"/>
            <a:chOff x="12647198" y="1718034"/>
            <a:chExt cx="334360" cy="493206"/>
          </a:xfrm>
        </p:grpSpPr>
        <p:sp>
          <p:nvSpPr>
            <p:cNvPr id="181" name="Oval 180"/>
            <p:cNvSpPr/>
            <p:nvPr/>
          </p:nvSpPr>
          <p:spPr bwMode="auto">
            <a:xfrm>
              <a:off x="12750030" y="1964637"/>
              <a:ext cx="160258" cy="1963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grpSp>
          <p:nvGrpSpPr>
            <p:cNvPr id="182" name="Group 16"/>
            <p:cNvGrpSpPr>
              <a:grpSpLocks noChangeAspect="1"/>
            </p:cNvGrpSpPr>
            <p:nvPr/>
          </p:nvGrpSpPr>
          <p:grpSpPr bwMode="auto">
            <a:xfrm>
              <a:off x="12647198" y="1718034"/>
              <a:ext cx="334360" cy="493206"/>
              <a:chOff x="7468" y="893"/>
              <a:chExt cx="341" cy="503"/>
            </a:xfrm>
          </p:grpSpPr>
          <p:sp>
            <p:nvSpPr>
              <p:cNvPr id="183" name="Freeform 17"/>
              <p:cNvSpPr>
                <a:spLocks/>
              </p:cNvSpPr>
              <p:nvPr/>
            </p:nvSpPr>
            <p:spPr bwMode="auto">
              <a:xfrm>
                <a:off x="7532" y="893"/>
                <a:ext cx="212" cy="238"/>
              </a:xfrm>
              <a:custGeom>
                <a:avLst/>
                <a:gdLst>
                  <a:gd name="T0" fmla="*/ 207 w 207"/>
                  <a:gd name="T1" fmla="*/ 214 h 234"/>
                  <a:gd name="T2" fmla="*/ 161 w 207"/>
                  <a:gd name="T3" fmla="*/ 214 h 234"/>
                  <a:gd name="T4" fmla="*/ 161 w 207"/>
                  <a:gd name="T5" fmla="*/ 102 h 234"/>
                  <a:gd name="T6" fmla="*/ 104 w 207"/>
                  <a:gd name="T7" fmla="*/ 45 h 234"/>
                  <a:gd name="T8" fmla="*/ 46 w 207"/>
                  <a:gd name="T9" fmla="*/ 102 h 234"/>
                  <a:gd name="T10" fmla="*/ 46 w 207"/>
                  <a:gd name="T11" fmla="*/ 234 h 234"/>
                  <a:gd name="T12" fmla="*/ 0 w 207"/>
                  <a:gd name="T13" fmla="*/ 234 h 234"/>
                  <a:gd name="T14" fmla="*/ 0 w 207"/>
                  <a:gd name="T15" fmla="*/ 102 h 234"/>
                  <a:gd name="T16" fmla="*/ 104 w 207"/>
                  <a:gd name="T17" fmla="*/ 0 h 234"/>
                  <a:gd name="T18" fmla="*/ 207 w 207"/>
                  <a:gd name="T19" fmla="*/ 102 h 234"/>
                  <a:gd name="T20" fmla="*/ 207 w 207"/>
                  <a:gd name="T21" fmla="*/ 214 h 234"/>
                  <a:gd name="T22" fmla="*/ 207 w 207"/>
                  <a:gd name="T2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34">
                    <a:moveTo>
                      <a:pt x="207" y="214"/>
                    </a:moveTo>
                    <a:cubicBezTo>
                      <a:pt x="161" y="214"/>
                      <a:pt x="161" y="214"/>
                      <a:pt x="161" y="214"/>
                    </a:cubicBezTo>
                    <a:cubicBezTo>
                      <a:pt x="161" y="190"/>
                      <a:pt x="161" y="102"/>
                      <a:pt x="161" y="102"/>
                    </a:cubicBezTo>
                    <a:cubicBezTo>
                      <a:pt x="161" y="72"/>
                      <a:pt x="134" y="45"/>
                      <a:pt x="104" y="45"/>
                    </a:cubicBezTo>
                    <a:cubicBezTo>
                      <a:pt x="73" y="45"/>
                      <a:pt x="46" y="72"/>
                      <a:pt x="46" y="102"/>
                    </a:cubicBezTo>
                    <a:cubicBezTo>
                      <a:pt x="46" y="234"/>
                      <a:pt x="46" y="234"/>
                      <a:pt x="46" y="234"/>
                    </a:cubicBezTo>
                    <a:cubicBezTo>
                      <a:pt x="0" y="234"/>
                      <a:pt x="0" y="234"/>
                      <a:pt x="0" y="234"/>
                    </a:cubicBezTo>
                    <a:cubicBezTo>
                      <a:pt x="0" y="102"/>
                      <a:pt x="0" y="102"/>
                      <a:pt x="0" y="102"/>
                    </a:cubicBezTo>
                    <a:cubicBezTo>
                      <a:pt x="0" y="45"/>
                      <a:pt x="46" y="0"/>
                      <a:pt x="104" y="0"/>
                    </a:cubicBezTo>
                    <a:cubicBezTo>
                      <a:pt x="161" y="0"/>
                      <a:pt x="207" y="45"/>
                      <a:pt x="207" y="102"/>
                    </a:cubicBezTo>
                    <a:cubicBezTo>
                      <a:pt x="207" y="214"/>
                      <a:pt x="207" y="214"/>
                      <a:pt x="207" y="214"/>
                    </a:cubicBezTo>
                    <a:cubicBezTo>
                      <a:pt x="207" y="214"/>
                      <a:pt x="207" y="214"/>
                      <a:pt x="207" y="21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4" name="Freeform 18"/>
              <p:cNvSpPr>
                <a:spLocks noEditPoints="1"/>
              </p:cNvSpPr>
              <p:nvPr/>
            </p:nvSpPr>
            <p:spPr bwMode="auto">
              <a:xfrm>
                <a:off x="7468" y="1081"/>
                <a:ext cx="341" cy="315"/>
              </a:xfrm>
              <a:custGeom>
                <a:avLst/>
                <a:gdLst>
                  <a:gd name="T0" fmla="*/ 0 w 334"/>
                  <a:gd name="T1" fmla="*/ 0 h 309"/>
                  <a:gd name="T2" fmla="*/ 0 w 334"/>
                  <a:gd name="T3" fmla="*/ 309 h 309"/>
                  <a:gd name="T4" fmla="*/ 334 w 334"/>
                  <a:gd name="T5" fmla="*/ 309 h 309"/>
                  <a:gd name="T6" fmla="*/ 334 w 334"/>
                  <a:gd name="T7" fmla="*/ 0 h 309"/>
                  <a:gd name="T8" fmla="*/ 0 w 334"/>
                  <a:gd name="T9" fmla="*/ 0 h 309"/>
                  <a:gd name="T10" fmla="*/ 181 w 334"/>
                  <a:gd name="T11" fmla="*/ 165 h 309"/>
                  <a:gd name="T12" fmla="*/ 181 w 334"/>
                  <a:gd name="T13" fmla="*/ 229 h 309"/>
                  <a:gd name="T14" fmla="*/ 152 w 334"/>
                  <a:gd name="T15" fmla="*/ 229 h 309"/>
                  <a:gd name="T16" fmla="*/ 152 w 334"/>
                  <a:gd name="T17" fmla="*/ 165 h 309"/>
                  <a:gd name="T18" fmla="*/ 128 w 334"/>
                  <a:gd name="T19" fmla="*/ 130 h 309"/>
                  <a:gd name="T20" fmla="*/ 167 w 334"/>
                  <a:gd name="T21" fmla="*/ 92 h 309"/>
                  <a:gd name="T22" fmla="*/ 205 w 334"/>
                  <a:gd name="T23" fmla="*/ 130 h 309"/>
                  <a:gd name="T24" fmla="*/ 181 w 334"/>
                  <a:gd name="T25" fmla="*/ 16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09">
                    <a:moveTo>
                      <a:pt x="0" y="0"/>
                    </a:moveTo>
                    <a:cubicBezTo>
                      <a:pt x="0" y="309"/>
                      <a:pt x="0" y="309"/>
                      <a:pt x="0" y="309"/>
                    </a:cubicBezTo>
                    <a:cubicBezTo>
                      <a:pt x="334" y="309"/>
                      <a:pt x="334" y="309"/>
                      <a:pt x="334" y="309"/>
                    </a:cubicBezTo>
                    <a:cubicBezTo>
                      <a:pt x="334" y="0"/>
                      <a:pt x="334" y="0"/>
                      <a:pt x="334" y="0"/>
                    </a:cubicBezTo>
                    <a:lnTo>
                      <a:pt x="0" y="0"/>
                    </a:lnTo>
                    <a:close/>
                    <a:moveTo>
                      <a:pt x="181" y="165"/>
                    </a:moveTo>
                    <a:cubicBezTo>
                      <a:pt x="181" y="165"/>
                      <a:pt x="181" y="165"/>
                      <a:pt x="181" y="229"/>
                    </a:cubicBezTo>
                    <a:cubicBezTo>
                      <a:pt x="181" y="229"/>
                      <a:pt x="181" y="229"/>
                      <a:pt x="152" y="229"/>
                    </a:cubicBezTo>
                    <a:cubicBezTo>
                      <a:pt x="152" y="229"/>
                      <a:pt x="152" y="229"/>
                      <a:pt x="152" y="165"/>
                    </a:cubicBezTo>
                    <a:cubicBezTo>
                      <a:pt x="138" y="162"/>
                      <a:pt x="128" y="148"/>
                      <a:pt x="128" y="130"/>
                    </a:cubicBezTo>
                    <a:cubicBezTo>
                      <a:pt x="128" y="109"/>
                      <a:pt x="145" y="92"/>
                      <a:pt x="167" y="92"/>
                    </a:cubicBezTo>
                    <a:cubicBezTo>
                      <a:pt x="188" y="92"/>
                      <a:pt x="205" y="109"/>
                      <a:pt x="205" y="130"/>
                    </a:cubicBezTo>
                    <a:cubicBezTo>
                      <a:pt x="205" y="148"/>
                      <a:pt x="195" y="162"/>
                      <a:pt x="181" y="1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sp>
        <p:nvSpPr>
          <p:cNvPr id="164" name="Rectangle 163"/>
          <p:cNvSpPr/>
          <p:nvPr/>
        </p:nvSpPr>
        <p:spPr>
          <a:xfrm>
            <a:off x="9912163" y="2888484"/>
            <a:ext cx="1093761" cy="584775"/>
          </a:xfrm>
          <a:prstGeom prst="rect">
            <a:avLst/>
          </a:prstGeom>
        </p:spPr>
        <p:txBody>
          <a:bodyPr wrap="none">
            <a:spAutoFit/>
          </a:bodyPr>
          <a:lstStyle/>
          <a:p>
            <a:r>
              <a:rPr lang="en-US" sz="1600" dirty="0">
                <a:solidFill>
                  <a:srgbClr val="505050"/>
                </a:solidFill>
              </a:rPr>
              <a:t>Encrypted</a:t>
            </a:r>
          </a:p>
          <a:p>
            <a:r>
              <a:rPr lang="en-US" sz="1600" dirty="0">
                <a:solidFill>
                  <a:srgbClr val="505050"/>
                </a:solidFill>
              </a:rPr>
              <a:t>CEK</a:t>
            </a:r>
          </a:p>
        </p:txBody>
      </p:sp>
      <p:sp>
        <p:nvSpPr>
          <p:cNvPr id="167" name="Rectangle 166"/>
          <p:cNvSpPr/>
          <p:nvPr/>
        </p:nvSpPr>
        <p:spPr>
          <a:xfrm>
            <a:off x="8574626" y="1462910"/>
            <a:ext cx="1599824" cy="830997"/>
          </a:xfrm>
          <a:prstGeom prst="rect">
            <a:avLst/>
          </a:prstGeom>
        </p:spPr>
        <p:txBody>
          <a:bodyPr wrap="square">
            <a:spAutoFit/>
          </a:bodyPr>
          <a:lstStyle/>
          <a:p>
            <a:r>
              <a:rPr lang="en-US" sz="1600" dirty="0">
                <a:solidFill>
                  <a:srgbClr val="505050"/>
                </a:solidFill>
              </a:rPr>
              <a:t>Column </a:t>
            </a:r>
            <a:r>
              <a:rPr lang="en-US" sz="1600" dirty="0" smtClean="0">
                <a:solidFill>
                  <a:srgbClr val="505050"/>
                </a:solidFill>
              </a:rPr>
              <a:t>encryption </a:t>
            </a:r>
            <a:r>
              <a:rPr lang="en-US" sz="1600" dirty="0">
                <a:solidFill>
                  <a:srgbClr val="505050"/>
                </a:solidFill>
              </a:rPr>
              <a:t>k</a:t>
            </a:r>
            <a:r>
              <a:rPr lang="en-US" sz="1600" dirty="0" smtClean="0">
                <a:solidFill>
                  <a:srgbClr val="505050"/>
                </a:solidFill>
              </a:rPr>
              <a:t>ey</a:t>
            </a:r>
            <a:endParaRPr lang="en-US" sz="1600" dirty="0">
              <a:solidFill>
                <a:srgbClr val="505050"/>
              </a:solidFill>
            </a:endParaRPr>
          </a:p>
          <a:p>
            <a:r>
              <a:rPr lang="en-US" sz="1600" dirty="0">
                <a:solidFill>
                  <a:srgbClr val="505050"/>
                </a:solidFill>
              </a:rPr>
              <a:t>(CEK)</a:t>
            </a:r>
          </a:p>
        </p:txBody>
      </p:sp>
      <p:sp>
        <p:nvSpPr>
          <p:cNvPr id="172" name="Rectangle 171"/>
          <p:cNvSpPr/>
          <p:nvPr/>
        </p:nvSpPr>
        <p:spPr>
          <a:xfrm>
            <a:off x="11076882" y="1462910"/>
            <a:ext cx="1332729" cy="830997"/>
          </a:xfrm>
          <a:prstGeom prst="rect">
            <a:avLst/>
          </a:prstGeom>
        </p:spPr>
        <p:txBody>
          <a:bodyPr wrap="square">
            <a:spAutoFit/>
          </a:bodyPr>
          <a:lstStyle/>
          <a:p>
            <a:r>
              <a:rPr lang="en-US" sz="1600" dirty="0">
                <a:solidFill>
                  <a:srgbClr val="505050"/>
                </a:solidFill>
              </a:rPr>
              <a:t>Column</a:t>
            </a:r>
          </a:p>
          <a:p>
            <a:r>
              <a:rPr lang="en-US" sz="1600" dirty="0">
                <a:solidFill>
                  <a:srgbClr val="505050"/>
                </a:solidFill>
              </a:rPr>
              <a:t>m</a:t>
            </a:r>
            <a:r>
              <a:rPr lang="en-US" sz="1600" dirty="0" smtClean="0">
                <a:solidFill>
                  <a:srgbClr val="505050"/>
                </a:solidFill>
              </a:rPr>
              <a:t>aster </a:t>
            </a:r>
            <a:r>
              <a:rPr lang="en-US" sz="1600" dirty="0">
                <a:solidFill>
                  <a:srgbClr val="505050"/>
                </a:solidFill>
              </a:rPr>
              <a:t>k</a:t>
            </a:r>
            <a:r>
              <a:rPr lang="en-US" sz="1600" dirty="0" smtClean="0">
                <a:solidFill>
                  <a:srgbClr val="505050"/>
                </a:solidFill>
              </a:rPr>
              <a:t>ey</a:t>
            </a:r>
            <a:endParaRPr lang="en-US" sz="1600" dirty="0">
              <a:solidFill>
                <a:srgbClr val="505050"/>
              </a:solidFill>
            </a:endParaRPr>
          </a:p>
          <a:p>
            <a:r>
              <a:rPr lang="en-US" sz="1600" dirty="0">
                <a:solidFill>
                  <a:srgbClr val="505050"/>
                </a:solidFill>
              </a:rPr>
              <a:t>(CMK)</a:t>
            </a:r>
          </a:p>
        </p:txBody>
      </p:sp>
      <p:grpSp>
        <p:nvGrpSpPr>
          <p:cNvPr id="174" name="Group 4"/>
          <p:cNvGrpSpPr>
            <a:grpSpLocks noChangeAspect="1"/>
          </p:cNvGrpSpPr>
          <p:nvPr/>
        </p:nvGrpSpPr>
        <p:grpSpPr bwMode="auto">
          <a:xfrm>
            <a:off x="10308858" y="1541053"/>
            <a:ext cx="661723" cy="686188"/>
            <a:chOff x="4639" y="124"/>
            <a:chExt cx="568" cy="589"/>
          </a:xfrm>
        </p:grpSpPr>
        <p:sp>
          <p:nvSpPr>
            <p:cNvPr id="175"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6"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7"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8" name="Freeform 7"/>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9" name="Freeform 8"/>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6" name="Freeform 9"/>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7" name="Freeform 10"/>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8" name="Freeform 11"/>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9" name="Freeform 12"/>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0" name="Freeform 13"/>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91" name="Group 190"/>
          <p:cNvGrpSpPr/>
          <p:nvPr/>
        </p:nvGrpSpPr>
        <p:grpSpPr>
          <a:xfrm>
            <a:off x="7788754" y="1520577"/>
            <a:ext cx="678470" cy="719158"/>
            <a:chOff x="9667136" y="170973"/>
            <a:chExt cx="924521" cy="979965"/>
          </a:xfrm>
        </p:grpSpPr>
        <p:grpSp>
          <p:nvGrpSpPr>
            <p:cNvPr id="192" name="Group 4"/>
            <p:cNvGrpSpPr>
              <a:grpSpLocks noChangeAspect="1"/>
            </p:cNvGrpSpPr>
            <p:nvPr/>
          </p:nvGrpSpPr>
          <p:grpSpPr bwMode="auto">
            <a:xfrm>
              <a:off x="9667136" y="557213"/>
              <a:ext cx="547688" cy="593725"/>
              <a:chOff x="4802" y="351"/>
              <a:chExt cx="345" cy="374"/>
            </a:xfrm>
          </p:grpSpPr>
          <p:sp>
            <p:nvSpPr>
              <p:cNvPr id="194" name="Freeform 5"/>
              <p:cNvSpPr>
                <a:spLocks/>
              </p:cNvSpPr>
              <p:nvPr/>
            </p:nvSpPr>
            <p:spPr bwMode="auto">
              <a:xfrm>
                <a:off x="4802"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5" name="Freeform 6"/>
              <p:cNvSpPr>
                <a:spLocks/>
              </p:cNvSpPr>
              <p:nvPr/>
            </p:nvSpPr>
            <p:spPr bwMode="auto">
              <a:xfrm>
                <a:off x="4802" y="358"/>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6" name="Freeform 7"/>
              <p:cNvSpPr>
                <a:spLocks/>
              </p:cNvSpPr>
              <p:nvPr/>
            </p:nvSpPr>
            <p:spPr bwMode="auto">
              <a:xfrm>
                <a:off x="5026" y="351"/>
                <a:ext cx="121" cy="120"/>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93" name="Freeform 12"/>
            <p:cNvSpPr>
              <a:spLocks noEditPoints="1"/>
            </p:cNvSpPr>
            <p:nvPr/>
          </p:nvSpPr>
          <p:spPr bwMode="auto">
            <a:xfrm>
              <a:off x="9996344" y="170973"/>
              <a:ext cx="595313" cy="593726"/>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97" name="Rectangle 196"/>
          <p:cNvSpPr/>
          <p:nvPr/>
        </p:nvSpPr>
        <p:spPr>
          <a:xfrm>
            <a:off x="10019135" y="4483345"/>
            <a:ext cx="614271" cy="338554"/>
          </a:xfrm>
          <a:prstGeom prst="rect">
            <a:avLst/>
          </a:prstGeom>
        </p:spPr>
        <p:txBody>
          <a:bodyPr wrap="none">
            <a:spAutoFit/>
          </a:bodyPr>
          <a:lstStyle/>
          <a:p>
            <a:r>
              <a:rPr lang="en-US" sz="1600" dirty="0">
                <a:solidFill>
                  <a:srgbClr val="505050"/>
                </a:solidFill>
              </a:rPr>
              <a:t>CMK</a:t>
            </a:r>
          </a:p>
        </p:txBody>
      </p:sp>
      <p:grpSp>
        <p:nvGrpSpPr>
          <p:cNvPr id="3" name="Group 4"/>
          <p:cNvGrpSpPr>
            <a:grpSpLocks noChangeAspect="1"/>
          </p:cNvGrpSpPr>
          <p:nvPr/>
        </p:nvGrpSpPr>
        <p:grpSpPr bwMode="auto">
          <a:xfrm>
            <a:off x="10308858" y="1535314"/>
            <a:ext cx="661723" cy="686188"/>
            <a:chOff x="4639" y="124"/>
            <a:chExt cx="568" cy="589"/>
          </a:xfrm>
        </p:grpSpPr>
        <p:sp>
          <p:nvSpPr>
            <p:cNvPr id="7"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8"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9"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 name="Freeform 7"/>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 name="Freeform 8"/>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 name="Freeform 9"/>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 name="Freeform 10"/>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 name="Freeform 11"/>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 name="Freeform 12"/>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 name="Freeform 13"/>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198" name="Group 4"/>
          <p:cNvGrpSpPr>
            <a:grpSpLocks noChangeAspect="1"/>
          </p:cNvGrpSpPr>
          <p:nvPr/>
        </p:nvGrpSpPr>
        <p:grpSpPr bwMode="auto">
          <a:xfrm>
            <a:off x="10308858" y="1535314"/>
            <a:ext cx="661723" cy="686188"/>
            <a:chOff x="4639" y="124"/>
            <a:chExt cx="568" cy="589"/>
          </a:xfrm>
        </p:grpSpPr>
        <p:sp>
          <p:nvSpPr>
            <p:cNvPr id="199"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0"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1"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2" name="Freeform 7"/>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3" name="Freeform 8"/>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4" name="Freeform 9"/>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5" name="Freeform 10"/>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6" name="Freeform 11"/>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7" name="Freeform 12"/>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08" name="Freeform 13"/>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210" name="Rectangle 209"/>
          <p:cNvSpPr/>
          <p:nvPr/>
        </p:nvSpPr>
        <p:spPr>
          <a:xfrm>
            <a:off x="10056285" y="6028152"/>
            <a:ext cx="997902" cy="338554"/>
          </a:xfrm>
          <a:prstGeom prst="rect">
            <a:avLst/>
          </a:prstGeom>
        </p:spPr>
        <p:txBody>
          <a:bodyPr wrap="none">
            <a:spAutoFit/>
          </a:bodyPr>
          <a:lstStyle/>
          <a:p>
            <a:r>
              <a:rPr lang="en-US" sz="1600" dirty="0">
                <a:solidFill>
                  <a:srgbClr val="505050"/>
                </a:solidFill>
              </a:rPr>
              <a:t>d</a:t>
            </a:r>
            <a:r>
              <a:rPr lang="en-US" sz="1600" dirty="0" smtClean="0">
                <a:solidFill>
                  <a:srgbClr val="505050"/>
                </a:solidFill>
              </a:rPr>
              <a:t>atabase</a:t>
            </a:r>
            <a:endParaRPr lang="en-US" sz="1600" dirty="0">
              <a:solidFill>
                <a:srgbClr val="505050"/>
              </a:solidFill>
            </a:endParaRPr>
          </a:p>
        </p:txBody>
      </p:sp>
      <p:sp>
        <p:nvSpPr>
          <p:cNvPr id="211" name="Rectangle 210"/>
          <p:cNvSpPr/>
          <p:nvPr/>
        </p:nvSpPr>
        <p:spPr>
          <a:xfrm>
            <a:off x="10046760" y="5790424"/>
            <a:ext cx="1899278" cy="338554"/>
          </a:xfrm>
          <a:prstGeom prst="rect">
            <a:avLst/>
          </a:prstGeom>
        </p:spPr>
        <p:txBody>
          <a:bodyPr wrap="square">
            <a:spAutoFit/>
          </a:bodyPr>
          <a:lstStyle/>
          <a:p>
            <a:r>
              <a:rPr lang="en-US" sz="1600" dirty="0" smtClean="0">
                <a:solidFill>
                  <a:srgbClr val="505050"/>
                </a:solidFill>
              </a:rPr>
              <a:t>Encrypted CEK</a:t>
            </a:r>
            <a:endParaRPr lang="en-US" sz="1600" dirty="0">
              <a:solidFill>
                <a:srgbClr val="505050"/>
              </a:solidFill>
            </a:endParaRPr>
          </a:p>
        </p:txBody>
      </p:sp>
      <p:grpSp>
        <p:nvGrpSpPr>
          <p:cNvPr id="29" name="Group 28"/>
          <p:cNvGrpSpPr/>
          <p:nvPr/>
        </p:nvGrpSpPr>
        <p:grpSpPr>
          <a:xfrm>
            <a:off x="9127515" y="2809054"/>
            <a:ext cx="753910" cy="753910"/>
            <a:chOff x="10349251" y="2961099"/>
            <a:chExt cx="753910" cy="753910"/>
          </a:xfrm>
        </p:grpSpPr>
        <p:sp>
          <p:nvSpPr>
            <p:cNvPr id="212" name="Oval 211"/>
            <p:cNvSpPr/>
            <p:nvPr/>
          </p:nvSpPr>
          <p:spPr bwMode="auto">
            <a:xfrm>
              <a:off x="10349251" y="2961099"/>
              <a:ext cx="753910" cy="753910"/>
            </a:xfrm>
            <a:prstGeom prst="ellipse">
              <a:avLst/>
            </a:prstGeom>
            <a:solidFill>
              <a:srgbClr val="C0000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grpSp>
          <p:nvGrpSpPr>
            <p:cNvPr id="213" name="Group 212"/>
            <p:cNvGrpSpPr/>
            <p:nvPr/>
          </p:nvGrpSpPr>
          <p:grpSpPr>
            <a:xfrm>
              <a:off x="10559530" y="3078751"/>
              <a:ext cx="334360" cy="493206"/>
              <a:chOff x="12647198" y="1718034"/>
              <a:chExt cx="334360" cy="493206"/>
            </a:xfrm>
          </p:grpSpPr>
          <p:sp>
            <p:nvSpPr>
              <p:cNvPr id="214" name="Oval 213"/>
              <p:cNvSpPr/>
              <p:nvPr/>
            </p:nvSpPr>
            <p:spPr bwMode="auto">
              <a:xfrm>
                <a:off x="12750030" y="1964637"/>
                <a:ext cx="160258" cy="1963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grpSp>
            <p:nvGrpSpPr>
              <p:cNvPr id="215" name="Group 16"/>
              <p:cNvGrpSpPr>
                <a:grpSpLocks noChangeAspect="1"/>
              </p:cNvGrpSpPr>
              <p:nvPr/>
            </p:nvGrpSpPr>
            <p:grpSpPr bwMode="auto">
              <a:xfrm>
                <a:off x="12647198" y="1718034"/>
                <a:ext cx="334360" cy="493206"/>
                <a:chOff x="7468" y="893"/>
                <a:chExt cx="341" cy="503"/>
              </a:xfrm>
            </p:grpSpPr>
            <p:sp>
              <p:nvSpPr>
                <p:cNvPr id="216" name="Freeform 17"/>
                <p:cNvSpPr>
                  <a:spLocks/>
                </p:cNvSpPr>
                <p:nvPr/>
              </p:nvSpPr>
              <p:spPr bwMode="auto">
                <a:xfrm>
                  <a:off x="7532" y="893"/>
                  <a:ext cx="212" cy="238"/>
                </a:xfrm>
                <a:custGeom>
                  <a:avLst/>
                  <a:gdLst>
                    <a:gd name="T0" fmla="*/ 207 w 207"/>
                    <a:gd name="T1" fmla="*/ 214 h 234"/>
                    <a:gd name="T2" fmla="*/ 161 w 207"/>
                    <a:gd name="T3" fmla="*/ 214 h 234"/>
                    <a:gd name="T4" fmla="*/ 161 w 207"/>
                    <a:gd name="T5" fmla="*/ 102 h 234"/>
                    <a:gd name="T6" fmla="*/ 104 w 207"/>
                    <a:gd name="T7" fmla="*/ 45 h 234"/>
                    <a:gd name="T8" fmla="*/ 46 w 207"/>
                    <a:gd name="T9" fmla="*/ 102 h 234"/>
                    <a:gd name="T10" fmla="*/ 46 w 207"/>
                    <a:gd name="T11" fmla="*/ 234 h 234"/>
                    <a:gd name="T12" fmla="*/ 0 w 207"/>
                    <a:gd name="T13" fmla="*/ 234 h 234"/>
                    <a:gd name="T14" fmla="*/ 0 w 207"/>
                    <a:gd name="T15" fmla="*/ 102 h 234"/>
                    <a:gd name="T16" fmla="*/ 104 w 207"/>
                    <a:gd name="T17" fmla="*/ 0 h 234"/>
                    <a:gd name="T18" fmla="*/ 207 w 207"/>
                    <a:gd name="T19" fmla="*/ 102 h 234"/>
                    <a:gd name="T20" fmla="*/ 207 w 207"/>
                    <a:gd name="T21" fmla="*/ 214 h 234"/>
                    <a:gd name="T22" fmla="*/ 207 w 207"/>
                    <a:gd name="T2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34">
                      <a:moveTo>
                        <a:pt x="207" y="214"/>
                      </a:moveTo>
                      <a:cubicBezTo>
                        <a:pt x="161" y="214"/>
                        <a:pt x="161" y="214"/>
                        <a:pt x="161" y="214"/>
                      </a:cubicBezTo>
                      <a:cubicBezTo>
                        <a:pt x="161" y="190"/>
                        <a:pt x="161" y="102"/>
                        <a:pt x="161" y="102"/>
                      </a:cubicBezTo>
                      <a:cubicBezTo>
                        <a:pt x="161" y="72"/>
                        <a:pt x="134" y="45"/>
                        <a:pt x="104" y="45"/>
                      </a:cubicBezTo>
                      <a:cubicBezTo>
                        <a:pt x="73" y="45"/>
                        <a:pt x="46" y="72"/>
                        <a:pt x="46" y="102"/>
                      </a:cubicBezTo>
                      <a:cubicBezTo>
                        <a:pt x="46" y="234"/>
                        <a:pt x="46" y="234"/>
                        <a:pt x="46" y="234"/>
                      </a:cubicBezTo>
                      <a:cubicBezTo>
                        <a:pt x="0" y="234"/>
                        <a:pt x="0" y="234"/>
                        <a:pt x="0" y="234"/>
                      </a:cubicBezTo>
                      <a:cubicBezTo>
                        <a:pt x="0" y="102"/>
                        <a:pt x="0" y="102"/>
                        <a:pt x="0" y="102"/>
                      </a:cubicBezTo>
                      <a:cubicBezTo>
                        <a:pt x="0" y="45"/>
                        <a:pt x="46" y="0"/>
                        <a:pt x="104" y="0"/>
                      </a:cubicBezTo>
                      <a:cubicBezTo>
                        <a:pt x="161" y="0"/>
                        <a:pt x="207" y="45"/>
                        <a:pt x="207" y="102"/>
                      </a:cubicBezTo>
                      <a:cubicBezTo>
                        <a:pt x="207" y="214"/>
                        <a:pt x="207" y="214"/>
                        <a:pt x="207" y="214"/>
                      </a:cubicBezTo>
                      <a:cubicBezTo>
                        <a:pt x="207" y="214"/>
                        <a:pt x="207" y="214"/>
                        <a:pt x="207" y="21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217" name="Freeform 18"/>
                <p:cNvSpPr>
                  <a:spLocks noEditPoints="1"/>
                </p:cNvSpPr>
                <p:nvPr/>
              </p:nvSpPr>
              <p:spPr bwMode="auto">
                <a:xfrm>
                  <a:off x="7468" y="1081"/>
                  <a:ext cx="341" cy="315"/>
                </a:xfrm>
                <a:custGeom>
                  <a:avLst/>
                  <a:gdLst>
                    <a:gd name="T0" fmla="*/ 0 w 334"/>
                    <a:gd name="T1" fmla="*/ 0 h 309"/>
                    <a:gd name="T2" fmla="*/ 0 w 334"/>
                    <a:gd name="T3" fmla="*/ 309 h 309"/>
                    <a:gd name="T4" fmla="*/ 334 w 334"/>
                    <a:gd name="T5" fmla="*/ 309 h 309"/>
                    <a:gd name="T6" fmla="*/ 334 w 334"/>
                    <a:gd name="T7" fmla="*/ 0 h 309"/>
                    <a:gd name="T8" fmla="*/ 0 w 334"/>
                    <a:gd name="T9" fmla="*/ 0 h 309"/>
                    <a:gd name="T10" fmla="*/ 181 w 334"/>
                    <a:gd name="T11" fmla="*/ 165 h 309"/>
                    <a:gd name="T12" fmla="*/ 181 w 334"/>
                    <a:gd name="T13" fmla="*/ 229 h 309"/>
                    <a:gd name="T14" fmla="*/ 152 w 334"/>
                    <a:gd name="T15" fmla="*/ 229 h 309"/>
                    <a:gd name="T16" fmla="*/ 152 w 334"/>
                    <a:gd name="T17" fmla="*/ 165 h 309"/>
                    <a:gd name="T18" fmla="*/ 128 w 334"/>
                    <a:gd name="T19" fmla="*/ 130 h 309"/>
                    <a:gd name="T20" fmla="*/ 167 w 334"/>
                    <a:gd name="T21" fmla="*/ 92 h 309"/>
                    <a:gd name="T22" fmla="*/ 205 w 334"/>
                    <a:gd name="T23" fmla="*/ 130 h 309"/>
                    <a:gd name="T24" fmla="*/ 181 w 334"/>
                    <a:gd name="T25" fmla="*/ 16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09">
                      <a:moveTo>
                        <a:pt x="0" y="0"/>
                      </a:moveTo>
                      <a:cubicBezTo>
                        <a:pt x="0" y="309"/>
                        <a:pt x="0" y="309"/>
                        <a:pt x="0" y="309"/>
                      </a:cubicBezTo>
                      <a:cubicBezTo>
                        <a:pt x="334" y="309"/>
                        <a:pt x="334" y="309"/>
                        <a:pt x="334" y="309"/>
                      </a:cubicBezTo>
                      <a:cubicBezTo>
                        <a:pt x="334" y="0"/>
                        <a:pt x="334" y="0"/>
                        <a:pt x="334" y="0"/>
                      </a:cubicBezTo>
                      <a:lnTo>
                        <a:pt x="0" y="0"/>
                      </a:lnTo>
                      <a:close/>
                      <a:moveTo>
                        <a:pt x="181" y="165"/>
                      </a:moveTo>
                      <a:cubicBezTo>
                        <a:pt x="181" y="165"/>
                        <a:pt x="181" y="165"/>
                        <a:pt x="181" y="229"/>
                      </a:cubicBezTo>
                      <a:cubicBezTo>
                        <a:pt x="181" y="229"/>
                        <a:pt x="181" y="229"/>
                        <a:pt x="152" y="229"/>
                      </a:cubicBezTo>
                      <a:cubicBezTo>
                        <a:pt x="152" y="229"/>
                        <a:pt x="152" y="229"/>
                        <a:pt x="152" y="165"/>
                      </a:cubicBezTo>
                      <a:cubicBezTo>
                        <a:pt x="138" y="162"/>
                        <a:pt x="128" y="148"/>
                        <a:pt x="128" y="130"/>
                      </a:cubicBezTo>
                      <a:cubicBezTo>
                        <a:pt x="128" y="109"/>
                        <a:pt x="145" y="92"/>
                        <a:pt x="167" y="92"/>
                      </a:cubicBezTo>
                      <a:cubicBezTo>
                        <a:pt x="188" y="92"/>
                        <a:pt x="205" y="109"/>
                        <a:pt x="205" y="130"/>
                      </a:cubicBezTo>
                      <a:cubicBezTo>
                        <a:pt x="205" y="148"/>
                        <a:pt x="195" y="162"/>
                        <a:pt x="181" y="1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grpSp>
      <p:sp>
        <p:nvSpPr>
          <p:cNvPr id="104" name="AutoShape 3"/>
          <p:cNvSpPr>
            <a:spLocks noChangeAspect="1" noChangeArrowheads="1" noTextEdit="1"/>
          </p:cNvSpPr>
          <p:nvPr/>
        </p:nvSpPr>
        <p:spPr bwMode="auto">
          <a:xfrm>
            <a:off x="9892246" y="1397612"/>
            <a:ext cx="1785938"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03" name="Title 33"/>
          <p:cNvSpPr>
            <a:spLocks noGrp="1"/>
          </p:cNvSpPr>
          <p:nvPr>
            <p:ph type="title"/>
          </p:nvPr>
        </p:nvSpPr>
        <p:spPr>
          <a:xfrm>
            <a:off x="274320" y="296898"/>
            <a:ext cx="11887518" cy="914365"/>
          </a:xfrm>
        </p:spPr>
        <p:txBody>
          <a:bodyPr/>
          <a:lstStyle/>
          <a:p>
            <a:r>
              <a:rPr lang="en-US" sz="4800" dirty="0">
                <a:solidFill>
                  <a:schemeClr val="bg1"/>
                </a:solidFill>
              </a:rPr>
              <a:t>Key provisioning</a:t>
            </a:r>
          </a:p>
        </p:txBody>
      </p:sp>
    </p:spTree>
    <p:extLst>
      <p:ext uri="{BB962C8B-B14F-4D97-AF65-F5344CB8AC3E}">
        <p14:creationId xmlns:p14="http://schemas.microsoft.com/office/powerpoint/2010/main" val="4111388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500"/>
                                        <p:tgtEl>
                                          <p:spTgt spid="1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fade">
                                      <p:cBhvr>
                                        <p:cTn id="13" dur="500"/>
                                        <p:tgtEl>
                                          <p:spTgt spid="172"/>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wipe(left)">
                                      <p:cBhvr>
                                        <p:cTn id="24" dur="500"/>
                                        <p:tgtEl>
                                          <p:spTgt spid="120"/>
                                        </p:tgtEl>
                                      </p:cBhvr>
                                    </p:animEffect>
                                  </p:childTnLst>
                                </p:cTn>
                              </p:par>
                            </p:childTnLst>
                          </p:cTn>
                        </p:par>
                        <p:par>
                          <p:cTn id="25" fill="hold">
                            <p:stCondLst>
                              <p:cond delay="500"/>
                            </p:stCondLst>
                            <p:childTnLst>
                              <p:par>
                                <p:cTn id="26" presetID="9" presetClass="emph" presetSubtype="0" nodeType="afterEffect">
                                  <p:stCondLst>
                                    <p:cond delay="0"/>
                                  </p:stCondLst>
                                  <p:childTnLst>
                                    <p:set>
                                      <p:cBhvr rctx="PPT">
                                        <p:cTn id="27" dur="indefinite"/>
                                        <p:tgtEl>
                                          <p:spTgt spid="17"/>
                                        </p:tgtEl>
                                        <p:attrNameLst>
                                          <p:attrName>style.opacity</p:attrName>
                                        </p:attrNameLst>
                                      </p:cBhvr>
                                      <p:to>
                                        <p:strVal val="0.25"/>
                                      </p:to>
                                    </p:set>
                                    <p:animEffect filter="image" prLst="opacity: 0.25">
                                      <p:cBhvr rctx="IE">
                                        <p:cTn id="28" dur="indefinite"/>
                                        <p:tgtEl>
                                          <p:spTgt spid="17"/>
                                        </p:tgtEl>
                                      </p:cBhvr>
                                    </p:animEffect>
                                  </p:childTnLst>
                                </p:cTn>
                              </p:par>
                            </p:childTnLst>
                          </p:cTn>
                        </p:par>
                        <p:par>
                          <p:cTn id="29" fill="hold">
                            <p:stCondLst>
                              <p:cond delay="500"/>
                            </p:stCondLst>
                            <p:childTnLst>
                              <p:par>
                                <p:cTn id="30" presetID="9" presetClass="emph" presetSubtype="0" nodeType="afterEffect">
                                  <p:stCondLst>
                                    <p:cond delay="0"/>
                                  </p:stCondLst>
                                  <p:childTnLst>
                                    <p:set>
                                      <p:cBhvr rctx="PPT">
                                        <p:cTn id="31" dur="indefinite"/>
                                        <p:tgtEl>
                                          <p:spTgt spid="3"/>
                                        </p:tgtEl>
                                        <p:attrNameLst>
                                          <p:attrName>style.opacity</p:attrName>
                                        </p:attrNameLst>
                                      </p:cBhvr>
                                      <p:to>
                                        <p:strVal val="0.25"/>
                                      </p:to>
                                    </p:set>
                                    <p:animEffect filter="image" prLst="opacity: 0.25">
                                      <p:cBhvr rctx="IE">
                                        <p:cTn id="32" dur="indefinite"/>
                                        <p:tgtEl>
                                          <p:spTgt spid="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91"/>
                                        </p:tgtEl>
                                        <p:attrNameLst>
                                          <p:attrName>style.visibility</p:attrName>
                                        </p:attrNameLst>
                                      </p:cBhvr>
                                      <p:to>
                                        <p:strVal val="visible"/>
                                      </p:to>
                                    </p:set>
                                    <p:animEffect transition="in" filter="fade">
                                      <p:cBhvr>
                                        <p:cTn id="36" dur="500"/>
                                        <p:tgtEl>
                                          <p:spTgt spid="191"/>
                                        </p:tgtEl>
                                      </p:cBhvr>
                                    </p:animEffect>
                                  </p:childTnLst>
                                </p:cTn>
                              </p:par>
                              <p:par>
                                <p:cTn id="37" presetID="10"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childTnLst>
                          </p:cTn>
                        </p:par>
                        <p:par>
                          <p:cTn id="40" fill="hold">
                            <p:stCondLst>
                              <p:cond delay="1000"/>
                            </p:stCondLst>
                            <p:childTnLst>
                              <p:par>
                                <p:cTn id="41" presetID="49" presetClass="path" presetSubtype="0" accel="50000" decel="50000" fill="hold" nodeType="afterEffect">
                                  <p:stCondLst>
                                    <p:cond delay="0"/>
                                  </p:stCondLst>
                                  <p:childTnLst>
                                    <p:animMotion origin="layout" path="M -1.39903E-6 -4.46664E-6 L 0.1122 0.18135 " pathEditMode="relative" rAng="0" ptsTypes="AA">
                                      <p:cBhvr>
                                        <p:cTn id="42" dur="2000" fill="hold"/>
                                        <p:tgtEl>
                                          <p:spTgt spid="191"/>
                                        </p:tgtEl>
                                        <p:attrNameLst>
                                          <p:attrName>ppt_x</p:attrName>
                                          <p:attrName>ppt_y</p:attrName>
                                        </p:attrNameLst>
                                      </p:cBhvr>
                                      <p:rCtr x="5604" y="9056"/>
                                    </p:animMotion>
                                  </p:childTnLst>
                                </p:cTn>
                              </p:par>
                              <p:par>
                                <p:cTn id="43" presetID="49" presetClass="path" presetSubtype="0" accel="50000" decel="50000" fill="hold" nodeType="withEffect">
                                  <p:stCondLst>
                                    <p:cond delay="0"/>
                                  </p:stCondLst>
                                  <p:childTnLst>
                                    <p:animMotion origin="layout" path="M -1.65943E-6 4.64367E-6 L -0.09191 0.18111 " pathEditMode="relative" rAng="0" ptsTypes="AA">
                                      <p:cBhvr>
                                        <p:cTn id="44" dur="2000" fill="hold"/>
                                        <p:tgtEl>
                                          <p:spTgt spid="174"/>
                                        </p:tgtEl>
                                        <p:attrNameLst>
                                          <p:attrName>ppt_x</p:attrName>
                                          <p:attrName>ppt_y</p:attrName>
                                        </p:attrNameLst>
                                      </p:cBhvr>
                                      <p:rCtr x="-4595" y="9056"/>
                                    </p:animMotion>
                                  </p:childTnLst>
                                </p:cTn>
                              </p:par>
                            </p:childTnLst>
                          </p:cTn>
                        </p:par>
                        <p:par>
                          <p:cTn id="45" fill="hold">
                            <p:stCondLst>
                              <p:cond delay="3000"/>
                            </p:stCondLst>
                            <p:childTnLst>
                              <p:par>
                                <p:cTn id="46" presetID="10" presetClass="exit" presetSubtype="0" fill="hold" nodeType="afterEffect">
                                  <p:stCondLst>
                                    <p:cond delay="0"/>
                                  </p:stCondLst>
                                  <p:childTnLst>
                                    <p:animEffect transition="out" filter="fade">
                                      <p:cBhvr>
                                        <p:cTn id="47" dur="500"/>
                                        <p:tgtEl>
                                          <p:spTgt spid="191"/>
                                        </p:tgtEl>
                                      </p:cBhvr>
                                    </p:animEffect>
                                    <p:set>
                                      <p:cBhvr>
                                        <p:cTn id="48" dur="1" fill="hold">
                                          <p:stCondLst>
                                            <p:cond delay="499"/>
                                          </p:stCondLst>
                                        </p:cTn>
                                        <p:tgtEl>
                                          <p:spTgt spid="191"/>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4"/>
                                        </p:tgtEl>
                                      </p:cBhvr>
                                    </p:animEffect>
                                    <p:set>
                                      <p:cBhvr>
                                        <p:cTn id="51" dur="1" fill="hold">
                                          <p:stCondLst>
                                            <p:cond delay="499"/>
                                          </p:stCondLst>
                                        </p:cTn>
                                        <p:tgtEl>
                                          <p:spTgt spid="174"/>
                                        </p:tgtEl>
                                        <p:attrNameLst>
                                          <p:attrName>style.visibility</p:attrName>
                                        </p:attrNameLst>
                                      </p:cBhvr>
                                      <p:to>
                                        <p:strVal val="hidden"/>
                                      </p:to>
                                    </p:se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162"/>
                                        </p:tgtEl>
                                        <p:attrNameLst>
                                          <p:attrName>style.visibility</p:attrName>
                                        </p:attrNameLst>
                                      </p:cBhvr>
                                      <p:to>
                                        <p:strVal val="visible"/>
                                      </p:to>
                                    </p:set>
                                    <p:animEffect transition="in" filter="fade">
                                      <p:cBhvr>
                                        <p:cTn id="55" dur="500"/>
                                        <p:tgtEl>
                                          <p:spTgt spid="162"/>
                                        </p:tgtEl>
                                      </p:cBhvr>
                                    </p:animEffect>
                                  </p:childTnLst>
                                </p:cTn>
                              </p:par>
                              <p:par>
                                <p:cTn id="56" presetID="1" presetClass="entr" presetSubtype="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par>
                                <p:cTn id="58" presetID="10" presetClass="entr" presetSubtype="0" fill="hold" grpId="0" nodeType="withEffect">
                                  <p:stCondLst>
                                    <p:cond delay="0"/>
                                  </p:stCondLst>
                                  <p:childTnLst>
                                    <p:set>
                                      <p:cBhvr>
                                        <p:cTn id="59" dur="1" fill="hold">
                                          <p:stCondLst>
                                            <p:cond delay="0"/>
                                          </p:stCondLst>
                                        </p:cTn>
                                        <p:tgtEl>
                                          <p:spTgt spid="164"/>
                                        </p:tgtEl>
                                        <p:attrNameLst>
                                          <p:attrName>style.visibility</p:attrName>
                                        </p:attrNameLst>
                                      </p:cBhvr>
                                      <p:to>
                                        <p:strVal val="visible"/>
                                      </p:to>
                                    </p:set>
                                    <p:animEffect transition="in" filter="fade">
                                      <p:cBhvr>
                                        <p:cTn id="60" dur="500"/>
                                        <p:tgtEl>
                                          <p:spTgt spid="164"/>
                                        </p:tgtEl>
                                      </p:cBhvr>
                                    </p:animEffect>
                                  </p:childTnLst>
                                </p:cTn>
                              </p:par>
                            </p:childTnLst>
                          </p:cTn>
                        </p:par>
                        <p:par>
                          <p:cTn id="61" fill="hold">
                            <p:stCondLst>
                              <p:cond delay="4000"/>
                            </p:stCondLst>
                            <p:childTnLst>
                              <p:par>
                                <p:cTn id="62" presetID="9" presetClass="emph" presetSubtype="0" nodeType="afterEffect">
                                  <p:stCondLst>
                                    <p:cond delay="0"/>
                                  </p:stCondLst>
                                  <p:childTnLst>
                                    <p:set>
                                      <p:cBhvr rctx="PPT">
                                        <p:cTn id="63" dur="indefinite"/>
                                        <p:tgtEl>
                                          <p:spTgt spid="18"/>
                                        </p:tgtEl>
                                        <p:attrNameLst>
                                          <p:attrName>style.opacity</p:attrName>
                                        </p:attrNameLst>
                                      </p:cBhvr>
                                      <p:to>
                                        <p:strVal val="0.5"/>
                                      </p:to>
                                    </p:set>
                                    <p:animEffect filter="image" prLst="opacity: 0.5">
                                      <p:cBhvr rctx="IE">
                                        <p:cTn id="64" dur="indefinite"/>
                                        <p:tgtEl>
                                          <p:spTgt spid="18"/>
                                        </p:tgtEl>
                                      </p:cBhvr>
                                    </p:animEffect>
                                  </p:childTnLst>
                                </p:cTn>
                              </p:par>
                              <p:par>
                                <p:cTn id="65" presetID="10" presetClass="exit" presetSubtype="0" fill="hold" nodeType="with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53" presetClass="entr" presetSubtype="16" fill="hold" nodeType="withEffect">
                                  <p:stCondLst>
                                    <p:cond delay="0"/>
                                  </p:stCondLst>
                                  <p:childTnLst>
                                    <p:set>
                                      <p:cBhvr>
                                        <p:cTn id="69" dur="1" fill="hold">
                                          <p:stCondLst>
                                            <p:cond delay="0"/>
                                          </p:stCondLst>
                                        </p:cTn>
                                        <p:tgtEl>
                                          <p:spTgt spid="180"/>
                                        </p:tgtEl>
                                        <p:attrNameLst>
                                          <p:attrName>style.visibility</p:attrName>
                                        </p:attrNameLst>
                                      </p:cBhvr>
                                      <p:to>
                                        <p:strVal val="visible"/>
                                      </p:to>
                                    </p:set>
                                    <p:anim calcmode="lin" valueType="num">
                                      <p:cBhvr>
                                        <p:cTn id="70" dur="500" fill="hold"/>
                                        <p:tgtEl>
                                          <p:spTgt spid="180"/>
                                        </p:tgtEl>
                                        <p:attrNameLst>
                                          <p:attrName>ppt_w</p:attrName>
                                        </p:attrNameLst>
                                      </p:cBhvr>
                                      <p:tavLst>
                                        <p:tav tm="0">
                                          <p:val>
                                            <p:fltVal val="0"/>
                                          </p:val>
                                        </p:tav>
                                        <p:tav tm="100000">
                                          <p:val>
                                            <p:strVal val="#ppt_w"/>
                                          </p:val>
                                        </p:tav>
                                      </p:tavLst>
                                    </p:anim>
                                    <p:anim calcmode="lin" valueType="num">
                                      <p:cBhvr>
                                        <p:cTn id="71" dur="500" fill="hold"/>
                                        <p:tgtEl>
                                          <p:spTgt spid="180"/>
                                        </p:tgtEl>
                                        <p:attrNameLst>
                                          <p:attrName>ppt_h</p:attrName>
                                        </p:attrNameLst>
                                      </p:cBhvr>
                                      <p:tavLst>
                                        <p:tav tm="0">
                                          <p:val>
                                            <p:fltVal val="0"/>
                                          </p:val>
                                        </p:tav>
                                        <p:tav tm="100000">
                                          <p:val>
                                            <p:strVal val="#ppt_h"/>
                                          </p:val>
                                        </p:tav>
                                      </p:tavLst>
                                    </p:anim>
                                    <p:animEffect transition="in" filter="fade">
                                      <p:cBhvr>
                                        <p:cTn id="72" dur="500"/>
                                        <p:tgtEl>
                                          <p:spTgt spid="18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wipe(left)">
                                      <p:cBhvr>
                                        <p:cTn id="77" dur="500"/>
                                        <p:tgtEl>
                                          <p:spTgt spid="121"/>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24"/>
                                        </p:tgtEl>
                                        <p:attrNameLst>
                                          <p:attrName>style.visibility</p:attrName>
                                        </p:attrNameLst>
                                      </p:cBhvr>
                                      <p:to>
                                        <p:strVal val="visible"/>
                                      </p:to>
                                    </p:set>
                                    <p:animEffect transition="in" filter="fade">
                                      <p:cBhvr>
                                        <p:cTn id="81" dur="500"/>
                                        <p:tgtEl>
                                          <p:spTgt spid="124"/>
                                        </p:tgtEl>
                                      </p:cBhvr>
                                    </p:animEffect>
                                  </p:childTnLst>
                                </p:cTn>
                              </p:par>
                              <p:par>
                                <p:cTn id="82" presetID="10" presetClass="entr" presetSubtype="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nodeType="withEffect">
                                  <p:stCondLst>
                                    <p:cond delay="0"/>
                                  </p:stCondLst>
                                  <p:childTnLst>
                                    <p:set>
                                      <p:cBhvr>
                                        <p:cTn id="86" dur="1" fill="hold">
                                          <p:stCondLst>
                                            <p:cond delay="0"/>
                                          </p:stCondLst>
                                        </p:cTn>
                                        <p:tgtEl>
                                          <p:spTgt spid="198"/>
                                        </p:tgtEl>
                                        <p:attrNameLst>
                                          <p:attrName>style.visibility</p:attrName>
                                        </p:attrNameLst>
                                      </p:cBhvr>
                                      <p:to>
                                        <p:strVal val="visible"/>
                                      </p:to>
                                    </p:set>
                                    <p:animEffect transition="in" filter="fade">
                                      <p:cBhvr>
                                        <p:cTn id="87" dur="500"/>
                                        <p:tgtEl>
                                          <p:spTgt spid="198"/>
                                        </p:tgtEl>
                                      </p:cBhvr>
                                    </p:animEffect>
                                  </p:childTnLst>
                                </p:cTn>
                              </p:par>
                            </p:childTnLst>
                          </p:cTn>
                        </p:par>
                        <p:par>
                          <p:cTn id="88" fill="hold">
                            <p:stCondLst>
                              <p:cond delay="1000"/>
                            </p:stCondLst>
                            <p:childTnLst>
                              <p:par>
                                <p:cTn id="89" presetID="9" presetClass="emph" presetSubtype="0" nodeType="afterEffect">
                                  <p:stCondLst>
                                    <p:cond delay="0"/>
                                  </p:stCondLst>
                                  <p:childTnLst>
                                    <p:set>
                                      <p:cBhvr rctx="PPT">
                                        <p:cTn id="90" dur="indefinite"/>
                                        <p:tgtEl>
                                          <p:spTgt spid="198"/>
                                        </p:tgtEl>
                                        <p:attrNameLst>
                                          <p:attrName>style.opacity</p:attrName>
                                        </p:attrNameLst>
                                      </p:cBhvr>
                                      <p:to>
                                        <p:strVal val="0.25"/>
                                      </p:to>
                                    </p:set>
                                    <p:animEffect filter="image" prLst="opacity: 0.25">
                                      <p:cBhvr rctx="IE">
                                        <p:cTn id="91" dur="indefinite"/>
                                        <p:tgtEl>
                                          <p:spTgt spid="198"/>
                                        </p:tgtEl>
                                      </p:cBhvr>
                                    </p:animEffect>
                                  </p:childTnLst>
                                </p:cTn>
                              </p:par>
                            </p:childTnLst>
                          </p:cTn>
                        </p:par>
                        <p:par>
                          <p:cTn id="92" fill="hold">
                            <p:stCondLst>
                              <p:cond delay="1000"/>
                            </p:stCondLst>
                            <p:childTnLst>
                              <p:par>
                                <p:cTn id="93" presetID="9" presetClass="emph" presetSubtype="0" nodeType="afterEffect">
                                  <p:stCondLst>
                                    <p:cond delay="0"/>
                                  </p:stCondLst>
                                  <p:childTnLst>
                                    <p:set>
                                      <p:cBhvr rctx="PPT">
                                        <p:cTn id="94" dur="indefinite"/>
                                        <p:tgtEl>
                                          <p:spTgt spid="198"/>
                                        </p:tgtEl>
                                        <p:attrNameLst>
                                          <p:attrName>style.opacity</p:attrName>
                                        </p:attrNameLst>
                                      </p:cBhvr>
                                      <p:to>
                                        <p:strVal val="0.75"/>
                                      </p:to>
                                    </p:set>
                                    <p:animEffect filter="image" prLst="opacity: 0.75">
                                      <p:cBhvr rctx="IE">
                                        <p:cTn id="95" dur="indefinite"/>
                                        <p:tgtEl>
                                          <p:spTgt spid="198"/>
                                        </p:tgtEl>
                                      </p:cBhvr>
                                    </p:animEffect>
                                  </p:childTnLst>
                                </p:cTn>
                              </p:par>
                              <p:par>
                                <p:cTn id="96" presetID="42" presetClass="path" presetSubtype="0" accel="50000" decel="50000" fill="hold" nodeType="withEffect">
                                  <p:stCondLst>
                                    <p:cond delay="0"/>
                                  </p:stCondLst>
                                  <p:childTnLst>
                                    <p:animMotion origin="layout" path="M -1.65943E-6 2.4966E-6 L -0.06063 0.31548 " pathEditMode="relative" rAng="0" ptsTypes="AA">
                                      <p:cBhvr>
                                        <p:cTn id="97" dur="2000" fill="hold"/>
                                        <p:tgtEl>
                                          <p:spTgt spid="198"/>
                                        </p:tgtEl>
                                        <p:attrNameLst>
                                          <p:attrName>ppt_x</p:attrName>
                                          <p:attrName>ppt_y</p:attrName>
                                        </p:attrNameLst>
                                      </p:cBhvr>
                                      <p:rCtr x="-3038" y="15774"/>
                                    </p:animMotion>
                                  </p:childTnLst>
                                </p:cTn>
                              </p:par>
                              <p:par>
                                <p:cTn id="98" presetID="26" presetClass="emph" presetSubtype="0" fill="hold" nodeType="withEffect">
                                  <p:stCondLst>
                                    <p:cond delay="0"/>
                                  </p:stCondLst>
                                  <p:childTnLst>
                                    <p:animEffect transition="out" filter="fade">
                                      <p:cBhvr>
                                        <p:cTn id="99" dur="500" tmFilter="0, 0; .2, .5; .8, .5; 1, 0"/>
                                        <p:tgtEl>
                                          <p:spTgt spid="27"/>
                                        </p:tgtEl>
                                      </p:cBhvr>
                                    </p:animEffect>
                                    <p:animScale>
                                      <p:cBhvr>
                                        <p:cTn id="100" dur="250" autoRev="1" fill="hold"/>
                                        <p:tgtEl>
                                          <p:spTgt spid="27"/>
                                        </p:tgtEl>
                                      </p:cBhvr>
                                      <p:by x="105000" y="105000"/>
                                    </p:animScale>
                                  </p:childTnLst>
                                </p:cTn>
                              </p:par>
                            </p:childTnLst>
                          </p:cTn>
                        </p:par>
                        <p:par>
                          <p:cTn id="101" fill="hold">
                            <p:stCondLst>
                              <p:cond delay="3000"/>
                            </p:stCondLst>
                            <p:childTnLst>
                              <p:par>
                                <p:cTn id="102" presetID="10" presetClass="entr" presetSubtype="0" fill="hold" grpId="0" nodeType="afterEffect">
                                  <p:stCondLst>
                                    <p:cond delay="0"/>
                                  </p:stCondLst>
                                  <p:childTnLst>
                                    <p:set>
                                      <p:cBhvr>
                                        <p:cTn id="103" dur="1" fill="hold">
                                          <p:stCondLst>
                                            <p:cond delay="0"/>
                                          </p:stCondLst>
                                        </p:cTn>
                                        <p:tgtEl>
                                          <p:spTgt spid="197"/>
                                        </p:tgtEl>
                                        <p:attrNameLst>
                                          <p:attrName>style.visibility</p:attrName>
                                        </p:attrNameLst>
                                      </p:cBhvr>
                                      <p:to>
                                        <p:strVal val="visible"/>
                                      </p:to>
                                    </p:set>
                                    <p:animEffect transition="in" filter="fade">
                                      <p:cBhvr>
                                        <p:cTn id="104" dur="500"/>
                                        <p:tgtEl>
                                          <p:spTgt spid="19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wipe(left)">
                                      <p:cBhvr>
                                        <p:cTn id="109" dur="500"/>
                                        <p:tgtEl>
                                          <p:spTgt spid="122"/>
                                        </p:tgtEl>
                                      </p:cBhvr>
                                    </p:animEffect>
                                  </p:childTnLst>
                                </p:cTn>
                              </p:par>
                            </p:childTnLst>
                          </p:cTn>
                        </p:par>
                        <p:par>
                          <p:cTn id="110" fill="hold">
                            <p:stCondLst>
                              <p:cond delay="500"/>
                            </p:stCondLst>
                            <p:childTnLst>
                              <p:par>
                                <p:cTn id="111" presetID="10" presetClass="entr" presetSubtype="0" fill="hold" nodeType="afterEffect">
                                  <p:stCondLst>
                                    <p:cond delay="0"/>
                                  </p:stCondLst>
                                  <p:childTnLst>
                                    <p:set>
                                      <p:cBhvr>
                                        <p:cTn id="112" dur="1" fill="hold">
                                          <p:stCondLst>
                                            <p:cond delay="0"/>
                                          </p:stCondLst>
                                        </p:cTn>
                                        <p:tgtEl>
                                          <p:spTgt spid="185"/>
                                        </p:tgtEl>
                                        <p:attrNameLst>
                                          <p:attrName>style.visibility</p:attrName>
                                        </p:attrNameLst>
                                      </p:cBhvr>
                                      <p:to>
                                        <p:strVal val="visible"/>
                                      </p:to>
                                    </p:set>
                                    <p:animEffect transition="in" filter="fade">
                                      <p:cBhvr>
                                        <p:cTn id="113" dur="500"/>
                                        <p:tgtEl>
                                          <p:spTgt spid="18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21"/>
                                        </p:tgtEl>
                                        <p:attrNameLst>
                                          <p:attrName>style.visibility</p:attrName>
                                        </p:attrNameLst>
                                      </p:cBhvr>
                                      <p:to>
                                        <p:strVal val="visible"/>
                                      </p:to>
                                    </p:set>
                                    <p:animEffect transition="in" filter="fade">
                                      <p:cBhvr>
                                        <p:cTn id="116" dur="500"/>
                                        <p:tgtEl>
                                          <p:spTgt spid="22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10"/>
                                        </p:tgtEl>
                                        <p:attrNameLst>
                                          <p:attrName>style.visibility</p:attrName>
                                        </p:attrNameLst>
                                      </p:cBhvr>
                                      <p:to>
                                        <p:strVal val="visible"/>
                                      </p:to>
                                    </p:set>
                                    <p:animEffect transition="in" filter="fade">
                                      <p:cBhvr>
                                        <p:cTn id="119" dur="500"/>
                                        <p:tgtEl>
                                          <p:spTgt spid="210"/>
                                        </p:tgtEl>
                                      </p:cBhvr>
                                    </p:animEffect>
                                  </p:childTnLst>
                                </p:cTn>
                              </p:par>
                            </p:childTnLst>
                          </p:cTn>
                        </p:par>
                        <p:par>
                          <p:cTn id="120" fill="hold">
                            <p:stCondLst>
                              <p:cond delay="1000"/>
                            </p:stCondLst>
                            <p:childTnLst>
                              <p:par>
                                <p:cTn id="121" presetID="1" presetClass="entr" presetSubtype="0" fill="hold" nodeType="after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par>
                                <p:cTn id="123" presetID="6" presetClass="emph" presetSubtype="0" fill="hold" nodeType="withEffect">
                                  <p:stCondLst>
                                    <p:cond delay="0"/>
                                  </p:stCondLst>
                                  <p:childTnLst>
                                    <p:animScale>
                                      <p:cBhvr>
                                        <p:cTn id="124" dur="1000" fill="hold"/>
                                        <p:tgtEl>
                                          <p:spTgt spid="29"/>
                                        </p:tgtEl>
                                      </p:cBhvr>
                                      <p:by x="50000" y="50000"/>
                                    </p:animScale>
                                  </p:childTnLst>
                                </p:cTn>
                              </p:par>
                              <p:par>
                                <p:cTn id="125" presetID="42" presetClass="path" presetSubtype="0" accel="50000" decel="50000" fill="hold" nodeType="withEffect">
                                  <p:stCondLst>
                                    <p:cond delay="0"/>
                                  </p:stCondLst>
                                  <p:childTnLst>
                                    <p:animMotion origin="layout" path="M -2.83125E-6 1.7567E-6 L -2.83125E-6 0.41421 " pathEditMode="relative" rAng="0" ptsTypes="AA">
                                      <p:cBhvr>
                                        <p:cTn id="126" dur="2000" fill="hold"/>
                                        <p:tgtEl>
                                          <p:spTgt spid="29"/>
                                        </p:tgtEl>
                                        <p:attrNameLst>
                                          <p:attrName>ppt_x</p:attrName>
                                          <p:attrName>ppt_y</p:attrName>
                                        </p:attrNameLst>
                                      </p:cBhvr>
                                      <p:rCtr x="0" y="20699"/>
                                    </p:animMotion>
                                  </p:childTnLst>
                                </p:cTn>
                              </p:par>
                              <p:par>
                                <p:cTn id="127" presetID="26" presetClass="emph" presetSubtype="0" fill="hold" nodeType="withEffect">
                                  <p:stCondLst>
                                    <p:cond delay="1800"/>
                                  </p:stCondLst>
                                  <p:childTnLst>
                                    <p:animEffect transition="out" filter="fade">
                                      <p:cBhvr>
                                        <p:cTn id="128" dur="500" tmFilter="0, 0; .2, .5; .8, .5; 1, 0"/>
                                        <p:tgtEl>
                                          <p:spTgt spid="185"/>
                                        </p:tgtEl>
                                      </p:cBhvr>
                                    </p:animEffect>
                                    <p:animScale>
                                      <p:cBhvr>
                                        <p:cTn id="129" dur="250" autoRev="1" fill="hold"/>
                                        <p:tgtEl>
                                          <p:spTgt spid="185"/>
                                        </p:tgtEl>
                                      </p:cBhvr>
                                      <p:by x="105000" y="105000"/>
                                    </p:animScale>
                                  </p:childTnLst>
                                </p:cTn>
                              </p:par>
                            </p:childTnLst>
                          </p:cTn>
                        </p:par>
                        <p:par>
                          <p:cTn id="130" fill="hold">
                            <p:stCondLst>
                              <p:cond delay="3300"/>
                            </p:stCondLst>
                            <p:childTnLst>
                              <p:par>
                                <p:cTn id="131" presetID="10" presetClass="entr" presetSubtype="0" fill="hold" grpId="0" nodeType="afterEffect">
                                  <p:stCondLst>
                                    <p:cond delay="0"/>
                                  </p:stCondLst>
                                  <p:childTnLst>
                                    <p:set>
                                      <p:cBhvr>
                                        <p:cTn id="132" dur="1" fill="hold">
                                          <p:stCondLst>
                                            <p:cond delay="0"/>
                                          </p:stCondLst>
                                        </p:cTn>
                                        <p:tgtEl>
                                          <p:spTgt spid="211"/>
                                        </p:tgtEl>
                                        <p:attrNameLst>
                                          <p:attrName>style.visibility</p:attrName>
                                        </p:attrNameLst>
                                      </p:cBhvr>
                                      <p:to>
                                        <p:strVal val="visible"/>
                                      </p:to>
                                    </p:set>
                                    <p:animEffect transition="in" filter="fade">
                                      <p:cBhvr>
                                        <p:cTn id="13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162" grpId="0" animBg="1"/>
      <p:bldP spid="119" grpId="0" animBg="1"/>
      <p:bldP spid="120" grpId="0" animBg="1"/>
      <p:bldP spid="121" grpId="0" animBg="1"/>
      <p:bldP spid="122" grpId="0" animBg="1"/>
      <p:bldP spid="124" grpId="0"/>
      <p:bldP spid="164" grpId="0"/>
      <p:bldP spid="167" grpId="0"/>
      <p:bldP spid="172" grpId="0"/>
      <p:bldP spid="197" grpId="0"/>
      <p:bldP spid="210" grpId="0"/>
      <p:bldP spid="211" grpId="0"/>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41" name="Table 40"/>
          <p:cNvGraphicFramePr>
            <a:graphicFrameLocks noGrp="1"/>
          </p:cNvGraphicFramePr>
          <p:nvPr>
            <p:extLst/>
          </p:nvPr>
        </p:nvGraphicFramePr>
        <p:xfrm>
          <a:off x="6503405" y="4776823"/>
          <a:ext cx="5128123" cy="1222524"/>
        </p:xfrm>
        <a:graphic>
          <a:graphicData uri="http://schemas.openxmlformats.org/drawingml/2006/table">
            <a:tbl>
              <a:tblPr firstRow="1">
                <a:tableStyleId>{3C2FFA5D-87B4-456A-9821-1D502468CF0F}</a:tableStyleId>
              </a:tblPr>
              <a:tblGrid>
                <a:gridCol w="780012">
                  <a:extLst>
                    <a:ext uri="{9D8B030D-6E8A-4147-A177-3AD203B41FA5}">
                      <a16:colId xmlns:a16="http://schemas.microsoft.com/office/drawing/2014/main" xmlns="" val="20000"/>
                    </a:ext>
                  </a:extLst>
                </a:gridCol>
                <a:gridCol w="985853">
                  <a:extLst>
                    <a:ext uri="{9D8B030D-6E8A-4147-A177-3AD203B41FA5}">
                      <a16:colId xmlns:a16="http://schemas.microsoft.com/office/drawing/2014/main" xmlns="" val="20001"/>
                    </a:ext>
                  </a:extLst>
                </a:gridCol>
                <a:gridCol w="992140">
                  <a:extLst>
                    <a:ext uri="{9D8B030D-6E8A-4147-A177-3AD203B41FA5}">
                      <a16:colId xmlns:a16="http://schemas.microsoft.com/office/drawing/2014/main" xmlns="" val="20002"/>
                    </a:ext>
                  </a:extLst>
                </a:gridCol>
                <a:gridCol w="1088960">
                  <a:extLst>
                    <a:ext uri="{9D8B030D-6E8A-4147-A177-3AD203B41FA5}">
                      <a16:colId xmlns:a16="http://schemas.microsoft.com/office/drawing/2014/main" xmlns="" val="20003"/>
                    </a:ext>
                  </a:extLst>
                </a:gridCol>
                <a:gridCol w="1281158">
                  <a:extLst>
                    <a:ext uri="{9D8B030D-6E8A-4147-A177-3AD203B41FA5}">
                      <a16:colId xmlns:a16="http://schemas.microsoft.com/office/drawing/2014/main" xmlns="" val="20004"/>
                    </a:ext>
                  </a:extLst>
                </a:gridCol>
              </a:tblGrid>
              <a:tr h="580773">
                <a:tc>
                  <a:txBody>
                    <a:bodyPr/>
                    <a:lstStyle/>
                    <a:p>
                      <a:pPr algn="ctr"/>
                      <a:r>
                        <a:rPr lang="en-US" sz="1200" b="0" dirty="0" smtClean="0">
                          <a:latin typeface="Segoe UI Semibold" panose="020B0702040204020203" pitchFamily="34" charset="0"/>
                          <a:cs typeface="Segoe UI Semibold" panose="020B0702040204020203" pitchFamily="34" charset="0"/>
                        </a:rPr>
                        <a:t>Param</a:t>
                      </a:r>
                      <a:endParaRPr lang="en-US" sz="1200" b="0" dirty="0">
                        <a:latin typeface="Segoe UI Semibold" panose="020B0702040204020203" pitchFamily="34" charset="0"/>
                        <a:cs typeface="Segoe UI Semibold" panose="020B0702040204020203" pitchFamily="34" charset="0"/>
                      </a:endParaRPr>
                    </a:p>
                  </a:txBody>
                  <a:tcPr marT="91440" marB="91440" anchor="ct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pPr algn="ctr"/>
                      <a:r>
                        <a:rPr lang="en-US" sz="1200" dirty="0" smtClean="0">
                          <a:latin typeface="Segoe UI Semibold" panose="020B0702040204020203" pitchFamily="34" charset="0"/>
                          <a:cs typeface="Segoe UI Semibold" panose="020B0702040204020203" pitchFamily="34" charset="0"/>
                        </a:rPr>
                        <a:t>Encryption type/ algorithm</a:t>
                      </a:r>
                      <a:endParaRPr lang="en-US" sz="1200" dirty="0">
                        <a:latin typeface="Segoe UI Semibold" panose="020B0702040204020203" pitchFamily="34" charset="0"/>
                        <a:cs typeface="Segoe UI Semibold" panose="020B0702040204020203" pitchFamily="34" charset="0"/>
                      </a:endParaRPr>
                    </a:p>
                  </a:txBody>
                  <a:tcPr marT="91440" marB="9144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pPr algn="ctr"/>
                      <a:r>
                        <a:rPr lang="en-US" sz="1200" dirty="0" smtClean="0">
                          <a:latin typeface="Segoe UI Semibold" panose="020B0702040204020203" pitchFamily="34" charset="0"/>
                          <a:cs typeface="Segoe UI Semibold" panose="020B0702040204020203" pitchFamily="34" charset="0"/>
                        </a:rPr>
                        <a:t>Encrypted CEK value</a:t>
                      </a:r>
                      <a:endParaRPr lang="en-US" sz="1200" dirty="0">
                        <a:latin typeface="Segoe UI Semibold" panose="020B0702040204020203" pitchFamily="34" charset="0"/>
                        <a:cs typeface="Segoe UI Semibold" panose="020B0702040204020203" pitchFamily="34" charset="0"/>
                      </a:endParaRPr>
                    </a:p>
                  </a:txBody>
                  <a:tcPr marT="91440" marB="9144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pPr algn="ctr"/>
                      <a:r>
                        <a:rPr lang="en-US" sz="1200" dirty="0" smtClean="0">
                          <a:latin typeface="Segoe UI Semibold" panose="020B0702040204020203" pitchFamily="34" charset="0"/>
                          <a:cs typeface="Segoe UI Semibold" panose="020B0702040204020203" pitchFamily="34" charset="0"/>
                        </a:rPr>
                        <a:t>CMK store provider name</a:t>
                      </a:r>
                      <a:endParaRPr lang="en-US" sz="1200" dirty="0">
                        <a:latin typeface="Segoe UI Semibold" panose="020B0702040204020203" pitchFamily="34" charset="0"/>
                        <a:cs typeface="Segoe UI Semibold" panose="020B0702040204020203" pitchFamily="34" charset="0"/>
                      </a:endParaRPr>
                    </a:p>
                  </a:txBody>
                  <a:tcPr marT="91440" marB="9144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tc>
                  <a:txBody>
                    <a:bodyPr/>
                    <a:lstStyle/>
                    <a:p>
                      <a:pPr algn="ctr"/>
                      <a:r>
                        <a:rPr lang="en-US" sz="1200" dirty="0" smtClean="0">
                          <a:latin typeface="Segoe UI Semibold" panose="020B0702040204020203" pitchFamily="34" charset="0"/>
                          <a:cs typeface="Segoe UI Semibold" panose="020B0702040204020203" pitchFamily="34" charset="0"/>
                        </a:rPr>
                        <a:t>CMK path</a:t>
                      </a:r>
                      <a:endParaRPr lang="en-US" sz="1200" dirty="0">
                        <a:latin typeface="Segoe UI Semibold" panose="020B0702040204020203" pitchFamily="34" charset="0"/>
                        <a:cs typeface="Segoe UI Semibold" panose="020B0702040204020203" pitchFamily="34" charset="0"/>
                      </a:endParaRPr>
                    </a:p>
                  </a:txBody>
                  <a:tcPr marT="91440" marB="91440" anchor="ct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xmlns="" val="10000"/>
                  </a:ext>
                </a:extLst>
              </a:tr>
              <a:tr h="491004">
                <a:tc>
                  <a:txBody>
                    <a:bodyPr/>
                    <a:lstStyle/>
                    <a:p>
                      <a:r>
                        <a:rPr lang="en-US" sz="1200" i="0" dirty="0" smtClean="0">
                          <a:solidFill>
                            <a:schemeClr val="bg1"/>
                          </a:solidFill>
                          <a:latin typeface="+mj-lt"/>
                        </a:rPr>
                        <a:t>@Name</a:t>
                      </a:r>
                      <a:endParaRPr lang="en-US" sz="1200" i="0" dirty="0">
                        <a:solidFill>
                          <a:schemeClr val="bg1"/>
                        </a:solidFill>
                        <a:latin typeface="+mj-lt"/>
                      </a:endParaRPr>
                    </a:p>
                  </a:txBody>
                  <a:tcPr>
                    <a:lnL w="127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solidFill>
                            <a:schemeClr val="bg1"/>
                          </a:solidFill>
                          <a:latin typeface="+mj-lt"/>
                        </a:rPr>
                        <a:t>Non-DET/ AES 256</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i="0" dirty="0" smtClean="0">
                        <a:latin typeface="+mj-lt"/>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solidFill>
                            <a:schemeClr val="bg1"/>
                          </a:solidFill>
                          <a:latin typeface="+mj-lt"/>
                        </a:rPr>
                        <a:t>CERTIFICATE_STORE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i="0" dirty="0" smtClean="0">
                          <a:solidFill>
                            <a:schemeClr val="bg1"/>
                          </a:solidFill>
                          <a:latin typeface="+mj-lt"/>
                        </a:rPr>
                        <a:t>Current User/ My/f2260…</a:t>
                      </a:r>
                    </a:p>
                  </a:txBody>
                  <a:tcPr>
                    <a:lnL w="381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xmlns="" val="10001"/>
                  </a:ext>
                </a:extLst>
              </a:tr>
            </a:tbl>
          </a:graphicData>
        </a:graphic>
      </p:graphicFrame>
      <p:sp>
        <p:nvSpPr>
          <p:cNvPr id="42" name="Rectangle 41"/>
          <p:cNvSpPr/>
          <p:nvPr/>
        </p:nvSpPr>
        <p:spPr>
          <a:xfrm>
            <a:off x="6502834" y="4018194"/>
            <a:ext cx="5128695" cy="738664"/>
          </a:xfrm>
          <a:prstGeom prst="rect">
            <a:avLst/>
          </a:prstGeom>
          <a:solidFill>
            <a:schemeClr val="tx1">
              <a:lumMod val="95000"/>
            </a:schemeClr>
          </a:solidFill>
          <a:ln w="25400">
            <a:noFill/>
            <a:miter lim="800000"/>
          </a:ln>
        </p:spPr>
        <p:txBody>
          <a:bodyPr wrap="square" tIns="91440" bIns="91440" anchor="ctr" anchorCtr="0">
            <a:spAutoFit/>
          </a:bodyPr>
          <a:lstStyle/>
          <a:p>
            <a:r>
              <a:rPr lang="en-US" sz="1200" dirty="0">
                <a:solidFill>
                  <a:srgbClr val="0000FF"/>
                </a:solidFill>
                <a:latin typeface="Consolas" panose="020B0609020204030204" pitchFamily="49" charset="0"/>
              </a:rPr>
              <a:t>EXEC</a:t>
            </a:r>
            <a:r>
              <a:rPr lang="en-US" sz="1200" dirty="0">
                <a:solidFill>
                  <a:prstClr val="black"/>
                </a:solidFill>
                <a:latin typeface="Consolas" panose="020B0609020204030204" pitchFamily="49" charset="0"/>
              </a:rPr>
              <a:t> sp_execute_sql</a:t>
            </a:r>
            <a:r>
              <a:rPr lang="en-US" sz="1200" dirty="0">
                <a:solidFill>
                  <a:srgbClr val="0000FF"/>
                </a:solidFill>
                <a:latin typeface="Consolas" panose="020B0609020204030204" pitchFamily="49" charset="0"/>
              </a:rPr>
              <a:t> </a:t>
            </a:r>
          </a:p>
          <a:p>
            <a:r>
              <a:rPr lang="en-US" sz="1200" dirty="0">
                <a:solidFill>
                  <a:srgbClr val="FF0000"/>
                </a:solidFill>
                <a:latin typeface="Consolas" panose="020B0609020204030204" pitchFamily="49" charset="0"/>
              </a:rPr>
              <a:t>N'SELECT * FROM Customers WHERE SSN = @SSN'</a:t>
            </a:r>
          </a:p>
          <a:p>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@params </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N'@SSN VARCHAR(11)'</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@SSN</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0x7ff654ae6d</a:t>
            </a:r>
          </a:p>
        </p:txBody>
      </p:sp>
      <p:graphicFrame>
        <p:nvGraphicFramePr>
          <p:cNvPr id="4" name="Table 3"/>
          <p:cNvGraphicFramePr>
            <a:graphicFrameLocks noGrp="1"/>
          </p:cNvGraphicFramePr>
          <p:nvPr>
            <p:extLst/>
          </p:nvPr>
        </p:nvGraphicFramePr>
        <p:xfrm>
          <a:off x="6491682" y="2616711"/>
          <a:ext cx="5142152" cy="1222524"/>
        </p:xfrm>
        <a:graphic>
          <a:graphicData uri="http://schemas.openxmlformats.org/drawingml/2006/table">
            <a:tbl>
              <a:tblPr firstRow="1">
                <a:tableStyleId>{3C2FFA5D-87B4-456A-9821-1D502468CF0F}</a:tableStyleId>
              </a:tblPr>
              <a:tblGrid>
                <a:gridCol w="782146">
                  <a:extLst>
                    <a:ext uri="{9D8B030D-6E8A-4147-A177-3AD203B41FA5}">
                      <a16:colId xmlns:a16="http://schemas.microsoft.com/office/drawing/2014/main" xmlns="" val="20000"/>
                    </a:ext>
                  </a:extLst>
                </a:gridCol>
                <a:gridCol w="988550">
                  <a:extLst>
                    <a:ext uri="{9D8B030D-6E8A-4147-A177-3AD203B41FA5}">
                      <a16:colId xmlns:a16="http://schemas.microsoft.com/office/drawing/2014/main" xmlns="" val="20001"/>
                    </a:ext>
                  </a:extLst>
                </a:gridCol>
                <a:gridCol w="994854">
                  <a:extLst>
                    <a:ext uri="{9D8B030D-6E8A-4147-A177-3AD203B41FA5}">
                      <a16:colId xmlns:a16="http://schemas.microsoft.com/office/drawing/2014/main" xmlns="" val="20002"/>
                    </a:ext>
                  </a:extLst>
                </a:gridCol>
                <a:gridCol w="1091939">
                  <a:extLst>
                    <a:ext uri="{9D8B030D-6E8A-4147-A177-3AD203B41FA5}">
                      <a16:colId xmlns:a16="http://schemas.microsoft.com/office/drawing/2014/main" xmlns="" val="20003"/>
                    </a:ext>
                  </a:extLst>
                </a:gridCol>
                <a:gridCol w="1284663">
                  <a:extLst>
                    <a:ext uri="{9D8B030D-6E8A-4147-A177-3AD203B41FA5}">
                      <a16:colId xmlns:a16="http://schemas.microsoft.com/office/drawing/2014/main" xmlns="" val="20004"/>
                    </a:ext>
                  </a:extLst>
                </a:gridCol>
              </a:tblGrid>
              <a:tr h="580773">
                <a:tc>
                  <a:txBody>
                    <a:bodyPr/>
                    <a:lstStyle/>
                    <a:p>
                      <a:pPr algn="ctr"/>
                      <a:r>
                        <a:rPr lang="en-US" sz="1200" b="1" dirty="0" smtClean="0">
                          <a:latin typeface="Segoe UI Semibold" panose="020B0702040204020203" pitchFamily="34" charset="0"/>
                          <a:cs typeface="Segoe UI Semibold" panose="020B0702040204020203" pitchFamily="34" charset="0"/>
                        </a:rPr>
                        <a:t>Param</a:t>
                      </a:r>
                      <a:endParaRPr lang="en-US" sz="1200" b="1" dirty="0">
                        <a:latin typeface="Segoe UI Semibold" panose="020B0702040204020203" pitchFamily="34" charset="0"/>
                        <a:cs typeface="Segoe UI Semibold" panose="020B0702040204020203" pitchFamily="34" charset="0"/>
                      </a:endParaRPr>
                    </a:p>
                  </a:txBody>
                  <a:tcPr marT="91440" marB="91440" anchor="ct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sz="1200" b="1" dirty="0" smtClean="0">
                          <a:latin typeface="Segoe UI Semibold" panose="020B0702040204020203" pitchFamily="34" charset="0"/>
                          <a:cs typeface="Segoe UI Semibold" panose="020B0702040204020203" pitchFamily="34" charset="0"/>
                        </a:rPr>
                        <a:t>Encryption type/ algorithm</a:t>
                      </a:r>
                      <a:endParaRPr lang="en-US" sz="1200" b="1" dirty="0">
                        <a:latin typeface="Segoe UI Semibold" panose="020B0702040204020203" pitchFamily="34" charset="0"/>
                        <a:cs typeface="Segoe UI Semibold" panose="020B0702040204020203" pitchFamily="34" charset="0"/>
                      </a:endParaRPr>
                    </a:p>
                  </a:txBody>
                  <a:tcPr marT="91440" marB="9144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sz="1200" b="1" dirty="0" smtClean="0">
                          <a:latin typeface="Segoe UI Semibold" panose="020B0702040204020203" pitchFamily="34" charset="0"/>
                          <a:cs typeface="Segoe UI Semibold" panose="020B0702040204020203" pitchFamily="34" charset="0"/>
                        </a:rPr>
                        <a:t>Encrypted CEK value</a:t>
                      </a:r>
                      <a:endParaRPr lang="en-US" sz="1200" b="1" dirty="0">
                        <a:latin typeface="Segoe UI Semibold" panose="020B0702040204020203" pitchFamily="34" charset="0"/>
                        <a:cs typeface="Segoe UI Semibold" panose="020B0702040204020203" pitchFamily="34" charset="0"/>
                      </a:endParaRPr>
                    </a:p>
                  </a:txBody>
                  <a:tcPr marT="91440" marB="9144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sz="1200" b="1" dirty="0" smtClean="0">
                          <a:latin typeface="Segoe UI Semibold" panose="020B0702040204020203" pitchFamily="34" charset="0"/>
                          <a:cs typeface="Segoe UI Semibold" panose="020B0702040204020203" pitchFamily="34" charset="0"/>
                        </a:rPr>
                        <a:t>CMK store provider name</a:t>
                      </a:r>
                      <a:endParaRPr lang="en-US" sz="1200" b="1" dirty="0">
                        <a:latin typeface="Segoe UI Semibold" panose="020B0702040204020203" pitchFamily="34" charset="0"/>
                        <a:cs typeface="Segoe UI Semibold" panose="020B0702040204020203" pitchFamily="34" charset="0"/>
                      </a:endParaRPr>
                    </a:p>
                  </a:txBody>
                  <a:tcPr marT="91440" marB="9144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pPr algn="ctr"/>
                      <a:r>
                        <a:rPr lang="en-US" sz="1200" b="1" dirty="0" smtClean="0">
                          <a:latin typeface="Segoe UI Semibold" panose="020B0702040204020203" pitchFamily="34" charset="0"/>
                          <a:cs typeface="Segoe UI Semibold" panose="020B0702040204020203" pitchFamily="34" charset="0"/>
                        </a:rPr>
                        <a:t>CMK path</a:t>
                      </a:r>
                      <a:endParaRPr lang="en-US" sz="1200" b="1" dirty="0">
                        <a:latin typeface="Segoe UI Semibold" panose="020B0702040204020203" pitchFamily="34" charset="0"/>
                        <a:cs typeface="Segoe UI Semibold" panose="020B0702040204020203" pitchFamily="34" charset="0"/>
                      </a:endParaRPr>
                    </a:p>
                  </a:txBody>
                  <a:tcPr marT="91440" marB="91440" anchor="ct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xmlns="" val="10000"/>
                  </a:ext>
                </a:extLst>
              </a:tr>
              <a:tr h="491004">
                <a:tc>
                  <a:txBody>
                    <a:bodyPr/>
                    <a:lstStyle/>
                    <a:p>
                      <a:r>
                        <a:rPr lang="en-US" sz="1200" dirty="0" smtClean="0">
                          <a:solidFill>
                            <a:schemeClr val="bg1"/>
                          </a:solidFill>
                          <a:latin typeface="+mj-lt"/>
                        </a:rPr>
                        <a:t>@SSN</a:t>
                      </a:r>
                      <a:endParaRPr lang="en-US" sz="1200" dirty="0">
                        <a:solidFill>
                          <a:schemeClr val="bg1"/>
                        </a:solidFill>
                        <a:latin typeface="+mj-lt"/>
                      </a:endParaRPr>
                    </a:p>
                  </a:txBody>
                  <a:tcPr>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mj-lt"/>
                        </a:rPr>
                        <a:t>DET/ AES 256</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latin typeface="+mj-lt"/>
                      </a:endParaRP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mj-lt"/>
                        </a:rPr>
                        <a:t>CERTIFICATE_STORE</a:t>
                      </a:r>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bg1"/>
                          </a:solidFill>
                          <a:latin typeface="+mj-lt"/>
                        </a:rPr>
                        <a:t>Current User/ My/f2260…</a:t>
                      </a:r>
                    </a:p>
                  </a:txBody>
                  <a:tcPr>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xmlns="" val="10001"/>
                  </a:ext>
                </a:extLst>
              </a:tr>
            </a:tbl>
          </a:graphicData>
        </a:graphic>
      </p:graphicFrame>
      <p:cxnSp>
        <p:nvCxnSpPr>
          <p:cNvPr id="5" name="Straight Connector 4"/>
          <p:cNvCxnSpPr/>
          <p:nvPr/>
        </p:nvCxnSpPr>
        <p:spPr>
          <a:xfrm>
            <a:off x="5932927" y="1853840"/>
            <a:ext cx="27314" cy="4722185"/>
          </a:xfrm>
          <a:prstGeom prst="line">
            <a:avLst/>
          </a:prstGeom>
          <a:ln w="2540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4418760" y="1853840"/>
            <a:ext cx="1391883" cy="47622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latin typeface="Segoe UI Semilight" panose="020B0402040204020203" pitchFamily="34" charset="0"/>
              <a:cs typeface="Segoe UI Semilight" panose="020B0402040204020203" pitchFamily="34" charset="0"/>
            </a:endParaRPr>
          </a:p>
          <a:p>
            <a:pPr algn="ctr"/>
            <a:endParaRPr lang="en-US" dirty="0">
              <a:solidFill>
                <a:srgbClr val="FFFFFF"/>
              </a:solidFill>
              <a:latin typeface="Segoe UI Semilight" panose="020B0402040204020203" pitchFamily="34" charset="0"/>
              <a:cs typeface="Segoe UI Semilight" panose="020B0402040204020203" pitchFamily="34" charset="0"/>
            </a:endParaRPr>
          </a:p>
          <a:p>
            <a:pPr algn="ctr"/>
            <a:endParaRPr lang="en-US" dirty="0" smtClean="0">
              <a:solidFill>
                <a:srgbClr val="FFFFFF"/>
              </a:solidFill>
              <a:latin typeface="Segoe UI Semilight" panose="020B0402040204020203" pitchFamily="34" charset="0"/>
              <a:cs typeface="Segoe UI Semilight" panose="020B0402040204020203" pitchFamily="34" charset="0"/>
            </a:endParaRPr>
          </a:p>
          <a:p>
            <a:pPr algn="ctr"/>
            <a:endParaRPr lang="en-US" dirty="0">
              <a:solidFill>
                <a:srgbClr val="FFFFFF"/>
              </a:solidFill>
              <a:latin typeface="Segoe UI Semilight" panose="020B0402040204020203" pitchFamily="34" charset="0"/>
              <a:cs typeface="Segoe UI Semilight" panose="020B0402040204020203" pitchFamily="34" charset="0"/>
            </a:endParaRPr>
          </a:p>
          <a:p>
            <a:pPr algn="ctr"/>
            <a:endParaRPr lang="en-US" dirty="0" smtClean="0">
              <a:solidFill>
                <a:srgbClr val="FFFFFF"/>
              </a:solidFill>
              <a:latin typeface="Segoe UI Semilight" panose="020B0402040204020203" pitchFamily="34" charset="0"/>
              <a:cs typeface="Segoe UI Semilight" panose="020B0402040204020203" pitchFamily="34" charset="0"/>
            </a:endParaRPr>
          </a:p>
          <a:p>
            <a:pPr algn="ctr"/>
            <a:endParaRPr lang="en-US" dirty="0" smtClean="0">
              <a:solidFill>
                <a:srgbClr val="FFFFFF"/>
              </a:solidFill>
              <a:latin typeface="Segoe UI Semilight" panose="020B0402040204020203" pitchFamily="34" charset="0"/>
              <a:cs typeface="Segoe UI Semilight" panose="020B0402040204020203" pitchFamily="34" charset="0"/>
            </a:endParaRPr>
          </a:p>
          <a:p>
            <a:pPr algn="ctr"/>
            <a:endParaRPr lang="en-US" dirty="0">
              <a:solidFill>
                <a:srgbClr val="FFFFFF"/>
              </a:solidFill>
              <a:latin typeface="Segoe UI Semilight" panose="020B0402040204020203" pitchFamily="34" charset="0"/>
              <a:cs typeface="Segoe UI Semilight" panose="020B0402040204020203" pitchFamily="34" charset="0"/>
            </a:endParaRPr>
          </a:p>
          <a:p>
            <a:pPr algn="ctr"/>
            <a:r>
              <a:rPr lang="en-US" dirty="0" smtClean="0">
                <a:solidFill>
                  <a:srgbClr val="FFFFFF"/>
                </a:solidFill>
                <a:latin typeface="Segoe UI Light" panose="020B0502040204020203" pitchFamily="34" charset="0"/>
                <a:cs typeface="Segoe UI Light" panose="020B0502040204020203" pitchFamily="34" charset="0"/>
              </a:rPr>
              <a:t>Enhanced ADO.NET</a:t>
            </a:r>
            <a:endParaRPr lang="en-US" dirty="0">
              <a:solidFill>
                <a:srgbClr val="FFFFFF"/>
              </a:solidFill>
              <a:latin typeface="Segoe UI Light" panose="020B0502040204020203" pitchFamily="34" charset="0"/>
              <a:cs typeface="Segoe UI Light" panose="020B0502040204020203" pitchFamily="34" charset="0"/>
            </a:endParaRPr>
          </a:p>
        </p:txBody>
      </p:sp>
      <p:cxnSp>
        <p:nvCxnSpPr>
          <p:cNvPr id="11" name="Straight Arrow Connector 10"/>
          <p:cNvCxnSpPr/>
          <p:nvPr/>
        </p:nvCxnSpPr>
        <p:spPr>
          <a:xfrm flipV="1">
            <a:off x="5913267" y="2198891"/>
            <a:ext cx="457200" cy="4949"/>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5913267" y="4350690"/>
            <a:ext cx="457200" cy="4949"/>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5913267" y="3190001"/>
            <a:ext cx="457200" cy="4949"/>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4463939" y="2768203"/>
            <a:ext cx="1125253" cy="923330"/>
          </a:xfrm>
          <a:prstGeom prst="rect">
            <a:avLst/>
          </a:prstGeom>
          <a:noFill/>
        </p:spPr>
        <p:txBody>
          <a:bodyPr wrap="square" rtlCol="0">
            <a:spAutoFit/>
          </a:bodyPr>
          <a:lstStyle/>
          <a:p>
            <a:pPr algn="ctr"/>
            <a:r>
              <a:rPr lang="en-US" dirty="0" smtClean="0">
                <a:solidFill>
                  <a:srgbClr val="FFFFFF"/>
                </a:solidFill>
                <a:latin typeface="Segoe UI Light"/>
                <a:cs typeface="Segoe UI Semilight" panose="020B0402040204020203" pitchFamily="34" charset="0"/>
              </a:rPr>
              <a:t>Plaintext CEK</a:t>
            </a:r>
          </a:p>
          <a:p>
            <a:pPr algn="ctr"/>
            <a:r>
              <a:rPr lang="en-US" dirty="0" smtClean="0">
                <a:solidFill>
                  <a:srgbClr val="FFFFFF"/>
                </a:solidFill>
                <a:latin typeface="Segoe UI Light"/>
                <a:cs typeface="Segoe UI Semilight" panose="020B0402040204020203" pitchFamily="34" charset="0"/>
              </a:rPr>
              <a:t>Cache</a:t>
            </a:r>
          </a:p>
        </p:txBody>
      </p:sp>
      <p:sp>
        <p:nvSpPr>
          <p:cNvPr id="21" name="Rectangle 20"/>
          <p:cNvSpPr/>
          <p:nvPr/>
        </p:nvSpPr>
        <p:spPr>
          <a:xfrm>
            <a:off x="6490135" y="1858082"/>
            <a:ext cx="5141908" cy="738664"/>
          </a:xfrm>
          <a:prstGeom prst="rect">
            <a:avLst/>
          </a:prstGeom>
          <a:solidFill>
            <a:schemeClr val="tx1">
              <a:lumMod val="95000"/>
            </a:schemeClr>
          </a:solidFill>
          <a:ln w="25400">
            <a:noFill/>
            <a:miter lim="800000"/>
          </a:ln>
        </p:spPr>
        <p:txBody>
          <a:bodyPr wrap="square" tIns="91440" bIns="91440" anchor="ctr" anchorCtr="0">
            <a:spAutoFit/>
          </a:bodyPr>
          <a:lstStyle/>
          <a:p>
            <a:r>
              <a:rPr lang="en-US" sz="1200" dirty="0">
                <a:solidFill>
                  <a:srgbClr val="0000FF"/>
                </a:solidFill>
                <a:latin typeface="Consolas" panose="020B0609020204030204" pitchFamily="49" charset="0"/>
              </a:rPr>
              <a:t>exec</a:t>
            </a:r>
            <a:r>
              <a:rPr lang="en-US" sz="1200" dirty="0">
                <a:solidFill>
                  <a:prstClr val="black"/>
                </a:solidFill>
                <a:latin typeface="Consolas" panose="020B0609020204030204" pitchFamily="49" charset="0"/>
              </a:rPr>
              <a:t> sp_describe_parameter_encryption</a:t>
            </a:r>
            <a:r>
              <a:rPr lang="en-US" sz="1200" dirty="0">
                <a:solidFill>
                  <a:srgbClr val="0000FF"/>
                </a:solidFill>
                <a:latin typeface="Consolas" panose="020B0609020204030204" pitchFamily="49" charset="0"/>
              </a:rPr>
              <a:t> </a:t>
            </a:r>
            <a:endParaRPr lang="en-US" sz="1200" dirty="0" smtClean="0">
              <a:solidFill>
                <a:srgbClr val="0000FF"/>
              </a:solidFill>
              <a:latin typeface="Consolas" panose="020B0609020204030204" pitchFamily="49" charset="0"/>
            </a:endParaRPr>
          </a:p>
          <a:p>
            <a:r>
              <a:rPr lang="en-US" sz="1200" dirty="0" smtClean="0">
                <a:solidFill>
                  <a:prstClr val="black"/>
                </a:solidFill>
                <a:latin typeface="Consolas" panose="020B0609020204030204" pitchFamily="49" charset="0"/>
              </a:rPr>
              <a:t>@params </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r>
              <a:rPr lang="en-US" sz="1200" dirty="0">
                <a:solidFill>
                  <a:srgbClr val="FF0000"/>
                </a:solidFill>
                <a:latin typeface="Consolas" panose="020B0609020204030204" pitchFamily="49" charset="0"/>
              </a:rPr>
              <a:t>N</a:t>
            </a:r>
            <a:r>
              <a:rPr lang="en-US" sz="1200" dirty="0" smtClean="0">
                <a:solidFill>
                  <a:srgbClr val="FF0000"/>
                </a:solidFill>
                <a:latin typeface="Consolas" panose="020B0609020204030204" pitchFamily="49" charset="0"/>
              </a:rPr>
              <a:t>'@</a:t>
            </a:r>
            <a:r>
              <a:rPr lang="en-US" sz="1200" dirty="0">
                <a:solidFill>
                  <a:srgbClr val="FF0000"/>
                </a:solidFill>
                <a:latin typeface="Consolas" panose="020B0609020204030204" pitchFamily="49" charset="0"/>
              </a:rPr>
              <a:t>SSN VARCHAR(11</a:t>
            </a:r>
            <a:r>
              <a:rPr lang="en-US" sz="1200" dirty="0" smtClean="0">
                <a:solidFill>
                  <a:srgbClr val="FF0000"/>
                </a:solidFill>
                <a:latin typeface="Consolas" panose="020B0609020204030204" pitchFamily="49" charset="0"/>
              </a:rPr>
              <a:t>)'</a:t>
            </a:r>
          </a:p>
          <a:p>
            <a:r>
              <a:rPr lang="en-US" sz="1200" dirty="0" smtClean="0">
                <a:solidFill>
                  <a:srgbClr val="808080"/>
                </a:solidFill>
                <a:latin typeface="Consolas" panose="020B0609020204030204" pitchFamily="49" charset="0"/>
              </a:rPr>
              <a:t>,</a:t>
            </a:r>
            <a:r>
              <a:rPr lang="en-US" sz="1200" dirty="0" smtClean="0">
                <a:solidFill>
                  <a:prstClr val="black"/>
                </a:solidFill>
                <a:latin typeface="Consolas" panose="020B0609020204030204" pitchFamily="49" charset="0"/>
              </a:rPr>
              <a:t> @tsql </a:t>
            </a:r>
            <a:r>
              <a:rPr lang="en-US" sz="1200" dirty="0">
                <a:solidFill>
                  <a:srgbClr val="808080"/>
                </a:solidFill>
                <a:latin typeface="Consolas" panose="020B0609020204030204" pitchFamily="49" charset="0"/>
              </a:rPr>
              <a:t>=</a:t>
            </a:r>
            <a:r>
              <a:rPr lang="en-US" sz="1200" dirty="0">
                <a:solidFill>
                  <a:prstClr val="black"/>
                </a:solidFill>
                <a:latin typeface="Consolas" panose="020B0609020204030204" pitchFamily="49" charset="0"/>
              </a:rPr>
              <a:t> </a:t>
            </a:r>
            <a:r>
              <a:rPr lang="en-US" sz="1200" dirty="0" smtClean="0">
                <a:solidFill>
                  <a:srgbClr val="FF0000"/>
                </a:solidFill>
                <a:latin typeface="Consolas" panose="020B0609020204030204" pitchFamily="49" charset="0"/>
              </a:rPr>
              <a:t>N'SELECT </a:t>
            </a:r>
            <a:r>
              <a:rPr lang="en-US" sz="1200" dirty="0">
                <a:solidFill>
                  <a:srgbClr val="FF0000"/>
                </a:solidFill>
                <a:latin typeface="Consolas" panose="020B0609020204030204" pitchFamily="49" charset="0"/>
              </a:rPr>
              <a:t>* FROM Customers WHERE SSN = @SSN'</a:t>
            </a:r>
          </a:p>
        </p:txBody>
      </p:sp>
      <p:cxnSp>
        <p:nvCxnSpPr>
          <p:cNvPr id="27" name="Straight Arrow Connector 26"/>
          <p:cNvCxnSpPr/>
          <p:nvPr/>
        </p:nvCxnSpPr>
        <p:spPr>
          <a:xfrm flipH="1" flipV="1">
            <a:off x="5906831" y="5308671"/>
            <a:ext cx="457200" cy="4949"/>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9339267" y="6203072"/>
            <a:ext cx="1790747" cy="307777"/>
          </a:xfrm>
          <a:prstGeom prst="rect">
            <a:avLst/>
          </a:prstGeom>
          <a:noFill/>
        </p:spPr>
        <p:txBody>
          <a:bodyPr wrap="none" rtlCol="0">
            <a:spAutoFit/>
          </a:bodyPr>
          <a:lstStyle/>
          <a:p>
            <a:r>
              <a:rPr lang="en-US" sz="1400" dirty="0" smtClean="0">
                <a:solidFill>
                  <a:srgbClr val="505050"/>
                </a:solidFill>
                <a:latin typeface="Segoe UI Light"/>
              </a:rPr>
              <a:t>Result set (ciphertext)</a:t>
            </a:r>
            <a:endParaRPr lang="en-US" sz="1400" dirty="0">
              <a:solidFill>
                <a:srgbClr val="505050"/>
              </a:solidFill>
              <a:latin typeface="Segoe UI Light"/>
            </a:endParaRPr>
          </a:p>
        </p:txBody>
      </p:sp>
      <p:graphicFrame>
        <p:nvGraphicFramePr>
          <p:cNvPr id="37" name="Table 36"/>
          <p:cNvGraphicFramePr>
            <a:graphicFrameLocks noGrp="1"/>
          </p:cNvGraphicFramePr>
          <p:nvPr>
            <p:extLst/>
          </p:nvPr>
        </p:nvGraphicFramePr>
        <p:xfrm>
          <a:off x="1594933" y="5062493"/>
          <a:ext cx="1844474" cy="548640"/>
        </p:xfrm>
        <a:graphic>
          <a:graphicData uri="http://schemas.openxmlformats.org/drawingml/2006/table">
            <a:tbl>
              <a:tblPr firstRow="1">
                <a:tableStyleId>{3C2FFA5D-87B4-456A-9821-1D502468CF0F}</a:tableStyleId>
              </a:tblPr>
              <a:tblGrid>
                <a:gridCol w="1844474">
                  <a:extLst>
                    <a:ext uri="{9D8B030D-6E8A-4147-A177-3AD203B41FA5}">
                      <a16:colId xmlns:a16="http://schemas.microsoft.com/office/drawing/2014/main" xmlns="" val="20000"/>
                    </a:ext>
                  </a:extLst>
                </a:gridCol>
              </a:tblGrid>
              <a:tr h="151481">
                <a:tc>
                  <a:txBody>
                    <a:bodyPr/>
                    <a:lstStyle/>
                    <a:p>
                      <a:pPr algn="ctr"/>
                      <a:r>
                        <a:rPr lang="en-US" sz="1200" b="0" dirty="0" smtClean="0">
                          <a:solidFill>
                            <a:schemeClr val="tx1"/>
                          </a:solidFill>
                          <a:latin typeface="Segoe UI Semibold" panose="020B0702040204020203" pitchFamily="34" charset="0"/>
                          <a:cs typeface="Segoe UI Semibold" panose="020B0702040204020203" pitchFamily="34" charset="0"/>
                        </a:rPr>
                        <a:t>Name</a:t>
                      </a:r>
                      <a:endParaRPr lang="en-US" sz="1200" b="0" dirty="0">
                        <a:solidFill>
                          <a:schemeClr val="tx1"/>
                        </a:solidFill>
                        <a:latin typeface="Segoe UI Semibold" panose="020B0702040204020203" pitchFamily="34" charset="0"/>
                        <a:cs typeface="Segoe UI Semibold" panose="020B0702040204020203"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rgbClr val="C00000"/>
                    </a:solidFill>
                  </a:tcPr>
                </a:tc>
                <a:extLst>
                  <a:ext uri="{0D108BD9-81ED-4DB2-BD59-A6C34878D82A}">
                    <a16:rowId xmlns:a16="http://schemas.microsoft.com/office/drawing/2014/main" xmlns="" val="10000"/>
                  </a:ext>
                </a:extLst>
              </a:tr>
              <a:tr h="212695">
                <a:tc>
                  <a:txBody>
                    <a:bodyPr/>
                    <a:lstStyle/>
                    <a:p>
                      <a:pPr algn="ctr"/>
                      <a:r>
                        <a:rPr lang="en-US" sz="1200" dirty="0" smtClean="0">
                          <a:solidFill>
                            <a:schemeClr val="bg1"/>
                          </a:solidFill>
                        </a:rPr>
                        <a:t>Jim Gray</a:t>
                      </a:r>
                      <a:endParaRPr lang="en-US" sz="1200" dirty="0">
                        <a:solidFill>
                          <a:schemeClr val="bg1"/>
                        </a:solidFill>
                      </a:endParaRPr>
                    </a:p>
                  </a:txBody>
                  <a:tcPr marL="0" marR="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xmlns="" val="10001"/>
                  </a:ext>
                </a:extLst>
              </a:tr>
            </a:tbl>
          </a:graphicData>
        </a:graphic>
      </p:graphicFrame>
      <p:sp>
        <p:nvSpPr>
          <p:cNvPr id="38" name="TextBox 37"/>
          <p:cNvSpPr txBox="1"/>
          <p:nvPr/>
        </p:nvSpPr>
        <p:spPr>
          <a:xfrm>
            <a:off x="1501474" y="4736131"/>
            <a:ext cx="1726755" cy="307777"/>
          </a:xfrm>
          <a:prstGeom prst="rect">
            <a:avLst/>
          </a:prstGeom>
          <a:noFill/>
        </p:spPr>
        <p:txBody>
          <a:bodyPr wrap="none" rtlCol="0">
            <a:spAutoFit/>
          </a:bodyPr>
          <a:lstStyle/>
          <a:p>
            <a:r>
              <a:rPr lang="en-US" sz="1400" dirty="0" smtClean="0">
                <a:solidFill>
                  <a:srgbClr val="505050"/>
                </a:solidFill>
                <a:latin typeface="Segoe UI Light"/>
              </a:rPr>
              <a:t>Result set (plain text)</a:t>
            </a:r>
            <a:endParaRPr lang="en-US" sz="1400" dirty="0">
              <a:solidFill>
                <a:srgbClr val="505050"/>
              </a:solidFill>
              <a:latin typeface="Segoe UI Light"/>
            </a:endParaRPr>
          </a:p>
        </p:txBody>
      </p:sp>
      <p:sp>
        <p:nvSpPr>
          <p:cNvPr id="39" name="Rectangle 38"/>
          <p:cNvSpPr/>
          <p:nvPr/>
        </p:nvSpPr>
        <p:spPr>
          <a:xfrm>
            <a:off x="463220" y="1864997"/>
            <a:ext cx="3639886" cy="2031325"/>
          </a:xfrm>
          <a:prstGeom prst="rect">
            <a:avLst/>
          </a:prstGeom>
          <a:solidFill>
            <a:schemeClr val="tx1">
              <a:lumMod val="95000"/>
            </a:schemeClr>
          </a:solidFill>
          <a:ln w="25400">
            <a:noFill/>
            <a:miter lim="800000"/>
          </a:ln>
        </p:spPr>
        <p:txBody>
          <a:bodyPr wrap="square" tIns="91440" bIns="91440" anchor="ctr" anchorCtr="0">
            <a:spAutoFit/>
          </a:bodyPr>
          <a:lstStyle/>
          <a:p>
            <a:r>
              <a:rPr lang="en-US" sz="1200" dirty="0">
                <a:solidFill>
                  <a:srgbClr val="0000FF"/>
                </a:solidFill>
                <a:latin typeface="Consolas" panose="020B0609020204030204" pitchFamily="49" charset="0"/>
              </a:rPr>
              <a:t>using</a:t>
            </a:r>
            <a:r>
              <a:rPr lang="en-US" sz="1200" dirty="0">
                <a:solidFill>
                  <a:srgbClr val="505050"/>
                </a:solidFill>
                <a:latin typeface="Consolas" panose="020B0609020204030204" pitchFamily="49" charset="0"/>
              </a:rPr>
              <a:t> (</a:t>
            </a:r>
            <a:r>
              <a:rPr lang="en-US" sz="1200" dirty="0">
                <a:solidFill>
                  <a:srgbClr val="2B91AF"/>
                </a:solidFill>
                <a:latin typeface="Consolas" panose="020B0609020204030204" pitchFamily="49" charset="0"/>
              </a:rPr>
              <a:t>SqlCommand</a:t>
            </a:r>
            <a:r>
              <a:rPr lang="en-US" sz="1200" dirty="0">
                <a:solidFill>
                  <a:srgbClr val="505050"/>
                </a:solidFill>
                <a:latin typeface="Consolas" panose="020B0609020204030204" pitchFamily="49" charset="0"/>
              </a:rPr>
              <a:t> cmd = </a:t>
            </a:r>
            <a:r>
              <a:rPr lang="en-US" sz="1200" dirty="0">
                <a:solidFill>
                  <a:srgbClr val="0000FF"/>
                </a:solidFill>
                <a:latin typeface="Consolas" panose="020B0609020204030204" pitchFamily="49" charset="0"/>
              </a:rPr>
              <a:t>new</a:t>
            </a:r>
            <a:r>
              <a:rPr lang="en-US" sz="1200" dirty="0">
                <a:solidFill>
                  <a:srgbClr val="505050"/>
                </a:solidFill>
                <a:latin typeface="Consolas" panose="020B0609020204030204" pitchFamily="49" charset="0"/>
              </a:rPr>
              <a:t> </a:t>
            </a:r>
            <a:r>
              <a:rPr lang="en-US" sz="1200" dirty="0">
                <a:solidFill>
                  <a:srgbClr val="2B91AF"/>
                </a:solidFill>
                <a:latin typeface="Consolas" panose="020B0609020204030204" pitchFamily="49" charset="0"/>
              </a:rPr>
              <a:t>SqlCommand</a:t>
            </a:r>
            <a:r>
              <a:rPr lang="en-US" sz="1200" dirty="0">
                <a:solidFill>
                  <a:srgbClr val="505050"/>
                </a:solidFill>
                <a:latin typeface="Consolas" panose="020B0609020204030204" pitchFamily="49" charset="0"/>
              </a:rPr>
              <a:t>(</a:t>
            </a:r>
          </a:p>
          <a:p>
            <a:r>
              <a:rPr lang="en-US" sz="1200" dirty="0">
                <a:solidFill>
                  <a:srgbClr val="BA141A"/>
                </a:solidFill>
                <a:latin typeface="Consolas" panose="020B0609020204030204" pitchFamily="49" charset="0"/>
              </a:rPr>
              <a:t>"SELECT Name FROM Customers WHERE SSN = @SSN“</a:t>
            </a:r>
          </a:p>
          <a:p>
            <a:r>
              <a:rPr lang="en-US" sz="1200" dirty="0">
                <a:solidFill>
                  <a:srgbClr val="505050"/>
                </a:solidFill>
                <a:latin typeface="Consolas" panose="020B0609020204030204" pitchFamily="49" charset="0"/>
              </a:rPr>
              <a:t> , conn))</a:t>
            </a:r>
          </a:p>
          <a:p>
            <a:r>
              <a:rPr lang="en-US" sz="1200" dirty="0">
                <a:solidFill>
                  <a:srgbClr val="505050"/>
                </a:solidFill>
                <a:latin typeface="Consolas" panose="020B0609020204030204" pitchFamily="49" charset="0"/>
              </a:rPr>
              <a:t>{</a:t>
            </a:r>
          </a:p>
          <a:p>
            <a:r>
              <a:rPr lang="en-US" sz="1200" dirty="0">
                <a:solidFill>
                  <a:srgbClr val="505050"/>
                </a:solidFill>
                <a:latin typeface="Consolas" panose="020B0609020204030204" pitchFamily="49" charset="0"/>
              </a:rPr>
              <a:t> cmd.Parameters.Add(</a:t>
            </a:r>
            <a:r>
              <a:rPr lang="en-US" sz="1200" dirty="0">
                <a:solidFill>
                  <a:srgbClr val="0000FF"/>
                </a:solidFill>
                <a:latin typeface="Consolas" panose="020B0609020204030204" pitchFamily="49" charset="0"/>
              </a:rPr>
              <a:t>new</a:t>
            </a:r>
            <a:r>
              <a:rPr lang="en-US" sz="1200" dirty="0">
                <a:solidFill>
                  <a:srgbClr val="505050"/>
                </a:solidFill>
                <a:latin typeface="Consolas" panose="020B0609020204030204" pitchFamily="49" charset="0"/>
              </a:rPr>
              <a:t> </a:t>
            </a:r>
            <a:r>
              <a:rPr lang="en-US" sz="1200" dirty="0">
                <a:solidFill>
                  <a:srgbClr val="2B91AF"/>
                </a:solidFill>
                <a:latin typeface="Consolas" panose="020B0609020204030204" pitchFamily="49" charset="0"/>
              </a:rPr>
              <a:t>SqlParameter</a:t>
            </a:r>
            <a:r>
              <a:rPr lang="en-US" sz="1200" dirty="0">
                <a:solidFill>
                  <a:srgbClr val="505050"/>
                </a:solidFill>
                <a:latin typeface="Consolas" panose="020B0609020204030204" pitchFamily="49" charset="0"/>
              </a:rPr>
              <a:t>(</a:t>
            </a:r>
          </a:p>
          <a:p>
            <a:r>
              <a:rPr lang="en-US" sz="1200" dirty="0">
                <a:solidFill>
                  <a:srgbClr val="BA141A"/>
                </a:solidFill>
                <a:latin typeface="Consolas" panose="020B0609020204030204" pitchFamily="49" charset="0"/>
              </a:rPr>
              <a:t>  "@SSN", </a:t>
            </a:r>
            <a:r>
              <a:rPr lang="en-US" sz="1200" dirty="0">
                <a:solidFill>
                  <a:srgbClr val="2B91AF"/>
                </a:solidFill>
                <a:latin typeface="Consolas" panose="020B0609020204030204" pitchFamily="49" charset="0"/>
              </a:rPr>
              <a:t>SqlDbType</a:t>
            </a:r>
            <a:r>
              <a:rPr lang="en-US" sz="1200" dirty="0">
                <a:solidFill>
                  <a:srgbClr val="505050"/>
                </a:solidFill>
                <a:latin typeface="Consolas" panose="020B0609020204030204" pitchFamily="49" charset="0"/>
              </a:rPr>
              <a:t>.VarChar, 11).Value = </a:t>
            </a:r>
          </a:p>
          <a:p>
            <a:r>
              <a:rPr lang="en-US" sz="1200" dirty="0">
                <a:solidFill>
                  <a:srgbClr val="505050"/>
                </a:solidFill>
                <a:latin typeface="Consolas" panose="020B0609020204030204" pitchFamily="49" charset="0"/>
              </a:rPr>
              <a:t>   </a:t>
            </a:r>
            <a:r>
              <a:rPr lang="en-US" sz="1200" dirty="0">
                <a:solidFill>
                  <a:srgbClr val="BA141A"/>
                </a:solidFill>
                <a:latin typeface="Consolas" panose="020B0609020204030204" pitchFamily="49" charset="0"/>
              </a:rPr>
              <a:t>"111-22-3333");</a:t>
            </a:r>
          </a:p>
          <a:p>
            <a:r>
              <a:rPr lang="en-US" sz="1200" dirty="0">
                <a:solidFill>
                  <a:srgbClr val="505050"/>
                </a:solidFill>
                <a:latin typeface="Consolas" panose="020B0609020204030204" pitchFamily="49" charset="0"/>
              </a:rPr>
              <a:t> </a:t>
            </a:r>
            <a:r>
              <a:rPr lang="en-US" sz="1200" dirty="0">
                <a:solidFill>
                  <a:srgbClr val="2B91AF"/>
                </a:solidFill>
                <a:latin typeface="Consolas" panose="020B0609020204030204" pitchFamily="49" charset="0"/>
              </a:rPr>
              <a:t>SqlDataReader</a:t>
            </a:r>
            <a:r>
              <a:rPr lang="en-US" sz="1200" dirty="0">
                <a:solidFill>
                  <a:srgbClr val="505050"/>
                </a:solidFill>
                <a:latin typeface="Consolas" panose="020B0609020204030204" pitchFamily="49" charset="0"/>
              </a:rPr>
              <a:t> reader = </a:t>
            </a:r>
          </a:p>
          <a:p>
            <a:r>
              <a:rPr lang="en-US" sz="1200" dirty="0">
                <a:solidFill>
                  <a:srgbClr val="505050"/>
                </a:solidFill>
                <a:latin typeface="Consolas" panose="020B0609020204030204" pitchFamily="49" charset="0"/>
              </a:rPr>
              <a:t>  cmd.ExecuteReader();</a:t>
            </a:r>
          </a:p>
        </p:txBody>
      </p:sp>
      <p:sp>
        <p:nvSpPr>
          <p:cNvPr id="44" name="Rectangle 43"/>
          <p:cNvSpPr/>
          <p:nvPr/>
        </p:nvSpPr>
        <p:spPr>
          <a:xfrm>
            <a:off x="362775" y="1317889"/>
            <a:ext cx="1624163" cy="369332"/>
          </a:xfrm>
          <a:prstGeom prst="rect">
            <a:avLst/>
          </a:prstGeom>
        </p:spPr>
        <p:txBody>
          <a:bodyPr wrap="none">
            <a:spAutoFit/>
          </a:bodyPr>
          <a:lstStyle/>
          <a:p>
            <a:r>
              <a:rPr lang="en-US" dirty="0" smtClean="0">
                <a:solidFill>
                  <a:srgbClr val="505050"/>
                </a:solidFill>
                <a:latin typeface="Segoe UI Light"/>
                <a:ea typeface="Times New Roman" panose="02020603050405020304" pitchFamily="18" charset="0"/>
                <a:cs typeface="Segoe UI Semilight" panose="020B0402040204020203" pitchFamily="34" charset="0"/>
              </a:rPr>
              <a:t>Client - trusted</a:t>
            </a:r>
            <a:endParaRPr lang="en-US" dirty="0">
              <a:solidFill>
                <a:srgbClr val="505050"/>
              </a:solidFill>
              <a:latin typeface="Segoe UI Light"/>
            </a:endParaRPr>
          </a:p>
        </p:txBody>
      </p:sp>
      <p:sp>
        <p:nvSpPr>
          <p:cNvPr id="45" name="Rectangle 44"/>
          <p:cNvSpPr/>
          <p:nvPr/>
        </p:nvSpPr>
        <p:spPr>
          <a:xfrm>
            <a:off x="6364031" y="1317889"/>
            <a:ext cx="2402902" cy="369332"/>
          </a:xfrm>
          <a:prstGeom prst="rect">
            <a:avLst/>
          </a:prstGeom>
        </p:spPr>
        <p:txBody>
          <a:bodyPr wrap="none">
            <a:spAutoFit/>
          </a:bodyPr>
          <a:lstStyle/>
          <a:p>
            <a:r>
              <a:rPr lang="en-US" dirty="0" smtClean="0">
                <a:solidFill>
                  <a:srgbClr val="505050"/>
                </a:solidFill>
                <a:latin typeface="Segoe UI Light" panose="020B0502040204020203" pitchFamily="34" charset="0"/>
                <a:ea typeface="Times New Roman" panose="02020603050405020304" pitchFamily="18" charset="0"/>
                <a:cs typeface="Segoe UI Light" panose="020B0502040204020203" pitchFamily="34" charset="0"/>
              </a:rPr>
              <a:t>SQL Server - untrusted</a:t>
            </a:r>
            <a:endParaRPr lang="en-US" dirty="0">
              <a:solidFill>
                <a:srgbClr val="505050"/>
              </a:solidFill>
              <a:latin typeface="Segoe UI Light" panose="020B0502040204020203" pitchFamily="34" charset="0"/>
              <a:cs typeface="Segoe UI Light" panose="020B0502040204020203" pitchFamily="34" charset="0"/>
            </a:endParaRPr>
          </a:p>
        </p:txBody>
      </p:sp>
      <p:sp>
        <p:nvSpPr>
          <p:cNvPr id="40" name="TextBox 39"/>
          <p:cNvSpPr txBox="1"/>
          <p:nvPr/>
        </p:nvSpPr>
        <p:spPr>
          <a:xfrm rot="16200000">
            <a:off x="10965056" y="2869331"/>
            <a:ext cx="1565878" cy="307777"/>
          </a:xfrm>
          <a:prstGeom prst="rect">
            <a:avLst/>
          </a:prstGeom>
          <a:noFill/>
        </p:spPr>
        <p:txBody>
          <a:bodyPr wrap="none" lIns="0" rIns="0" rtlCol="0">
            <a:spAutoFit/>
          </a:bodyPr>
          <a:lstStyle/>
          <a:p>
            <a:r>
              <a:rPr lang="en-US" sz="1400" dirty="0" smtClean="0">
                <a:solidFill>
                  <a:srgbClr val="505050"/>
                </a:solidFill>
                <a:latin typeface="Segoe UI Light"/>
              </a:rPr>
              <a:t>Encryption metadata</a:t>
            </a:r>
            <a:endParaRPr lang="en-US" sz="1400" dirty="0">
              <a:solidFill>
                <a:srgbClr val="505050"/>
              </a:solidFill>
              <a:latin typeface="Segoe UI Light"/>
            </a:endParaRPr>
          </a:p>
        </p:txBody>
      </p:sp>
      <p:graphicFrame>
        <p:nvGraphicFramePr>
          <p:cNvPr id="49" name="Table 48"/>
          <p:cNvGraphicFramePr>
            <a:graphicFrameLocks noGrp="1"/>
          </p:cNvGraphicFramePr>
          <p:nvPr>
            <p:extLst/>
          </p:nvPr>
        </p:nvGraphicFramePr>
        <p:xfrm>
          <a:off x="8170441" y="6067474"/>
          <a:ext cx="1219614" cy="548640"/>
        </p:xfrm>
        <a:graphic>
          <a:graphicData uri="http://schemas.openxmlformats.org/drawingml/2006/table">
            <a:tbl>
              <a:tblPr firstRow="1">
                <a:tableStyleId>{3C2FFA5D-87B4-456A-9821-1D502468CF0F}</a:tableStyleId>
              </a:tblPr>
              <a:tblGrid>
                <a:gridCol w="1219614">
                  <a:extLst>
                    <a:ext uri="{9D8B030D-6E8A-4147-A177-3AD203B41FA5}">
                      <a16:colId xmlns:a16="http://schemas.microsoft.com/office/drawing/2014/main" xmlns="" val="20000"/>
                    </a:ext>
                  </a:extLst>
                </a:gridCol>
              </a:tblGrid>
              <a:tr h="0">
                <a:tc>
                  <a:txBody>
                    <a:bodyPr/>
                    <a:lstStyle/>
                    <a:p>
                      <a:pPr algn="ctr"/>
                      <a:r>
                        <a:rPr lang="en-US" sz="1200" b="0" dirty="0" smtClean="0">
                          <a:solidFill>
                            <a:schemeClr val="tx1"/>
                          </a:solidFill>
                          <a:latin typeface="Segoe UI Semibold" panose="020B0702040204020203" pitchFamily="34" charset="0"/>
                          <a:cs typeface="Segoe UI Semibold" panose="020B0702040204020203" pitchFamily="34" charset="0"/>
                        </a:rPr>
                        <a:t>Name</a:t>
                      </a:r>
                      <a:endParaRPr lang="en-US" sz="1200" b="0" dirty="0">
                        <a:solidFill>
                          <a:schemeClr val="tx1"/>
                        </a:solidFill>
                        <a:latin typeface="Segoe UI Semibold" panose="020B0702040204020203" pitchFamily="34" charset="0"/>
                        <a:cs typeface="Segoe UI Semibold" panose="020B0702040204020203" pitchFamily="34" charset="0"/>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a16="http://schemas.microsoft.com/office/drawing/2014/main" xmlns="" val="10000"/>
                  </a:ext>
                </a:extLst>
              </a:tr>
              <a:tr h="212695">
                <a:tc>
                  <a:txBody>
                    <a:bodyPr/>
                    <a:lstStyle/>
                    <a:p>
                      <a:pPr algn="ctr"/>
                      <a:r>
                        <a:rPr lang="en-US" sz="1200" dirty="0" smtClean="0">
                          <a:solidFill>
                            <a:schemeClr val="bg1"/>
                          </a:solidFill>
                        </a:rPr>
                        <a:t>0x19ca706fbd9</a:t>
                      </a:r>
                      <a:endParaRPr lang="en-US" sz="1200" dirty="0">
                        <a:solidFill>
                          <a:schemeClr val="bg1"/>
                        </a:solidFill>
                      </a:endParaRPr>
                    </a:p>
                  </a:txBody>
                  <a:tcPr marL="0" marR="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xmlns="" val="10001"/>
                  </a:ext>
                </a:extLst>
              </a:tr>
            </a:tbl>
          </a:graphicData>
        </a:graphic>
      </p:graphicFrame>
      <p:sp>
        <p:nvSpPr>
          <p:cNvPr id="50" name="TextBox 49"/>
          <p:cNvSpPr txBox="1"/>
          <p:nvPr/>
        </p:nvSpPr>
        <p:spPr>
          <a:xfrm rot="16200000">
            <a:off x="10965058" y="5021130"/>
            <a:ext cx="1565878" cy="307777"/>
          </a:xfrm>
          <a:prstGeom prst="rect">
            <a:avLst/>
          </a:prstGeom>
          <a:noFill/>
        </p:spPr>
        <p:txBody>
          <a:bodyPr wrap="none" lIns="0" rIns="0" rtlCol="0">
            <a:spAutoFit/>
          </a:bodyPr>
          <a:lstStyle/>
          <a:p>
            <a:r>
              <a:rPr lang="en-US" sz="1400" dirty="0" smtClean="0">
                <a:solidFill>
                  <a:srgbClr val="505050"/>
                </a:solidFill>
                <a:latin typeface="Segoe UI Light"/>
              </a:rPr>
              <a:t>Encryption metadata</a:t>
            </a:r>
            <a:endParaRPr lang="en-US" sz="1400" dirty="0">
              <a:solidFill>
                <a:srgbClr val="505050"/>
              </a:solidFill>
              <a:latin typeface="Segoe UI Light"/>
            </a:endParaRPr>
          </a:p>
        </p:txBody>
      </p:sp>
      <p:sp>
        <p:nvSpPr>
          <p:cNvPr id="56" name="Rectangle 55"/>
          <p:cNvSpPr/>
          <p:nvPr/>
        </p:nvSpPr>
        <p:spPr>
          <a:xfrm>
            <a:off x="4336687" y="1264066"/>
            <a:ext cx="1228798" cy="369332"/>
          </a:xfrm>
          <a:prstGeom prst="rect">
            <a:avLst/>
          </a:prstGeom>
        </p:spPr>
        <p:txBody>
          <a:bodyPr wrap="none">
            <a:spAutoFit/>
          </a:bodyPr>
          <a:lstStyle/>
          <a:p>
            <a:r>
              <a:rPr lang="en-US" dirty="0" smtClean="0">
                <a:solidFill>
                  <a:srgbClr val="505050"/>
                </a:solidFill>
                <a:latin typeface="Segoe UI Light" panose="020B0502040204020203" pitchFamily="34" charset="0"/>
                <a:ea typeface="Times New Roman" panose="02020603050405020304" pitchFamily="18" charset="0"/>
                <a:cs typeface="Segoe UI Light" panose="020B0502040204020203" pitchFamily="34" charset="0"/>
              </a:rPr>
              <a:t>CMK Store</a:t>
            </a:r>
            <a:endParaRPr lang="en-US" dirty="0">
              <a:solidFill>
                <a:srgbClr val="505050"/>
              </a:solidFill>
              <a:latin typeface="Segoe UI Light" panose="020B0502040204020203" pitchFamily="34" charset="0"/>
              <a:cs typeface="Segoe UI Light" panose="020B0502040204020203" pitchFamily="34" charset="0"/>
            </a:endParaRPr>
          </a:p>
        </p:txBody>
      </p:sp>
      <p:cxnSp>
        <p:nvCxnSpPr>
          <p:cNvPr id="29" name="Straight Arrow Connector 28"/>
          <p:cNvCxnSpPr/>
          <p:nvPr/>
        </p:nvCxnSpPr>
        <p:spPr>
          <a:xfrm flipH="1" flipV="1">
            <a:off x="3596730" y="5308671"/>
            <a:ext cx="457200" cy="4949"/>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30" name="Group 4"/>
          <p:cNvGrpSpPr>
            <a:grpSpLocks noChangeAspect="1"/>
          </p:cNvGrpSpPr>
          <p:nvPr/>
        </p:nvGrpSpPr>
        <p:grpSpPr bwMode="auto">
          <a:xfrm>
            <a:off x="4722182" y="3777694"/>
            <a:ext cx="1014268" cy="958437"/>
            <a:chOff x="4553" y="124"/>
            <a:chExt cx="654" cy="618"/>
          </a:xfrm>
        </p:grpSpPr>
        <p:sp>
          <p:nvSpPr>
            <p:cNvPr id="31"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3" name="Freeform 9"/>
            <p:cNvSpPr>
              <a:spLocks/>
            </p:cNvSpPr>
            <p:nvPr/>
          </p:nvSpPr>
          <p:spPr bwMode="auto">
            <a:xfrm>
              <a:off x="4553" y="437"/>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34" name="Freeform 10"/>
            <p:cNvSpPr>
              <a:spLocks/>
            </p:cNvSpPr>
            <p:nvPr/>
          </p:nvSpPr>
          <p:spPr bwMode="auto">
            <a:xfrm>
              <a:off x="4553" y="372"/>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 name="Freeform 11"/>
            <p:cNvSpPr>
              <a:spLocks/>
            </p:cNvSpPr>
            <p:nvPr/>
          </p:nvSpPr>
          <p:spPr bwMode="auto">
            <a:xfrm>
              <a:off x="4784" y="373"/>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6" name="Freeform 13"/>
            <p:cNvSpPr>
              <a:spLocks noEditPoints="1"/>
            </p:cNvSpPr>
            <p:nvPr/>
          </p:nvSpPr>
          <p:spPr bwMode="auto">
            <a:xfrm>
              <a:off x="4762" y="124"/>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47" name="Group 46"/>
          <p:cNvGrpSpPr/>
          <p:nvPr/>
        </p:nvGrpSpPr>
        <p:grpSpPr>
          <a:xfrm>
            <a:off x="8548938" y="3413453"/>
            <a:ext cx="270180" cy="347226"/>
            <a:chOff x="10773367" y="4412692"/>
            <a:chExt cx="520780" cy="669287"/>
          </a:xfrm>
        </p:grpSpPr>
        <p:sp>
          <p:nvSpPr>
            <p:cNvPr id="53" name="Oval 52"/>
            <p:cNvSpPr/>
            <p:nvPr/>
          </p:nvSpPr>
          <p:spPr bwMode="auto">
            <a:xfrm>
              <a:off x="10936714" y="4705525"/>
              <a:ext cx="225252" cy="34120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sp>
          <p:nvSpPr>
            <p:cNvPr id="54" name="Rectangle 74"/>
            <p:cNvSpPr/>
            <p:nvPr>
              <p:custDataLst>
                <p:tags r:id="rId2"/>
              </p:custDataLst>
            </p:nvPr>
          </p:nvSpPr>
          <p:spPr>
            <a:xfrm>
              <a:off x="10773367" y="4412692"/>
              <a:ext cx="520780" cy="669287"/>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684"/>
              <a:endParaRPr lang="en-US" dirty="0">
                <a:solidFill>
                  <a:srgbClr val="FFFFFF"/>
                </a:solidFill>
              </a:endParaRPr>
            </a:p>
          </p:txBody>
        </p:sp>
      </p:grpSp>
      <p:grpSp>
        <p:nvGrpSpPr>
          <p:cNvPr id="55" name="Group 54"/>
          <p:cNvGrpSpPr/>
          <p:nvPr/>
        </p:nvGrpSpPr>
        <p:grpSpPr>
          <a:xfrm>
            <a:off x="8548938" y="5587603"/>
            <a:ext cx="270180" cy="347226"/>
            <a:chOff x="10773367" y="4412692"/>
            <a:chExt cx="520780" cy="669287"/>
          </a:xfrm>
        </p:grpSpPr>
        <p:sp>
          <p:nvSpPr>
            <p:cNvPr id="57" name="Oval 56"/>
            <p:cNvSpPr/>
            <p:nvPr/>
          </p:nvSpPr>
          <p:spPr bwMode="auto">
            <a:xfrm>
              <a:off x="10936714" y="4705525"/>
              <a:ext cx="225252" cy="34120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sp>
          <p:nvSpPr>
            <p:cNvPr id="58" name="Rectangle 74"/>
            <p:cNvSpPr/>
            <p:nvPr>
              <p:custDataLst>
                <p:tags r:id="rId1"/>
              </p:custDataLst>
            </p:nvPr>
          </p:nvSpPr>
          <p:spPr>
            <a:xfrm>
              <a:off x="10773367" y="4412692"/>
              <a:ext cx="520780" cy="669287"/>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684"/>
              <a:endParaRPr lang="en-US" dirty="0">
                <a:solidFill>
                  <a:srgbClr val="FFFFFF"/>
                </a:solidFill>
              </a:endParaRPr>
            </a:p>
          </p:txBody>
        </p:sp>
      </p:grpSp>
      <p:sp>
        <p:nvSpPr>
          <p:cNvPr id="52" name="Title 1"/>
          <p:cNvSpPr>
            <a:spLocks noGrp="1"/>
          </p:cNvSpPr>
          <p:nvPr>
            <p:ph type="title"/>
          </p:nvPr>
        </p:nvSpPr>
        <p:spPr>
          <a:xfrm>
            <a:off x="274320" y="296897"/>
            <a:ext cx="11889564" cy="917575"/>
          </a:xfrm>
        </p:spPr>
        <p:txBody>
          <a:bodyPr/>
          <a:lstStyle/>
          <a:p>
            <a:r>
              <a:rPr lang="en-US" sz="4800" dirty="0">
                <a:solidFill>
                  <a:schemeClr val="bg1"/>
                </a:solidFill>
              </a:rPr>
              <a:t>Example</a:t>
            </a:r>
          </a:p>
        </p:txBody>
      </p:sp>
    </p:spTree>
    <p:extLst>
      <p:ext uri="{BB962C8B-B14F-4D97-AF65-F5344CB8AC3E}">
        <p14:creationId xmlns:p14="http://schemas.microsoft.com/office/powerpoint/2010/main" val="4208901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20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600"/>
                                        <p:tgtEl>
                                          <p:spTgt spid="40"/>
                                        </p:tgtEl>
                                      </p:cBhvr>
                                    </p:animEffect>
                                  </p:childTnLst>
                                </p:cTn>
                              </p:par>
                            </p:childTnLst>
                          </p:cTn>
                        </p:par>
                        <p:par>
                          <p:cTn id="18" fill="hold">
                            <p:stCondLst>
                              <p:cond delay="1300"/>
                            </p:stCondLst>
                            <p:childTnLst>
                              <p:par>
                                <p:cTn id="19" presetID="10" presetClass="entr" presetSubtype="0" fill="hold" nodeType="afterEffect">
                                  <p:stCondLst>
                                    <p:cond delay="0"/>
                                  </p:stCondLst>
                                  <p:childTnLst>
                                    <p:set>
                                      <p:cBhvr>
                                        <p:cTn id="20" dur="1" fill="hold">
                                          <p:stCondLst>
                                            <p:cond delay="0"/>
                                          </p:stCondLst>
                                        </p:cTn>
                                        <p:tgtEl>
                                          <p:spTgt spid="47"/>
                                        </p:tgtEl>
                                        <p:attrNameLst>
                                          <p:attrName>style.visibility</p:attrName>
                                        </p:attrNameLst>
                                      </p:cBhvr>
                                      <p:to>
                                        <p:strVal val="visible"/>
                                      </p:to>
                                    </p:set>
                                    <p:animEffect transition="in" filter="fade">
                                      <p:cBhvr>
                                        <p:cTn id="21" dur="500"/>
                                        <p:tgtEl>
                                          <p:spTgt spid="47"/>
                                        </p:tgtEl>
                                      </p:cBhvr>
                                    </p:animEffect>
                                  </p:childTnLst>
                                </p:cTn>
                              </p:par>
                            </p:childTnLst>
                          </p:cTn>
                        </p:par>
                        <p:par>
                          <p:cTn id="22" fill="hold">
                            <p:stCondLst>
                              <p:cond delay="1800"/>
                            </p:stCondLst>
                            <p:childTnLst>
                              <p:par>
                                <p:cTn id="23" presetID="22" presetClass="entr" presetSubtype="2" fill="hold"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right)">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left)">
                                      <p:cBhvr>
                                        <p:cTn id="30" dur="500"/>
                                        <p:tgtEl>
                                          <p:spTgt spid="12"/>
                                        </p:tgtEl>
                                      </p:cBhvr>
                                    </p:animEffec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Effect transition="in" filter="fade">
                                      <p:cBhvr>
                                        <p:cTn id="34" dur="500"/>
                                        <p:tgtEl>
                                          <p:spTgt spid="42"/>
                                        </p:tgtEl>
                                      </p:cBhvr>
                                    </p:animEffect>
                                  </p:childTnLst>
                                </p:cTn>
                              </p:par>
                              <p:par>
                                <p:cTn id="35" presetID="10"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500"/>
                                        <p:tgtEl>
                                          <p:spTgt spid="4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50"/>
                                        </p:tgtEl>
                                        <p:attrNameLst>
                                          <p:attrName>style.visibility</p:attrName>
                                        </p:attrNameLst>
                                      </p:cBhvr>
                                      <p:to>
                                        <p:strVal val="visible"/>
                                      </p:to>
                                    </p:set>
                                    <p:animEffect transition="in" filter="fade">
                                      <p:cBhvr>
                                        <p:cTn id="40" dur="600"/>
                                        <p:tgtEl>
                                          <p:spTgt spid="5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childTnLst>
                          </p:cTn>
                        </p:par>
                        <p:par>
                          <p:cTn id="46" fill="hold">
                            <p:stCondLst>
                              <p:cond delay="500"/>
                            </p:stCondLst>
                            <p:childTnLst>
                              <p:par>
                                <p:cTn id="47" presetID="10" presetClass="entr" presetSubtype="0" fill="hold" nodeType="after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par>
                          <p:cTn id="53" fill="hold">
                            <p:stCondLst>
                              <p:cond delay="1000"/>
                            </p:stCondLst>
                            <p:childTnLst>
                              <p:par>
                                <p:cTn id="54" presetID="22" presetClass="entr" presetSubtype="2" fill="hold" nodeType="after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wipe(right)">
                                      <p:cBhvr>
                                        <p:cTn id="56" dur="500"/>
                                        <p:tgtEl>
                                          <p:spTgt spid="2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2"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right)">
                                      <p:cBhvr>
                                        <p:cTn id="61" dur="500"/>
                                        <p:tgtEl>
                                          <p:spTgt spid="29"/>
                                        </p:tgtEl>
                                      </p:cBhvr>
                                    </p:animEffec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500"/>
                                        <p:tgtEl>
                                          <p:spTgt spid="3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8"/>
                                        </p:tgtEl>
                                        <p:attrNameLst>
                                          <p:attrName>style.visibility</p:attrName>
                                        </p:attrNameLst>
                                      </p:cBhvr>
                                      <p:to>
                                        <p:strVal val="visible"/>
                                      </p:to>
                                    </p:set>
                                    <p:animEffect transition="in" filter="fade">
                                      <p:cBhvr>
                                        <p:cTn id="6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21" grpId="0" animBg="1"/>
      <p:bldP spid="32" grpId="0"/>
      <p:bldP spid="38" grpId="0"/>
      <p:bldP spid="40" grpId="0"/>
      <p:bldP spid="50" grpId="0"/>
    </p:bld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type="body" sz="quarter" idx="38"/>
          </p:nvPr>
        </p:nvSpPr>
        <p:spPr>
          <a:xfrm>
            <a:off x="461609" y="4743989"/>
            <a:ext cx="2743200" cy="1900263"/>
          </a:xfrm>
          <a:solidFill>
            <a:schemeClr val="bg1">
              <a:lumMod val="20000"/>
              <a:lumOff val="80000"/>
            </a:schemeClr>
          </a:solidFill>
        </p:spPr>
        <p:txBody>
          <a:bodyPr/>
          <a:lstStyle/>
          <a:p>
            <a:pPr>
              <a:lnSpc>
                <a:spcPct val="100000"/>
              </a:lnSpc>
              <a:spcBef>
                <a:spcPts val="1000"/>
              </a:spcBef>
              <a:spcAft>
                <a:spcPts val="0"/>
              </a:spcAft>
            </a:pPr>
            <a:endParaRPr lang="en-US" sz="1400" dirty="0">
              <a:solidFill>
                <a:schemeClr val="bg1"/>
              </a:solidFill>
            </a:endParaRPr>
          </a:p>
        </p:txBody>
      </p:sp>
      <p:sp>
        <p:nvSpPr>
          <p:cNvPr id="10" name="Text Placeholder 9"/>
          <p:cNvSpPr>
            <a:spLocks noGrp="1"/>
          </p:cNvSpPr>
          <p:nvPr>
            <p:ph type="body" sz="quarter" idx="39"/>
          </p:nvPr>
        </p:nvSpPr>
        <p:spPr>
          <a:xfrm>
            <a:off x="3326900" y="4743991"/>
            <a:ext cx="2742914" cy="1900243"/>
          </a:xfrm>
          <a:solidFill>
            <a:schemeClr val="bg1">
              <a:lumMod val="20000"/>
              <a:lumOff val="80000"/>
            </a:schemeClr>
          </a:solidFill>
        </p:spPr>
        <p:txBody>
          <a:bodyPr/>
          <a:lstStyle/>
          <a:p>
            <a:pPr indent="-342867">
              <a:lnSpc>
                <a:spcPct val="100000"/>
              </a:lnSpc>
              <a:spcBef>
                <a:spcPts val="1000"/>
              </a:spcBef>
              <a:spcAft>
                <a:spcPts val="0"/>
              </a:spcAft>
            </a:pPr>
            <a:r>
              <a:rPr lang="en-US" sz="1400" dirty="0" smtClean="0">
                <a:solidFill>
                  <a:schemeClr val="bg1"/>
                </a:solidFill>
              </a:rPr>
              <a:t>Indexing </a:t>
            </a:r>
            <a:r>
              <a:rPr lang="en-US" sz="1400" dirty="0">
                <a:solidFill>
                  <a:schemeClr val="bg1"/>
                </a:solidFill>
              </a:rPr>
              <a:t>columns encrypted using randomized encryption is not </a:t>
            </a:r>
            <a:r>
              <a:rPr lang="en-US" sz="1400" dirty="0" smtClean="0">
                <a:solidFill>
                  <a:schemeClr val="bg1"/>
                </a:solidFill>
              </a:rPr>
              <a:t>supported</a:t>
            </a:r>
            <a:endParaRPr lang="en-US" sz="1400" dirty="0">
              <a:solidFill>
                <a:schemeClr val="bg1"/>
              </a:solidFill>
            </a:endParaRPr>
          </a:p>
          <a:p>
            <a:pPr>
              <a:lnSpc>
                <a:spcPct val="100000"/>
              </a:lnSpc>
              <a:spcBef>
                <a:spcPts val="1000"/>
              </a:spcBef>
              <a:spcAft>
                <a:spcPts val="0"/>
              </a:spcAft>
            </a:pPr>
            <a:endParaRPr lang="en-US" dirty="0">
              <a:solidFill>
                <a:schemeClr val="bg1"/>
              </a:solidFill>
            </a:endParaRPr>
          </a:p>
        </p:txBody>
      </p:sp>
      <p:sp>
        <p:nvSpPr>
          <p:cNvPr id="11" name="Text Placeholder 10"/>
          <p:cNvSpPr>
            <a:spLocks noGrp="1"/>
          </p:cNvSpPr>
          <p:nvPr>
            <p:ph type="body" sz="quarter" idx="41"/>
          </p:nvPr>
        </p:nvSpPr>
        <p:spPr>
          <a:xfrm>
            <a:off x="9061931" y="4743991"/>
            <a:ext cx="2742914" cy="1900243"/>
          </a:xfrm>
          <a:solidFill>
            <a:schemeClr val="bg1">
              <a:lumMod val="20000"/>
              <a:lumOff val="80000"/>
            </a:schemeClr>
          </a:solidFill>
        </p:spPr>
        <p:txBody>
          <a:bodyPr/>
          <a:lstStyle/>
          <a:p>
            <a:pPr>
              <a:lnSpc>
                <a:spcPct val="100000"/>
              </a:lnSpc>
              <a:spcBef>
                <a:spcPts val="1000"/>
              </a:spcBef>
              <a:spcAft>
                <a:spcPts val="0"/>
              </a:spcAft>
            </a:pPr>
            <a:endParaRPr lang="en-US" sz="1400" dirty="0">
              <a:solidFill>
                <a:schemeClr val="bg1"/>
              </a:solidFill>
            </a:endParaRPr>
          </a:p>
        </p:txBody>
      </p:sp>
      <p:sp>
        <p:nvSpPr>
          <p:cNvPr id="12" name="Text Placeholder 11"/>
          <p:cNvSpPr>
            <a:spLocks noGrp="1"/>
          </p:cNvSpPr>
          <p:nvPr>
            <p:ph type="body" sz="quarter" idx="42"/>
          </p:nvPr>
        </p:nvSpPr>
        <p:spPr>
          <a:xfrm>
            <a:off x="6196925" y="4743991"/>
            <a:ext cx="2742914" cy="1900243"/>
          </a:xfrm>
          <a:solidFill>
            <a:schemeClr val="bg1">
              <a:lumMod val="20000"/>
              <a:lumOff val="80000"/>
            </a:schemeClr>
          </a:solidFill>
        </p:spPr>
        <p:txBody>
          <a:bodyPr/>
          <a:lstStyle/>
          <a:p>
            <a:pPr>
              <a:lnSpc>
                <a:spcPct val="100000"/>
              </a:lnSpc>
              <a:spcBef>
                <a:spcPts val="1000"/>
              </a:spcBef>
              <a:spcAft>
                <a:spcPts val="0"/>
              </a:spcAft>
            </a:pPr>
            <a:r>
              <a:rPr lang="en-US" sz="1400" dirty="0">
                <a:solidFill>
                  <a:schemeClr val="bg1"/>
                </a:solidFill>
              </a:rPr>
              <a:t>Query parameters that map to encrypted columns must be passed as driver-level </a:t>
            </a:r>
            <a:r>
              <a:rPr lang="en-US" sz="1400" dirty="0" smtClean="0">
                <a:solidFill>
                  <a:schemeClr val="bg1"/>
                </a:solidFill>
              </a:rPr>
              <a:t>parameters </a:t>
            </a:r>
            <a:endParaRPr lang="en-US" sz="1400" dirty="0">
              <a:solidFill>
                <a:schemeClr val="bg1"/>
              </a:solidFill>
            </a:endParaRPr>
          </a:p>
          <a:p>
            <a:pPr>
              <a:lnSpc>
                <a:spcPct val="100000"/>
              </a:lnSpc>
              <a:spcBef>
                <a:spcPts val="1000"/>
              </a:spcBef>
              <a:spcAft>
                <a:spcPts val="0"/>
              </a:spcAft>
            </a:pPr>
            <a:endParaRPr lang="en-US" sz="1400" dirty="0">
              <a:solidFill>
                <a:schemeClr val="bg1"/>
              </a:solidFill>
            </a:endParaRPr>
          </a:p>
        </p:txBody>
      </p:sp>
      <p:sp>
        <p:nvSpPr>
          <p:cNvPr id="5" name="Text Placeholder 4"/>
          <p:cNvSpPr>
            <a:spLocks noGrp="1"/>
          </p:cNvSpPr>
          <p:nvPr>
            <p:ph type="body" sz="quarter" idx="29"/>
          </p:nvPr>
        </p:nvSpPr>
        <p:spPr>
          <a:xfrm>
            <a:off x="461609" y="1881443"/>
            <a:ext cx="2743200" cy="2743200"/>
          </a:xfrm>
          <a:solidFill>
            <a:schemeClr val="bg2"/>
          </a:solidFill>
        </p:spPr>
        <p:txBody>
          <a:bodyPr anchor="b" anchorCtr="0"/>
          <a:lstStyle/>
          <a:p>
            <a:r>
              <a:rPr lang="en-US" sz="2000" dirty="0" smtClean="0">
                <a:solidFill>
                  <a:schemeClr val="tx1"/>
                </a:solidFill>
                <a:latin typeface="+mn-lt"/>
              </a:rPr>
              <a:t>Ability to perform </a:t>
            </a:r>
            <a:r>
              <a:rPr lang="en-US" sz="2000" dirty="0">
                <a:solidFill>
                  <a:schemeClr val="tx1"/>
                </a:solidFill>
                <a:latin typeface="+mn-lt"/>
              </a:rPr>
              <a:t>equality comparison on columns encrypted using deterministic </a:t>
            </a:r>
            <a:r>
              <a:rPr lang="en-US" sz="2000" dirty="0" smtClean="0">
                <a:solidFill>
                  <a:schemeClr val="tx1"/>
                </a:solidFill>
                <a:latin typeface="+mn-lt"/>
              </a:rPr>
              <a:t>encryption</a:t>
            </a:r>
            <a:endParaRPr lang="en-US" sz="2000" dirty="0">
              <a:solidFill>
                <a:schemeClr val="tx1"/>
              </a:solidFill>
              <a:latin typeface="+mn-lt"/>
            </a:endParaRPr>
          </a:p>
        </p:txBody>
      </p:sp>
      <p:sp>
        <p:nvSpPr>
          <p:cNvPr id="6" name="Text Placeholder 5"/>
          <p:cNvSpPr>
            <a:spLocks noGrp="1"/>
          </p:cNvSpPr>
          <p:nvPr>
            <p:ph type="body" sz="quarter" idx="30"/>
          </p:nvPr>
        </p:nvSpPr>
        <p:spPr>
          <a:xfrm>
            <a:off x="3326815" y="1881443"/>
            <a:ext cx="2742914" cy="2743200"/>
          </a:xfrm>
          <a:solidFill>
            <a:schemeClr val="bg2"/>
          </a:solidFill>
        </p:spPr>
        <p:txBody>
          <a:bodyPr anchor="b" anchorCtr="0"/>
          <a:lstStyle/>
          <a:p>
            <a:r>
              <a:rPr lang="en-US" sz="2000" dirty="0">
                <a:solidFill>
                  <a:schemeClr val="tx1"/>
                </a:solidFill>
                <a:latin typeface="+mn-lt"/>
              </a:rPr>
              <a:t>Queries on columns encrypted </a:t>
            </a:r>
            <a:r>
              <a:rPr lang="en-US" sz="2000" dirty="0" smtClean="0">
                <a:solidFill>
                  <a:schemeClr val="tx1"/>
                </a:solidFill>
                <a:latin typeface="+mn-lt"/>
              </a:rPr>
              <a:t>using </a:t>
            </a:r>
            <a:r>
              <a:rPr lang="en-US" sz="2000" dirty="0">
                <a:solidFill>
                  <a:schemeClr val="tx1"/>
                </a:solidFill>
                <a:latin typeface="+mn-lt"/>
              </a:rPr>
              <a:t>randomized encryption cannot perform operations on </a:t>
            </a:r>
            <a:r>
              <a:rPr lang="en-US" sz="2000" dirty="0" smtClean="0">
                <a:solidFill>
                  <a:schemeClr val="tx1"/>
                </a:solidFill>
                <a:latin typeface="+mn-lt"/>
              </a:rPr>
              <a:t>those columns</a:t>
            </a:r>
            <a:endParaRPr lang="en-US" sz="2000" dirty="0">
              <a:solidFill>
                <a:schemeClr val="tx1"/>
              </a:solidFill>
              <a:latin typeface="+mn-lt"/>
            </a:endParaRPr>
          </a:p>
        </p:txBody>
      </p:sp>
      <p:sp>
        <p:nvSpPr>
          <p:cNvPr id="7" name="Text Placeholder 6"/>
          <p:cNvSpPr>
            <a:spLocks noGrp="1"/>
          </p:cNvSpPr>
          <p:nvPr>
            <p:ph type="body" sz="quarter" idx="32"/>
          </p:nvPr>
        </p:nvSpPr>
        <p:spPr>
          <a:xfrm>
            <a:off x="6191735" y="1881443"/>
            <a:ext cx="2742914" cy="2743200"/>
          </a:xfrm>
          <a:solidFill>
            <a:schemeClr val="bg2"/>
          </a:solidFill>
        </p:spPr>
        <p:txBody>
          <a:bodyPr anchor="b" anchorCtr="0"/>
          <a:lstStyle/>
          <a:p>
            <a:r>
              <a:rPr lang="en-US" sz="2000" dirty="0">
                <a:solidFill>
                  <a:schemeClr val="tx1"/>
                </a:solidFill>
                <a:latin typeface="+mn-lt"/>
              </a:rPr>
              <a:t>C</a:t>
            </a:r>
            <a:r>
              <a:rPr lang="en-US" sz="2000" dirty="0" smtClean="0">
                <a:solidFill>
                  <a:schemeClr val="tx1"/>
                </a:solidFill>
                <a:latin typeface="+mn-lt"/>
              </a:rPr>
              <a:t>olumn </a:t>
            </a:r>
            <a:r>
              <a:rPr lang="en-US" sz="2000" dirty="0">
                <a:solidFill>
                  <a:schemeClr val="tx1"/>
                </a:solidFill>
                <a:latin typeface="+mn-lt"/>
              </a:rPr>
              <a:t>encryption key can have up to two different encrypted </a:t>
            </a:r>
            <a:r>
              <a:rPr lang="en-US" sz="2000" dirty="0" smtClean="0">
                <a:solidFill>
                  <a:schemeClr val="tx1"/>
                </a:solidFill>
                <a:latin typeface="+mn-lt"/>
              </a:rPr>
              <a:t>values</a:t>
            </a:r>
            <a:endParaRPr lang="en-US" sz="2000" dirty="0">
              <a:solidFill>
                <a:schemeClr val="tx1"/>
              </a:solidFill>
              <a:latin typeface="+mn-lt"/>
            </a:endParaRPr>
          </a:p>
        </p:txBody>
      </p:sp>
      <p:sp>
        <p:nvSpPr>
          <p:cNvPr id="8" name="Text Placeholder 7"/>
          <p:cNvSpPr>
            <a:spLocks noGrp="1"/>
          </p:cNvSpPr>
          <p:nvPr>
            <p:ph type="body" sz="quarter" idx="33"/>
          </p:nvPr>
        </p:nvSpPr>
        <p:spPr>
          <a:xfrm>
            <a:off x="9061676" y="1881443"/>
            <a:ext cx="2742914" cy="2743200"/>
          </a:xfrm>
          <a:solidFill>
            <a:schemeClr val="bg2"/>
          </a:solidFill>
        </p:spPr>
        <p:txBody>
          <a:bodyPr anchor="b" anchorCtr="0"/>
          <a:lstStyle/>
          <a:p>
            <a:r>
              <a:rPr lang="en-US" sz="2000" dirty="0">
                <a:solidFill>
                  <a:schemeClr val="tx1"/>
                </a:solidFill>
                <a:latin typeface="+mn-lt"/>
              </a:rPr>
              <a:t>Deterministic encryption </a:t>
            </a:r>
            <a:r>
              <a:rPr lang="en-US" sz="2000" dirty="0" smtClean="0">
                <a:solidFill>
                  <a:schemeClr val="tx1"/>
                </a:solidFill>
                <a:latin typeface="+mn-lt"/>
              </a:rPr>
              <a:t>requires column </a:t>
            </a:r>
            <a:r>
              <a:rPr lang="en-US" sz="2000" dirty="0">
                <a:solidFill>
                  <a:schemeClr val="tx1"/>
                </a:solidFill>
                <a:latin typeface="+mn-lt"/>
              </a:rPr>
              <a:t>to have one of </a:t>
            </a:r>
            <a:r>
              <a:rPr lang="en-US" sz="2000" dirty="0" smtClean="0">
                <a:solidFill>
                  <a:schemeClr val="tx1"/>
                </a:solidFill>
                <a:latin typeface="+mn-lt"/>
              </a:rPr>
              <a:t>binary2 collations</a:t>
            </a:r>
            <a:endParaRPr lang="en-US" sz="2000" dirty="0">
              <a:solidFill>
                <a:schemeClr val="tx1"/>
              </a:solidFill>
              <a:latin typeface="+mn-lt"/>
            </a:endParaRPr>
          </a:p>
        </p:txBody>
      </p:sp>
      <p:sp>
        <p:nvSpPr>
          <p:cNvPr id="13" name="Freeform 12"/>
          <p:cNvSpPr>
            <a:spLocks noChangeAspect="1" noEditPoints="1"/>
          </p:cNvSpPr>
          <p:nvPr/>
        </p:nvSpPr>
        <p:spPr bwMode="black">
          <a:xfrm>
            <a:off x="3559698" y="2142325"/>
            <a:ext cx="268829" cy="404825"/>
          </a:xfrm>
          <a:custGeom>
            <a:avLst/>
            <a:gdLst>
              <a:gd name="T0" fmla="*/ 2 w 51"/>
              <a:gd name="T1" fmla="*/ 16 h 77"/>
              <a:gd name="T2" fmla="*/ 7 w 51"/>
              <a:gd name="T3" fmla="*/ 8 h 77"/>
              <a:gd name="T4" fmla="*/ 15 w 51"/>
              <a:gd name="T5" fmla="*/ 2 h 77"/>
              <a:gd name="T6" fmla="*/ 25 w 51"/>
              <a:gd name="T7" fmla="*/ 0 h 77"/>
              <a:gd name="T8" fmla="*/ 37 w 51"/>
              <a:gd name="T9" fmla="*/ 2 h 77"/>
              <a:gd name="T10" fmla="*/ 45 w 51"/>
              <a:gd name="T11" fmla="*/ 7 h 77"/>
              <a:gd name="T12" fmla="*/ 50 w 51"/>
              <a:gd name="T13" fmla="*/ 14 h 77"/>
              <a:gd name="T14" fmla="*/ 51 w 51"/>
              <a:gd name="T15" fmla="*/ 20 h 77"/>
              <a:gd name="T16" fmla="*/ 50 w 51"/>
              <a:gd name="T17" fmla="*/ 29 h 77"/>
              <a:gd name="T18" fmla="*/ 46 w 51"/>
              <a:gd name="T19" fmla="*/ 34 h 77"/>
              <a:gd name="T20" fmla="*/ 42 w 51"/>
              <a:gd name="T21" fmla="*/ 38 h 77"/>
              <a:gd name="T22" fmla="*/ 38 w 51"/>
              <a:gd name="T23" fmla="*/ 41 h 77"/>
              <a:gd name="T24" fmla="*/ 34 w 51"/>
              <a:gd name="T25" fmla="*/ 45 h 77"/>
              <a:gd name="T26" fmla="*/ 32 w 51"/>
              <a:gd name="T27" fmla="*/ 50 h 77"/>
              <a:gd name="T28" fmla="*/ 32 w 51"/>
              <a:gd name="T29" fmla="*/ 54 h 77"/>
              <a:gd name="T30" fmla="*/ 18 w 51"/>
              <a:gd name="T31" fmla="*/ 54 h 77"/>
              <a:gd name="T32" fmla="*/ 18 w 51"/>
              <a:gd name="T33" fmla="*/ 49 h 77"/>
              <a:gd name="T34" fmla="*/ 20 w 51"/>
              <a:gd name="T35" fmla="*/ 42 h 77"/>
              <a:gd name="T36" fmla="*/ 23 w 51"/>
              <a:gd name="T37" fmla="*/ 37 h 77"/>
              <a:gd name="T38" fmla="*/ 27 w 51"/>
              <a:gd name="T39" fmla="*/ 33 h 77"/>
              <a:gd name="T40" fmla="*/ 31 w 51"/>
              <a:gd name="T41" fmla="*/ 30 h 77"/>
              <a:gd name="T42" fmla="*/ 34 w 51"/>
              <a:gd name="T43" fmla="*/ 27 h 77"/>
              <a:gd name="T44" fmla="*/ 35 w 51"/>
              <a:gd name="T45" fmla="*/ 22 h 77"/>
              <a:gd name="T46" fmla="*/ 32 w 51"/>
              <a:gd name="T47" fmla="*/ 15 h 77"/>
              <a:gd name="T48" fmla="*/ 26 w 51"/>
              <a:gd name="T49" fmla="*/ 13 h 77"/>
              <a:gd name="T50" fmla="*/ 21 w 51"/>
              <a:gd name="T51" fmla="*/ 14 h 77"/>
              <a:gd name="T52" fmla="*/ 18 w 51"/>
              <a:gd name="T53" fmla="*/ 17 h 77"/>
              <a:gd name="T54" fmla="*/ 16 w 51"/>
              <a:gd name="T55" fmla="*/ 21 h 77"/>
              <a:gd name="T56" fmla="*/ 15 w 51"/>
              <a:gd name="T57" fmla="*/ 26 h 77"/>
              <a:gd name="T58" fmla="*/ 0 w 51"/>
              <a:gd name="T59" fmla="*/ 26 h 77"/>
              <a:gd name="T60" fmla="*/ 2 w 51"/>
              <a:gd name="T61" fmla="*/ 16 h 77"/>
              <a:gd name="T62" fmla="*/ 33 w 51"/>
              <a:gd name="T63" fmla="*/ 68 h 77"/>
              <a:gd name="T64" fmla="*/ 25 w 51"/>
              <a:gd name="T65" fmla="*/ 60 h 77"/>
              <a:gd name="T66" fmla="*/ 17 w 51"/>
              <a:gd name="T67" fmla="*/ 68 h 77"/>
              <a:gd name="T68" fmla="*/ 25 w 51"/>
              <a:gd name="T69" fmla="*/ 77 h 77"/>
              <a:gd name="T70" fmla="*/ 33 w 51"/>
              <a:gd name="T71"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7">
                <a:moveTo>
                  <a:pt x="2" y="16"/>
                </a:moveTo>
                <a:cubicBezTo>
                  <a:pt x="3" y="13"/>
                  <a:pt x="5" y="10"/>
                  <a:pt x="7" y="8"/>
                </a:cubicBezTo>
                <a:cubicBezTo>
                  <a:pt x="9" y="5"/>
                  <a:pt x="12" y="4"/>
                  <a:pt x="15" y="2"/>
                </a:cubicBezTo>
                <a:cubicBezTo>
                  <a:pt x="18" y="1"/>
                  <a:pt x="21" y="0"/>
                  <a:pt x="25" y="0"/>
                </a:cubicBezTo>
                <a:cubicBezTo>
                  <a:pt x="30" y="0"/>
                  <a:pt x="34" y="1"/>
                  <a:pt x="37" y="2"/>
                </a:cubicBezTo>
                <a:cubicBezTo>
                  <a:pt x="41" y="4"/>
                  <a:pt x="43" y="5"/>
                  <a:pt x="45" y="7"/>
                </a:cubicBezTo>
                <a:cubicBezTo>
                  <a:pt x="47" y="9"/>
                  <a:pt x="49" y="12"/>
                  <a:pt x="50" y="14"/>
                </a:cubicBezTo>
                <a:cubicBezTo>
                  <a:pt x="50" y="16"/>
                  <a:pt x="51" y="18"/>
                  <a:pt x="51" y="20"/>
                </a:cubicBezTo>
                <a:cubicBezTo>
                  <a:pt x="51" y="24"/>
                  <a:pt x="50" y="26"/>
                  <a:pt x="50" y="29"/>
                </a:cubicBezTo>
                <a:cubicBezTo>
                  <a:pt x="49" y="31"/>
                  <a:pt x="48" y="33"/>
                  <a:pt x="46" y="34"/>
                </a:cubicBezTo>
                <a:cubicBezTo>
                  <a:pt x="45" y="36"/>
                  <a:pt x="44" y="37"/>
                  <a:pt x="42" y="38"/>
                </a:cubicBezTo>
                <a:cubicBezTo>
                  <a:pt x="41" y="39"/>
                  <a:pt x="39" y="40"/>
                  <a:pt x="38" y="41"/>
                </a:cubicBezTo>
                <a:cubicBezTo>
                  <a:pt x="36" y="42"/>
                  <a:pt x="35" y="44"/>
                  <a:pt x="34" y="45"/>
                </a:cubicBezTo>
                <a:cubicBezTo>
                  <a:pt x="33" y="46"/>
                  <a:pt x="32" y="48"/>
                  <a:pt x="32" y="50"/>
                </a:cubicBezTo>
                <a:cubicBezTo>
                  <a:pt x="32" y="54"/>
                  <a:pt x="32" y="54"/>
                  <a:pt x="32" y="54"/>
                </a:cubicBezTo>
                <a:cubicBezTo>
                  <a:pt x="18" y="54"/>
                  <a:pt x="18" y="54"/>
                  <a:pt x="18" y="54"/>
                </a:cubicBezTo>
                <a:cubicBezTo>
                  <a:pt x="18" y="49"/>
                  <a:pt x="18" y="49"/>
                  <a:pt x="18" y="49"/>
                </a:cubicBezTo>
                <a:cubicBezTo>
                  <a:pt x="18" y="46"/>
                  <a:pt x="19" y="44"/>
                  <a:pt x="20" y="42"/>
                </a:cubicBezTo>
                <a:cubicBezTo>
                  <a:pt x="21" y="40"/>
                  <a:pt x="22" y="38"/>
                  <a:pt x="23" y="37"/>
                </a:cubicBezTo>
                <a:cubicBezTo>
                  <a:pt x="24" y="35"/>
                  <a:pt x="25" y="34"/>
                  <a:pt x="27" y="33"/>
                </a:cubicBezTo>
                <a:cubicBezTo>
                  <a:pt x="28" y="32"/>
                  <a:pt x="30" y="31"/>
                  <a:pt x="31" y="30"/>
                </a:cubicBezTo>
                <a:cubicBezTo>
                  <a:pt x="32" y="29"/>
                  <a:pt x="33" y="28"/>
                  <a:pt x="34" y="27"/>
                </a:cubicBezTo>
                <a:cubicBezTo>
                  <a:pt x="34" y="25"/>
                  <a:pt x="35" y="24"/>
                  <a:pt x="35" y="22"/>
                </a:cubicBezTo>
                <a:cubicBezTo>
                  <a:pt x="35" y="19"/>
                  <a:pt x="34" y="16"/>
                  <a:pt x="32" y="15"/>
                </a:cubicBezTo>
                <a:cubicBezTo>
                  <a:pt x="31" y="13"/>
                  <a:pt x="29" y="13"/>
                  <a:pt x="26" y="13"/>
                </a:cubicBezTo>
                <a:cubicBezTo>
                  <a:pt x="24" y="13"/>
                  <a:pt x="22" y="13"/>
                  <a:pt x="21" y="14"/>
                </a:cubicBezTo>
                <a:cubicBezTo>
                  <a:pt x="20" y="14"/>
                  <a:pt x="18" y="15"/>
                  <a:pt x="18" y="17"/>
                </a:cubicBezTo>
                <a:cubicBezTo>
                  <a:pt x="17" y="18"/>
                  <a:pt x="16" y="19"/>
                  <a:pt x="16" y="21"/>
                </a:cubicBezTo>
                <a:cubicBezTo>
                  <a:pt x="15" y="22"/>
                  <a:pt x="15" y="24"/>
                  <a:pt x="15" y="26"/>
                </a:cubicBezTo>
                <a:cubicBezTo>
                  <a:pt x="0" y="26"/>
                  <a:pt x="0" y="26"/>
                  <a:pt x="0" y="26"/>
                </a:cubicBezTo>
                <a:cubicBezTo>
                  <a:pt x="0" y="22"/>
                  <a:pt x="0" y="19"/>
                  <a:pt x="2" y="16"/>
                </a:cubicBezTo>
                <a:moveTo>
                  <a:pt x="33" y="68"/>
                </a:moveTo>
                <a:cubicBezTo>
                  <a:pt x="33" y="64"/>
                  <a:pt x="29" y="60"/>
                  <a:pt x="25" y="60"/>
                </a:cubicBezTo>
                <a:cubicBezTo>
                  <a:pt x="20" y="60"/>
                  <a:pt x="17" y="64"/>
                  <a:pt x="17" y="68"/>
                </a:cubicBezTo>
                <a:cubicBezTo>
                  <a:pt x="17" y="73"/>
                  <a:pt x="20" y="77"/>
                  <a:pt x="25" y="77"/>
                </a:cubicBezTo>
                <a:cubicBezTo>
                  <a:pt x="29" y="77"/>
                  <a:pt x="33" y="73"/>
                  <a:pt x="33" y="68"/>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sp>
        <p:nvSpPr>
          <p:cNvPr id="15" name="Freeform 14"/>
          <p:cNvSpPr>
            <a:spLocks noChangeAspect="1"/>
          </p:cNvSpPr>
          <p:nvPr/>
        </p:nvSpPr>
        <p:spPr bwMode="black">
          <a:xfrm flipV="1">
            <a:off x="781997" y="2142325"/>
            <a:ext cx="303616" cy="414310"/>
          </a:xfrm>
          <a:custGeom>
            <a:avLst/>
            <a:gdLst>
              <a:gd name="T0" fmla="*/ 37 w 96"/>
              <a:gd name="T1" fmla="*/ 45 h 131"/>
              <a:gd name="T2" fmla="*/ 0 w 96"/>
              <a:gd name="T3" fmla="*/ 83 h 131"/>
              <a:gd name="T4" fmla="*/ 0 w 96"/>
              <a:gd name="T5" fmla="*/ 52 h 131"/>
              <a:gd name="T6" fmla="*/ 48 w 96"/>
              <a:gd name="T7" fmla="*/ 0 h 131"/>
              <a:gd name="T8" fmla="*/ 96 w 96"/>
              <a:gd name="T9" fmla="*/ 52 h 131"/>
              <a:gd name="T10" fmla="*/ 96 w 96"/>
              <a:gd name="T11" fmla="*/ 83 h 131"/>
              <a:gd name="T12" fmla="*/ 60 w 96"/>
              <a:gd name="T13" fmla="*/ 45 h 131"/>
              <a:gd name="T14" fmla="*/ 60 w 96"/>
              <a:gd name="T15" fmla="*/ 131 h 131"/>
              <a:gd name="T16" fmla="*/ 37 w 96"/>
              <a:gd name="T17" fmla="*/ 131 h 131"/>
              <a:gd name="T18" fmla="*/ 37 w 96"/>
              <a:gd name="T19" fmla="*/ 4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6" h="131">
                <a:moveTo>
                  <a:pt x="37" y="45"/>
                </a:moveTo>
                <a:lnTo>
                  <a:pt x="0" y="83"/>
                </a:lnTo>
                <a:lnTo>
                  <a:pt x="0" y="52"/>
                </a:lnTo>
                <a:lnTo>
                  <a:pt x="48" y="0"/>
                </a:lnTo>
                <a:lnTo>
                  <a:pt x="96" y="52"/>
                </a:lnTo>
                <a:lnTo>
                  <a:pt x="96" y="83"/>
                </a:lnTo>
                <a:lnTo>
                  <a:pt x="60" y="45"/>
                </a:lnTo>
                <a:lnTo>
                  <a:pt x="60" y="131"/>
                </a:lnTo>
                <a:lnTo>
                  <a:pt x="37" y="131"/>
                </a:lnTo>
                <a:lnTo>
                  <a:pt x="37" y="45"/>
                </a:ln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endParaRPr lang="en-US" dirty="0">
              <a:solidFill>
                <a:srgbClr val="000000"/>
              </a:solidFill>
            </a:endParaRPr>
          </a:p>
        </p:txBody>
      </p:sp>
      <p:pic>
        <p:nvPicPr>
          <p:cNvPr id="3" name="Picture 2"/>
          <p:cNvPicPr>
            <a:picLocks noChangeAspect="1"/>
          </p:cNvPicPr>
          <p:nvPr/>
        </p:nvPicPr>
        <p:blipFill>
          <a:blip r:embed="rId3"/>
          <a:stretch>
            <a:fillRect/>
          </a:stretch>
        </p:blipFill>
        <p:spPr>
          <a:xfrm>
            <a:off x="6430955" y="2130900"/>
            <a:ext cx="506250" cy="416250"/>
          </a:xfrm>
          <a:prstGeom prst="rect">
            <a:avLst/>
          </a:prstGeom>
        </p:spPr>
      </p:pic>
      <p:pic>
        <p:nvPicPr>
          <p:cNvPr id="21" name="Picture 20"/>
          <p:cNvPicPr>
            <a:picLocks noChangeAspect="1"/>
          </p:cNvPicPr>
          <p:nvPr/>
        </p:nvPicPr>
        <p:blipFill>
          <a:blip r:embed="rId4"/>
          <a:stretch>
            <a:fillRect/>
          </a:stretch>
        </p:blipFill>
        <p:spPr>
          <a:xfrm>
            <a:off x="9324797" y="2130900"/>
            <a:ext cx="506250" cy="416250"/>
          </a:xfrm>
          <a:prstGeom prst="rect">
            <a:avLst/>
          </a:prstGeom>
        </p:spPr>
      </p:pic>
      <p:sp>
        <p:nvSpPr>
          <p:cNvPr id="22" name="Title 33"/>
          <p:cNvSpPr txBox="1">
            <a:spLocks/>
          </p:cNvSpPr>
          <p:nvPr/>
        </p:nvSpPr>
        <p:spPr>
          <a:xfrm>
            <a:off x="274320" y="296898"/>
            <a:ext cx="11887518" cy="91436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4425">
                      <a:schemeClr val="tx1"/>
                    </a:gs>
                    <a:gs pos="20000">
                      <a:schemeClr val="tx1"/>
                    </a:gs>
                  </a:gsLst>
                  <a:lin ang="5400000" scaled="0"/>
                </a:gradFill>
                <a:effectLst/>
                <a:latin typeface="+mj-lt"/>
                <a:ea typeface="+mn-ea"/>
                <a:cs typeface="Segoe UI" pitchFamily="34" charset="0"/>
              </a:defRPr>
            </a:lvl1pPr>
          </a:lstStyle>
          <a:p>
            <a:r>
              <a:rPr sz="4800" dirty="0">
                <a:solidFill>
                  <a:srgbClr val="505050"/>
                </a:solidFill>
              </a:rPr>
              <a:t>Feature details</a:t>
            </a:r>
          </a:p>
        </p:txBody>
      </p:sp>
    </p:spTree>
    <p:extLst>
      <p:ext uri="{BB962C8B-B14F-4D97-AF65-F5344CB8AC3E}">
        <p14:creationId xmlns:p14="http://schemas.microsoft.com/office/powerpoint/2010/main" val="226763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4638" y="26894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Limitations and roadblocks</a:t>
            </a:r>
          </a:p>
        </p:txBody>
      </p:sp>
    </p:spTree>
    <p:extLst>
      <p:ext uri="{BB962C8B-B14F-4D97-AF65-F5344CB8AC3E}">
        <p14:creationId xmlns:p14="http://schemas.microsoft.com/office/powerpoint/2010/main" val="6379227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sz="quarter" idx="10"/>
          </p:nvPr>
        </p:nvSpPr>
        <p:spPr>
          <a:xfrm>
            <a:off x="296354" y="1426366"/>
            <a:ext cx="10972800" cy="5284524"/>
          </a:xfrm>
        </p:spPr>
        <p:txBody>
          <a:bodyPr/>
          <a:lstStyle/>
          <a:p>
            <a:pPr marL="0" indent="0">
              <a:buNone/>
            </a:pPr>
            <a:r>
              <a:rPr lang="en-US" dirty="0">
                <a:solidFill>
                  <a:srgbClr val="C00000"/>
                </a:solidFill>
                <a:latin typeface="+mj-lt"/>
              </a:rPr>
              <a:t>N</a:t>
            </a:r>
            <a:r>
              <a:rPr lang="en-US" dirty="0" smtClean="0">
                <a:solidFill>
                  <a:srgbClr val="C00000"/>
                </a:solidFill>
                <a:latin typeface="+mj-lt"/>
              </a:rPr>
              <a:t>ot supported </a:t>
            </a:r>
            <a:r>
              <a:rPr lang="en-US" dirty="0">
                <a:solidFill>
                  <a:srgbClr val="C00000"/>
                </a:solidFill>
                <a:latin typeface="+mj-lt"/>
              </a:rPr>
              <a:t>when </a:t>
            </a:r>
            <a:r>
              <a:rPr lang="en-US" dirty="0" smtClean="0">
                <a:solidFill>
                  <a:srgbClr val="C00000"/>
                </a:solidFill>
                <a:latin typeface="+mj-lt"/>
              </a:rPr>
              <a:t>columns use any of these datatypes</a:t>
            </a: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a:solidFill>
                <a:schemeClr val="bg1"/>
              </a:solidFill>
            </a:endParaRPr>
          </a:p>
          <a:p>
            <a:pPr marL="0" indent="0">
              <a:buNone/>
            </a:pPr>
            <a:endParaRPr lang="en-US" dirty="0" smtClean="0">
              <a:solidFill>
                <a:schemeClr val="bg1"/>
              </a:solidFill>
            </a:endParaRPr>
          </a:p>
          <a:p>
            <a:pPr marL="0" indent="0">
              <a:buNone/>
            </a:pPr>
            <a:endParaRPr lang="en-US" dirty="0" smtClean="0">
              <a:solidFill>
                <a:schemeClr val="bg1"/>
              </a:solidFill>
            </a:endParaRPr>
          </a:p>
          <a:p>
            <a:pPr marL="0" indent="0">
              <a:buNone/>
            </a:pPr>
            <a:r>
              <a:rPr lang="en-US" dirty="0" smtClean="0">
                <a:solidFill>
                  <a:srgbClr val="C00000"/>
                </a:solidFill>
                <a:latin typeface="+mj-lt"/>
              </a:rPr>
              <a:t>Clauses that cannot </a:t>
            </a:r>
            <a:r>
              <a:rPr lang="en-US" dirty="0">
                <a:solidFill>
                  <a:srgbClr val="C00000"/>
                </a:solidFill>
                <a:latin typeface="+mj-lt"/>
              </a:rPr>
              <a:t>be used for encrypted </a:t>
            </a:r>
            <a:r>
              <a:rPr lang="en-US" dirty="0" smtClean="0">
                <a:solidFill>
                  <a:srgbClr val="C00000"/>
                </a:solidFill>
                <a:latin typeface="+mj-lt"/>
              </a:rPr>
              <a:t>columns</a:t>
            </a:r>
          </a:p>
          <a:p>
            <a:pPr marL="342900" lvl="1" indent="0">
              <a:buNone/>
            </a:pPr>
            <a:r>
              <a:rPr lang="en-US" sz="1800" dirty="0" smtClean="0">
                <a:solidFill>
                  <a:schemeClr val="bg1"/>
                </a:solidFill>
                <a:latin typeface="+mj-lt"/>
              </a:rPr>
              <a:t>FOR XML</a:t>
            </a:r>
          </a:p>
          <a:p>
            <a:pPr marL="342900" lvl="1" indent="0">
              <a:buNone/>
            </a:pPr>
            <a:r>
              <a:rPr lang="en-US" sz="1800" dirty="0" smtClean="0">
                <a:solidFill>
                  <a:schemeClr val="bg1"/>
                </a:solidFill>
                <a:latin typeface="+mj-lt"/>
              </a:rPr>
              <a:t>FOR </a:t>
            </a:r>
            <a:r>
              <a:rPr lang="en-US" sz="1800" dirty="0">
                <a:solidFill>
                  <a:schemeClr val="bg1"/>
                </a:solidFill>
                <a:latin typeface="+mj-lt"/>
              </a:rPr>
              <a:t>JSON PATH</a:t>
            </a:r>
          </a:p>
          <a:p>
            <a:pPr marL="0" indent="0">
              <a:buNone/>
            </a:pPr>
            <a:endParaRPr lang="en-US" dirty="0" smtClean="0">
              <a:solidFill>
                <a:schemeClr val="bg1"/>
              </a:solidFill>
            </a:endParaRPr>
          </a:p>
          <a:p>
            <a:pPr marL="0" indent="0">
              <a:buNone/>
            </a:pPr>
            <a:r>
              <a:rPr lang="en-US" dirty="0">
                <a:solidFill>
                  <a:srgbClr val="C00000"/>
                </a:solidFill>
                <a:latin typeface="+mj-lt"/>
              </a:rPr>
              <a:t>F</a:t>
            </a:r>
            <a:r>
              <a:rPr lang="en-US" dirty="0" smtClean="0">
                <a:solidFill>
                  <a:srgbClr val="C00000"/>
                </a:solidFill>
                <a:latin typeface="+mj-lt"/>
              </a:rPr>
              <a:t>eatures that do </a:t>
            </a:r>
            <a:r>
              <a:rPr lang="en-US" dirty="0">
                <a:solidFill>
                  <a:srgbClr val="C00000"/>
                </a:solidFill>
                <a:latin typeface="+mj-lt"/>
              </a:rPr>
              <a:t>not work on encrypted </a:t>
            </a:r>
            <a:r>
              <a:rPr lang="en-US" dirty="0" smtClean="0">
                <a:solidFill>
                  <a:srgbClr val="C00000"/>
                </a:solidFill>
                <a:latin typeface="+mj-lt"/>
              </a:rPr>
              <a:t>columns</a:t>
            </a:r>
            <a:endParaRPr lang="en-US" dirty="0">
              <a:solidFill>
                <a:srgbClr val="C00000"/>
              </a:solidFill>
              <a:latin typeface="+mj-lt"/>
            </a:endParaRPr>
          </a:p>
          <a:p>
            <a:pPr marL="342900" lvl="1" indent="0">
              <a:buNone/>
            </a:pPr>
            <a:r>
              <a:rPr lang="en-US" sz="1800" dirty="0" smtClean="0">
                <a:solidFill>
                  <a:schemeClr val="bg1"/>
                </a:solidFill>
                <a:latin typeface="+mj-lt"/>
              </a:rPr>
              <a:t>Transactional </a:t>
            </a:r>
            <a:r>
              <a:rPr lang="en-US" sz="1800" dirty="0">
                <a:solidFill>
                  <a:schemeClr val="bg1"/>
                </a:solidFill>
                <a:latin typeface="+mj-lt"/>
              </a:rPr>
              <a:t>or merge replication</a:t>
            </a:r>
          </a:p>
          <a:p>
            <a:pPr marL="342900" lvl="1" indent="0">
              <a:buNone/>
            </a:pPr>
            <a:r>
              <a:rPr lang="en-US" sz="1800" dirty="0">
                <a:solidFill>
                  <a:schemeClr val="bg1"/>
                </a:solidFill>
                <a:latin typeface="+mj-lt"/>
              </a:rPr>
              <a:t>Distributed queries (linked servers</a:t>
            </a:r>
            <a:r>
              <a:rPr lang="en-US" sz="1800" dirty="0" smtClean="0">
                <a:solidFill>
                  <a:schemeClr val="bg1"/>
                </a:solidFill>
                <a:latin typeface="+mj-lt"/>
              </a:rPr>
              <a:t>)</a:t>
            </a:r>
            <a:endParaRPr lang="en-US" sz="1800" dirty="0">
              <a:solidFill>
                <a:schemeClr val="bg1"/>
              </a:solidFill>
              <a:latin typeface="+mj-lt"/>
            </a:endParaRPr>
          </a:p>
        </p:txBody>
      </p:sp>
      <p:graphicFrame>
        <p:nvGraphicFramePr>
          <p:cNvPr id="4" name="Table 3"/>
          <p:cNvGraphicFramePr>
            <a:graphicFrameLocks noGrp="1"/>
          </p:cNvGraphicFramePr>
          <p:nvPr>
            <p:extLst/>
          </p:nvPr>
        </p:nvGraphicFramePr>
        <p:xfrm>
          <a:off x="379141" y="1927896"/>
          <a:ext cx="7543800" cy="1847088"/>
        </p:xfrm>
        <a:graphic>
          <a:graphicData uri="http://schemas.openxmlformats.org/drawingml/2006/table">
            <a:tbl>
              <a:tblPr firstRow="1" bandRow="1">
                <a:tableStyleId>{5C22544A-7EE6-4342-B048-85BDC9FD1C3A}</a:tableStyleId>
              </a:tblPr>
              <a:tblGrid>
                <a:gridCol w="3771900">
                  <a:extLst>
                    <a:ext uri="{9D8B030D-6E8A-4147-A177-3AD203B41FA5}">
                      <a16:colId xmlns:a16="http://schemas.microsoft.com/office/drawing/2014/main" xmlns="" val="20000"/>
                    </a:ext>
                  </a:extLst>
                </a:gridCol>
                <a:gridCol w="3771900">
                  <a:extLst>
                    <a:ext uri="{9D8B030D-6E8A-4147-A177-3AD203B41FA5}">
                      <a16:colId xmlns:a16="http://schemas.microsoft.com/office/drawing/2014/main" xmlns="" val="20001"/>
                    </a:ext>
                  </a:extLst>
                </a:gridCol>
              </a:tblGrid>
              <a:tr h="370840">
                <a:tc>
                  <a:txBody>
                    <a:bodyPr/>
                    <a:lstStyle/>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xml</a:t>
                      </a:r>
                    </a:p>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rowversion</a:t>
                      </a:r>
                    </a:p>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image</a:t>
                      </a:r>
                    </a:p>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ntext</a:t>
                      </a:r>
                    </a:p>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text</a:t>
                      </a:r>
                    </a:p>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sql_variant</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hierarchyid</a:t>
                      </a:r>
                    </a:p>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geography</a:t>
                      </a:r>
                    </a:p>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geometry</a:t>
                      </a:r>
                    </a:p>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alias</a:t>
                      </a:r>
                    </a:p>
                    <a:p>
                      <a:pPr marL="342900" marR="0" lvl="1" indent="0" algn="l" defTabSz="932742" rtl="0" eaLnBrk="1" fontAlgn="auto" latinLnBrk="0" hangingPunct="1">
                        <a:lnSpc>
                          <a:spcPct val="90000"/>
                        </a:lnSpc>
                        <a:spcBef>
                          <a:spcPct val="20000"/>
                        </a:spcBef>
                        <a:spcAft>
                          <a:spcPts val="0"/>
                        </a:spcAft>
                        <a:buClrTx/>
                        <a:buSzPct val="90000"/>
                        <a:buFont typeface="Arial" pitchFamily="34" charset="0"/>
                        <a:buNone/>
                        <a:tabLst/>
                      </a:pPr>
                      <a:r>
                        <a:rPr lang="en-US" sz="1800" b="0" kern="1200" spc="0" baseline="0" dirty="0" smtClean="0">
                          <a:solidFill>
                            <a:schemeClr val="bg1"/>
                          </a:solidFill>
                          <a:latin typeface="+mj-lt"/>
                          <a:ea typeface="+mn-ea"/>
                          <a:cs typeface="+mn-cs"/>
                        </a:rPr>
                        <a:t>user-defined types</a:t>
                      </a:r>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xmlns="" val="10000"/>
                  </a:ext>
                </a:extLst>
              </a:tr>
            </a:tbl>
          </a:graphicData>
        </a:graphic>
      </p:graphicFrame>
      <p:sp>
        <p:nvSpPr>
          <p:cNvPr id="5" name="Title 33"/>
          <p:cNvSpPr txBox="1">
            <a:spLocks/>
          </p:cNvSpPr>
          <p:nvPr/>
        </p:nvSpPr>
        <p:spPr>
          <a:xfrm>
            <a:off x="274320" y="296898"/>
            <a:ext cx="11887518" cy="91436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4425">
                      <a:schemeClr val="tx1"/>
                    </a:gs>
                    <a:gs pos="20000">
                      <a:schemeClr val="tx1"/>
                    </a:gs>
                  </a:gsLst>
                  <a:lin ang="5400000" scaled="0"/>
                </a:gradFill>
                <a:effectLst/>
                <a:latin typeface="+mj-lt"/>
                <a:ea typeface="+mn-ea"/>
                <a:cs typeface="Segoe UI" pitchFamily="34" charset="0"/>
              </a:defRPr>
            </a:lvl1pPr>
          </a:lstStyle>
          <a:p>
            <a:r>
              <a:rPr sz="4800" dirty="0">
                <a:solidFill>
                  <a:srgbClr val="505050"/>
                </a:solidFill>
              </a:rPr>
              <a:t>What doesn’t work in Always Encrypted?</a:t>
            </a:r>
          </a:p>
        </p:txBody>
      </p:sp>
    </p:spTree>
    <p:extLst>
      <p:ext uri="{BB962C8B-B14F-4D97-AF65-F5344CB8AC3E}">
        <p14:creationId xmlns:p14="http://schemas.microsoft.com/office/powerpoint/2010/main" val="76554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 name="Text Placeholder 2"/>
          <p:cNvSpPr txBox="1">
            <a:spLocks/>
          </p:cNvSpPr>
          <p:nvPr/>
        </p:nvSpPr>
        <p:spPr>
          <a:xfrm>
            <a:off x="475288" y="1894901"/>
            <a:ext cx="4684099" cy="4366199"/>
          </a:xfrm>
          <a:prstGeom prst="rect">
            <a:avLst/>
          </a:prstGeom>
          <a:solidFill>
            <a:schemeClr val="bg1">
              <a:alpha val="5000"/>
            </a:schemeClr>
          </a:solidFill>
        </p:spPr>
        <p:txBody>
          <a:bodyPr lIns="182880" tIns="182880" rIns="182880" bIns="182880" anchor="b"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3600" dirty="0" smtClean="0">
              <a:solidFill>
                <a:srgbClr val="505050"/>
              </a:solidFill>
            </a:endParaRPr>
          </a:p>
          <a:p>
            <a:pPr marL="0" indent="0">
              <a:buFont typeface="Arial" pitchFamily="34" charset="0"/>
              <a:buNone/>
            </a:pPr>
            <a:endParaRPr lang="en-US" sz="3600" dirty="0">
              <a:solidFill>
                <a:srgbClr val="505050"/>
              </a:solidFill>
            </a:endParaRPr>
          </a:p>
          <a:p>
            <a:pPr marL="0" indent="0">
              <a:buFont typeface="Arial" pitchFamily="34" charset="0"/>
              <a:buNone/>
            </a:pPr>
            <a:endParaRPr lang="en-US" sz="3600" dirty="0" smtClean="0">
              <a:solidFill>
                <a:srgbClr val="505050"/>
              </a:solidFill>
            </a:endParaRPr>
          </a:p>
          <a:p>
            <a:pPr marL="0" indent="0">
              <a:buFont typeface="Arial" pitchFamily="34" charset="0"/>
              <a:buNone/>
            </a:pPr>
            <a:endParaRPr lang="en-US" sz="3600" dirty="0">
              <a:solidFill>
                <a:srgbClr val="505050"/>
              </a:solidFill>
            </a:endParaRPr>
          </a:p>
          <a:p>
            <a:pPr marL="0" indent="0">
              <a:buFont typeface="Arial" pitchFamily="34" charset="0"/>
              <a:buNone/>
            </a:pPr>
            <a:endParaRPr lang="en-US" sz="3600" dirty="0" smtClean="0">
              <a:solidFill>
                <a:srgbClr val="505050"/>
              </a:solidFill>
            </a:endParaRPr>
          </a:p>
          <a:p>
            <a:pPr marL="0" indent="0">
              <a:buFont typeface="Arial" pitchFamily="34" charset="0"/>
              <a:buNone/>
            </a:pPr>
            <a:endParaRPr lang="en-US" sz="2400" dirty="0" smtClean="0">
              <a:solidFill>
                <a:srgbClr val="505050"/>
              </a:solidFill>
            </a:endParaRPr>
          </a:p>
          <a:p>
            <a:pPr marL="0" indent="0">
              <a:buFont typeface="Arial" pitchFamily="34" charset="0"/>
              <a:buNone/>
            </a:pPr>
            <a:endParaRPr lang="en-US" sz="3600" dirty="0">
              <a:solidFill>
                <a:srgbClr val="505050"/>
              </a:solidFill>
            </a:endParaRPr>
          </a:p>
          <a:p>
            <a:pPr marL="0" indent="0">
              <a:buFont typeface="Arial" pitchFamily="34" charset="0"/>
              <a:buNone/>
            </a:pPr>
            <a:r>
              <a:rPr lang="en-US" sz="3200" dirty="0" smtClean="0">
                <a:solidFill>
                  <a:srgbClr val="505050"/>
                </a:solidFill>
              </a:rPr>
              <a:t>Data corruption</a:t>
            </a:r>
          </a:p>
        </p:txBody>
      </p:sp>
      <p:sp>
        <p:nvSpPr>
          <p:cNvPr id="13" name="Text Placeholder 3"/>
          <p:cNvSpPr txBox="1">
            <a:spLocks/>
          </p:cNvSpPr>
          <p:nvPr/>
        </p:nvSpPr>
        <p:spPr>
          <a:xfrm>
            <a:off x="5270897" y="1894901"/>
            <a:ext cx="4683611" cy="4366199"/>
          </a:xfrm>
          <a:prstGeom prst="rect">
            <a:avLst/>
          </a:prstGeom>
          <a:solidFill>
            <a:srgbClr val="C00000">
              <a:alpha val="99000"/>
            </a:srgbClr>
          </a:solidFill>
        </p:spPr>
        <p:txBody>
          <a:bodyPr lIns="182880" tIns="182880" rIns="182880" bIns="182880" anchor="b" anchorCtr="0">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endParaRPr lang="en-US" sz="3600" dirty="0" smtClean="0">
              <a:solidFill>
                <a:srgbClr val="505050"/>
              </a:solidFill>
            </a:endParaRPr>
          </a:p>
          <a:p>
            <a:pPr marL="0" indent="0">
              <a:buFont typeface="Arial" pitchFamily="34" charset="0"/>
              <a:buNone/>
            </a:pPr>
            <a:endParaRPr lang="en-US" sz="3600" dirty="0">
              <a:solidFill>
                <a:srgbClr val="505050"/>
              </a:solidFill>
            </a:endParaRPr>
          </a:p>
          <a:p>
            <a:pPr marL="0" indent="0">
              <a:buFont typeface="Arial" pitchFamily="34" charset="0"/>
              <a:buNone/>
            </a:pPr>
            <a:endParaRPr lang="en-US" sz="3600" dirty="0" smtClean="0">
              <a:solidFill>
                <a:srgbClr val="505050"/>
              </a:solidFill>
            </a:endParaRPr>
          </a:p>
          <a:p>
            <a:pPr marL="0" indent="0">
              <a:buFont typeface="Arial" pitchFamily="34" charset="0"/>
              <a:buNone/>
            </a:pPr>
            <a:endParaRPr lang="en-US" sz="3600" dirty="0">
              <a:solidFill>
                <a:srgbClr val="505050"/>
              </a:solidFill>
            </a:endParaRPr>
          </a:p>
          <a:p>
            <a:pPr marL="0" indent="0">
              <a:buFont typeface="Arial" pitchFamily="34" charset="0"/>
              <a:buNone/>
            </a:pPr>
            <a:endParaRPr lang="en-US" sz="3600" dirty="0" smtClean="0">
              <a:solidFill>
                <a:srgbClr val="505050"/>
              </a:solidFill>
            </a:endParaRPr>
          </a:p>
          <a:p>
            <a:pPr marL="0" indent="0">
              <a:buFont typeface="Arial" pitchFamily="34" charset="0"/>
              <a:buNone/>
            </a:pPr>
            <a:endParaRPr lang="en-US" sz="2400" dirty="0">
              <a:solidFill>
                <a:srgbClr val="505050"/>
              </a:solidFill>
            </a:endParaRPr>
          </a:p>
          <a:p>
            <a:pPr marL="0" indent="0">
              <a:buFont typeface="Arial" pitchFamily="34" charset="0"/>
              <a:buNone/>
            </a:pPr>
            <a:endParaRPr lang="en-US" sz="3600" dirty="0">
              <a:solidFill>
                <a:srgbClr val="505050"/>
              </a:solidFill>
            </a:endParaRPr>
          </a:p>
          <a:p>
            <a:pPr marL="0" indent="0">
              <a:buFont typeface="Arial" pitchFamily="34" charset="0"/>
              <a:buNone/>
            </a:pPr>
            <a:r>
              <a:rPr lang="en-US" sz="3200" dirty="0" smtClean="0">
                <a:solidFill>
                  <a:srgbClr val="FFFFFF"/>
                </a:solidFill>
              </a:rPr>
              <a:t>Tool limitations</a:t>
            </a:r>
            <a:endParaRPr lang="en-US" sz="3200" dirty="0">
              <a:solidFill>
                <a:srgbClr val="FFFFFF"/>
              </a:solidFill>
            </a:endParaRPr>
          </a:p>
        </p:txBody>
      </p:sp>
      <p:grpSp>
        <p:nvGrpSpPr>
          <p:cNvPr id="20" name="Group 19"/>
          <p:cNvGrpSpPr/>
          <p:nvPr/>
        </p:nvGrpSpPr>
        <p:grpSpPr>
          <a:xfrm>
            <a:off x="2166462" y="3198525"/>
            <a:ext cx="1301750" cy="1352550"/>
            <a:chOff x="1926273" y="3186113"/>
            <a:chExt cx="1301750" cy="1352550"/>
          </a:xfrm>
        </p:grpSpPr>
        <p:sp>
          <p:nvSpPr>
            <p:cNvPr id="16" name="Rectangle 5"/>
            <p:cNvSpPr>
              <a:spLocks noChangeArrowheads="1"/>
            </p:cNvSpPr>
            <p:nvPr/>
          </p:nvSpPr>
          <p:spPr bwMode="auto">
            <a:xfrm>
              <a:off x="2269173" y="3619501"/>
              <a:ext cx="603250" cy="112713"/>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7" name="Rectangle 6"/>
            <p:cNvSpPr>
              <a:spLocks noChangeArrowheads="1"/>
            </p:cNvSpPr>
            <p:nvPr/>
          </p:nvSpPr>
          <p:spPr bwMode="auto">
            <a:xfrm>
              <a:off x="2269173" y="3832226"/>
              <a:ext cx="603250" cy="112713"/>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8" name="Rectangle 7"/>
            <p:cNvSpPr>
              <a:spLocks noChangeArrowheads="1"/>
            </p:cNvSpPr>
            <p:nvPr/>
          </p:nvSpPr>
          <p:spPr bwMode="auto">
            <a:xfrm>
              <a:off x="2269173" y="4046538"/>
              <a:ext cx="603250" cy="112713"/>
            </a:xfrm>
            <a:prstGeom prst="rect">
              <a:avLst/>
            </a:prstGeom>
            <a:solidFill>
              <a:srgbClr val="C00000"/>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9" name="Freeform 8"/>
            <p:cNvSpPr>
              <a:spLocks noEditPoints="1"/>
            </p:cNvSpPr>
            <p:nvPr/>
          </p:nvSpPr>
          <p:spPr bwMode="auto">
            <a:xfrm>
              <a:off x="1926273" y="3186113"/>
              <a:ext cx="1301750" cy="135255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26" name="Freeform 15"/>
          <p:cNvSpPr>
            <a:spLocks noEditPoints="1"/>
          </p:cNvSpPr>
          <p:nvPr/>
        </p:nvSpPr>
        <p:spPr bwMode="auto">
          <a:xfrm>
            <a:off x="6838180" y="3164148"/>
            <a:ext cx="1549044" cy="1421304"/>
          </a:xfrm>
          <a:custGeom>
            <a:avLst/>
            <a:gdLst>
              <a:gd name="T0" fmla="*/ 362 w 725"/>
              <a:gd name="T1" fmla="*/ 382 h 672"/>
              <a:gd name="T2" fmla="*/ 402 w 725"/>
              <a:gd name="T3" fmla="*/ 420 h 672"/>
              <a:gd name="T4" fmla="*/ 447 w 725"/>
              <a:gd name="T5" fmla="*/ 377 h 672"/>
              <a:gd name="T6" fmla="*/ 468 w 725"/>
              <a:gd name="T7" fmla="*/ 317 h 672"/>
              <a:gd name="T8" fmla="*/ 529 w 725"/>
              <a:gd name="T9" fmla="*/ 296 h 672"/>
              <a:gd name="T10" fmla="*/ 725 w 725"/>
              <a:gd name="T11" fmla="*/ 107 h 672"/>
              <a:gd name="T12" fmla="*/ 616 w 725"/>
              <a:gd name="T13" fmla="*/ 0 h 672"/>
              <a:gd name="T14" fmla="*/ 420 w 725"/>
              <a:gd name="T15" fmla="*/ 190 h 672"/>
              <a:gd name="T16" fmla="*/ 398 w 725"/>
              <a:gd name="T17" fmla="*/ 250 h 672"/>
              <a:gd name="T18" fmla="*/ 337 w 725"/>
              <a:gd name="T19" fmla="*/ 270 h 672"/>
              <a:gd name="T20" fmla="*/ 292 w 725"/>
              <a:gd name="T21" fmla="*/ 314 h 672"/>
              <a:gd name="T22" fmla="*/ 332 w 725"/>
              <a:gd name="T23" fmla="*/ 352 h 672"/>
              <a:gd name="T24" fmla="*/ 138 w 725"/>
              <a:gd name="T25" fmla="*/ 539 h 672"/>
              <a:gd name="T26" fmla="*/ 131 w 725"/>
              <a:gd name="T27" fmla="*/ 532 h 672"/>
              <a:gd name="T28" fmla="*/ 94 w 725"/>
              <a:gd name="T29" fmla="*/ 561 h 672"/>
              <a:gd name="T30" fmla="*/ 31 w 725"/>
              <a:gd name="T31" fmla="*/ 657 h 672"/>
              <a:gd name="T32" fmla="*/ 47 w 725"/>
              <a:gd name="T33" fmla="*/ 672 h 672"/>
              <a:gd name="T34" fmla="*/ 146 w 725"/>
              <a:gd name="T35" fmla="*/ 612 h 672"/>
              <a:gd name="T36" fmla="*/ 176 w 725"/>
              <a:gd name="T37" fmla="*/ 576 h 672"/>
              <a:gd name="T38" fmla="*/ 169 w 725"/>
              <a:gd name="T39" fmla="*/ 569 h 672"/>
              <a:gd name="T40" fmla="*/ 362 w 725"/>
              <a:gd name="T41" fmla="*/ 382 h 672"/>
              <a:gd name="T42" fmla="*/ 474 w 725"/>
              <a:gd name="T43" fmla="*/ 364 h 672"/>
              <a:gd name="T44" fmla="*/ 473 w 725"/>
              <a:gd name="T45" fmla="*/ 382 h 672"/>
              <a:gd name="T46" fmla="*/ 474 w 725"/>
              <a:gd name="T47" fmla="*/ 390 h 672"/>
              <a:gd name="T48" fmla="*/ 468 w 725"/>
              <a:gd name="T49" fmla="*/ 396 h 672"/>
              <a:gd name="T50" fmla="*/ 424 w 725"/>
              <a:gd name="T51" fmla="*/ 440 h 672"/>
              <a:gd name="T52" fmla="*/ 407 w 725"/>
              <a:gd name="T53" fmla="*/ 455 h 672"/>
              <a:gd name="T54" fmla="*/ 368 w 725"/>
              <a:gd name="T55" fmla="*/ 417 h 672"/>
              <a:gd name="T56" fmla="*/ 347 w 725"/>
              <a:gd name="T57" fmla="*/ 438 h 672"/>
              <a:gd name="T58" fmla="*/ 565 w 725"/>
              <a:gd name="T59" fmla="*/ 651 h 672"/>
              <a:gd name="T60" fmla="*/ 616 w 725"/>
              <a:gd name="T61" fmla="*/ 671 h 672"/>
              <a:gd name="T62" fmla="*/ 668 w 725"/>
              <a:gd name="T63" fmla="*/ 651 h 672"/>
              <a:gd name="T64" fmla="*/ 668 w 725"/>
              <a:gd name="T65" fmla="*/ 552 h 672"/>
              <a:gd name="T66" fmla="*/ 474 w 725"/>
              <a:gd name="T67" fmla="*/ 364 h 672"/>
              <a:gd name="T68" fmla="*/ 209 w 725"/>
              <a:gd name="T69" fmla="*/ 306 h 672"/>
              <a:gd name="T70" fmla="*/ 209 w 725"/>
              <a:gd name="T71" fmla="*/ 306 h 672"/>
              <a:gd name="T72" fmla="*/ 275 w 725"/>
              <a:gd name="T73" fmla="*/ 369 h 672"/>
              <a:gd name="T74" fmla="*/ 296 w 725"/>
              <a:gd name="T75" fmla="*/ 349 h 672"/>
              <a:gd name="T76" fmla="*/ 269 w 725"/>
              <a:gd name="T77" fmla="*/ 323 h 672"/>
              <a:gd name="T78" fmla="*/ 257 w 725"/>
              <a:gd name="T79" fmla="*/ 311 h 672"/>
              <a:gd name="T80" fmla="*/ 324 w 725"/>
              <a:gd name="T81" fmla="*/ 246 h 672"/>
              <a:gd name="T82" fmla="*/ 332 w 725"/>
              <a:gd name="T83" fmla="*/ 247 h 672"/>
              <a:gd name="T84" fmla="*/ 338 w 725"/>
              <a:gd name="T85" fmla="*/ 247 h 672"/>
              <a:gd name="T86" fmla="*/ 351 w 725"/>
              <a:gd name="T87" fmla="*/ 246 h 672"/>
              <a:gd name="T88" fmla="*/ 312 w 725"/>
              <a:gd name="T89" fmla="*/ 207 h 672"/>
              <a:gd name="T90" fmla="*/ 309 w 725"/>
              <a:gd name="T91" fmla="*/ 205 h 672"/>
              <a:gd name="T92" fmla="*/ 269 w 725"/>
              <a:gd name="T93" fmla="*/ 60 h 672"/>
              <a:gd name="T94" fmla="*/ 121 w 725"/>
              <a:gd name="T95" fmla="*/ 22 h 672"/>
              <a:gd name="T96" fmla="*/ 208 w 725"/>
              <a:gd name="T97" fmla="*/ 106 h 672"/>
              <a:gd name="T98" fmla="*/ 185 w 725"/>
              <a:gd name="T99" fmla="*/ 188 h 672"/>
              <a:gd name="T100" fmla="*/ 100 w 725"/>
              <a:gd name="T101" fmla="*/ 210 h 672"/>
              <a:gd name="T102" fmla="*/ 14 w 725"/>
              <a:gd name="T103" fmla="*/ 126 h 672"/>
              <a:gd name="T104" fmla="*/ 53 w 725"/>
              <a:gd name="T105" fmla="*/ 270 h 672"/>
              <a:gd name="T106" fmla="*/ 209 w 725"/>
              <a:gd name="T107" fmla="*/ 306 h 6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25" h="672">
                <a:moveTo>
                  <a:pt x="362" y="382"/>
                </a:moveTo>
                <a:lnTo>
                  <a:pt x="402" y="420"/>
                </a:lnTo>
                <a:lnTo>
                  <a:pt x="447" y="377"/>
                </a:lnTo>
                <a:cubicBezTo>
                  <a:pt x="444" y="355"/>
                  <a:pt x="451" y="333"/>
                  <a:pt x="468" y="317"/>
                </a:cubicBezTo>
                <a:cubicBezTo>
                  <a:pt x="485" y="301"/>
                  <a:pt x="508" y="294"/>
                  <a:pt x="529" y="296"/>
                </a:cubicBezTo>
                <a:lnTo>
                  <a:pt x="725" y="107"/>
                </a:lnTo>
                <a:lnTo>
                  <a:pt x="616" y="0"/>
                </a:lnTo>
                <a:lnTo>
                  <a:pt x="420" y="190"/>
                </a:lnTo>
                <a:cubicBezTo>
                  <a:pt x="422" y="211"/>
                  <a:pt x="415" y="233"/>
                  <a:pt x="398" y="250"/>
                </a:cubicBezTo>
                <a:cubicBezTo>
                  <a:pt x="381" y="266"/>
                  <a:pt x="359" y="273"/>
                  <a:pt x="337" y="270"/>
                </a:cubicBezTo>
                <a:lnTo>
                  <a:pt x="292" y="314"/>
                </a:lnTo>
                <a:lnTo>
                  <a:pt x="332" y="352"/>
                </a:lnTo>
                <a:lnTo>
                  <a:pt x="138" y="539"/>
                </a:lnTo>
                <a:lnTo>
                  <a:pt x="131" y="532"/>
                </a:lnTo>
                <a:lnTo>
                  <a:pt x="94" y="561"/>
                </a:lnTo>
                <a:lnTo>
                  <a:pt x="31" y="657"/>
                </a:lnTo>
                <a:lnTo>
                  <a:pt x="47" y="672"/>
                </a:lnTo>
                <a:lnTo>
                  <a:pt x="146" y="612"/>
                </a:lnTo>
                <a:lnTo>
                  <a:pt x="176" y="576"/>
                </a:lnTo>
                <a:lnTo>
                  <a:pt x="169" y="569"/>
                </a:lnTo>
                <a:lnTo>
                  <a:pt x="362" y="382"/>
                </a:lnTo>
                <a:close/>
                <a:moveTo>
                  <a:pt x="474" y="364"/>
                </a:moveTo>
                <a:cubicBezTo>
                  <a:pt x="473" y="370"/>
                  <a:pt x="473" y="376"/>
                  <a:pt x="473" y="382"/>
                </a:cubicBezTo>
                <a:lnTo>
                  <a:pt x="474" y="390"/>
                </a:lnTo>
                <a:lnTo>
                  <a:pt x="468" y="396"/>
                </a:lnTo>
                <a:lnTo>
                  <a:pt x="424" y="440"/>
                </a:lnTo>
                <a:lnTo>
                  <a:pt x="407" y="455"/>
                </a:lnTo>
                <a:lnTo>
                  <a:pt x="368" y="417"/>
                </a:lnTo>
                <a:lnTo>
                  <a:pt x="347" y="438"/>
                </a:lnTo>
                <a:lnTo>
                  <a:pt x="565" y="651"/>
                </a:lnTo>
                <a:cubicBezTo>
                  <a:pt x="580" y="665"/>
                  <a:pt x="598" y="671"/>
                  <a:pt x="616" y="671"/>
                </a:cubicBezTo>
                <a:cubicBezTo>
                  <a:pt x="635" y="671"/>
                  <a:pt x="653" y="665"/>
                  <a:pt x="668" y="651"/>
                </a:cubicBezTo>
                <a:cubicBezTo>
                  <a:pt x="696" y="624"/>
                  <a:pt x="696" y="579"/>
                  <a:pt x="668" y="552"/>
                </a:cubicBezTo>
                <a:lnTo>
                  <a:pt x="474" y="364"/>
                </a:lnTo>
                <a:close/>
                <a:moveTo>
                  <a:pt x="209" y="306"/>
                </a:moveTo>
                <a:lnTo>
                  <a:pt x="209" y="306"/>
                </a:lnTo>
                <a:lnTo>
                  <a:pt x="275" y="369"/>
                </a:lnTo>
                <a:lnTo>
                  <a:pt x="296" y="349"/>
                </a:lnTo>
                <a:lnTo>
                  <a:pt x="269" y="323"/>
                </a:lnTo>
                <a:lnTo>
                  <a:pt x="257" y="311"/>
                </a:lnTo>
                <a:lnTo>
                  <a:pt x="324" y="246"/>
                </a:lnTo>
                <a:lnTo>
                  <a:pt x="332" y="247"/>
                </a:lnTo>
                <a:cubicBezTo>
                  <a:pt x="334" y="247"/>
                  <a:pt x="336" y="247"/>
                  <a:pt x="338" y="247"/>
                </a:cubicBezTo>
                <a:cubicBezTo>
                  <a:pt x="343" y="247"/>
                  <a:pt x="347" y="246"/>
                  <a:pt x="351" y="246"/>
                </a:cubicBezTo>
                <a:lnTo>
                  <a:pt x="312" y="207"/>
                </a:lnTo>
                <a:lnTo>
                  <a:pt x="309" y="205"/>
                </a:lnTo>
                <a:cubicBezTo>
                  <a:pt x="323" y="155"/>
                  <a:pt x="310" y="99"/>
                  <a:pt x="269" y="60"/>
                </a:cubicBezTo>
                <a:cubicBezTo>
                  <a:pt x="229" y="22"/>
                  <a:pt x="172" y="9"/>
                  <a:pt x="121" y="22"/>
                </a:cubicBezTo>
                <a:lnTo>
                  <a:pt x="208" y="106"/>
                </a:lnTo>
                <a:lnTo>
                  <a:pt x="185" y="188"/>
                </a:lnTo>
                <a:lnTo>
                  <a:pt x="100" y="210"/>
                </a:lnTo>
                <a:lnTo>
                  <a:pt x="14" y="126"/>
                </a:lnTo>
                <a:cubicBezTo>
                  <a:pt x="0" y="176"/>
                  <a:pt x="13" y="231"/>
                  <a:pt x="53" y="270"/>
                </a:cubicBezTo>
                <a:cubicBezTo>
                  <a:pt x="95" y="310"/>
                  <a:pt x="156" y="322"/>
                  <a:pt x="209" y="306"/>
                </a:cubicBezTo>
                <a:close/>
              </a:path>
            </a:pathLst>
          </a:custGeom>
          <a:solidFill>
            <a:schemeClr val="tx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 name="Title 33"/>
          <p:cNvSpPr txBox="1">
            <a:spLocks/>
          </p:cNvSpPr>
          <p:nvPr/>
        </p:nvSpPr>
        <p:spPr>
          <a:xfrm>
            <a:off x="274320" y="296898"/>
            <a:ext cx="11887518" cy="91436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4425">
                      <a:schemeClr val="tx1"/>
                    </a:gs>
                    <a:gs pos="20000">
                      <a:schemeClr val="tx1"/>
                    </a:gs>
                  </a:gsLst>
                  <a:lin ang="5400000" scaled="0"/>
                </a:gradFill>
                <a:effectLst/>
                <a:latin typeface="+mj-lt"/>
                <a:ea typeface="+mn-ea"/>
                <a:cs typeface="Segoe UI" pitchFamily="34" charset="0"/>
              </a:defRPr>
            </a:lvl1pPr>
          </a:lstStyle>
          <a:p>
            <a:r>
              <a:rPr sz="4800" dirty="0">
                <a:solidFill>
                  <a:srgbClr val="505050"/>
                </a:solidFill>
              </a:rPr>
              <a:t>Potential roadblocks</a:t>
            </a:r>
          </a:p>
        </p:txBody>
      </p:sp>
    </p:spTree>
    <p:extLst>
      <p:ext uri="{BB962C8B-B14F-4D97-AF65-F5344CB8AC3E}">
        <p14:creationId xmlns:p14="http://schemas.microsoft.com/office/powerpoint/2010/main" val="2863196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p:cNvSpPr txBox="1">
            <a:spLocks/>
          </p:cNvSpPr>
          <p:nvPr/>
        </p:nvSpPr>
        <p:spPr>
          <a:xfrm>
            <a:off x="274638" y="26894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Best practices</a:t>
            </a:r>
          </a:p>
        </p:txBody>
      </p:sp>
    </p:spTree>
    <p:extLst>
      <p:ext uri="{BB962C8B-B14F-4D97-AF65-F5344CB8AC3E}">
        <p14:creationId xmlns:p14="http://schemas.microsoft.com/office/powerpoint/2010/main" val="17337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38"/>
          </p:nvPr>
        </p:nvSpPr>
        <p:spPr>
          <a:xfrm>
            <a:off x="461439" y="3063969"/>
            <a:ext cx="8478230" cy="1101696"/>
          </a:xfrm>
          <a:solidFill>
            <a:schemeClr val="bg1">
              <a:alpha val="5000"/>
            </a:schemeClr>
          </a:solidFill>
        </p:spPr>
        <p:txBody>
          <a:bodyPr tIns="182880" bIns="182880"/>
          <a:lstStyle/>
          <a:p>
            <a:pPr>
              <a:spcBef>
                <a:spcPct val="20000"/>
              </a:spcBef>
              <a:spcAft>
                <a:spcPts val="0"/>
              </a:spcAft>
            </a:pPr>
            <a:r>
              <a:rPr lang="en-US" sz="2000" dirty="0" smtClean="0">
                <a:gradFill>
                  <a:gsLst>
                    <a:gs pos="1770">
                      <a:schemeClr val="bg1"/>
                    </a:gs>
                    <a:gs pos="15929">
                      <a:schemeClr val="bg1"/>
                    </a:gs>
                  </a:gsLst>
                  <a:lin ang="5400000" scaled="0"/>
                </a:gradFill>
                <a:latin typeface="+mj-lt"/>
                <a:cs typeface="Segoe UI Semilight" panose="020B0402040204020203" pitchFamily="34" charset="0"/>
              </a:rPr>
              <a:t>If the client tier is running in the cloud, moving the encryption/decryption routine to the client tier still leaves data and keys exposed to cloud administrators </a:t>
            </a:r>
            <a:r>
              <a:rPr lang="en-US" sz="2000" dirty="0">
                <a:gradFill>
                  <a:gsLst>
                    <a:gs pos="1770">
                      <a:schemeClr val="bg1"/>
                    </a:gs>
                    <a:gs pos="15929">
                      <a:schemeClr val="bg1"/>
                    </a:gs>
                  </a:gsLst>
                  <a:lin ang="5400000" scaled="0"/>
                </a:gradFill>
                <a:latin typeface="+mj-lt"/>
                <a:cs typeface="Segoe UI Semilight" panose="020B0402040204020203" pitchFamily="34" charset="0"/>
              </a:rPr>
              <a:t>(of the platform hosting the client tier</a:t>
            </a:r>
            <a:r>
              <a:rPr lang="en-US" sz="2000" dirty="0" smtClean="0">
                <a:gradFill>
                  <a:gsLst>
                    <a:gs pos="1770">
                      <a:schemeClr val="bg1"/>
                    </a:gs>
                    <a:gs pos="15929">
                      <a:schemeClr val="bg1"/>
                    </a:gs>
                  </a:gsLst>
                  <a:lin ang="5400000" scaled="0"/>
                </a:gradFill>
                <a:latin typeface="+mj-lt"/>
                <a:cs typeface="Segoe UI Semilight" panose="020B0402040204020203" pitchFamily="34" charset="0"/>
              </a:rPr>
              <a:t>)</a:t>
            </a:r>
            <a:endParaRPr lang="en-US" sz="2000" dirty="0">
              <a:gradFill>
                <a:gsLst>
                  <a:gs pos="1770">
                    <a:schemeClr val="bg1"/>
                  </a:gs>
                  <a:gs pos="15929">
                    <a:schemeClr val="bg1"/>
                  </a:gs>
                </a:gsLst>
                <a:lin ang="5400000" scaled="0"/>
              </a:gradFill>
              <a:latin typeface="+mj-lt"/>
              <a:cs typeface="Segoe UI Semilight" panose="020B0402040204020203" pitchFamily="34" charset="0"/>
            </a:endParaRPr>
          </a:p>
          <a:p>
            <a:pPr>
              <a:spcBef>
                <a:spcPct val="20000"/>
              </a:spcBef>
              <a:spcAft>
                <a:spcPts val="0"/>
              </a:spcAft>
            </a:pPr>
            <a:endParaRPr lang="en-US" sz="2400" dirty="0">
              <a:solidFill>
                <a:schemeClr val="tx1"/>
              </a:solidFill>
              <a:latin typeface="Segoe UI Semilight" panose="020B0402040204020203" pitchFamily="34" charset="0"/>
              <a:cs typeface="Segoe UI Semilight" panose="020B0402040204020203" pitchFamily="34" charset="0"/>
            </a:endParaRPr>
          </a:p>
        </p:txBody>
      </p:sp>
      <p:sp>
        <p:nvSpPr>
          <p:cNvPr id="4" name="Text Placeholder 3"/>
          <p:cNvSpPr>
            <a:spLocks noGrp="1"/>
          </p:cNvSpPr>
          <p:nvPr>
            <p:ph type="body" sz="quarter" idx="39"/>
          </p:nvPr>
        </p:nvSpPr>
        <p:spPr>
          <a:xfrm>
            <a:off x="6196755" y="4275769"/>
            <a:ext cx="2742914" cy="1900244"/>
          </a:xfrm>
          <a:solidFill>
            <a:srgbClr val="C00000"/>
          </a:solidFill>
        </p:spPr>
        <p:txBody>
          <a:bodyPr/>
          <a:lstStyle/>
          <a:p>
            <a:pPr>
              <a:lnSpc>
                <a:spcPct val="90000"/>
              </a:lnSpc>
              <a:spcBef>
                <a:spcPct val="20000"/>
              </a:spcBef>
              <a:spcAft>
                <a:spcPts val="800"/>
              </a:spcAft>
            </a:pPr>
            <a:r>
              <a:rPr lang="en-US" sz="1400" dirty="0">
                <a:solidFill>
                  <a:schemeClr val="tx1"/>
                </a:solidFill>
                <a:cs typeface="+mn-cs"/>
              </a:rPr>
              <a:t>Do not use this option for developing new applications</a:t>
            </a:r>
          </a:p>
          <a:p>
            <a:pPr>
              <a:lnSpc>
                <a:spcPct val="90000"/>
              </a:lnSpc>
              <a:spcBef>
                <a:spcPct val="20000"/>
              </a:spcBef>
              <a:spcAft>
                <a:spcPts val="800"/>
              </a:spcAft>
            </a:pPr>
            <a:r>
              <a:rPr lang="en-US" sz="1400" dirty="0">
                <a:solidFill>
                  <a:schemeClr val="tx1"/>
                </a:solidFill>
                <a:cs typeface="+mn-cs"/>
              </a:rPr>
              <a:t>Instead, use </a:t>
            </a:r>
            <a:r>
              <a:rPr lang="en-US" sz="1400" dirty="0" smtClean="0">
                <a:solidFill>
                  <a:schemeClr val="tx1"/>
                </a:solidFill>
                <a:cs typeface="+mn-cs"/>
              </a:rPr>
              <a:t>client </a:t>
            </a:r>
            <a:r>
              <a:rPr lang="en-US" sz="1400" dirty="0">
                <a:solidFill>
                  <a:schemeClr val="tx1"/>
                </a:solidFill>
                <a:cs typeface="+mn-cs"/>
              </a:rPr>
              <a:t>driver (such as ADO 4.6.1) that </a:t>
            </a:r>
            <a:r>
              <a:rPr lang="en-US" sz="1400" dirty="0" smtClean="0">
                <a:solidFill>
                  <a:schemeClr val="tx1"/>
                </a:solidFill>
                <a:cs typeface="+mn-cs"/>
              </a:rPr>
              <a:t>offers </a:t>
            </a:r>
            <a:r>
              <a:rPr lang="en-US" sz="1400" dirty="0">
                <a:solidFill>
                  <a:schemeClr val="tx1"/>
                </a:solidFill>
                <a:cs typeface="+mn-cs"/>
              </a:rPr>
              <a:t>API for suppressing cryptographic metadata checks for </a:t>
            </a:r>
            <a:r>
              <a:rPr lang="en-US" sz="1400" dirty="0" smtClean="0">
                <a:solidFill>
                  <a:schemeClr val="tx1"/>
                </a:solidFill>
                <a:cs typeface="+mn-cs"/>
              </a:rPr>
              <a:t>single </a:t>
            </a:r>
            <a:r>
              <a:rPr lang="en-US" sz="1400" dirty="0">
                <a:solidFill>
                  <a:schemeClr val="tx1"/>
                </a:solidFill>
                <a:cs typeface="+mn-cs"/>
              </a:rPr>
              <a:t>session</a:t>
            </a:r>
          </a:p>
          <a:p>
            <a:pPr>
              <a:lnSpc>
                <a:spcPct val="90000"/>
              </a:lnSpc>
              <a:spcBef>
                <a:spcPct val="20000"/>
              </a:spcBef>
              <a:spcAft>
                <a:spcPts val="0"/>
              </a:spcAft>
            </a:pPr>
            <a:endParaRPr lang="en-US" sz="1400" dirty="0">
              <a:solidFill>
                <a:schemeClr val="tx1"/>
              </a:solidFill>
              <a:cs typeface="+mn-cs"/>
            </a:endParaRPr>
          </a:p>
        </p:txBody>
      </p:sp>
      <p:sp>
        <p:nvSpPr>
          <p:cNvPr id="7" name="Text Placeholder 6"/>
          <p:cNvSpPr>
            <a:spLocks noGrp="1"/>
          </p:cNvSpPr>
          <p:nvPr>
            <p:ph type="body" sz="quarter" idx="29"/>
          </p:nvPr>
        </p:nvSpPr>
        <p:spPr>
          <a:xfrm>
            <a:off x="461439" y="1881443"/>
            <a:ext cx="8478230" cy="1072422"/>
          </a:xfrm>
          <a:solidFill>
            <a:schemeClr val="bg1">
              <a:alpha val="5000"/>
            </a:schemeClr>
          </a:solidFill>
        </p:spPr>
        <p:txBody>
          <a:bodyPr tIns="182880" bIns="182880"/>
          <a:lstStyle/>
          <a:p>
            <a:r>
              <a:rPr lang="en-US" sz="2000" dirty="0">
                <a:cs typeface="Segoe UI Semilight" panose="020B0402040204020203" pitchFamily="34" charset="0"/>
              </a:rPr>
              <a:t>If a database containing sensitive data is hosted in Azure, complete isolation of data from cloud administrators is only provided when the database client tier is running </a:t>
            </a:r>
            <a:r>
              <a:rPr lang="en-US" sz="2000" dirty="0" smtClean="0">
                <a:cs typeface="Segoe UI Semilight" panose="020B0402040204020203" pitchFamily="34" charset="0"/>
              </a:rPr>
              <a:t>on-premises</a:t>
            </a:r>
            <a:endParaRPr lang="en-US" sz="2000" dirty="0">
              <a:cs typeface="Segoe UI Semilight" panose="020B0402040204020203" pitchFamily="34" charset="0"/>
            </a:endParaRPr>
          </a:p>
        </p:txBody>
      </p:sp>
      <p:sp>
        <p:nvSpPr>
          <p:cNvPr id="8" name="Text Placeholder 7"/>
          <p:cNvSpPr>
            <a:spLocks noGrp="1"/>
          </p:cNvSpPr>
          <p:nvPr>
            <p:ph type="body" sz="quarter" idx="30"/>
          </p:nvPr>
        </p:nvSpPr>
        <p:spPr>
          <a:xfrm>
            <a:off x="461439" y="4275769"/>
            <a:ext cx="2742914" cy="1900244"/>
          </a:xfrm>
          <a:solidFill>
            <a:srgbClr val="C00000"/>
          </a:solidFill>
        </p:spPr>
        <p:txBody>
          <a:bodyPr/>
          <a:lstStyle/>
          <a:p>
            <a:pPr>
              <a:spcAft>
                <a:spcPts val="800"/>
              </a:spcAft>
            </a:pPr>
            <a:r>
              <a:rPr lang="en-US" sz="1400" dirty="0">
                <a:solidFill>
                  <a:schemeClr val="tx1"/>
                </a:solidFill>
                <a:latin typeface="+mn-lt"/>
              </a:rPr>
              <a:t>For long-running workloads, use designated user accounts with this option</a:t>
            </a:r>
          </a:p>
          <a:p>
            <a:pPr>
              <a:spcAft>
                <a:spcPts val="800"/>
              </a:spcAft>
            </a:pPr>
            <a:endParaRPr lang="en-US" sz="1800" dirty="0">
              <a:solidFill>
                <a:schemeClr val="tx1"/>
              </a:solidFill>
              <a:latin typeface="+mn-lt"/>
            </a:endParaRPr>
          </a:p>
        </p:txBody>
      </p:sp>
      <p:sp>
        <p:nvSpPr>
          <p:cNvPr id="9" name="Text Placeholder 8"/>
          <p:cNvSpPr>
            <a:spLocks noGrp="1"/>
          </p:cNvSpPr>
          <p:nvPr>
            <p:ph type="body" sz="quarter" idx="32"/>
          </p:nvPr>
        </p:nvSpPr>
        <p:spPr>
          <a:xfrm>
            <a:off x="3329097" y="4275769"/>
            <a:ext cx="2742914" cy="1900244"/>
          </a:xfrm>
          <a:solidFill>
            <a:srgbClr val="C00000"/>
          </a:solidFill>
        </p:spPr>
        <p:txBody>
          <a:bodyPr/>
          <a:lstStyle/>
          <a:p>
            <a:pPr>
              <a:spcAft>
                <a:spcPts val="800"/>
              </a:spcAft>
            </a:pPr>
            <a:r>
              <a:rPr lang="en-US" sz="1400" dirty="0">
                <a:solidFill>
                  <a:schemeClr val="tx1"/>
                </a:solidFill>
                <a:latin typeface="+mn-lt"/>
              </a:rPr>
              <a:t>For short-running bulk copy applications or tools that need to move encrypted data without decrypting it, </a:t>
            </a:r>
            <a:r>
              <a:rPr lang="en-US" sz="1400" dirty="0" smtClean="0">
                <a:solidFill>
                  <a:schemeClr val="tx1"/>
                </a:solidFill>
                <a:latin typeface="+mn-lt"/>
              </a:rPr>
              <a:t>set option </a:t>
            </a:r>
            <a:r>
              <a:rPr lang="en-US" sz="1400" dirty="0">
                <a:solidFill>
                  <a:schemeClr val="tx1"/>
                </a:solidFill>
                <a:latin typeface="+mn-lt"/>
              </a:rPr>
              <a:t>to ON immediately before running and back to OFF immediately after completion</a:t>
            </a:r>
          </a:p>
          <a:p>
            <a:pPr>
              <a:spcAft>
                <a:spcPts val="800"/>
              </a:spcAft>
            </a:pPr>
            <a:endParaRPr lang="en-US" sz="1400" dirty="0">
              <a:solidFill>
                <a:schemeClr val="tx1"/>
              </a:solidFill>
              <a:latin typeface="+mn-lt"/>
            </a:endParaRPr>
          </a:p>
        </p:txBody>
      </p:sp>
      <p:sp>
        <p:nvSpPr>
          <p:cNvPr id="10" name="Title 33"/>
          <p:cNvSpPr txBox="1">
            <a:spLocks/>
          </p:cNvSpPr>
          <p:nvPr/>
        </p:nvSpPr>
        <p:spPr>
          <a:xfrm>
            <a:off x="274320" y="296898"/>
            <a:ext cx="11887518" cy="91436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4425">
                      <a:schemeClr val="tx1"/>
                    </a:gs>
                    <a:gs pos="20000">
                      <a:schemeClr val="tx1"/>
                    </a:gs>
                  </a:gsLst>
                  <a:lin ang="5400000" scaled="0"/>
                </a:gradFill>
                <a:effectLst/>
                <a:latin typeface="+mj-lt"/>
                <a:ea typeface="+mn-ea"/>
                <a:cs typeface="Segoe UI" pitchFamily="34" charset="0"/>
              </a:defRPr>
            </a:lvl1pPr>
          </a:lstStyle>
          <a:p>
            <a:r>
              <a:rPr sz="4800" dirty="0">
                <a:solidFill>
                  <a:srgbClr val="505050"/>
                </a:solidFill>
              </a:rPr>
              <a:t>Best practices</a:t>
            </a:r>
          </a:p>
        </p:txBody>
      </p:sp>
    </p:spTree>
    <p:extLst>
      <p:ext uri="{BB962C8B-B14F-4D97-AF65-F5344CB8AC3E}">
        <p14:creationId xmlns:p14="http://schemas.microsoft.com/office/powerpoint/2010/main" val="997326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325438" y="246901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smtClean="0">
                <a:gradFill>
                  <a:gsLst>
                    <a:gs pos="100000">
                      <a:srgbClr val="FFFFFF"/>
                    </a:gs>
                    <a:gs pos="0">
                      <a:srgbClr val="FFFFFF"/>
                    </a:gs>
                  </a:gsLst>
                  <a:lin ang="5400000" scaled="0"/>
                </a:gradFill>
              </a:rPr>
              <a:t>Hands-on lab (HOL)</a:t>
            </a:r>
            <a:endParaRPr sz="7200" dirty="0">
              <a:gradFill>
                <a:gsLst>
                  <a:gs pos="100000">
                    <a:srgbClr val="FFFFFF"/>
                  </a:gs>
                  <a:gs pos="0">
                    <a:srgbClr val="FFFFFF"/>
                  </a:gs>
                </a:gsLst>
                <a:lin ang="5400000" scaled="0"/>
              </a:gradFill>
            </a:endParaRPr>
          </a:p>
        </p:txBody>
      </p:sp>
    </p:spTree>
    <p:extLst>
      <p:ext uri="{BB962C8B-B14F-4D97-AF65-F5344CB8AC3E}">
        <p14:creationId xmlns:p14="http://schemas.microsoft.com/office/powerpoint/2010/main" val="1456396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4" name="Group 203"/>
          <p:cNvGrpSpPr/>
          <p:nvPr/>
        </p:nvGrpSpPr>
        <p:grpSpPr>
          <a:xfrm>
            <a:off x="443238" y="2714449"/>
            <a:ext cx="1965160" cy="1916117"/>
            <a:chOff x="1536371" y="4467748"/>
            <a:chExt cx="1965160" cy="1916117"/>
          </a:xfrm>
        </p:grpSpPr>
        <p:grpSp>
          <p:nvGrpSpPr>
            <p:cNvPr id="205" name="Group 66"/>
            <p:cNvGrpSpPr>
              <a:grpSpLocks noChangeAspect="1"/>
            </p:cNvGrpSpPr>
            <p:nvPr/>
          </p:nvGrpSpPr>
          <p:grpSpPr bwMode="auto">
            <a:xfrm>
              <a:off x="1536371" y="4467748"/>
              <a:ext cx="1965160" cy="1916117"/>
              <a:chOff x="1413" y="-1531"/>
              <a:chExt cx="1267" cy="1126"/>
            </a:xfrm>
          </p:grpSpPr>
          <p:sp>
            <p:nvSpPr>
              <p:cNvPr id="207" name="Rectangle 67"/>
              <p:cNvSpPr>
                <a:spLocks noChangeArrowheads="1"/>
              </p:cNvSpPr>
              <p:nvPr/>
            </p:nvSpPr>
            <p:spPr bwMode="auto">
              <a:xfrm>
                <a:off x="1413" y="-1309"/>
                <a:ext cx="1267" cy="904"/>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9"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0"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1"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2"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3" name="Line 73"/>
              <p:cNvSpPr>
                <a:spLocks noChangeShapeType="1"/>
              </p:cNvSpPr>
              <p:nvPr/>
            </p:nvSpPr>
            <p:spPr bwMode="auto">
              <a:xfrm>
                <a:off x="1413" y="-890"/>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4" name="Line 74"/>
              <p:cNvSpPr>
                <a:spLocks noChangeShapeType="1"/>
              </p:cNvSpPr>
              <p:nvPr/>
            </p:nvSpPr>
            <p:spPr bwMode="auto">
              <a:xfrm>
                <a:off x="1413" y="-821"/>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5" name="Line 75"/>
              <p:cNvSpPr>
                <a:spLocks noChangeShapeType="1"/>
              </p:cNvSpPr>
              <p:nvPr/>
            </p:nvSpPr>
            <p:spPr bwMode="auto">
              <a:xfrm>
                <a:off x="1413" y="-752"/>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6" name="Line 76"/>
              <p:cNvSpPr>
                <a:spLocks noChangeShapeType="1"/>
              </p:cNvSpPr>
              <p:nvPr/>
            </p:nvSpPr>
            <p:spPr bwMode="auto">
              <a:xfrm>
                <a:off x="1413" y="-683"/>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7" name="Line 77"/>
              <p:cNvSpPr>
                <a:spLocks noChangeShapeType="1"/>
              </p:cNvSpPr>
              <p:nvPr/>
            </p:nvSpPr>
            <p:spPr bwMode="auto">
              <a:xfrm>
                <a:off x="1413" y="-614"/>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8" name="Line 78"/>
              <p:cNvSpPr>
                <a:spLocks noChangeShapeType="1"/>
              </p:cNvSpPr>
              <p:nvPr/>
            </p:nvSpPr>
            <p:spPr bwMode="auto">
              <a:xfrm>
                <a:off x="1413" y="-54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19" name="Line 79"/>
              <p:cNvSpPr>
                <a:spLocks noChangeShapeType="1"/>
              </p:cNvSpPr>
              <p:nvPr/>
            </p:nvSpPr>
            <p:spPr bwMode="auto">
              <a:xfrm>
                <a:off x="1413" y="-478"/>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0" name="Line 80"/>
              <p:cNvSpPr>
                <a:spLocks noChangeShapeType="1"/>
              </p:cNvSpPr>
              <p:nvPr/>
            </p:nvSpPr>
            <p:spPr bwMode="auto">
              <a:xfrm>
                <a:off x="2521"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1" name="Line 81"/>
              <p:cNvSpPr>
                <a:spLocks noChangeShapeType="1"/>
              </p:cNvSpPr>
              <p:nvPr/>
            </p:nvSpPr>
            <p:spPr bwMode="auto">
              <a:xfrm>
                <a:off x="2171"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2" name="Line 82"/>
              <p:cNvSpPr>
                <a:spLocks noChangeShapeType="1"/>
              </p:cNvSpPr>
              <p:nvPr/>
            </p:nvSpPr>
            <p:spPr bwMode="auto">
              <a:xfrm>
                <a:off x="1965"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3" name="Line 83"/>
              <p:cNvSpPr>
                <a:spLocks noChangeShapeType="1"/>
              </p:cNvSpPr>
              <p:nvPr/>
            </p:nvSpPr>
            <p:spPr bwMode="auto">
              <a:xfrm>
                <a:off x="1896"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4" name="Line 84"/>
              <p:cNvSpPr>
                <a:spLocks noChangeShapeType="1"/>
              </p:cNvSpPr>
              <p:nvPr/>
            </p:nvSpPr>
            <p:spPr bwMode="auto">
              <a:xfrm>
                <a:off x="1758"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5" name="Line 85"/>
              <p:cNvSpPr>
                <a:spLocks noChangeShapeType="1"/>
              </p:cNvSpPr>
              <p:nvPr/>
            </p:nvSpPr>
            <p:spPr bwMode="auto">
              <a:xfrm>
                <a:off x="1620"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6" name="Line 86"/>
              <p:cNvSpPr>
                <a:spLocks noChangeShapeType="1"/>
              </p:cNvSpPr>
              <p:nvPr/>
            </p:nvSpPr>
            <p:spPr bwMode="auto">
              <a:xfrm>
                <a:off x="2343"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7" name="Line 87"/>
              <p:cNvSpPr>
                <a:spLocks noChangeShapeType="1"/>
              </p:cNvSpPr>
              <p:nvPr/>
            </p:nvSpPr>
            <p:spPr bwMode="auto">
              <a:xfrm>
                <a:off x="1549"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6" name="TextBox 205"/>
            <p:cNvSpPr txBox="1"/>
            <p:nvPr/>
          </p:nvSpPr>
          <p:spPr>
            <a:xfrm>
              <a:off x="1536371" y="4467748"/>
              <a:ext cx="1469372" cy="352425"/>
            </a:xfrm>
            <a:prstGeom prst="rect">
              <a:avLst/>
            </a:prstGeom>
            <a:noFill/>
          </p:spPr>
          <p:txBody>
            <a:bodyPr wrap="square" lIns="182880" tIns="91440" rIns="0" bIns="91440" rtlCol="0" anchor="ctr" anchorCtr="0">
              <a:noAutofit/>
            </a:bodyPr>
            <a:lstStyle/>
            <a:p>
              <a:pPr>
                <a:spcBef>
                  <a:spcPts val="1500"/>
                </a:spcBef>
              </a:pPr>
              <a:r>
                <a:rPr lang="en-US" sz="1400" dirty="0" smtClean="0"/>
                <a:t>Order History</a:t>
              </a:r>
            </a:p>
          </p:txBody>
        </p:sp>
      </p:grpSp>
      <p:sp>
        <p:nvSpPr>
          <p:cNvPr id="3" name="Content Placeholder 2"/>
          <p:cNvSpPr>
            <a:spLocks noGrp="1"/>
          </p:cNvSpPr>
          <p:nvPr>
            <p:ph sz="quarter" idx="4294967295"/>
          </p:nvPr>
        </p:nvSpPr>
        <p:spPr>
          <a:xfrm>
            <a:off x="274320" y="1316038"/>
            <a:ext cx="4218316" cy="1181862"/>
          </a:xfrm>
        </p:spPr>
        <p:txBody>
          <a:bodyPr/>
          <a:lstStyle/>
          <a:p>
            <a:pPr marL="0" indent="0">
              <a:buNone/>
            </a:pPr>
            <a:r>
              <a:rPr lang="en-US" sz="2400" dirty="0" smtClean="0">
                <a:solidFill>
                  <a:schemeClr val="bg2"/>
                </a:solidFill>
              </a:rPr>
              <a:t>Solution for securely stretching </a:t>
            </a:r>
            <a:r>
              <a:rPr lang="en-US" sz="2400" dirty="0">
                <a:solidFill>
                  <a:schemeClr val="bg2"/>
                </a:solidFill>
              </a:rPr>
              <a:t>cold tables to </a:t>
            </a:r>
            <a:r>
              <a:rPr lang="en-US" sz="2400" dirty="0" smtClean="0">
                <a:solidFill>
                  <a:schemeClr val="bg2"/>
                </a:solidFill>
              </a:rPr>
              <a:t>Microsoft Azure </a:t>
            </a:r>
            <a:r>
              <a:rPr lang="en-US" sz="2400" dirty="0">
                <a:solidFill>
                  <a:schemeClr val="bg2"/>
                </a:solidFill>
              </a:rPr>
              <a:t>with remote query </a:t>
            </a:r>
            <a:r>
              <a:rPr lang="en-US" sz="2400" dirty="0" smtClean="0">
                <a:solidFill>
                  <a:schemeClr val="bg2"/>
                </a:solidFill>
              </a:rPr>
              <a:t>processing</a:t>
            </a:r>
            <a:endParaRPr lang="en-US" sz="2400" dirty="0">
              <a:solidFill>
                <a:schemeClr val="bg2"/>
              </a:solidFill>
            </a:endParaRPr>
          </a:p>
        </p:txBody>
      </p:sp>
      <p:sp>
        <p:nvSpPr>
          <p:cNvPr id="60" name="TextBox 59"/>
          <p:cNvSpPr txBox="1"/>
          <p:nvPr/>
        </p:nvSpPr>
        <p:spPr>
          <a:xfrm>
            <a:off x="5938293" y="1316038"/>
            <a:ext cx="5469935" cy="4640614"/>
          </a:xfrm>
          <a:prstGeom prst="rect">
            <a:avLst/>
          </a:prstGeom>
          <a:noFill/>
        </p:spPr>
        <p:txBody>
          <a:bodyPr wrap="square" lIns="91440" tIns="146304" rIns="91440" bIns="146304" rtlCol="0">
            <a:noAutofit/>
          </a:bodyPr>
          <a:lstStyle/>
          <a:p>
            <a:pPr>
              <a:spcBef>
                <a:spcPts val="1000"/>
              </a:spcBef>
              <a:spcAft>
                <a:spcPts val="0"/>
              </a:spcAft>
            </a:pPr>
            <a:r>
              <a:rPr lang="en-US" sz="2400" dirty="0" smtClean="0">
                <a:solidFill>
                  <a:schemeClr val="bg2"/>
                </a:solidFill>
                <a:latin typeface="Segoe UI Light" panose="020B0502040204020203" pitchFamily="34" charset="0"/>
                <a:cs typeface="Segoe UI Light" panose="020B0502040204020203" pitchFamily="34" charset="0"/>
              </a:rPr>
              <a:t>Capability</a:t>
            </a:r>
          </a:p>
          <a:p>
            <a:pPr>
              <a:spcBef>
                <a:spcPts val="1000"/>
              </a:spcBef>
              <a:spcAft>
                <a:spcPts val="0"/>
              </a:spcAft>
            </a:pPr>
            <a:r>
              <a:rPr lang="en-US" dirty="0" smtClean="0">
                <a:solidFill>
                  <a:schemeClr val="bg1"/>
                </a:solidFill>
                <a:cs typeface="Segoe UI Light" panose="020B0502040204020203" pitchFamily="34" charset="0"/>
              </a:rPr>
              <a:t>Stretches large operational tables from on-premises to Azure with ability to query </a:t>
            </a:r>
          </a:p>
          <a:p>
            <a:pPr>
              <a:spcBef>
                <a:spcPts val="1000"/>
              </a:spcBef>
              <a:spcAft>
                <a:spcPts val="0"/>
              </a:spcAft>
            </a:pPr>
            <a:r>
              <a:rPr lang="en-US" sz="1600" dirty="0" smtClean="0">
                <a:solidFill>
                  <a:schemeClr val="bg1"/>
                </a:solidFill>
                <a:latin typeface="Segoe UI Light" panose="020B0502040204020203" pitchFamily="34" charset="0"/>
                <a:cs typeface="Segoe UI Light" panose="020B0502040204020203" pitchFamily="34" charset="0"/>
              </a:rPr>
              <a:t/>
            </a:r>
            <a:br>
              <a:rPr lang="en-US" sz="1600" dirty="0" smtClean="0">
                <a:solidFill>
                  <a:schemeClr val="bg1"/>
                </a:solidFill>
                <a:latin typeface="Segoe UI Light" panose="020B0502040204020203" pitchFamily="34" charset="0"/>
                <a:cs typeface="Segoe UI Light" panose="020B0502040204020203" pitchFamily="34" charset="0"/>
              </a:rPr>
            </a:br>
            <a:r>
              <a:rPr lang="en-US" sz="2400" dirty="0" smtClean="0">
                <a:solidFill>
                  <a:schemeClr val="bg2"/>
                </a:solidFill>
                <a:latin typeface="Segoe UI Light" panose="020B0502040204020203" pitchFamily="34" charset="0"/>
                <a:cs typeface="Segoe UI Light" panose="020B0502040204020203" pitchFamily="34" charset="0"/>
              </a:rPr>
              <a:t>Benefits</a:t>
            </a:r>
            <a:endParaRPr lang="en-US" sz="1600" dirty="0" smtClean="0">
              <a:solidFill>
                <a:schemeClr val="bg2"/>
              </a:solidFill>
              <a:latin typeface="Segoe UI Light" panose="020B0502040204020203" pitchFamily="34" charset="0"/>
              <a:cs typeface="Segoe UI Light" panose="020B0502040204020203" pitchFamily="34" charset="0"/>
            </a:endParaRPr>
          </a:p>
          <a:p>
            <a:pPr>
              <a:spcBef>
                <a:spcPts val="1000"/>
              </a:spcBef>
              <a:spcAft>
                <a:spcPts val="0"/>
              </a:spcAft>
            </a:pPr>
            <a: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t>Offers cost-effective online cold data</a:t>
            </a:r>
          </a:p>
          <a:p>
            <a:pPr>
              <a:spcBef>
                <a:spcPts val="1000"/>
              </a:spcBef>
              <a:spcAft>
                <a:spcPts val="0"/>
              </a:spcAft>
            </a:pPr>
            <a: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t>Archives historical data transparently and securely</a:t>
            </a:r>
            <a:endParaRPr lang="en-US" dirty="0">
              <a:ln>
                <a:solidFill>
                  <a:srgbClr val="FFFFFF">
                    <a:alpha val="0"/>
                  </a:srgbClr>
                </a:solidFill>
              </a:ln>
              <a:solidFill>
                <a:schemeClr val="bg1"/>
              </a:solidFill>
              <a:ea typeface="Segoe UI" panose="020B0502040204020203" pitchFamily="34" charset="0"/>
              <a:cs typeface="Segoe UI Light" panose="020B0502040204020203" pitchFamily="34" charset="0"/>
            </a:endParaRPr>
          </a:p>
          <a:p>
            <a:pPr>
              <a:spcBef>
                <a:spcPts val="1000"/>
              </a:spcBef>
              <a:spcAft>
                <a:spcPts val="0"/>
              </a:spcAft>
            </a:pPr>
            <a: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t>Keeps entire </a:t>
            </a:r>
            <a:r>
              <a:rPr lang="en-US" dirty="0">
                <a:ln>
                  <a:solidFill>
                    <a:srgbClr val="FFFFFF">
                      <a:alpha val="0"/>
                    </a:srgbClr>
                  </a:solidFill>
                </a:ln>
                <a:solidFill>
                  <a:schemeClr val="bg1"/>
                </a:solidFill>
                <a:ea typeface="Segoe UI" panose="020B0502040204020203" pitchFamily="34" charset="0"/>
                <a:cs typeface="Segoe UI Light" panose="020B0502040204020203" pitchFamily="34" charset="0"/>
              </a:rPr>
              <a:t>table </a:t>
            </a:r>
            <a: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t>online </a:t>
            </a:r>
            <a:r>
              <a:rPr lang="en-US" dirty="0">
                <a:ln>
                  <a:solidFill>
                    <a:srgbClr val="FFFFFF">
                      <a:alpha val="0"/>
                    </a:srgbClr>
                  </a:solidFill>
                </a:ln>
                <a:solidFill>
                  <a:schemeClr val="bg1"/>
                </a:solidFill>
                <a:ea typeface="Segoe UI" panose="020B0502040204020203" pitchFamily="34" charset="0"/>
                <a:cs typeface="Segoe UI Light" panose="020B0502040204020203" pitchFamily="34" charset="0"/>
              </a:rPr>
              <a:t>and </a:t>
            </a:r>
            <a: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t>queryable via </a:t>
            </a:r>
            <a:b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br>
            <a: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t>on-premises </a:t>
            </a:r>
            <a:r>
              <a:rPr lang="en-US" dirty="0">
                <a:ln>
                  <a:solidFill>
                    <a:srgbClr val="FFFFFF">
                      <a:alpha val="0"/>
                    </a:srgbClr>
                  </a:solidFill>
                </a:ln>
                <a:solidFill>
                  <a:schemeClr val="bg1"/>
                </a:solidFill>
                <a:ea typeface="Segoe UI" panose="020B0502040204020203" pitchFamily="34" charset="0"/>
                <a:cs typeface="Segoe UI Light" panose="020B0502040204020203" pitchFamily="34" charset="0"/>
              </a:rPr>
              <a:t>apps</a:t>
            </a:r>
          </a:p>
          <a:p>
            <a:pPr>
              <a:spcBef>
                <a:spcPts val="1000"/>
              </a:spcBef>
              <a:spcAft>
                <a:spcPts val="0"/>
              </a:spcAft>
            </a:pPr>
            <a: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t>Requires no </a:t>
            </a:r>
            <a:r>
              <a:rPr lang="en-US" dirty="0">
                <a:ln>
                  <a:solidFill>
                    <a:srgbClr val="FFFFFF">
                      <a:alpha val="0"/>
                    </a:srgbClr>
                  </a:solidFill>
                </a:ln>
                <a:solidFill>
                  <a:schemeClr val="bg1"/>
                </a:solidFill>
                <a:ea typeface="Segoe UI" panose="020B0502040204020203" pitchFamily="34" charset="0"/>
                <a:cs typeface="Segoe UI Light" panose="020B0502040204020203" pitchFamily="34" charset="0"/>
              </a:rPr>
              <a:t>application changes</a:t>
            </a:r>
          </a:p>
          <a:p>
            <a:pPr>
              <a:spcBef>
                <a:spcPts val="1000"/>
              </a:spcBef>
              <a:spcAft>
                <a:spcPts val="0"/>
              </a:spcAft>
            </a:pPr>
            <a: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t>Supports Always </a:t>
            </a:r>
            <a:r>
              <a:rPr lang="en-US" dirty="0">
                <a:ln>
                  <a:solidFill>
                    <a:srgbClr val="FFFFFF">
                      <a:alpha val="0"/>
                    </a:srgbClr>
                  </a:solidFill>
                </a:ln>
                <a:solidFill>
                  <a:schemeClr val="bg1"/>
                </a:solidFill>
                <a:ea typeface="Segoe UI" panose="020B0502040204020203" pitchFamily="34" charset="0"/>
                <a:cs typeface="Segoe UI Light" panose="020B0502040204020203" pitchFamily="34" charset="0"/>
              </a:rPr>
              <a:t>Encrypted and </a:t>
            </a:r>
            <a:r>
              <a:rPr lang="en-US" dirty="0" smtClean="0">
                <a:ln>
                  <a:solidFill>
                    <a:srgbClr val="FFFFFF">
                      <a:alpha val="0"/>
                    </a:srgbClr>
                  </a:solidFill>
                </a:ln>
                <a:solidFill>
                  <a:schemeClr val="bg1"/>
                </a:solidFill>
                <a:ea typeface="Segoe UI" panose="020B0502040204020203" pitchFamily="34" charset="0"/>
                <a:cs typeface="Segoe UI Light" panose="020B0502040204020203" pitchFamily="34" charset="0"/>
              </a:rPr>
              <a:t>Row-Level </a:t>
            </a:r>
            <a:r>
              <a:rPr lang="en-US" dirty="0">
                <a:ln>
                  <a:solidFill>
                    <a:srgbClr val="FFFFFF">
                      <a:alpha val="0"/>
                    </a:srgbClr>
                  </a:solidFill>
                </a:ln>
                <a:solidFill>
                  <a:schemeClr val="bg1"/>
                </a:solidFill>
                <a:ea typeface="Segoe UI" panose="020B0502040204020203" pitchFamily="34" charset="0"/>
                <a:cs typeface="Segoe UI Light" panose="020B0502040204020203" pitchFamily="34" charset="0"/>
              </a:rPr>
              <a:t>Security</a:t>
            </a:r>
          </a:p>
        </p:txBody>
      </p:sp>
      <p:sp>
        <p:nvSpPr>
          <p:cNvPr id="61"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4800" dirty="0">
                <a:solidFill>
                  <a:srgbClr val="505050"/>
                </a:solidFill>
              </a:rPr>
              <a:t>What is Microsoft Stretch Database?</a:t>
            </a:r>
          </a:p>
        </p:txBody>
      </p:sp>
      <p:grpSp>
        <p:nvGrpSpPr>
          <p:cNvPr id="132" name="Group 131"/>
          <p:cNvGrpSpPr/>
          <p:nvPr/>
        </p:nvGrpSpPr>
        <p:grpSpPr>
          <a:xfrm>
            <a:off x="445276" y="4465665"/>
            <a:ext cx="2198675" cy="1918201"/>
            <a:chOff x="5722907" y="-2122990"/>
            <a:chExt cx="2198675" cy="1918201"/>
          </a:xfrm>
        </p:grpSpPr>
        <p:sp>
          <p:nvSpPr>
            <p:cNvPr id="86" name="Freeform 46"/>
            <p:cNvSpPr>
              <a:spLocks/>
            </p:cNvSpPr>
            <p:nvPr/>
          </p:nvSpPr>
          <p:spPr bwMode="auto">
            <a:xfrm>
              <a:off x="5727669" y="-2117737"/>
              <a:ext cx="2193913" cy="1912948"/>
            </a:xfrm>
            <a:custGeom>
              <a:avLst/>
              <a:gdLst>
                <a:gd name="T0" fmla="*/ 1234 w 1382"/>
                <a:gd name="T1" fmla="*/ 321 h 1205"/>
                <a:gd name="T2" fmla="*/ 1234 w 1382"/>
                <a:gd name="T3" fmla="*/ 0 h 1205"/>
                <a:gd name="T4" fmla="*/ 0 w 1382"/>
                <a:gd name="T5" fmla="*/ 0 h 1205"/>
                <a:gd name="T6" fmla="*/ 0 w 1382"/>
                <a:gd name="T7" fmla="*/ 1205 h 1205"/>
                <a:gd name="T8" fmla="*/ 1234 w 1382"/>
                <a:gd name="T9" fmla="*/ 1205 h 1205"/>
                <a:gd name="T10" fmla="*/ 1234 w 1382"/>
                <a:gd name="T11" fmla="*/ 468 h 1205"/>
                <a:gd name="T12" fmla="*/ 1382 w 1382"/>
                <a:gd name="T13" fmla="*/ 468 h 1205"/>
                <a:gd name="T14" fmla="*/ 1234 w 1382"/>
                <a:gd name="T15" fmla="*/ 321 h 1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2" h="1205">
                  <a:moveTo>
                    <a:pt x="1234" y="321"/>
                  </a:moveTo>
                  <a:lnTo>
                    <a:pt x="1234" y="0"/>
                  </a:lnTo>
                  <a:lnTo>
                    <a:pt x="0" y="0"/>
                  </a:lnTo>
                  <a:lnTo>
                    <a:pt x="0" y="1205"/>
                  </a:lnTo>
                  <a:lnTo>
                    <a:pt x="1234" y="1205"/>
                  </a:lnTo>
                  <a:lnTo>
                    <a:pt x="1234" y="468"/>
                  </a:lnTo>
                  <a:lnTo>
                    <a:pt x="1382" y="468"/>
                  </a:lnTo>
                  <a:lnTo>
                    <a:pt x="1234" y="321"/>
                  </a:ln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Rectangle 47"/>
            <p:cNvSpPr>
              <a:spLocks noChangeArrowheads="1"/>
            </p:cNvSpPr>
            <p:nvPr/>
          </p:nvSpPr>
          <p:spPr bwMode="auto">
            <a:xfrm>
              <a:off x="5722907" y="-2122990"/>
              <a:ext cx="1963726" cy="35877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Freeform 48"/>
            <p:cNvSpPr>
              <a:spLocks/>
            </p:cNvSpPr>
            <p:nvPr/>
          </p:nvSpPr>
          <p:spPr bwMode="auto">
            <a:xfrm>
              <a:off x="5915628" y="-1544646"/>
              <a:ext cx="315911" cy="317502"/>
            </a:xfrm>
            <a:custGeom>
              <a:avLst/>
              <a:gdLst>
                <a:gd name="T0" fmla="*/ 199 w 199"/>
                <a:gd name="T1" fmla="*/ 200 h 200"/>
                <a:gd name="T2" fmla="*/ 0 w 199"/>
                <a:gd name="T3" fmla="*/ 200 h 200"/>
                <a:gd name="T4" fmla="*/ 0 w 199"/>
                <a:gd name="T5" fmla="*/ 0 h 200"/>
                <a:gd name="T6" fmla="*/ 199 w 199"/>
                <a:gd name="T7" fmla="*/ 0 h 200"/>
                <a:gd name="T8" fmla="*/ 199 w 199"/>
                <a:gd name="T9" fmla="*/ 200 h 200"/>
                <a:gd name="T10" fmla="*/ 199 w 199"/>
                <a:gd name="T11" fmla="*/ 200 h 200"/>
              </a:gdLst>
              <a:ahLst/>
              <a:cxnLst>
                <a:cxn ang="0">
                  <a:pos x="T0" y="T1"/>
                </a:cxn>
                <a:cxn ang="0">
                  <a:pos x="T2" y="T3"/>
                </a:cxn>
                <a:cxn ang="0">
                  <a:pos x="T4" y="T5"/>
                </a:cxn>
                <a:cxn ang="0">
                  <a:pos x="T6" y="T7"/>
                </a:cxn>
                <a:cxn ang="0">
                  <a:pos x="T8" y="T9"/>
                </a:cxn>
                <a:cxn ang="0">
                  <a:pos x="T10" y="T11"/>
                </a:cxn>
              </a:cxnLst>
              <a:rect l="0" t="0" r="r" b="b"/>
              <a:pathLst>
                <a:path w="199" h="200">
                  <a:moveTo>
                    <a:pt x="199" y="200"/>
                  </a:moveTo>
                  <a:lnTo>
                    <a:pt x="0" y="200"/>
                  </a:lnTo>
                  <a:lnTo>
                    <a:pt x="0" y="0"/>
                  </a:lnTo>
                  <a:lnTo>
                    <a:pt x="199" y="0"/>
                  </a:lnTo>
                  <a:lnTo>
                    <a:pt x="199" y="200"/>
                  </a:lnTo>
                  <a:lnTo>
                    <a:pt x="199" y="20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Freeform 49"/>
            <p:cNvSpPr>
              <a:spLocks/>
            </p:cNvSpPr>
            <p:nvPr/>
          </p:nvSpPr>
          <p:spPr bwMode="auto">
            <a:xfrm>
              <a:off x="5915628" y="-1136657"/>
              <a:ext cx="315911" cy="317502"/>
            </a:xfrm>
            <a:custGeom>
              <a:avLst/>
              <a:gdLst>
                <a:gd name="T0" fmla="*/ 199 w 199"/>
                <a:gd name="T1" fmla="*/ 200 h 200"/>
                <a:gd name="T2" fmla="*/ 0 w 199"/>
                <a:gd name="T3" fmla="*/ 200 h 200"/>
                <a:gd name="T4" fmla="*/ 0 w 199"/>
                <a:gd name="T5" fmla="*/ 0 h 200"/>
                <a:gd name="T6" fmla="*/ 199 w 199"/>
                <a:gd name="T7" fmla="*/ 0 h 200"/>
                <a:gd name="T8" fmla="*/ 199 w 199"/>
                <a:gd name="T9" fmla="*/ 200 h 200"/>
                <a:gd name="T10" fmla="*/ 199 w 199"/>
                <a:gd name="T11" fmla="*/ 200 h 200"/>
              </a:gdLst>
              <a:ahLst/>
              <a:cxnLst>
                <a:cxn ang="0">
                  <a:pos x="T0" y="T1"/>
                </a:cxn>
                <a:cxn ang="0">
                  <a:pos x="T2" y="T3"/>
                </a:cxn>
                <a:cxn ang="0">
                  <a:pos x="T4" y="T5"/>
                </a:cxn>
                <a:cxn ang="0">
                  <a:pos x="T6" y="T7"/>
                </a:cxn>
                <a:cxn ang="0">
                  <a:pos x="T8" y="T9"/>
                </a:cxn>
                <a:cxn ang="0">
                  <a:pos x="T10" y="T11"/>
                </a:cxn>
              </a:cxnLst>
              <a:rect l="0" t="0" r="r" b="b"/>
              <a:pathLst>
                <a:path w="199" h="200">
                  <a:moveTo>
                    <a:pt x="199" y="200"/>
                  </a:moveTo>
                  <a:lnTo>
                    <a:pt x="0" y="200"/>
                  </a:lnTo>
                  <a:lnTo>
                    <a:pt x="0" y="0"/>
                  </a:lnTo>
                  <a:lnTo>
                    <a:pt x="199" y="0"/>
                  </a:lnTo>
                  <a:lnTo>
                    <a:pt x="199" y="200"/>
                  </a:lnTo>
                  <a:lnTo>
                    <a:pt x="199" y="20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50"/>
            <p:cNvSpPr>
              <a:spLocks/>
            </p:cNvSpPr>
            <p:nvPr/>
          </p:nvSpPr>
          <p:spPr bwMode="auto">
            <a:xfrm>
              <a:off x="5915628" y="-733429"/>
              <a:ext cx="315911" cy="317502"/>
            </a:xfrm>
            <a:custGeom>
              <a:avLst/>
              <a:gdLst>
                <a:gd name="T0" fmla="*/ 199 w 199"/>
                <a:gd name="T1" fmla="*/ 200 h 200"/>
                <a:gd name="T2" fmla="*/ 0 w 199"/>
                <a:gd name="T3" fmla="*/ 200 h 200"/>
                <a:gd name="T4" fmla="*/ 0 w 199"/>
                <a:gd name="T5" fmla="*/ 0 h 200"/>
                <a:gd name="T6" fmla="*/ 199 w 199"/>
                <a:gd name="T7" fmla="*/ 0 h 200"/>
                <a:gd name="T8" fmla="*/ 199 w 199"/>
                <a:gd name="T9" fmla="*/ 200 h 200"/>
                <a:gd name="T10" fmla="*/ 199 w 199"/>
                <a:gd name="T11" fmla="*/ 200 h 200"/>
              </a:gdLst>
              <a:ahLst/>
              <a:cxnLst>
                <a:cxn ang="0">
                  <a:pos x="T0" y="T1"/>
                </a:cxn>
                <a:cxn ang="0">
                  <a:pos x="T2" y="T3"/>
                </a:cxn>
                <a:cxn ang="0">
                  <a:pos x="T4" y="T5"/>
                </a:cxn>
                <a:cxn ang="0">
                  <a:pos x="T6" y="T7"/>
                </a:cxn>
                <a:cxn ang="0">
                  <a:pos x="T8" y="T9"/>
                </a:cxn>
                <a:cxn ang="0">
                  <a:pos x="T10" y="T11"/>
                </a:cxn>
              </a:cxnLst>
              <a:rect l="0" t="0" r="r" b="b"/>
              <a:pathLst>
                <a:path w="199" h="200">
                  <a:moveTo>
                    <a:pt x="199" y="200"/>
                  </a:moveTo>
                  <a:lnTo>
                    <a:pt x="0" y="200"/>
                  </a:lnTo>
                  <a:lnTo>
                    <a:pt x="0" y="0"/>
                  </a:lnTo>
                  <a:lnTo>
                    <a:pt x="199" y="0"/>
                  </a:lnTo>
                  <a:lnTo>
                    <a:pt x="199" y="200"/>
                  </a:lnTo>
                  <a:lnTo>
                    <a:pt x="199" y="20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51"/>
            <p:cNvSpPr>
              <a:spLocks/>
            </p:cNvSpPr>
            <p:nvPr/>
          </p:nvSpPr>
          <p:spPr bwMode="auto">
            <a:xfrm>
              <a:off x="7535822" y="-2056315"/>
              <a:ext cx="87312" cy="87313"/>
            </a:xfrm>
            <a:custGeom>
              <a:avLst/>
              <a:gdLst>
                <a:gd name="T0" fmla="*/ 14 w 23"/>
                <a:gd name="T1" fmla="*/ 11 h 23"/>
                <a:gd name="T2" fmla="*/ 22 w 23"/>
                <a:gd name="T3" fmla="*/ 3 h 23"/>
                <a:gd name="T4" fmla="*/ 22 w 23"/>
                <a:gd name="T5" fmla="*/ 1 h 23"/>
                <a:gd name="T6" fmla="*/ 20 w 23"/>
                <a:gd name="T7" fmla="*/ 1 h 23"/>
                <a:gd name="T8" fmla="*/ 12 w 23"/>
                <a:gd name="T9" fmla="*/ 9 h 23"/>
                <a:gd name="T10" fmla="*/ 3 w 23"/>
                <a:gd name="T11" fmla="*/ 1 h 23"/>
                <a:gd name="T12" fmla="*/ 1 w 23"/>
                <a:gd name="T13" fmla="*/ 1 h 23"/>
                <a:gd name="T14" fmla="*/ 1 w 23"/>
                <a:gd name="T15" fmla="*/ 3 h 23"/>
                <a:gd name="T16" fmla="*/ 9 w 23"/>
                <a:gd name="T17" fmla="*/ 11 h 23"/>
                <a:gd name="T18" fmla="*/ 1 w 23"/>
                <a:gd name="T19" fmla="*/ 20 h 23"/>
                <a:gd name="T20" fmla="*/ 1 w 23"/>
                <a:gd name="T21" fmla="*/ 22 h 23"/>
                <a:gd name="T22" fmla="*/ 2 w 23"/>
                <a:gd name="T23" fmla="*/ 23 h 23"/>
                <a:gd name="T24" fmla="*/ 3 w 23"/>
                <a:gd name="T25" fmla="*/ 22 h 23"/>
                <a:gd name="T26" fmla="*/ 12 w 23"/>
                <a:gd name="T27" fmla="*/ 14 h 23"/>
                <a:gd name="T28" fmla="*/ 20 w 23"/>
                <a:gd name="T29" fmla="*/ 22 h 23"/>
                <a:gd name="T30" fmla="*/ 21 w 23"/>
                <a:gd name="T31" fmla="*/ 23 h 23"/>
                <a:gd name="T32" fmla="*/ 22 w 23"/>
                <a:gd name="T33" fmla="*/ 22 h 23"/>
                <a:gd name="T34" fmla="*/ 22 w 23"/>
                <a:gd name="T35" fmla="*/ 20 h 23"/>
                <a:gd name="T36" fmla="*/ 14 w 23"/>
                <a:gd name="T3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3">
                  <a:moveTo>
                    <a:pt x="14" y="11"/>
                  </a:moveTo>
                  <a:cubicBezTo>
                    <a:pt x="22" y="3"/>
                    <a:pt x="22" y="3"/>
                    <a:pt x="22" y="3"/>
                  </a:cubicBezTo>
                  <a:cubicBezTo>
                    <a:pt x="23" y="3"/>
                    <a:pt x="23" y="1"/>
                    <a:pt x="22" y="1"/>
                  </a:cubicBezTo>
                  <a:cubicBezTo>
                    <a:pt x="22" y="0"/>
                    <a:pt x="21" y="0"/>
                    <a:pt x="20" y="1"/>
                  </a:cubicBezTo>
                  <a:cubicBezTo>
                    <a:pt x="12" y="9"/>
                    <a:pt x="12" y="9"/>
                    <a:pt x="12" y="9"/>
                  </a:cubicBezTo>
                  <a:cubicBezTo>
                    <a:pt x="3" y="1"/>
                    <a:pt x="3" y="1"/>
                    <a:pt x="3" y="1"/>
                  </a:cubicBezTo>
                  <a:cubicBezTo>
                    <a:pt x="3" y="0"/>
                    <a:pt x="2" y="0"/>
                    <a:pt x="1" y="1"/>
                  </a:cubicBezTo>
                  <a:cubicBezTo>
                    <a:pt x="0" y="1"/>
                    <a:pt x="0" y="3"/>
                    <a:pt x="1" y="3"/>
                  </a:cubicBezTo>
                  <a:cubicBezTo>
                    <a:pt x="9" y="11"/>
                    <a:pt x="9" y="11"/>
                    <a:pt x="9" y="11"/>
                  </a:cubicBezTo>
                  <a:cubicBezTo>
                    <a:pt x="1" y="20"/>
                    <a:pt x="1" y="20"/>
                    <a:pt x="1" y="20"/>
                  </a:cubicBezTo>
                  <a:cubicBezTo>
                    <a:pt x="0" y="20"/>
                    <a:pt x="0" y="22"/>
                    <a:pt x="1" y="22"/>
                  </a:cubicBezTo>
                  <a:cubicBezTo>
                    <a:pt x="1" y="23"/>
                    <a:pt x="2" y="23"/>
                    <a:pt x="2" y="23"/>
                  </a:cubicBezTo>
                  <a:cubicBezTo>
                    <a:pt x="3" y="23"/>
                    <a:pt x="3" y="23"/>
                    <a:pt x="3" y="22"/>
                  </a:cubicBezTo>
                  <a:cubicBezTo>
                    <a:pt x="12" y="14"/>
                    <a:pt x="12" y="14"/>
                    <a:pt x="12" y="14"/>
                  </a:cubicBezTo>
                  <a:cubicBezTo>
                    <a:pt x="20" y="22"/>
                    <a:pt x="20" y="22"/>
                    <a:pt x="20" y="22"/>
                  </a:cubicBezTo>
                  <a:cubicBezTo>
                    <a:pt x="20" y="23"/>
                    <a:pt x="21" y="23"/>
                    <a:pt x="21" y="23"/>
                  </a:cubicBezTo>
                  <a:cubicBezTo>
                    <a:pt x="22" y="23"/>
                    <a:pt x="22" y="23"/>
                    <a:pt x="22" y="22"/>
                  </a:cubicBezTo>
                  <a:cubicBezTo>
                    <a:pt x="23" y="22"/>
                    <a:pt x="23" y="20"/>
                    <a:pt x="22" y="20"/>
                  </a:cubicBezTo>
                  <a:lnTo>
                    <a:pt x="14"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5" name="TextBox 104"/>
            <p:cNvSpPr txBox="1"/>
            <p:nvPr/>
          </p:nvSpPr>
          <p:spPr>
            <a:xfrm>
              <a:off x="6246812" y="-1595438"/>
              <a:ext cx="1289051" cy="1118289"/>
            </a:xfrm>
            <a:prstGeom prst="rect">
              <a:avLst/>
            </a:prstGeom>
            <a:noFill/>
          </p:spPr>
          <p:txBody>
            <a:bodyPr wrap="square" lIns="91440" tIns="91440" rIns="91440" bIns="91440" rtlCol="0">
              <a:noAutofit/>
            </a:bodyPr>
            <a:lstStyle/>
            <a:p>
              <a:pPr>
                <a:spcBef>
                  <a:spcPts val="1500"/>
                </a:spcBef>
              </a:pPr>
              <a:r>
                <a:rPr lang="en-US" sz="1400" dirty="0" smtClean="0">
                  <a:solidFill>
                    <a:schemeClr val="bg1"/>
                  </a:solidFill>
                </a:rPr>
                <a:t>Customers</a:t>
              </a:r>
            </a:p>
            <a:p>
              <a:pPr>
                <a:spcBef>
                  <a:spcPts val="1500"/>
                </a:spcBef>
              </a:pPr>
              <a:r>
                <a:rPr lang="en-US" sz="1400" dirty="0" smtClean="0">
                  <a:solidFill>
                    <a:schemeClr val="bg1"/>
                  </a:solidFill>
                </a:rPr>
                <a:t>Products</a:t>
              </a:r>
            </a:p>
            <a:p>
              <a:pPr>
                <a:spcBef>
                  <a:spcPts val="1500"/>
                </a:spcBef>
              </a:pPr>
              <a:r>
                <a:rPr lang="en-US" sz="1400" dirty="0" smtClean="0">
                  <a:solidFill>
                    <a:schemeClr val="bg1"/>
                  </a:solidFill>
                </a:rPr>
                <a:t>Order History</a:t>
              </a:r>
            </a:p>
          </p:txBody>
        </p:sp>
        <p:sp>
          <p:nvSpPr>
            <p:cNvPr id="106" name="TextBox 105"/>
            <p:cNvSpPr txBox="1"/>
            <p:nvPr/>
          </p:nvSpPr>
          <p:spPr>
            <a:xfrm>
              <a:off x="5722907" y="-2122990"/>
              <a:ext cx="1469372" cy="358777"/>
            </a:xfrm>
            <a:prstGeom prst="rect">
              <a:avLst/>
            </a:prstGeom>
            <a:noFill/>
          </p:spPr>
          <p:txBody>
            <a:bodyPr wrap="square" lIns="182880" tIns="91440" rIns="0" bIns="91440" rtlCol="0" anchor="ctr" anchorCtr="0">
              <a:noAutofit/>
            </a:bodyPr>
            <a:lstStyle/>
            <a:p>
              <a:pPr>
                <a:spcBef>
                  <a:spcPts val="1500"/>
                </a:spcBef>
              </a:pPr>
              <a:r>
                <a:rPr lang="en-US" sz="1400" dirty="0" smtClean="0"/>
                <a:t>Stretch to cloud</a:t>
              </a:r>
            </a:p>
          </p:txBody>
        </p:sp>
      </p:grpSp>
      <p:sp>
        <p:nvSpPr>
          <p:cNvPr id="146" name="Freeform 92"/>
          <p:cNvSpPr>
            <a:spLocks/>
          </p:cNvSpPr>
          <p:nvPr/>
        </p:nvSpPr>
        <p:spPr bwMode="auto">
          <a:xfrm>
            <a:off x="3272593" y="2719773"/>
            <a:ext cx="1144007" cy="966664"/>
          </a:xfrm>
          <a:custGeom>
            <a:avLst/>
            <a:gdLst>
              <a:gd name="T0" fmla="*/ 132 w 151"/>
              <a:gd name="T1" fmla="*/ 46 h 127"/>
              <a:gd name="T2" fmla="*/ 129 w 151"/>
              <a:gd name="T3" fmla="*/ 45 h 127"/>
              <a:gd name="T4" fmla="*/ 130 w 151"/>
              <a:gd name="T5" fmla="*/ 42 h 127"/>
              <a:gd name="T6" fmla="*/ 131 w 151"/>
              <a:gd name="T7" fmla="*/ 34 h 127"/>
              <a:gd name="T8" fmla="*/ 97 w 151"/>
              <a:gd name="T9" fmla="*/ 0 h 127"/>
              <a:gd name="T10" fmla="*/ 65 w 151"/>
              <a:gd name="T11" fmla="*/ 21 h 127"/>
              <a:gd name="T12" fmla="*/ 63 w 151"/>
              <a:gd name="T13" fmla="*/ 25 h 127"/>
              <a:gd name="T14" fmla="*/ 60 w 151"/>
              <a:gd name="T15" fmla="*/ 22 h 127"/>
              <a:gd name="T16" fmla="*/ 42 w 151"/>
              <a:gd name="T17" fmla="*/ 13 h 127"/>
              <a:gd name="T18" fmla="*/ 19 w 151"/>
              <a:gd name="T19" fmla="*/ 37 h 127"/>
              <a:gd name="T20" fmla="*/ 20 w 151"/>
              <a:gd name="T21" fmla="*/ 43 h 127"/>
              <a:gd name="T22" fmla="*/ 21 w 151"/>
              <a:gd name="T23" fmla="*/ 46 h 127"/>
              <a:gd name="T24" fmla="*/ 18 w 151"/>
              <a:gd name="T25" fmla="*/ 47 h 127"/>
              <a:gd name="T26" fmla="*/ 0 w 151"/>
              <a:gd name="T27" fmla="*/ 72 h 127"/>
              <a:gd name="T28" fmla="*/ 28 w 151"/>
              <a:gd name="T29" fmla="*/ 98 h 127"/>
              <a:gd name="T30" fmla="*/ 35 w 151"/>
              <a:gd name="T31" fmla="*/ 98 h 127"/>
              <a:gd name="T32" fmla="*/ 34 w 151"/>
              <a:gd name="T33" fmla="*/ 102 h 127"/>
              <a:gd name="T34" fmla="*/ 59 w 151"/>
              <a:gd name="T35" fmla="*/ 127 h 127"/>
              <a:gd name="T36" fmla="*/ 82 w 151"/>
              <a:gd name="T37" fmla="*/ 112 h 127"/>
              <a:gd name="T38" fmla="*/ 84 w 151"/>
              <a:gd name="T39" fmla="*/ 108 h 127"/>
              <a:gd name="T40" fmla="*/ 86 w 151"/>
              <a:gd name="T41" fmla="*/ 111 h 127"/>
              <a:gd name="T42" fmla="*/ 99 w 151"/>
              <a:gd name="T43" fmla="*/ 117 h 127"/>
              <a:gd name="T44" fmla="*/ 116 w 151"/>
              <a:gd name="T45" fmla="*/ 100 h 127"/>
              <a:gd name="T46" fmla="*/ 116 w 151"/>
              <a:gd name="T47" fmla="*/ 98 h 127"/>
              <a:gd name="T48" fmla="*/ 123 w 151"/>
              <a:gd name="T49" fmla="*/ 98 h 127"/>
              <a:gd name="T50" fmla="*/ 151 w 151"/>
              <a:gd name="T51" fmla="*/ 72 h 127"/>
              <a:gd name="T52" fmla="*/ 132 w 151"/>
              <a:gd name="T53" fmla="*/ 4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27">
                <a:moveTo>
                  <a:pt x="132" y="46"/>
                </a:moveTo>
                <a:cubicBezTo>
                  <a:pt x="129" y="45"/>
                  <a:pt x="129" y="45"/>
                  <a:pt x="129" y="45"/>
                </a:cubicBezTo>
                <a:cubicBezTo>
                  <a:pt x="130" y="42"/>
                  <a:pt x="130" y="42"/>
                  <a:pt x="130" y="42"/>
                </a:cubicBezTo>
                <a:cubicBezTo>
                  <a:pt x="130" y="40"/>
                  <a:pt x="131" y="37"/>
                  <a:pt x="131" y="34"/>
                </a:cubicBezTo>
                <a:cubicBezTo>
                  <a:pt x="131" y="15"/>
                  <a:pt x="115" y="0"/>
                  <a:pt x="97" y="0"/>
                </a:cubicBezTo>
                <a:cubicBezTo>
                  <a:pt x="83" y="0"/>
                  <a:pt x="71" y="8"/>
                  <a:pt x="65" y="21"/>
                </a:cubicBezTo>
                <a:cubicBezTo>
                  <a:pt x="63" y="25"/>
                  <a:pt x="63" y="25"/>
                  <a:pt x="63" y="25"/>
                </a:cubicBezTo>
                <a:cubicBezTo>
                  <a:pt x="60" y="22"/>
                  <a:pt x="60" y="22"/>
                  <a:pt x="60" y="22"/>
                </a:cubicBezTo>
                <a:cubicBezTo>
                  <a:pt x="56" y="16"/>
                  <a:pt x="49" y="13"/>
                  <a:pt x="42" y="13"/>
                </a:cubicBezTo>
                <a:cubicBezTo>
                  <a:pt x="30" y="13"/>
                  <a:pt x="19" y="24"/>
                  <a:pt x="19" y="37"/>
                </a:cubicBezTo>
                <a:cubicBezTo>
                  <a:pt x="19" y="39"/>
                  <a:pt x="20" y="41"/>
                  <a:pt x="20" y="43"/>
                </a:cubicBezTo>
                <a:cubicBezTo>
                  <a:pt x="21" y="46"/>
                  <a:pt x="21" y="46"/>
                  <a:pt x="21" y="46"/>
                </a:cubicBezTo>
                <a:cubicBezTo>
                  <a:pt x="18" y="47"/>
                  <a:pt x="18" y="47"/>
                  <a:pt x="18" y="47"/>
                </a:cubicBezTo>
                <a:cubicBezTo>
                  <a:pt x="7" y="51"/>
                  <a:pt x="0" y="60"/>
                  <a:pt x="0" y="72"/>
                </a:cubicBezTo>
                <a:cubicBezTo>
                  <a:pt x="0" y="86"/>
                  <a:pt x="12" y="98"/>
                  <a:pt x="28" y="98"/>
                </a:cubicBezTo>
                <a:cubicBezTo>
                  <a:pt x="35" y="98"/>
                  <a:pt x="35" y="98"/>
                  <a:pt x="35" y="98"/>
                </a:cubicBezTo>
                <a:cubicBezTo>
                  <a:pt x="35" y="98"/>
                  <a:pt x="34" y="101"/>
                  <a:pt x="34" y="102"/>
                </a:cubicBezTo>
                <a:cubicBezTo>
                  <a:pt x="34" y="116"/>
                  <a:pt x="46" y="127"/>
                  <a:pt x="59" y="127"/>
                </a:cubicBezTo>
                <a:cubicBezTo>
                  <a:pt x="69" y="127"/>
                  <a:pt x="78" y="121"/>
                  <a:pt x="82" y="112"/>
                </a:cubicBezTo>
                <a:cubicBezTo>
                  <a:pt x="84" y="108"/>
                  <a:pt x="84" y="108"/>
                  <a:pt x="84" y="108"/>
                </a:cubicBezTo>
                <a:cubicBezTo>
                  <a:pt x="86" y="111"/>
                  <a:pt x="86" y="111"/>
                  <a:pt x="86" y="111"/>
                </a:cubicBezTo>
                <a:cubicBezTo>
                  <a:pt x="89" y="115"/>
                  <a:pt x="94" y="117"/>
                  <a:pt x="99" y="117"/>
                </a:cubicBezTo>
                <a:cubicBezTo>
                  <a:pt x="108" y="117"/>
                  <a:pt x="116" y="109"/>
                  <a:pt x="116" y="100"/>
                </a:cubicBezTo>
                <a:cubicBezTo>
                  <a:pt x="116" y="99"/>
                  <a:pt x="116" y="98"/>
                  <a:pt x="116" y="98"/>
                </a:cubicBezTo>
                <a:cubicBezTo>
                  <a:pt x="123" y="98"/>
                  <a:pt x="123" y="98"/>
                  <a:pt x="123" y="98"/>
                </a:cubicBezTo>
                <a:cubicBezTo>
                  <a:pt x="139" y="98"/>
                  <a:pt x="151" y="86"/>
                  <a:pt x="151" y="72"/>
                </a:cubicBezTo>
                <a:cubicBezTo>
                  <a:pt x="151" y="60"/>
                  <a:pt x="144" y="50"/>
                  <a:pt x="132" y="4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grpSp>
        <p:nvGrpSpPr>
          <p:cNvPr id="161" name="Group 160"/>
          <p:cNvGrpSpPr/>
          <p:nvPr/>
        </p:nvGrpSpPr>
        <p:grpSpPr>
          <a:xfrm>
            <a:off x="4334236" y="3110704"/>
            <a:ext cx="1095215" cy="1055688"/>
            <a:chOff x="4391453" y="3732115"/>
            <a:chExt cx="1095215" cy="1055688"/>
          </a:xfrm>
        </p:grpSpPr>
        <p:grpSp>
          <p:nvGrpSpPr>
            <p:cNvPr id="160" name="Group 159"/>
            <p:cNvGrpSpPr/>
            <p:nvPr/>
          </p:nvGrpSpPr>
          <p:grpSpPr>
            <a:xfrm>
              <a:off x="4391453" y="3732115"/>
              <a:ext cx="1095215" cy="705819"/>
              <a:chOff x="4376952" y="3761734"/>
              <a:chExt cx="1095215" cy="705819"/>
            </a:xfrm>
          </p:grpSpPr>
          <p:sp>
            <p:nvSpPr>
              <p:cNvPr id="149" name="Freeform 55"/>
              <p:cNvSpPr>
                <a:spLocks/>
              </p:cNvSpPr>
              <p:nvPr/>
            </p:nvSpPr>
            <p:spPr bwMode="auto">
              <a:xfrm>
                <a:off x="4376952" y="3761734"/>
                <a:ext cx="722869" cy="541469"/>
              </a:xfrm>
              <a:custGeom>
                <a:avLst/>
                <a:gdLst>
                  <a:gd name="T0" fmla="*/ 536 w 594"/>
                  <a:gd name="T1" fmla="*/ 330 h 446"/>
                  <a:gd name="T2" fmla="*/ 483 w 594"/>
                  <a:gd name="T3" fmla="*/ 365 h 446"/>
                  <a:gd name="T4" fmla="*/ 148 w 594"/>
                  <a:gd name="T5" fmla="*/ 365 h 446"/>
                  <a:gd name="T6" fmla="*/ 45 w 594"/>
                  <a:gd name="T7" fmla="*/ 262 h 446"/>
                  <a:gd name="T8" fmla="*/ 148 w 594"/>
                  <a:gd name="T9" fmla="*/ 159 h 446"/>
                  <a:gd name="T10" fmla="*/ 196 w 594"/>
                  <a:gd name="T11" fmla="*/ 159 h 446"/>
                  <a:gd name="T12" fmla="*/ 206 w 594"/>
                  <a:gd name="T13" fmla="*/ 125 h 446"/>
                  <a:gd name="T14" fmla="*/ 212 w 594"/>
                  <a:gd name="T15" fmla="*/ 114 h 446"/>
                  <a:gd name="T16" fmla="*/ 331 w 594"/>
                  <a:gd name="T17" fmla="*/ 45 h 446"/>
                  <a:gd name="T18" fmla="*/ 441 w 594"/>
                  <a:gd name="T19" fmla="*/ 101 h 446"/>
                  <a:gd name="T20" fmla="*/ 486 w 594"/>
                  <a:gd name="T21" fmla="*/ 86 h 446"/>
                  <a:gd name="T22" fmla="*/ 331 w 594"/>
                  <a:gd name="T23" fmla="*/ 0 h 446"/>
                  <a:gd name="T24" fmla="*/ 162 w 594"/>
                  <a:gd name="T25" fmla="*/ 114 h 446"/>
                  <a:gd name="T26" fmla="*/ 162 w 594"/>
                  <a:gd name="T27" fmla="*/ 115 h 446"/>
                  <a:gd name="T28" fmla="*/ 162 w 594"/>
                  <a:gd name="T29" fmla="*/ 114 h 446"/>
                  <a:gd name="T30" fmla="*/ 149 w 594"/>
                  <a:gd name="T31" fmla="*/ 114 h 446"/>
                  <a:gd name="T32" fmla="*/ 0 w 594"/>
                  <a:gd name="T33" fmla="*/ 263 h 446"/>
                  <a:gd name="T34" fmla="*/ 149 w 594"/>
                  <a:gd name="T35" fmla="*/ 411 h 446"/>
                  <a:gd name="T36" fmla="*/ 484 w 594"/>
                  <a:gd name="T37" fmla="*/ 411 h 446"/>
                  <a:gd name="T38" fmla="*/ 537 w 594"/>
                  <a:gd name="T39" fmla="*/ 446 h 446"/>
                  <a:gd name="T40" fmla="*/ 594 w 594"/>
                  <a:gd name="T41" fmla="*/ 388 h 446"/>
                  <a:gd name="T42" fmla="*/ 536 w 594"/>
                  <a:gd name="T43" fmla="*/ 33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6">
                    <a:moveTo>
                      <a:pt x="536" y="330"/>
                    </a:moveTo>
                    <a:cubicBezTo>
                      <a:pt x="512" y="330"/>
                      <a:pt x="493" y="344"/>
                      <a:pt x="483" y="365"/>
                    </a:cubicBezTo>
                    <a:lnTo>
                      <a:pt x="148" y="365"/>
                    </a:lnTo>
                    <a:cubicBezTo>
                      <a:pt x="92" y="365"/>
                      <a:pt x="45" y="319"/>
                      <a:pt x="45" y="262"/>
                    </a:cubicBezTo>
                    <a:cubicBezTo>
                      <a:pt x="45" y="205"/>
                      <a:pt x="91" y="159"/>
                      <a:pt x="148" y="159"/>
                    </a:cubicBezTo>
                    <a:lnTo>
                      <a:pt x="196" y="159"/>
                    </a:lnTo>
                    <a:cubicBezTo>
                      <a:pt x="198" y="147"/>
                      <a:pt x="202" y="136"/>
                      <a:pt x="206" y="125"/>
                    </a:cubicBezTo>
                    <a:cubicBezTo>
                      <a:pt x="208" y="121"/>
                      <a:pt x="210" y="117"/>
                      <a:pt x="212" y="114"/>
                    </a:cubicBezTo>
                    <a:cubicBezTo>
                      <a:pt x="236" y="73"/>
                      <a:pt x="280" y="45"/>
                      <a:pt x="331" y="45"/>
                    </a:cubicBezTo>
                    <a:cubicBezTo>
                      <a:pt x="376" y="45"/>
                      <a:pt x="416" y="67"/>
                      <a:pt x="441" y="101"/>
                    </a:cubicBezTo>
                    <a:cubicBezTo>
                      <a:pt x="455" y="95"/>
                      <a:pt x="470" y="89"/>
                      <a:pt x="486" y="86"/>
                    </a:cubicBezTo>
                    <a:cubicBezTo>
                      <a:pt x="454" y="34"/>
                      <a:pt x="396" y="0"/>
                      <a:pt x="331" y="0"/>
                    </a:cubicBezTo>
                    <a:cubicBezTo>
                      <a:pt x="255" y="0"/>
                      <a:pt x="189" y="48"/>
                      <a:pt x="162" y="114"/>
                    </a:cubicBezTo>
                    <a:cubicBezTo>
                      <a:pt x="162" y="114"/>
                      <a:pt x="162" y="115"/>
                      <a:pt x="162" y="115"/>
                    </a:cubicBezTo>
                    <a:cubicBezTo>
                      <a:pt x="162" y="115"/>
                      <a:pt x="162" y="114"/>
                      <a:pt x="162" y="114"/>
                    </a:cubicBezTo>
                    <a:lnTo>
                      <a:pt x="149" y="114"/>
                    </a:lnTo>
                    <a:cubicBezTo>
                      <a:pt x="67" y="114"/>
                      <a:pt x="0" y="180"/>
                      <a:pt x="0" y="263"/>
                    </a:cubicBezTo>
                    <a:cubicBezTo>
                      <a:pt x="0" y="345"/>
                      <a:pt x="66" y="411"/>
                      <a:pt x="149" y="411"/>
                    </a:cubicBezTo>
                    <a:lnTo>
                      <a:pt x="484" y="411"/>
                    </a:lnTo>
                    <a:cubicBezTo>
                      <a:pt x="493" y="432"/>
                      <a:pt x="513" y="446"/>
                      <a:pt x="537" y="446"/>
                    </a:cubicBezTo>
                    <a:cubicBezTo>
                      <a:pt x="568" y="446"/>
                      <a:pt x="594" y="421"/>
                      <a:pt x="594" y="388"/>
                    </a:cubicBezTo>
                    <a:cubicBezTo>
                      <a:pt x="594" y="356"/>
                      <a:pt x="567" y="330"/>
                      <a:pt x="536" y="33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0" name="Freeform 56"/>
              <p:cNvSpPr>
                <a:spLocks/>
              </p:cNvSpPr>
              <p:nvPr/>
            </p:nvSpPr>
            <p:spPr bwMode="auto">
              <a:xfrm>
                <a:off x="4611544" y="3886531"/>
                <a:ext cx="860623" cy="581022"/>
              </a:xfrm>
              <a:custGeom>
                <a:avLst/>
                <a:gdLst>
                  <a:gd name="T0" fmla="*/ 527 w 707"/>
                  <a:gd name="T1" fmla="*/ 114 h 478"/>
                  <a:gd name="T2" fmla="*/ 343 w 707"/>
                  <a:gd name="T3" fmla="*/ 0 h 478"/>
                  <a:gd name="T4" fmla="*/ 143 w 707"/>
                  <a:gd name="T5" fmla="*/ 160 h 478"/>
                  <a:gd name="T6" fmla="*/ 27 w 707"/>
                  <a:gd name="T7" fmla="*/ 227 h 478"/>
                  <a:gd name="T8" fmla="*/ 272 w 707"/>
                  <a:gd name="T9" fmla="*/ 227 h 478"/>
                  <a:gd name="T10" fmla="*/ 343 w 707"/>
                  <a:gd name="T11" fmla="*/ 193 h 478"/>
                  <a:gd name="T12" fmla="*/ 434 w 707"/>
                  <a:gd name="T13" fmla="*/ 284 h 478"/>
                  <a:gd name="T14" fmla="*/ 343 w 707"/>
                  <a:gd name="T15" fmla="*/ 375 h 478"/>
                  <a:gd name="T16" fmla="*/ 272 w 707"/>
                  <a:gd name="T17" fmla="*/ 340 h 478"/>
                  <a:gd name="T18" fmla="*/ 0 w 707"/>
                  <a:gd name="T19" fmla="*/ 340 h 478"/>
                  <a:gd name="T20" fmla="*/ 158 w 707"/>
                  <a:gd name="T21" fmla="*/ 478 h 478"/>
                  <a:gd name="T22" fmla="*/ 159 w 707"/>
                  <a:gd name="T23" fmla="*/ 478 h 478"/>
                  <a:gd name="T24" fmla="*/ 524 w 707"/>
                  <a:gd name="T25" fmla="*/ 478 h 478"/>
                  <a:gd name="T26" fmla="*/ 525 w 707"/>
                  <a:gd name="T27" fmla="*/ 478 h 478"/>
                  <a:gd name="T28" fmla="*/ 707 w 707"/>
                  <a:gd name="T29" fmla="*/ 296 h 478"/>
                  <a:gd name="T30" fmla="*/ 527 w 707"/>
                  <a:gd name="T31" fmla="*/ 11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7" h="478">
                    <a:moveTo>
                      <a:pt x="527" y="114"/>
                    </a:moveTo>
                    <a:cubicBezTo>
                      <a:pt x="493" y="47"/>
                      <a:pt x="423" y="0"/>
                      <a:pt x="343" y="0"/>
                    </a:cubicBezTo>
                    <a:cubicBezTo>
                      <a:pt x="245" y="0"/>
                      <a:pt x="163" y="68"/>
                      <a:pt x="143" y="160"/>
                    </a:cubicBezTo>
                    <a:cubicBezTo>
                      <a:pt x="95" y="164"/>
                      <a:pt x="54" y="190"/>
                      <a:pt x="27" y="227"/>
                    </a:cubicBezTo>
                    <a:lnTo>
                      <a:pt x="272" y="227"/>
                    </a:lnTo>
                    <a:cubicBezTo>
                      <a:pt x="288" y="206"/>
                      <a:pt x="314" y="193"/>
                      <a:pt x="343" y="193"/>
                    </a:cubicBezTo>
                    <a:cubicBezTo>
                      <a:pt x="393" y="193"/>
                      <a:pt x="434" y="234"/>
                      <a:pt x="434" y="284"/>
                    </a:cubicBezTo>
                    <a:cubicBezTo>
                      <a:pt x="434" y="334"/>
                      <a:pt x="393" y="375"/>
                      <a:pt x="343" y="375"/>
                    </a:cubicBezTo>
                    <a:cubicBezTo>
                      <a:pt x="314" y="375"/>
                      <a:pt x="289" y="362"/>
                      <a:pt x="272" y="340"/>
                    </a:cubicBezTo>
                    <a:lnTo>
                      <a:pt x="0" y="340"/>
                    </a:lnTo>
                    <a:cubicBezTo>
                      <a:pt x="11" y="418"/>
                      <a:pt x="78" y="478"/>
                      <a:pt x="158" y="478"/>
                    </a:cubicBezTo>
                    <a:cubicBezTo>
                      <a:pt x="158" y="478"/>
                      <a:pt x="159" y="478"/>
                      <a:pt x="159" y="478"/>
                    </a:cubicBezTo>
                    <a:lnTo>
                      <a:pt x="524" y="478"/>
                    </a:lnTo>
                    <a:cubicBezTo>
                      <a:pt x="524" y="478"/>
                      <a:pt x="525" y="478"/>
                      <a:pt x="525" y="478"/>
                    </a:cubicBezTo>
                    <a:cubicBezTo>
                      <a:pt x="626" y="478"/>
                      <a:pt x="707" y="396"/>
                      <a:pt x="707" y="296"/>
                    </a:cubicBezTo>
                    <a:cubicBezTo>
                      <a:pt x="707" y="196"/>
                      <a:pt x="627" y="115"/>
                      <a:pt x="527" y="11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9" name="Rectangle 57"/>
            <p:cNvSpPr>
              <a:spLocks noChangeArrowheads="1"/>
            </p:cNvSpPr>
            <p:nvPr/>
          </p:nvSpPr>
          <p:spPr bwMode="auto">
            <a:xfrm>
              <a:off x="4410367" y="4510804"/>
              <a:ext cx="10573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kumimoji="0" lang="en-US" altLang="en-US" b="0" i="0" u="none" strike="noStrike" cap="none" normalizeH="0" baseline="0" dirty="0" smtClean="0">
                  <a:ln>
                    <a:noFill/>
                  </a:ln>
                  <a:solidFill>
                    <a:schemeClr val="bg1"/>
                  </a:solidFill>
                  <a:effectLst/>
                  <a:latin typeface="Segoe UI" panose="020B0502040204020203" pitchFamily="34" charset="0"/>
                </a:rPr>
                <a:t>Azure</a:t>
              </a:r>
              <a:endParaRPr lang="en-US" altLang="en-US" dirty="0">
                <a:solidFill>
                  <a:schemeClr val="bg1"/>
                </a:solidFill>
              </a:endParaRPr>
            </a:p>
          </p:txBody>
        </p:sp>
      </p:grpSp>
      <p:grpSp>
        <p:nvGrpSpPr>
          <p:cNvPr id="187" name="Group 186"/>
          <p:cNvGrpSpPr/>
          <p:nvPr/>
        </p:nvGrpSpPr>
        <p:grpSpPr>
          <a:xfrm>
            <a:off x="2891981" y="3100302"/>
            <a:ext cx="850368" cy="1128110"/>
            <a:chOff x="2529129" y="3243866"/>
            <a:chExt cx="850368" cy="1128110"/>
          </a:xfrm>
        </p:grpSpPr>
        <p:grpSp>
          <p:nvGrpSpPr>
            <p:cNvPr id="182" name="Group 99"/>
            <p:cNvGrpSpPr>
              <a:grpSpLocks noChangeAspect="1"/>
            </p:cNvGrpSpPr>
            <p:nvPr/>
          </p:nvGrpSpPr>
          <p:grpSpPr bwMode="auto">
            <a:xfrm>
              <a:off x="2529129" y="3243866"/>
              <a:ext cx="850368" cy="1128110"/>
              <a:chOff x="1879" y="2606"/>
              <a:chExt cx="248" cy="329"/>
            </a:xfrm>
          </p:grpSpPr>
          <p:sp>
            <p:nvSpPr>
              <p:cNvPr id="184"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5"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86" name="TextBox 185"/>
            <p:cNvSpPr txBox="1"/>
            <p:nvPr/>
          </p:nvSpPr>
          <p:spPr>
            <a:xfrm>
              <a:off x="2530450" y="3711269"/>
              <a:ext cx="847726" cy="332399"/>
            </a:xfrm>
            <a:prstGeom prst="rect">
              <a:avLst/>
            </a:prstGeom>
            <a:noFill/>
          </p:spPr>
          <p:txBody>
            <a:bodyPr wrap="square" lIns="0" tIns="0" rIns="0" bIns="0" rtlCol="0">
              <a:spAutoFit/>
            </a:bodyPr>
            <a:lstStyle/>
            <a:p>
              <a:pPr algn="ctr">
                <a:lnSpc>
                  <a:spcPct val="90000"/>
                </a:lnSpc>
                <a:spcAft>
                  <a:spcPts val="600"/>
                </a:spcAft>
              </a:pPr>
              <a:r>
                <a:rPr lang="en-US" sz="2400" b="1" dirty="0" smtClean="0"/>
                <a:t>SQL</a:t>
              </a:r>
            </a:p>
          </p:txBody>
        </p:sp>
      </p:grpSp>
      <p:grpSp>
        <p:nvGrpSpPr>
          <p:cNvPr id="193" name="Group 192"/>
          <p:cNvGrpSpPr/>
          <p:nvPr/>
        </p:nvGrpSpPr>
        <p:grpSpPr>
          <a:xfrm>
            <a:off x="2896900" y="4727914"/>
            <a:ext cx="850368" cy="1750352"/>
            <a:chOff x="5083815" y="4727914"/>
            <a:chExt cx="850368" cy="1750352"/>
          </a:xfrm>
        </p:grpSpPr>
        <p:sp>
          <p:nvSpPr>
            <p:cNvPr id="175" name="Rectangle 57"/>
            <p:cNvSpPr>
              <a:spLocks noChangeArrowheads="1"/>
            </p:cNvSpPr>
            <p:nvPr/>
          </p:nvSpPr>
          <p:spPr bwMode="auto">
            <a:xfrm>
              <a:off x="5085137" y="5924268"/>
              <a:ext cx="8477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kumimoji="0" lang="en-US" altLang="en-US" b="0" i="0" u="none" strike="noStrike" cap="none" normalizeH="0" baseline="0" dirty="0" smtClean="0">
                  <a:ln>
                    <a:noFill/>
                  </a:ln>
                  <a:solidFill>
                    <a:schemeClr val="bg1"/>
                  </a:solidFill>
                  <a:effectLst/>
                  <a:latin typeface="Segoe UI" panose="020B0502040204020203" pitchFamily="34" charset="0"/>
                </a:rPr>
                <a:t>Server</a:t>
              </a:r>
              <a:r>
                <a:rPr kumimoji="0" lang="en-US" altLang="en-US" b="0" i="0" u="none" strike="noStrike" cap="none" normalizeH="0" dirty="0" smtClean="0">
                  <a:ln>
                    <a:noFill/>
                  </a:ln>
                  <a:solidFill>
                    <a:schemeClr val="bg1"/>
                  </a:solidFill>
                  <a:effectLst/>
                  <a:latin typeface="Segoe UI" panose="020B0502040204020203" pitchFamily="34" charset="0"/>
                </a:rPr>
                <a:t> 2016</a:t>
              </a:r>
              <a:endParaRPr lang="en-US" altLang="en-US" dirty="0">
                <a:solidFill>
                  <a:schemeClr val="bg1"/>
                </a:solidFill>
              </a:endParaRPr>
            </a:p>
          </p:txBody>
        </p:sp>
        <p:grpSp>
          <p:nvGrpSpPr>
            <p:cNvPr id="188" name="Group 187"/>
            <p:cNvGrpSpPr/>
            <p:nvPr/>
          </p:nvGrpSpPr>
          <p:grpSpPr>
            <a:xfrm>
              <a:off x="5083815" y="4727914"/>
              <a:ext cx="850368" cy="1128110"/>
              <a:chOff x="2529129" y="3243866"/>
              <a:chExt cx="850368" cy="1128110"/>
            </a:xfrm>
          </p:grpSpPr>
          <p:grpSp>
            <p:nvGrpSpPr>
              <p:cNvPr id="189" name="Group 99"/>
              <p:cNvGrpSpPr>
                <a:grpSpLocks noChangeAspect="1"/>
              </p:cNvGrpSpPr>
              <p:nvPr/>
            </p:nvGrpSpPr>
            <p:grpSpPr bwMode="auto">
              <a:xfrm>
                <a:off x="2529129" y="3243866"/>
                <a:ext cx="850368" cy="1128110"/>
                <a:chOff x="1879" y="2606"/>
                <a:chExt cx="248" cy="329"/>
              </a:xfrm>
            </p:grpSpPr>
            <p:sp>
              <p:nvSpPr>
                <p:cNvPr id="191"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2"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0" name="TextBox 189"/>
              <p:cNvSpPr txBox="1"/>
              <p:nvPr/>
            </p:nvSpPr>
            <p:spPr>
              <a:xfrm>
                <a:off x="2530450" y="3711269"/>
                <a:ext cx="847726" cy="332399"/>
              </a:xfrm>
              <a:prstGeom prst="rect">
                <a:avLst/>
              </a:prstGeom>
              <a:noFill/>
            </p:spPr>
            <p:txBody>
              <a:bodyPr wrap="square" lIns="0" tIns="0" rIns="0" bIns="0" rtlCol="0">
                <a:spAutoFit/>
              </a:bodyPr>
              <a:lstStyle/>
              <a:p>
                <a:pPr algn="ctr">
                  <a:lnSpc>
                    <a:spcPct val="90000"/>
                  </a:lnSpc>
                  <a:spcAft>
                    <a:spcPts val="600"/>
                  </a:spcAft>
                </a:pPr>
                <a:r>
                  <a:rPr lang="en-US" sz="2400" b="1" dirty="0" smtClean="0"/>
                  <a:t>SQL</a:t>
                </a:r>
              </a:p>
            </p:txBody>
          </p:sp>
        </p:grpSp>
      </p:grpSp>
      <p:grpSp>
        <p:nvGrpSpPr>
          <p:cNvPr id="196" name="Group 195"/>
          <p:cNvGrpSpPr/>
          <p:nvPr/>
        </p:nvGrpSpPr>
        <p:grpSpPr>
          <a:xfrm>
            <a:off x="4484975" y="4893576"/>
            <a:ext cx="793736" cy="1307691"/>
            <a:chOff x="4402379" y="4893576"/>
            <a:chExt cx="793736" cy="1307691"/>
          </a:xfrm>
        </p:grpSpPr>
        <p:grpSp>
          <p:nvGrpSpPr>
            <p:cNvPr id="67" name="Group 66"/>
            <p:cNvGrpSpPr/>
            <p:nvPr/>
          </p:nvGrpSpPr>
          <p:grpSpPr>
            <a:xfrm>
              <a:off x="4402379" y="4893576"/>
              <a:ext cx="793736" cy="796786"/>
              <a:chOff x="7226301" y="6251577"/>
              <a:chExt cx="412750" cy="414337"/>
            </a:xfrm>
          </p:grpSpPr>
          <p:sp>
            <p:nvSpPr>
              <p:cNvPr id="8" name="Freeform 5"/>
              <p:cNvSpPr>
                <a:spLocks/>
              </p:cNvSpPr>
              <p:nvPr/>
            </p:nvSpPr>
            <p:spPr bwMode="auto">
              <a:xfrm>
                <a:off x="7226301" y="6470651"/>
                <a:ext cx="193675" cy="195263"/>
              </a:xfrm>
              <a:custGeom>
                <a:avLst/>
                <a:gdLst>
                  <a:gd name="T0" fmla="*/ 235 w 274"/>
                  <a:gd name="T1" fmla="*/ 233 h 273"/>
                  <a:gd name="T2" fmla="*/ 41 w 274"/>
                  <a:gd name="T3" fmla="*/ 233 h 273"/>
                  <a:gd name="T4" fmla="*/ 41 w 274"/>
                  <a:gd name="T5" fmla="*/ 41 h 273"/>
                  <a:gd name="T6" fmla="*/ 80 w 274"/>
                  <a:gd name="T7" fmla="*/ 41 h 273"/>
                  <a:gd name="T8" fmla="*/ 72 w 274"/>
                  <a:gd name="T9" fmla="*/ 3 h 273"/>
                  <a:gd name="T10" fmla="*/ 72 w 274"/>
                  <a:gd name="T11" fmla="*/ 0 h 273"/>
                  <a:gd name="T12" fmla="*/ 0 w 274"/>
                  <a:gd name="T13" fmla="*/ 0 h 273"/>
                  <a:gd name="T14" fmla="*/ 0 w 274"/>
                  <a:gd name="T15" fmla="*/ 273 h 273"/>
                  <a:gd name="T16" fmla="*/ 274 w 274"/>
                  <a:gd name="T17" fmla="*/ 273 h 273"/>
                  <a:gd name="T18" fmla="*/ 274 w 274"/>
                  <a:gd name="T19" fmla="*/ 112 h 273"/>
                  <a:gd name="T20" fmla="*/ 235 w 274"/>
                  <a:gd name="T21" fmla="*/ 112 h 273"/>
                  <a:gd name="T22" fmla="*/ 235 w 274"/>
                  <a:gd name="T23" fmla="*/ 2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73">
                    <a:moveTo>
                      <a:pt x="235" y="233"/>
                    </a:moveTo>
                    <a:lnTo>
                      <a:pt x="41" y="233"/>
                    </a:lnTo>
                    <a:lnTo>
                      <a:pt x="41" y="41"/>
                    </a:lnTo>
                    <a:lnTo>
                      <a:pt x="80" y="41"/>
                    </a:lnTo>
                    <a:cubicBezTo>
                      <a:pt x="75" y="30"/>
                      <a:pt x="72" y="17"/>
                      <a:pt x="72" y="3"/>
                    </a:cubicBezTo>
                    <a:cubicBezTo>
                      <a:pt x="72" y="3"/>
                      <a:pt x="72" y="1"/>
                      <a:pt x="72" y="0"/>
                    </a:cubicBezTo>
                    <a:lnTo>
                      <a:pt x="0" y="0"/>
                    </a:lnTo>
                    <a:lnTo>
                      <a:pt x="0" y="273"/>
                    </a:lnTo>
                    <a:lnTo>
                      <a:pt x="274" y="273"/>
                    </a:lnTo>
                    <a:lnTo>
                      <a:pt x="274" y="112"/>
                    </a:lnTo>
                    <a:lnTo>
                      <a:pt x="235" y="112"/>
                    </a:lnTo>
                    <a:lnTo>
                      <a:pt x="235" y="233"/>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p:cNvSpPr>
              <p:nvPr/>
            </p:nvSpPr>
            <p:spPr bwMode="auto">
              <a:xfrm>
                <a:off x="7443788" y="6470651"/>
                <a:ext cx="195263" cy="195263"/>
              </a:xfrm>
              <a:custGeom>
                <a:avLst/>
                <a:gdLst>
                  <a:gd name="T0" fmla="*/ 198 w 274"/>
                  <a:gd name="T1" fmla="*/ 41 h 273"/>
                  <a:gd name="T2" fmla="*/ 233 w 274"/>
                  <a:gd name="T3" fmla="*/ 41 h 273"/>
                  <a:gd name="T4" fmla="*/ 233 w 274"/>
                  <a:gd name="T5" fmla="*/ 233 h 273"/>
                  <a:gd name="T6" fmla="*/ 39 w 274"/>
                  <a:gd name="T7" fmla="*/ 233 h 273"/>
                  <a:gd name="T8" fmla="*/ 39 w 274"/>
                  <a:gd name="T9" fmla="*/ 112 h 273"/>
                  <a:gd name="T10" fmla="*/ 0 w 274"/>
                  <a:gd name="T11" fmla="*/ 112 h 273"/>
                  <a:gd name="T12" fmla="*/ 0 w 274"/>
                  <a:gd name="T13" fmla="*/ 273 h 273"/>
                  <a:gd name="T14" fmla="*/ 274 w 274"/>
                  <a:gd name="T15" fmla="*/ 273 h 273"/>
                  <a:gd name="T16" fmla="*/ 274 w 274"/>
                  <a:gd name="T17" fmla="*/ 0 h 273"/>
                  <a:gd name="T18" fmla="*/ 188 w 274"/>
                  <a:gd name="T19" fmla="*/ 0 h 273"/>
                  <a:gd name="T20" fmla="*/ 198 w 274"/>
                  <a:gd name="T21" fmla="*/ 38 h 273"/>
                  <a:gd name="T22" fmla="*/ 198 w 274"/>
                  <a:gd name="T23" fmla="*/ 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73">
                    <a:moveTo>
                      <a:pt x="198" y="41"/>
                    </a:moveTo>
                    <a:lnTo>
                      <a:pt x="233" y="41"/>
                    </a:lnTo>
                    <a:lnTo>
                      <a:pt x="233" y="233"/>
                    </a:lnTo>
                    <a:lnTo>
                      <a:pt x="39" y="233"/>
                    </a:lnTo>
                    <a:lnTo>
                      <a:pt x="39" y="112"/>
                    </a:lnTo>
                    <a:lnTo>
                      <a:pt x="0" y="112"/>
                    </a:lnTo>
                    <a:lnTo>
                      <a:pt x="0" y="273"/>
                    </a:lnTo>
                    <a:lnTo>
                      <a:pt x="274" y="273"/>
                    </a:lnTo>
                    <a:lnTo>
                      <a:pt x="274" y="0"/>
                    </a:lnTo>
                    <a:lnTo>
                      <a:pt x="188" y="0"/>
                    </a:lnTo>
                    <a:cubicBezTo>
                      <a:pt x="195" y="11"/>
                      <a:pt x="198" y="24"/>
                      <a:pt x="198" y="38"/>
                    </a:cubicBezTo>
                    <a:cubicBezTo>
                      <a:pt x="198" y="40"/>
                      <a:pt x="198" y="40"/>
                      <a:pt x="198" y="41"/>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p:nvSpPr>
            <p:spPr bwMode="auto">
              <a:xfrm>
                <a:off x="7227888" y="6251577"/>
                <a:ext cx="192088" cy="195263"/>
              </a:xfrm>
              <a:custGeom>
                <a:avLst/>
                <a:gdLst>
                  <a:gd name="T0" fmla="*/ 39 w 272"/>
                  <a:gd name="T1" fmla="*/ 232 h 272"/>
                  <a:gd name="T2" fmla="*/ 39 w 272"/>
                  <a:gd name="T3" fmla="*/ 39 h 272"/>
                  <a:gd name="T4" fmla="*/ 233 w 272"/>
                  <a:gd name="T5" fmla="*/ 39 h 272"/>
                  <a:gd name="T6" fmla="*/ 233 w 272"/>
                  <a:gd name="T7" fmla="*/ 151 h 272"/>
                  <a:gd name="T8" fmla="*/ 272 w 272"/>
                  <a:gd name="T9" fmla="*/ 131 h 272"/>
                  <a:gd name="T10" fmla="*/ 272 w 272"/>
                  <a:gd name="T11" fmla="*/ 0 h 272"/>
                  <a:gd name="T12" fmla="*/ 0 w 272"/>
                  <a:gd name="T13" fmla="*/ 0 h 272"/>
                  <a:gd name="T14" fmla="*/ 0 w 272"/>
                  <a:gd name="T15" fmla="*/ 272 h 272"/>
                  <a:gd name="T16" fmla="*/ 79 w 272"/>
                  <a:gd name="T17" fmla="*/ 272 h 272"/>
                  <a:gd name="T18" fmla="*/ 104 w 272"/>
                  <a:gd name="T19" fmla="*/ 233 h 272"/>
                  <a:gd name="T20" fmla="*/ 39 w 272"/>
                  <a:gd name="T21" fmla="*/ 23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272">
                    <a:moveTo>
                      <a:pt x="39" y="232"/>
                    </a:moveTo>
                    <a:lnTo>
                      <a:pt x="39" y="39"/>
                    </a:lnTo>
                    <a:lnTo>
                      <a:pt x="233" y="39"/>
                    </a:lnTo>
                    <a:lnTo>
                      <a:pt x="233" y="151"/>
                    </a:lnTo>
                    <a:cubicBezTo>
                      <a:pt x="246" y="143"/>
                      <a:pt x="258" y="135"/>
                      <a:pt x="272" y="131"/>
                    </a:cubicBezTo>
                    <a:lnTo>
                      <a:pt x="272" y="0"/>
                    </a:lnTo>
                    <a:lnTo>
                      <a:pt x="0" y="0"/>
                    </a:lnTo>
                    <a:lnTo>
                      <a:pt x="0" y="272"/>
                    </a:lnTo>
                    <a:lnTo>
                      <a:pt x="79" y="272"/>
                    </a:lnTo>
                    <a:cubicBezTo>
                      <a:pt x="85" y="257"/>
                      <a:pt x="93" y="244"/>
                      <a:pt x="104" y="233"/>
                    </a:cubicBezTo>
                    <a:lnTo>
                      <a:pt x="39" y="2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p:cNvSpPr>
              <p:nvPr/>
            </p:nvSpPr>
            <p:spPr bwMode="auto">
              <a:xfrm>
                <a:off x="7443788" y="6251577"/>
                <a:ext cx="195263" cy="195263"/>
              </a:xfrm>
              <a:custGeom>
                <a:avLst/>
                <a:gdLst>
                  <a:gd name="T0" fmla="*/ 39 w 274"/>
                  <a:gd name="T1" fmla="*/ 130 h 273"/>
                  <a:gd name="T2" fmla="*/ 39 w 274"/>
                  <a:gd name="T3" fmla="*/ 41 h 273"/>
                  <a:gd name="T4" fmla="*/ 233 w 274"/>
                  <a:gd name="T5" fmla="*/ 41 h 273"/>
                  <a:gd name="T6" fmla="*/ 233 w 274"/>
                  <a:gd name="T7" fmla="*/ 234 h 273"/>
                  <a:gd name="T8" fmla="*/ 150 w 274"/>
                  <a:gd name="T9" fmla="*/ 234 h 273"/>
                  <a:gd name="T10" fmla="*/ 155 w 274"/>
                  <a:gd name="T11" fmla="*/ 272 h 273"/>
                  <a:gd name="T12" fmla="*/ 155 w 274"/>
                  <a:gd name="T13" fmla="*/ 273 h 273"/>
                  <a:gd name="T14" fmla="*/ 274 w 274"/>
                  <a:gd name="T15" fmla="*/ 273 h 273"/>
                  <a:gd name="T16" fmla="*/ 274 w 274"/>
                  <a:gd name="T17" fmla="*/ 0 h 273"/>
                  <a:gd name="T18" fmla="*/ 0 w 274"/>
                  <a:gd name="T19" fmla="*/ 0 h 273"/>
                  <a:gd name="T20" fmla="*/ 0 w 274"/>
                  <a:gd name="T21" fmla="*/ 126 h 273"/>
                  <a:gd name="T22" fmla="*/ 10 w 274"/>
                  <a:gd name="T23" fmla="*/ 126 h 273"/>
                  <a:gd name="T24" fmla="*/ 39 w 274"/>
                  <a:gd name="T25" fmla="*/ 13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73">
                    <a:moveTo>
                      <a:pt x="39" y="130"/>
                    </a:moveTo>
                    <a:lnTo>
                      <a:pt x="39" y="41"/>
                    </a:lnTo>
                    <a:lnTo>
                      <a:pt x="233" y="41"/>
                    </a:lnTo>
                    <a:lnTo>
                      <a:pt x="233" y="234"/>
                    </a:lnTo>
                    <a:lnTo>
                      <a:pt x="150" y="234"/>
                    </a:lnTo>
                    <a:cubicBezTo>
                      <a:pt x="152" y="246"/>
                      <a:pt x="155" y="259"/>
                      <a:pt x="155" y="272"/>
                    </a:cubicBezTo>
                    <a:cubicBezTo>
                      <a:pt x="155" y="272"/>
                      <a:pt x="155" y="273"/>
                      <a:pt x="155" y="273"/>
                    </a:cubicBezTo>
                    <a:lnTo>
                      <a:pt x="274" y="273"/>
                    </a:lnTo>
                    <a:lnTo>
                      <a:pt x="274" y="0"/>
                    </a:lnTo>
                    <a:lnTo>
                      <a:pt x="0" y="0"/>
                    </a:lnTo>
                    <a:lnTo>
                      <a:pt x="0" y="126"/>
                    </a:lnTo>
                    <a:cubicBezTo>
                      <a:pt x="3" y="126"/>
                      <a:pt x="7" y="126"/>
                      <a:pt x="10" y="126"/>
                    </a:cubicBezTo>
                    <a:cubicBezTo>
                      <a:pt x="20" y="126"/>
                      <a:pt x="30" y="128"/>
                      <a:pt x="39" y="13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p:nvSpPr>
            <p:spPr bwMode="auto">
              <a:xfrm>
                <a:off x="7300913" y="6362701"/>
                <a:ext cx="261938" cy="165100"/>
              </a:xfrm>
              <a:custGeom>
                <a:avLst/>
                <a:gdLst>
                  <a:gd name="T0" fmla="*/ 370 w 370"/>
                  <a:gd name="T1" fmla="*/ 191 h 233"/>
                  <a:gd name="T2" fmla="*/ 328 w 370"/>
                  <a:gd name="T3" fmla="*/ 147 h 233"/>
                  <a:gd name="T4" fmla="*/ 322 w 370"/>
                  <a:gd name="T5" fmla="*/ 147 h 233"/>
                  <a:gd name="T6" fmla="*/ 326 w 370"/>
                  <a:gd name="T7" fmla="*/ 116 h 233"/>
                  <a:gd name="T8" fmla="*/ 212 w 370"/>
                  <a:gd name="T9" fmla="*/ 0 h 233"/>
                  <a:gd name="T10" fmla="*/ 103 w 370"/>
                  <a:gd name="T11" fmla="*/ 80 h 233"/>
                  <a:gd name="T12" fmla="*/ 78 w 370"/>
                  <a:gd name="T13" fmla="*/ 75 h 233"/>
                  <a:gd name="T14" fmla="*/ 0 w 370"/>
                  <a:gd name="T15" fmla="*/ 154 h 233"/>
                  <a:gd name="T16" fmla="*/ 78 w 370"/>
                  <a:gd name="T17" fmla="*/ 233 h 233"/>
                  <a:gd name="T18" fmla="*/ 332 w 370"/>
                  <a:gd name="T19" fmla="*/ 233 h 233"/>
                  <a:gd name="T20" fmla="*/ 370 w 370"/>
                  <a:gd name="T21" fmla="*/ 19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33">
                    <a:moveTo>
                      <a:pt x="370" y="191"/>
                    </a:moveTo>
                    <a:cubicBezTo>
                      <a:pt x="370" y="167"/>
                      <a:pt x="350" y="147"/>
                      <a:pt x="328" y="147"/>
                    </a:cubicBezTo>
                    <a:cubicBezTo>
                      <a:pt x="326" y="147"/>
                      <a:pt x="325" y="147"/>
                      <a:pt x="322" y="147"/>
                    </a:cubicBezTo>
                    <a:cubicBezTo>
                      <a:pt x="325" y="137"/>
                      <a:pt x="326" y="128"/>
                      <a:pt x="326" y="116"/>
                    </a:cubicBezTo>
                    <a:cubicBezTo>
                      <a:pt x="326" y="53"/>
                      <a:pt x="275" y="0"/>
                      <a:pt x="212" y="0"/>
                    </a:cubicBezTo>
                    <a:cubicBezTo>
                      <a:pt x="161" y="0"/>
                      <a:pt x="119" y="33"/>
                      <a:pt x="103" y="80"/>
                    </a:cubicBezTo>
                    <a:cubicBezTo>
                      <a:pt x="95" y="77"/>
                      <a:pt x="86" y="75"/>
                      <a:pt x="78" y="75"/>
                    </a:cubicBezTo>
                    <a:cubicBezTo>
                      <a:pt x="34" y="75"/>
                      <a:pt x="0" y="111"/>
                      <a:pt x="0" y="154"/>
                    </a:cubicBezTo>
                    <a:cubicBezTo>
                      <a:pt x="0" y="198"/>
                      <a:pt x="35" y="233"/>
                      <a:pt x="78" y="233"/>
                    </a:cubicBezTo>
                    <a:lnTo>
                      <a:pt x="332" y="233"/>
                    </a:lnTo>
                    <a:cubicBezTo>
                      <a:pt x="353" y="232"/>
                      <a:pt x="370" y="214"/>
                      <a:pt x="370" y="191"/>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5" name="Rectangle 57"/>
            <p:cNvSpPr>
              <a:spLocks noChangeArrowheads="1"/>
            </p:cNvSpPr>
            <p:nvPr/>
          </p:nvSpPr>
          <p:spPr bwMode="auto">
            <a:xfrm>
              <a:off x="4402379" y="5924268"/>
              <a:ext cx="7937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kumimoji="0" lang="en-US" altLang="en-US" b="0" i="0" u="none" strike="noStrike" cap="none" normalizeH="0" baseline="0" dirty="0" smtClean="0">
                  <a:ln>
                    <a:noFill/>
                  </a:ln>
                  <a:solidFill>
                    <a:schemeClr val="bg1"/>
                  </a:solidFill>
                  <a:effectLst/>
                  <a:latin typeface="Segoe UI" panose="020B0502040204020203" pitchFamily="34" charset="0"/>
                </a:rPr>
                <a:t>App</a:t>
              </a:r>
              <a:endParaRPr lang="en-US" altLang="en-US" dirty="0">
                <a:solidFill>
                  <a:schemeClr val="bg1"/>
                </a:solidFill>
              </a:endParaRPr>
            </a:p>
          </p:txBody>
        </p:sp>
      </p:grpSp>
      <p:cxnSp>
        <p:nvCxnSpPr>
          <p:cNvPr id="197" name="Straight Arrow Connector 196"/>
          <p:cNvCxnSpPr/>
          <p:nvPr/>
        </p:nvCxnSpPr>
        <p:spPr>
          <a:xfrm flipH="1">
            <a:off x="3802996" y="5297652"/>
            <a:ext cx="618960" cy="0"/>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63"/>
          <p:cNvSpPr>
            <a:spLocks/>
          </p:cNvSpPr>
          <p:nvPr/>
        </p:nvSpPr>
        <p:spPr bwMode="auto">
          <a:xfrm>
            <a:off x="677048" y="5829936"/>
            <a:ext cx="355234" cy="239363"/>
          </a:xfrm>
          <a:custGeom>
            <a:avLst/>
            <a:gdLst>
              <a:gd name="T0" fmla="*/ 0 w 466"/>
              <a:gd name="T1" fmla="*/ 158 h 314"/>
              <a:gd name="T2" fmla="*/ 153 w 466"/>
              <a:gd name="T3" fmla="*/ 314 h 314"/>
              <a:gd name="T4" fmla="*/ 466 w 466"/>
              <a:gd name="T5" fmla="*/ 0 h 314"/>
            </a:gdLst>
            <a:ahLst/>
            <a:cxnLst>
              <a:cxn ang="0">
                <a:pos x="T0" y="T1"/>
              </a:cxn>
              <a:cxn ang="0">
                <a:pos x="T2" y="T3"/>
              </a:cxn>
              <a:cxn ang="0">
                <a:pos x="T4" y="T5"/>
              </a:cxn>
            </a:cxnLst>
            <a:rect l="0" t="0" r="r" b="b"/>
            <a:pathLst>
              <a:path w="466" h="314">
                <a:moveTo>
                  <a:pt x="0" y="158"/>
                </a:moveTo>
                <a:lnTo>
                  <a:pt x="153" y="314"/>
                </a:lnTo>
                <a:lnTo>
                  <a:pt x="466" y="0"/>
                </a:lnTo>
              </a:path>
            </a:pathLst>
          </a:custGeom>
          <a:noFill/>
          <a:ln w="508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nvGrpSpPr>
          <p:cNvPr id="202" name="Group 201"/>
          <p:cNvGrpSpPr/>
          <p:nvPr/>
        </p:nvGrpSpPr>
        <p:grpSpPr>
          <a:xfrm>
            <a:off x="444559" y="4467748"/>
            <a:ext cx="1965160" cy="1916117"/>
            <a:chOff x="1536371" y="4467748"/>
            <a:chExt cx="1965160" cy="1916117"/>
          </a:xfrm>
        </p:grpSpPr>
        <p:grpSp>
          <p:nvGrpSpPr>
            <p:cNvPr id="108" name="Group 66"/>
            <p:cNvGrpSpPr>
              <a:grpSpLocks noChangeAspect="1"/>
            </p:cNvGrpSpPr>
            <p:nvPr/>
          </p:nvGrpSpPr>
          <p:grpSpPr bwMode="auto">
            <a:xfrm>
              <a:off x="1536371" y="4467748"/>
              <a:ext cx="1965160" cy="1916117"/>
              <a:chOff x="1413" y="-1531"/>
              <a:chExt cx="1267" cy="1126"/>
            </a:xfrm>
          </p:grpSpPr>
          <p:sp>
            <p:nvSpPr>
              <p:cNvPr id="110" name="Rectangle 67"/>
              <p:cNvSpPr>
                <a:spLocks noChangeArrowheads="1"/>
              </p:cNvSpPr>
              <p:nvPr/>
            </p:nvSpPr>
            <p:spPr bwMode="auto">
              <a:xfrm>
                <a:off x="1413" y="-1309"/>
                <a:ext cx="1267" cy="904"/>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1"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2"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3"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4"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5"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6" name="Line 73"/>
              <p:cNvSpPr>
                <a:spLocks noChangeShapeType="1"/>
              </p:cNvSpPr>
              <p:nvPr/>
            </p:nvSpPr>
            <p:spPr bwMode="auto">
              <a:xfrm>
                <a:off x="1413" y="-890"/>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7" name="Line 74"/>
              <p:cNvSpPr>
                <a:spLocks noChangeShapeType="1"/>
              </p:cNvSpPr>
              <p:nvPr/>
            </p:nvSpPr>
            <p:spPr bwMode="auto">
              <a:xfrm>
                <a:off x="1413" y="-821"/>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8" name="Line 75"/>
              <p:cNvSpPr>
                <a:spLocks noChangeShapeType="1"/>
              </p:cNvSpPr>
              <p:nvPr/>
            </p:nvSpPr>
            <p:spPr bwMode="auto">
              <a:xfrm>
                <a:off x="1413" y="-752"/>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19" name="Line 76"/>
              <p:cNvSpPr>
                <a:spLocks noChangeShapeType="1"/>
              </p:cNvSpPr>
              <p:nvPr/>
            </p:nvSpPr>
            <p:spPr bwMode="auto">
              <a:xfrm>
                <a:off x="1413" y="-683"/>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0" name="Line 77"/>
              <p:cNvSpPr>
                <a:spLocks noChangeShapeType="1"/>
              </p:cNvSpPr>
              <p:nvPr/>
            </p:nvSpPr>
            <p:spPr bwMode="auto">
              <a:xfrm>
                <a:off x="1413" y="-614"/>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1" name="Line 78"/>
              <p:cNvSpPr>
                <a:spLocks noChangeShapeType="1"/>
              </p:cNvSpPr>
              <p:nvPr/>
            </p:nvSpPr>
            <p:spPr bwMode="auto">
              <a:xfrm>
                <a:off x="1413" y="-54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2" name="Line 79"/>
              <p:cNvSpPr>
                <a:spLocks noChangeShapeType="1"/>
              </p:cNvSpPr>
              <p:nvPr/>
            </p:nvSpPr>
            <p:spPr bwMode="auto">
              <a:xfrm>
                <a:off x="1413" y="-478"/>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3" name="Line 80"/>
              <p:cNvSpPr>
                <a:spLocks noChangeShapeType="1"/>
              </p:cNvSpPr>
              <p:nvPr/>
            </p:nvSpPr>
            <p:spPr bwMode="auto">
              <a:xfrm>
                <a:off x="2521"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4" name="Line 81"/>
              <p:cNvSpPr>
                <a:spLocks noChangeShapeType="1"/>
              </p:cNvSpPr>
              <p:nvPr/>
            </p:nvSpPr>
            <p:spPr bwMode="auto">
              <a:xfrm>
                <a:off x="2171"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5" name="Line 82"/>
              <p:cNvSpPr>
                <a:spLocks noChangeShapeType="1"/>
              </p:cNvSpPr>
              <p:nvPr/>
            </p:nvSpPr>
            <p:spPr bwMode="auto">
              <a:xfrm>
                <a:off x="1965"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6" name="Line 83"/>
              <p:cNvSpPr>
                <a:spLocks noChangeShapeType="1"/>
              </p:cNvSpPr>
              <p:nvPr/>
            </p:nvSpPr>
            <p:spPr bwMode="auto">
              <a:xfrm>
                <a:off x="1896"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7" name="Line 84"/>
              <p:cNvSpPr>
                <a:spLocks noChangeShapeType="1"/>
              </p:cNvSpPr>
              <p:nvPr/>
            </p:nvSpPr>
            <p:spPr bwMode="auto">
              <a:xfrm>
                <a:off x="1758"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8" name="Line 85"/>
              <p:cNvSpPr>
                <a:spLocks noChangeShapeType="1"/>
              </p:cNvSpPr>
              <p:nvPr/>
            </p:nvSpPr>
            <p:spPr bwMode="auto">
              <a:xfrm>
                <a:off x="1620"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29" name="Line 86"/>
              <p:cNvSpPr>
                <a:spLocks noChangeShapeType="1"/>
              </p:cNvSpPr>
              <p:nvPr/>
            </p:nvSpPr>
            <p:spPr bwMode="auto">
              <a:xfrm>
                <a:off x="2343"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0" name="Line 87"/>
              <p:cNvSpPr>
                <a:spLocks noChangeShapeType="1"/>
              </p:cNvSpPr>
              <p:nvPr/>
            </p:nvSpPr>
            <p:spPr bwMode="auto">
              <a:xfrm>
                <a:off x="1549"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31"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01" name="TextBox 200"/>
            <p:cNvSpPr txBox="1"/>
            <p:nvPr/>
          </p:nvSpPr>
          <p:spPr>
            <a:xfrm>
              <a:off x="1536371" y="4467748"/>
              <a:ext cx="1469372" cy="352425"/>
            </a:xfrm>
            <a:prstGeom prst="rect">
              <a:avLst/>
            </a:prstGeom>
            <a:noFill/>
          </p:spPr>
          <p:txBody>
            <a:bodyPr wrap="square" lIns="182880" tIns="91440" rIns="0" bIns="91440" rtlCol="0" anchor="ctr" anchorCtr="0">
              <a:noAutofit/>
            </a:bodyPr>
            <a:lstStyle/>
            <a:p>
              <a:pPr>
                <a:spcBef>
                  <a:spcPts val="1500"/>
                </a:spcBef>
              </a:pPr>
              <a:r>
                <a:rPr lang="en-US" sz="1400" dirty="0" smtClean="0"/>
                <a:t>Order History</a:t>
              </a:r>
            </a:p>
          </p:txBody>
        </p:sp>
      </p:grpSp>
      <p:grpSp>
        <p:nvGrpSpPr>
          <p:cNvPr id="301" name="Group 300"/>
          <p:cNvGrpSpPr/>
          <p:nvPr/>
        </p:nvGrpSpPr>
        <p:grpSpPr>
          <a:xfrm>
            <a:off x="444559" y="2714449"/>
            <a:ext cx="1965160" cy="3668871"/>
            <a:chOff x="12505214" y="2714449"/>
            <a:chExt cx="1965160" cy="3668871"/>
          </a:xfrm>
        </p:grpSpPr>
        <p:sp>
          <p:nvSpPr>
            <p:cNvPr id="232" name="Rectangle 67"/>
            <p:cNvSpPr>
              <a:spLocks noChangeArrowheads="1"/>
            </p:cNvSpPr>
            <p:nvPr/>
          </p:nvSpPr>
          <p:spPr bwMode="auto">
            <a:xfrm>
              <a:off x="12505214" y="3092227"/>
              <a:ext cx="1965160" cy="3291093"/>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3" name="Line 68"/>
            <p:cNvSpPr>
              <a:spLocks noChangeShapeType="1"/>
            </p:cNvSpPr>
            <p:nvPr/>
          </p:nvSpPr>
          <p:spPr bwMode="auto">
            <a:xfrm>
              <a:off x="12505214" y="3218153"/>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4" name="Line 69"/>
            <p:cNvSpPr>
              <a:spLocks noChangeShapeType="1"/>
            </p:cNvSpPr>
            <p:nvPr/>
          </p:nvSpPr>
          <p:spPr bwMode="auto">
            <a:xfrm>
              <a:off x="12505214" y="333557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5" name="Line 70"/>
            <p:cNvSpPr>
              <a:spLocks noChangeShapeType="1"/>
            </p:cNvSpPr>
            <p:nvPr/>
          </p:nvSpPr>
          <p:spPr bwMode="auto">
            <a:xfrm>
              <a:off x="12505214" y="345298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6" name="Line 71"/>
            <p:cNvSpPr>
              <a:spLocks noChangeShapeType="1"/>
            </p:cNvSpPr>
            <p:nvPr/>
          </p:nvSpPr>
          <p:spPr bwMode="auto">
            <a:xfrm>
              <a:off x="12505214" y="357040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7" name="Line 72"/>
            <p:cNvSpPr>
              <a:spLocks noChangeShapeType="1"/>
            </p:cNvSpPr>
            <p:nvPr/>
          </p:nvSpPr>
          <p:spPr bwMode="auto">
            <a:xfrm>
              <a:off x="12505214" y="368782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8" name="Line 73"/>
            <p:cNvSpPr>
              <a:spLocks noChangeShapeType="1"/>
            </p:cNvSpPr>
            <p:nvPr/>
          </p:nvSpPr>
          <p:spPr bwMode="auto">
            <a:xfrm>
              <a:off x="12505214" y="380524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39" name="Line 74"/>
            <p:cNvSpPr>
              <a:spLocks noChangeShapeType="1"/>
            </p:cNvSpPr>
            <p:nvPr/>
          </p:nvSpPr>
          <p:spPr bwMode="auto">
            <a:xfrm>
              <a:off x="12505214" y="392265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0" name="Line 75"/>
            <p:cNvSpPr>
              <a:spLocks noChangeShapeType="1"/>
            </p:cNvSpPr>
            <p:nvPr/>
          </p:nvSpPr>
          <p:spPr bwMode="auto">
            <a:xfrm>
              <a:off x="12505214" y="404007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1" name="Line 76"/>
            <p:cNvSpPr>
              <a:spLocks noChangeShapeType="1"/>
            </p:cNvSpPr>
            <p:nvPr/>
          </p:nvSpPr>
          <p:spPr bwMode="auto">
            <a:xfrm>
              <a:off x="12505214" y="415749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2" name="Line 77"/>
            <p:cNvSpPr>
              <a:spLocks noChangeShapeType="1"/>
            </p:cNvSpPr>
            <p:nvPr/>
          </p:nvSpPr>
          <p:spPr bwMode="auto">
            <a:xfrm>
              <a:off x="12505214" y="427491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3" name="Line 78"/>
            <p:cNvSpPr>
              <a:spLocks noChangeShapeType="1"/>
            </p:cNvSpPr>
            <p:nvPr/>
          </p:nvSpPr>
          <p:spPr bwMode="auto">
            <a:xfrm>
              <a:off x="12505214" y="43889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5" name="Line 80"/>
            <p:cNvSpPr>
              <a:spLocks noChangeShapeType="1"/>
            </p:cNvSpPr>
            <p:nvPr/>
          </p:nvSpPr>
          <p:spPr bwMode="auto">
            <a:xfrm>
              <a:off x="14223760"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6" name="Line 81"/>
            <p:cNvSpPr>
              <a:spLocks noChangeShapeType="1"/>
            </p:cNvSpPr>
            <p:nvPr/>
          </p:nvSpPr>
          <p:spPr bwMode="auto">
            <a:xfrm>
              <a:off x="1368089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7" name="Line 82"/>
            <p:cNvSpPr>
              <a:spLocks noChangeShapeType="1"/>
            </p:cNvSpPr>
            <p:nvPr/>
          </p:nvSpPr>
          <p:spPr bwMode="auto">
            <a:xfrm>
              <a:off x="1336138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8" name="Line 83"/>
            <p:cNvSpPr>
              <a:spLocks noChangeShapeType="1"/>
            </p:cNvSpPr>
            <p:nvPr/>
          </p:nvSpPr>
          <p:spPr bwMode="auto">
            <a:xfrm>
              <a:off x="13254363"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49" name="Line 84"/>
            <p:cNvSpPr>
              <a:spLocks noChangeShapeType="1"/>
            </p:cNvSpPr>
            <p:nvPr/>
          </p:nvSpPr>
          <p:spPr bwMode="auto">
            <a:xfrm>
              <a:off x="13040321"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0" name="Line 85"/>
            <p:cNvSpPr>
              <a:spLocks noChangeShapeType="1"/>
            </p:cNvSpPr>
            <p:nvPr/>
          </p:nvSpPr>
          <p:spPr bwMode="auto">
            <a:xfrm>
              <a:off x="1282627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1" name="Line 86"/>
            <p:cNvSpPr>
              <a:spLocks noChangeShapeType="1"/>
            </p:cNvSpPr>
            <p:nvPr/>
          </p:nvSpPr>
          <p:spPr bwMode="auto">
            <a:xfrm>
              <a:off x="13947676"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2" name="Line 87"/>
            <p:cNvSpPr>
              <a:spLocks noChangeShapeType="1"/>
            </p:cNvSpPr>
            <p:nvPr/>
          </p:nvSpPr>
          <p:spPr bwMode="auto">
            <a:xfrm>
              <a:off x="1271615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53" name="Freeform 88"/>
            <p:cNvSpPr>
              <a:spLocks/>
            </p:cNvSpPr>
            <p:nvPr/>
          </p:nvSpPr>
          <p:spPr bwMode="auto">
            <a:xfrm>
              <a:off x="12505214" y="2714449"/>
              <a:ext cx="1965160" cy="377778"/>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1" name="TextBox 230"/>
            <p:cNvSpPr txBox="1"/>
            <p:nvPr/>
          </p:nvSpPr>
          <p:spPr>
            <a:xfrm>
              <a:off x="12505214" y="2714449"/>
              <a:ext cx="1469372" cy="352425"/>
            </a:xfrm>
            <a:prstGeom prst="rect">
              <a:avLst/>
            </a:prstGeom>
            <a:noFill/>
          </p:spPr>
          <p:txBody>
            <a:bodyPr wrap="square" lIns="182880" tIns="91440" rIns="0" bIns="91440" rtlCol="0" anchor="ctr" anchorCtr="0">
              <a:noAutofit/>
            </a:bodyPr>
            <a:lstStyle/>
            <a:p>
              <a:pPr>
                <a:spcBef>
                  <a:spcPts val="1500"/>
                </a:spcBef>
              </a:pPr>
              <a:r>
                <a:rPr lang="en-US" sz="1400" dirty="0" smtClean="0"/>
                <a:t>Order History</a:t>
              </a:r>
            </a:p>
          </p:txBody>
        </p:sp>
        <p:sp>
          <p:nvSpPr>
            <p:cNvPr id="275" name="Line 69"/>
            <p:cNvSpPr>
              <a:spLocks noChangeShapeType="1"/>
            </p:cNvSpPr>
            <p:nvPr/>
          </p:nvSpPr>
          <p:spPr bwMode="auto">
            <a:xfrm>
              <a:off x="12505214" y="451380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6" name="Line 70"/>
            <p:cNvSpPr>
              <a:spLocks noChangeShapeType="1"/>
            </p:cNvSpPr>
            <p:nvPr/>
          </p:nvSpPr>
          <p:spPr bwMode="auto">
            <a:xfrm>
              <a:off x="12505214" y="463121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7" name="Line 71"/>
            <p:cNvSpPr>
              <a:spLocks noChangeShapeType="1"/>
            </p:cNvSpPr>
            <p:nvPr/>
          </p:nvSpPr>
          <p:spPr bwMode="auto">
            <a:xfrm>
              <a:off x="12505214" y="474863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8" name="Line 72"/>
            <p:cNvSpPr>
              <a:spLocks noChangeShapeType="1"/>
            </p:cNvSpPr>
            <p:nvPr/>
          </p:nvSpPr>
          <p:spPr bwMode="auto">
            <a:xfrm>
              <a:off x="12505214" y="486605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79" name="Line 73"/>
            <p:cNvSpPr>
              <a:spLocks noChangeShapeType="1"/>
            </p:cNvSpPr>
            <p:nvPr/>
          </p:nvSpPr>
          <p:spPr bwMode="auto">
            <a:xfrm>
              <a:off x="12505214" y="498347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0" name="Line 74"/>
            <p:cNvSpPr>
              <a:spLocks noChangeShapeType="1"/>
            </p:cNvSpPr>
            <p:nvPr/>
          </p:nvSpPr>
          <p:spPr bwMode="auto">
            <a:xfrm>
              <a:off x="12505214" y="510088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1" name="Line 75"/>
            <p:cNvSpPr>
              <a:spLocks noChangeShapeType="1"/>
            </p:cNvSpPr>
            <p:nvPr/>
          </p:nvSpPr>
          <p:spPr bwMode="auto">
            <a:xfrm>
              <a:off x="12505214" y="521830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2" name="Line 76"/>
            <p:cNvSpPr>
              <a:spLocks noChangeShapeType="1"/>
            </p:cNvSpPr>
            <p:nvPr/>
          </p:nvSpPr>
          <p:spPr bwMode="auto">
            <a:xfrm>
              <a:off x="12505214" y="53357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3" name="Line 77"/>
            <p:cNvSpPr>
              <a:spLocks noChangeShapeType="1"/>
            </p:cNvSpPr>
            <p:nvPr/>
          </p:nvSpPr>
          <p:spPr bwMode="auto">
            <a:xfrm>
              <a:off x="12505214" y="545314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4" name="Line 78"/>
            <p:cNvSpPr>
              <a:spLocks noChangeShapeType="1"/>
            </p:cNvSpPr>
            <p:nvPr/>
          </p:nvSpPr>
          <p:spPr bwMode="auto">
            <a:xfrm>
              <a:off x="12505214" y="556715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6" name="Line 80"/>
            <p:cNvSpPr>
              <a:spLocks noChangeShapeType="1"/>
            </p:cNvSpPr>
            <p:nvPr/>
          </p:nvSpPr>
          <p:spPr bwMode="auto">
            <a:xfrm>
              <a:off x="14223760"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7" name="Line 81"/>
            <p:cNvSpPr>
              <a:spLocks noChangeShapeType="1"/>
            </p:cNvSpPr>
            <p:nvPr/>
          </p:nvSpPr>
          <p:spPr bwMode="auto">
            <a:xfrm>
              <a:off x="13680898"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8" name="Line 82"/>
            <p:cNvSpPr>
              <a:spLocks noChangeShapeType="1"/>
            </p:cNvSpPr>
            <p:nvPr/>
          </p:nvSpPr>
          <p:spPr bwMode="auto">
            <a:xfrm>
              <a:off x="13361385"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89" name="Line 83"/>
            <p:cNvSpPr>
              <a:spLocks noChangeShapeType="1"/>
            </p:cNvSpPr>
            <p:nvPr/>
          </p:nvSpPr>
          <p:spPr bwMode="auto">
            <a:xfrm>
              <a:off x="13254363"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0" name="Line 84"/>
            <p:cNvSpPr>
              <a:spLocks noChangeShapeType="1"/>
            </p:cNvSpPr>
            <p:nvPr/>
          </p:nvSpPr>
          <p:spPr bwMode="auto">
            <a:xfrm>
              <a:off x="13040321"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1" name="Line 85"/>
            <p:cNvSpPr>
              <a:spLocks noChangeShapeType="1"/>
            </p:cNvSpPr>
            <p:nvPr/>
          </p:nvSpPr>
          <p:spPr bwMode="auto">
            <a:xfrm>
              <a:off x="12826278"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2" name="Line 86"/>
            <p:cNvSpPr>
              <a:spLocks noChangeShapeType="1"/>
            </p:cNvSpPr>
            <p:nvPr/>
          </p:nvSpPr>
          <p:spPr bwMode="auto">
            <a:xfrm>
              <a:off x="13947676"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3" name="Line 87"/>
            <p:cNvSpPr>
              <a:spLocks noChangeShapeType="1"/>
            </p:cNvSpPr>
            <p:nvPr/>
          </p:nvSpPr>
          <p:spPr bwMode="auto">
            <a:xfrm>
              <a:off x="12716155"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4" name="Line 79"/>
            <p:cNvSpPr>
              <a:spLocks noChangeShapeType="1"/>
            </p:cNvSpPr>
            <p:nvPr/>
          </p:nvSpPr>
          <p:spPr bwMode="auto">
            <a:xfrm>
              <a:off x="12505214" y="6259641"/>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5" name="Line 75"/>
            <p:cNvSpPr>
              <a:spLocks noChangeShapeType="1"/>
            </p:cNvSpPr>
            <p:nvPr/>
          </p:nvSpPr>
          <p:spPr bwMode="auto">
            <a:xfrm>
              <a:off x="12505214" y="568503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6" name="Line 76"/>
            <p:cNvSpPr>
              <a:spLocks noChangeShapeType="1"/>
            </p:cNvSpPr>
            <p:nvPr/>
          </p:nvSpPr>
          <p:spPr bwMode="auto">
            <a:xfrm>
              <a:off x="12505214" y="580244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7" name="Line 77"/>
            <p:cNvSpPr>
              <a:spLocks noChangeShapeType="1"/>
            </p:cNvSpPr>
            <p:nvPr/>
          </p:nvSpPr>
          <p:spPr bwMode="auto">
            <a:xfrm>
              <a:off x="12505214" y="591986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8" name="Line 78"/>
            <p:cNvSpPr>
              <a:spLocks noChangeShapeType="1"/>
            </p:cNvSpPr>
            <p:nvPr/>
          </p:nvSpPr>
          <p:spPr bwMode="auto">
            <a:xfrm>
              <a:off x="12505214" y="603388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9" name="Line 78"/>
            <p:cNvSpPr>
              <a:spLocks noChangeShapeType="1"/>
            </p:cNvSpPr>
            <p:nvPr/>
          </p:nvSpPr>
          <p:spPr bwMode="auto">
            <a:xfrm>
              <a:off x="12505214" y="614738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dirty="0"/>
            </a:p>
          </p:txBody>
        </p:sp>
      </p:grpSp>
      <p:cxnSp>
        <p:nvCxnSpPr>
          <p:cNvPr id="203" name="Straight Arrow Connector 202"/>
          <p:cNvCxnSpPr/>
          <p:nvPr/>
        </p:nvCxnSpPr>
        <p:spPr>
          <a:xfrm flipH="1">
            <a:off x="2187556" y="5297652"/>
            <a:ext cx="618960" cy="0"/>
          </a:xfrm>
          <a:prstGeom prst="straightConnector1">
            <a:avLst/>
          </a:prstGeom>
          <a:ln w="57150">
            <a:solidFill>
              <a:srgbClr val="505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0" name="Elbow Connector 309"/>
          <p:cNvCxnSpPr/>
          <p:nvPr/>
        </p:nvCxnSpPr>
        <p:spPr>
          <a:xfrm rot="10800000">
            <a:off x="1420748" y="4407071"/>
            <a:ext cx="1396795" cy="892190"/>
          </a:xfrm>
          <a:prstGeom prst="bentConnector2">
            <a:avLst/>
          </a:prstGeom>
          <a:ln w="571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94064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right)">
                                      <p:cBhvr>
                                        <p:cTn id="11" dur="500"/>
                                        <p:tgtEl>
                                          <p:spTgt spid="1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0"/>
                                        </p:tgtEl>
                                        <p:attrNameLst>
                                          <p:attrName>style.visibility</p:attrName>
                                        </p:attrNameLst>
                                      </p:cBhvr>
                                      <p:to>
                                        <p:strVal val="visible"/>
                                      </p:to>
                                    </p:set>
                                    <p:animEffect transition="in" filter="fade">
                                      <p:cBhvr>
                                        <p:cTn id="16" dur="500"/>
                                        <p:tgtEl>
                                          <p:spTgt spid="2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2"/>
                                        </p:tgtEl>
                                      </p:cBhvr>
                                    </p:animEffect>
                                    <p:set>
                                      <p:cBhvr>
                                        <p:cTn id="21" dur="1" fill="hold">
                                          <p:stCondLst>
                                            <p:cond delay="499"/>
                                          </p:stCondLst>
                                        </p:cTn>
                                        <p:tgtEl>
                                          <p:spTgt spid="132"/>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02"/>
                                        </p:tgtEl>
                                        <p:attrNameLst>
                                          <p:attrName>style.visibility</p:attrName>
                                        </p:attrNameLst>
                                      </p:cBhvr>
                                      <p:to>
                                        <p:strVal val="visible"/>
                                      </p:to>
                                    </p:set>
                                    <p:animEffect transition="in" filter="fade">
                                      <p:cBhvr>
                                        <p:cTn id="24" dur="1000"/>
                                        <p:tgtEl>
                                          <p:spTgt spid="202"/>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203"/>
                                        </p:tgtEl>
                                        <p:attrNameLst>
                                          <p:attrName>style.visibility</p:attrName>
                                        </p:attrNameLst>
                                      </p:cBhvr>
                                      <p:to>
                                        <p:strVal val="visible"/>
                                      </p:to>
                                    </p:set>
                                    <p:animEffect transition="in" filter="wipe(right)">
                                      <p:cBhvr>
                                        <p:cTn id="28" dur="500"/>
                                        <p:tgtEl>
                                          <p:spTgt spid="203"/>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301"/>
                                        </p:tgtEl>
                                        <p:attrNameLst>
                                          <p:attrName>style.visibility</p:attrName>
                                        </p:attrNameLst>
                                      </p:cBhvr>
                                      <p:to>
                                        <p:strVal val="visible"/>
                                      </p:to>
                                    </p:set>
                                    <p:animEffect transition="in" filter="wipe(down)">
                                      <p:cBhvr>
                                        <p:cTn id="32" dur="1000"/>
                                        <p:tgtEl>
                                          <p:spTgt spid="301"/>
                                        </p:tgtEl>
                                      </p:cBhvr>
                                    </p:animEffect>
                                  </p:childTnLst>
                                </p:cTn>
                              </p:par>
                              <p:par>
                                <p:cTn id="33" presetID="10" presetClass="exit" presetSubtype="0" fill="hold" grpId="1" nodeType="withEffect">
                                  <p:stCondLst>
                                    <p:cond delay="0"/>
                                  </p:stCondLst>
                                  <p:childTnLst>
                                    <p:animEffect transition="out" filter="fade">
                                      <p:cBhvr>
                                        <p:cTn id="34" dur="500"/>
                                        <p:tgtEl>
                                          <p:spTgt spid="200"/>
                                        </p:tgtEl>
                                      </p:cBhvr>
                                    </p:animEffect>
                                    <p:set>
                                      <p:cBhvr>
                                        <p:cTn id="35" dur="1" fill="hold">
                                          <p:stCondLst>
                                            <p:cond delay="499"/>
                                          </p:stCondLst>
                                        </p:cTn>
                                        <p:tgtEl>
                                          <p:spTgt spid="200"/>
                                        </p:tgtEl>
                                        <p:attrNameLst>
                                          <p:attrName>style.visibility</p:attrName>
                                        </p:attrNameLst>
                                      </p:cBhvr>
                                      <p:to>
                                        <p:strVal val="hidden"/>
                                      </p:to>
                                    </p:set>
                                  </p:childTnLst>
                                </p:cTn>
                              </p:par>
                            </p:childTnLst>
                          </p:cTn>
                        </p:par>
                        <p:par>
                          <p:cTn id="36" fill="hold">
                            <p:stCondLst>
                              <p:cond delay="2500"/>
                            </p:stCondLst>
                            <p:childTnLst>
                              <p:par>
                                <p:cTn id="37" presetID="1" presetClass="exit" presetSubtype="0" fill="hold" nodeType="afterEffect">
                                  <p:stCondLst>
                                    <p:cond delay="0"/>
                                  </p:stCondLst>
                                  <p:childTnLst>
                                    <p:set>
                                      <p:cBhvr>
                                        <p:cTn id="38" dur="1" fill="hold">
                                          <p:stCondLst>
                                            <p:cond delay="0"/>
                                          </p:stCondLst>
                                        </p:cTn>
                                        <p:tgtEl>
                                          <p:spTgt spid="20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04"/>
                                        </p:tgtEl>
                                        <p:attrNameLst>
                                          <p:attrName>style.visibility</p:attrName>
                                        </p:attrNameLst>
                                      </p:cBhvr>
                                      <p:to>
                                        <p:strVal val="visible"/>
                                      </p:to>
                                    </p:set>
                                  </p:childTnLst>
                                </p:cTn>
                              </p:par>
                            </p:childTnLst>
                          </p:cTn>
                        </p:par>
                        <p:par>
                          <p:cTn id="41" fill="hold">
                            <p:stCondLst>
                              <p:cond delay="2500"/>
                            </p:stCondLst>
                            <p:childTnLst>
                              <p:par>
                                <p:cTn id="42" presetID="10" presetClass="exit" presetSubtype="0" fill="hold" nodeType="afterEffect">
                                  <p:stCondLst>
                                    <p:cond delay="0"/>
                                  </p:stCondLst>
                                  <p:childTnLst>
                                    <p:animEffect transition="out" filter="fade">
                                      <p:cBhvr>
                                        <p:cTn id="43" dur="500"/>
                                        <p:tgtEl>
                                          <p:spTgt spid="301"/>
                                        </p:tgtEl>
                                      </p:cBhvr>
                                    </p:animEffect>
                                    <p:set>
                                      <p:cBhvr>
                                        <p:cTn id="44" dur="1" fill="hold">
                                          <p:stCondLst>
                                            <p:cond delay="499"/>
                                          </p:stCondLst>
                                        </p:cTn>
                                        <p:tgtEl>
                                          <p:spTgt spid="301"/>
                                        </p:tgtEl>
                                        <p:attrNameLst>
                                          <p:attrName>style.visibility</p:attrName>
                                        </p:attrNameLst>
                                      </p:cBhvr>
                                      <p:to>
                                        <p:strVal val="hidden"/>
                                      </p:to>
                                    </p:set>
                                  </p:childTnLst>
                                </p:cTn>
                              </p:par>
                            </p:childTnLst>
                          </p:cTn>
                        </p:par>
                        <p:par>
                          <p:cTn id="45" fill="hold">
                            <p:stCondLst>
                              <p:cond delay="3000"/>
                            </p:stCondLst>
                            <p:childTnLst>
                              <p:par>
                                <p:cTn id="46" presetID="22" presetClass="entr" presetSubtype="4" fill="hold" nodeType="afterEffect">
                                  <p:stCondLst>
                                    <p:cond delay="0"/>
                                  </p:stCondLst>
                                  <p:childTnLst>
                                    <p:set>
                                      <p:cBhvr>
                                        <p:cTn id="47" dur="1" fill="hold">
                                          <p:stCondLst>
                                            <p:cond delay="0"/>
                                          </p:stCondLst>
                                        </p:cTn>
                                        <p:tgtEl>
                                          <p:spTgt spid="310"/>
                                        </p:tgtEl>
                                        <p:attrNameLst>
                                          <p:attrName>style.visibility</p:attrName>
                                        </p:attrNameLst>
                                      </p:cBhvr>
                                      <p:to>
                                        <p:strVal val="visible"/>
                                      </p:to>
                                    </p:set>
                                    <p:animEffect transition="in" filter="wipe(down)">
                                      <p:cBhvr>
                                        <p:cTn id="48" dur="500"/>
                                        <p:tgtEl>
                                          <p:spTgt spid="310"/>
                                        </p:tgtEl>
                                      </p:cBhvr>
                                    </p:animEffect>
                                  </p:childTnLst>
                                </p:cTn>
                              </p:par>
                              <p:par>
                                <p:cTn id="49" presetID="10" presetClass="exit" presetSubtype="0" fill="hold" nodeType="withEffect">
                                  <p:stCondLst>
                                    <p:cond delay="0"/>
                                  </p:stCondLst>
                                  <p:childTnLst>
                                    <p:animEffect transition="out" filter="fade">
                                      <p:cBhvr>
                                        <p:cTn id="50" dur="500"/>
                                        <p:tgtEl>
                                          <p:spTgt spid="203"/>
                                        </p:tgtEl>
                                      </p:cBhvr>
                                    </p:animEffect>
                                    <p:set>
                                      <p:cBhvr>
                                        <p:cTn id="51" dur="1" fill="hold">
                                          <p:stCondLst>
                                            <p:cond delay="499"/>
                                          </p:stCondLst>
                                        </p:cTn>
                                        <p:tgtEl>
                                          <p:spTgt spid="20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96"/>
                                        </p:tgtEl>
                                        <p:attrNameLst>
                                          <p:attrName>style.visibility</p:attrName>
                                        </p:attrNameLst>
                                      </p:cBhvr>
                                      <p:to>
                                        <p:strVal val="visible"/>
                                      </p:to>
                                    </p:set>
                                    <p:animEffect transition="in" filter="fade">
                                      <p:cBhvr>
                                        <p:cTn id="56" dur="500"/>
                                        <p:tgtEl>
                                          <p:spTgt spid="196"/>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197"/>
                                        </p:tgtEl>
                                        <p:attrNameLst>
                                          <p:attrName>style.visibility</p:attrName>
                                        </p:attrNameLst>
                                      </p:cBhvr>
                                      <p:to>
                                        <p:strVal val="visible"/>
                                      </p:to>
                                    </p:set>
                                    <p:animEffect transition="in" filter="wipe(right)">
                                      <p:cBhvr>
                                        <p:cTn id="60"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0" grpId="1"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5201" y="5991150"/>
            <a:ext cx="11990363" cy="810478"/>
          </a:xfrm>
          <a:prstGeom prst="rect">
            <a:avLst/>
          </a:prstGeom>
          <a:noFill/>
        </p:spPr>
        <p:txBody>
          <a:bodyPr wrap="square" rtlCol="0">
            <a:spAutoFit/>
          </a:bodyPr>
          <a:lstStyle/>
          <a:p>
            <a:pPr defTabSz="932706">
              <a:lnSpc>
                <a:spcPts val="1441"/>
              </a:lnSpc>
            </a:pPr>
            <a:r>
              <a:rPr lang="en-US" sz="1000" dirty="0" smtClean="0">
                <a:solidFill>
                  <a:srgbClr val="FFFFFF"/>
                </a:solidFill>
              </a:rPr>
              <a:t>© 2015 Microsoft Corporation. All rights reserved. Microsoft, Windows,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00" dirty="0">
              <a:solidFill>
                <a:srgbClr val="FFFFFF"/>
              </a:solidFill>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59230" y="3145040"/>
            <a:ext cx="3288506" cy="704445"/>
          </a:xfrm>
          <a:prstGeom prst="rect">
            <a:avLst/>
          </a:prstGeom>
        </p:spPr>
      </p:pic>
    </p:spTree>
    <p:extLst>
      <p:ext uri="{BB962C8B-B14F-4D97-AF65-F5344CB8AC3E}">
        <p14:creationId xmlns:p14="http://schemas.microsoft.com/office/powerpoint/2010/main" val="438403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274638" y="2875951"/>
            <a:ext cx="11887200" cy="1307631"/>
          </a:xfrm>
        </p:spPr>
        <p:txBody>
          <a:bodyPr/>
          <a:lstStyle/>
          <a:p>
            <a:r>
              <a:rPr lang="en-US" sz="7200" dirty="0" smtClean="0"/>
              <a:t>Appendix</a:t>
            </a:r>
            <a:endParaRPr lang="en-US" sz="7200" dirty="0"/>
          </a:p>
        </p:txBody>
      </p:sp>
    </p:spTree>
    <p:extLst>
      <p:ext uri="{BB962C8B-B14F-4D97-AF65-F5344CB8AC3E}">
        <p14:creationId xmlns:p14="http://schemas.microsoft.com/office/powerpoint/2010/main" val="296655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solidFill>
                  <a:schemeClr val="bg1"/>
                </a:solidFill>
              </a:rPr>
              <a:t>Terms</a:t>
            </a:r>
            <a:endParaRPr lang="en-US" dirty="0">
              <a:solidFill>
                <a:schemeClr val="bg1"/>
              </a:solidFill>
            </a:endParaRPr>
          </a:p>
        </p:txBody>
      </p:sp>
      <p:sp>
        <p:nvSpPr>
          <p:cNvPr id="26" name="Content Placeholder 25"/>
          <p:cNvSpPr>
            <a:spLocks noGrp="1"/>
          </p:cNvSpPr>
          <p:nvPr>
            <p:ph sz="quarter" idx="10"/>
          </p:nvPr>
        </p:nvSpPr>
        <p:spPr>
          <a:xfrm>
            <a:off x="274638" y="1697062"/>
            <a:ext cx="10972800" cy="4385816"/>
          </a:xfrm>
        </p:spPr>
        <p:txBody>
          <a:bodyPr/>
          <a:lstStyle/>
          <a:p>
            <a:pPr marL="0" indent="0">
              <a:buNone/>
            </a:pPr>
            <a:r>
              <a:rPr lang="en-US" sz="1800" dirty="0">
                <a:solidFill>
                  <a:srgbClr val="C00000"/>
                </a:solidFill>
                <a:latin typeface="+mj-lt"/>
              </a:rPr>
              <a:t>Deterministic encryption </a:t>
            </a:r>
            <a:r>
              <a:rPr lang="en-US" sz="1800" dirty="0">
                <a:solidFill>
                  <a:schemeClr val="bg1"/>
                </a:solidFill>
                <a:latin typeface="+mj-lt"/>
              </a:rPr>
              <a:t>uses a </a:t>
            </a:r>
            <a:r>
              <a:rPr lang="en-US" sz="1800" dirty="0" smtClean="0">
                <a:solidFill>
                  <a:schemeClr val="bg1"/>
                </a:solidFill>
                <a:latin typeface="+mj-lt"/>
              </a:rPr>
              <a:t>method that always </a:t>
            </a:r>
            <a:r>
              <a:rPr lang="en-US" sz="1800" dirty="0">
                <a:solidFill>
                  <a:schemeClr val="bg1"/>
                </a:solidFill>
                <a:latin typeface="+mj-lt"/>
              </a:rPr>
              <a:t>generates the same encrypted value for any given plain text value. Using deterministic encryption allows grouping, filtering by equality, and joining tables based on encrypted </a:t>
            </a:r>
            <a:r>
              <a:rPr lang="en-US" sz="1800" dirty="0" smtClean="0">
                <a:solidFill>
                  <a:schemeClr val="bg1"/>
                </a:solidFill>
                <a:latin typeface="+mj-lt"/>
              </a:rPr>
              <a:t>values—but </a:t>
            </a:r>
            <a:r>
              <a:rPr lang="en-US" sz="1800" dirty="0">
                <a:solidFill>
                  <a:schemeClr val="bg1"/>
                </a:solidFill>
                <a:latin typeface="+mj-lt"/>
              </a:rPr>
              <a:t>can also allow unauthorized users to guess information about encrypted values by examining patterns in the encrypted column. This weakness is </a:t>
            </a:r>
            <a:r>
              <a:rPr lang="en-US" sz="1800" dirty="0" smtClean="0">
                <a:solidFill>
                  <a:schemeClr val="bg1"/>
                </a:solidFill>
                <a:latin typeface="+mj-lt"/>
              </a:rPr>
              <a:t>increased with </a:t>
            </a:r>
            <a:r>
              <a:rPr lang="en-US" sz="1800" dirty="0">
                <a:solidFill>
                  <a:schemeClr val="bg1"/>
                </a:solidFill>
                <a:latin typeface="+mj-lt"/>
              </a:rPr>
              <a:t>a small set of possible encrypted values, such as </a:t>
            </a:r>
            <a:r>
              <a:rPr lang="en-US" sz="1800" dirty="0" smtClean="0">
                <a:solidFill>
                  <a:schemeClr val="bg1"/>
                </a:solidFill>
                <a:latin typeface="+mj-lt"/>
              </a:rPr>
              <a:t>true/false or north/south/east/west region. Deterministic </a:t>
            </a:r>
            <a:r>
              <a:rPr lang="en-US" sz="1800" dirty="0">
                <a:solidFill>
                  <a:schemeClr val="bg1"/>
                </a:solidFill>
                <a:latin typeface="+mj-lt"/>
              </a:rPr>
              <a:t>encryption must use a column collation with a binary2 sort order for character columns</a:t>
            </a:r>
            <a:r>
              <a:rPr lang="en-US" sz="1800" dirty="0" smtClean="0">
                <a:solidFill>
                  <a:schemeClr val="bg1"/>
                </a:solidFill>
                <a:latin typeface="+mj-lt"/>
              </a:rPr>
              <a:t>.</a:t>
            </a:r>
          </a:p>
          <a:p>
            <a:pPr marL="0" indent="0">
              <a:spcBef>
                <a:spcPts val="1200"/>
              </a:spcBef>
              <a:buNone/>
            </a:pPr>
            <a:r>
              <a:rPr lang="en-US" sz="1800" dirty="0">
                <a:solidFill>
                  <a:srgbClr val="C00000"/>
                </a:solidFill>
                <a:latin typeface="+mj-lt"/>
              </a:rPr>
              <a:t>Randomized encryption </a:t>
            </a:r>
            <a:r>
              <a:rPr lang="en-US" sz="1800" dirty="0">
                <a:solidFill>
                  <a:schemeClr val="bg1"/>
                </a:solidFill>
                <a:latin typeface="+mj-lt"/>
              </a:rPr>
              <a:t>uses a method that encrypts data in a less predictable manner. Randomized encryption is more secure, but prevents equality searches, grouping, indexing, and joining on encrypted columns.</a:t>
            </a:r>
          </a:p>
          <a:p>
            <a:pPr marL="0" indent="0">
              <a:spcBef>
                <a:spcPts val="1200"/>
              </a:spcBef>
              <a:buNone/>
            </a:pPr>
            <a:r>
              <a:rPr lang="en-US" sz="1800" dirty="0">
                <a:solidFill>
                  <a:srgbClr val="C00000"/>
                </a:solidFill>
                <a:latin typeface="+mj-lt"/>
              </a:rPr>
              <a:t>Column master keys </a:t>
            </a:r>
            <a:r>
              <a:rPr lang="en-US" sz="1800" dirty="0">
                <a:solidFill>
                  <a:schemeClr val="bg1"/>
                </a:solidFill>
                <a:latin typeface="+mj-lt"/>
              </a:rPr>
              <a:t>are protecting keys used to encrypt column encryption keys. Column master keys must be stored in a trusted key store. Information about column master keys, including their location, is stored in the database in system catalog views. </a:t>
            </a:r>
          </a:p>
          <a:p>
            <a:pPr marL="0" indent="0">
              <a:spcBef>
                <a:spcPts val="1200"/>
              </a:spcBef>
              <a:buNone/>
            </a:pPr>
            <a:r>
              <a:rPr lang="en-US" sz="1800" dirty="0">
                <a:solidFill>
                  <a:srgbClr val="C00000"/>
                </a:solidFill>
                <a:latin typeface="+mj-lt"/>
              </a:rPr>
              <a:t>Column encryption keys </a:t>
            </a:r>
            <a:r>
              <a:rPr lang="en-US" sz="1800" dirty="0">
                <a:solidFill>
                  <a:schemeClr val="bg1"/>
                </a:solidFill>
                <a:latin typeface="+mj-lt"/>
              </a:rPr>
              <a:t>are used to encrypt sensitive data stored in database columns. All values in a column can be encrypted using a single column encryption key. Encrypted values of column encryption keys are stored in the database in system catalog views. You should store column encryption keys in a secure/trusted location for </a:t>
            </a:r>
            <a:r>
              <a:rPr lang="en-US" sz="1800" dirty="0" smtClean="0">
                <a:solidFill>
                  <a:schemeClr val="bg1"/>
                </a:solidFill>
                <a:latin typeface="+mj-lt"/>
              </a:rPr>
              <a:t>backup</a:t>
            </a:r>
            <a:r>
              <a:rPr lang="en-US" sz="1800" dirty="0">
                <a:solidFill>
                  <a:schemeClr val="bg1"/>
                </a:solidFill>
                <a:latin typeface="+mj-lt"/>
              </a:rPr>
              <a:t>.</a:t>
            </a:r>
          </a:p>
        </p:txBody>
      </p:sp>
    </p:spTree>
    <p:extLst>
      <p:ext uri="{BB962C8B-B14F-4D97-AF65-F5344CB8AC3E}">
        <p14:creationId xmlns:p14="http://schemas.microsoft.com/office/powerpoint/2010/main" val="33906991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sz="quarter" idx="10"/>
          </p:nvPr>
        </p:nvSpPr>
        <p:spPr>
          <a:xfrm>
            <a:off x="274638" y="1327090"/>
            <a:ext cx="8926512" cy="4037003"/>
          </a:xfrm>
        </p:spPr>
        <p:txBody>
          <a:bodyPr/>
          <a:lstStyle/>
          <a:p>
            <a:pPr marL="0" indent="0">
              <a:lnSpc>
                <a:spcPct val="100000"/>
              </a:lnSpc>
              <a:spcBef>
                <a:spcPts val="1000"/>
              </a:spcBef>
              <a:buNone/>
            </a:pPr>
            <a:r>
              <a:rPr lang="en-US" sz="2400" dirty="0">
                <a:solidFill>
                  <a:schemeClr val="bg2"/>
                </a:solidFill>
                <a:latin typeface="+mj-lt"/>
              </a:rPr>
              <a:t>M</a:t>
            </a:r>
            <a:r>
              <a:rPr lang="en-US" sz="2400" dirty="0" smtClean="0">
                <a:solidFill>
                  <a:schemeClr val="bg2"/>
                </a:solidFill>
                <a:latin typeface="+mj-lt"/>
              </a:rPr>
              <a:t>igrates </a:t>
            </a:r>
            <a:r>
              <a:rPr lang="en-US" sz="2400" dirty="0">
                <a:solidFill>
                  <a:schemeClr val="bg2"/>
                </a:solidFill>
                <a:latin typeface="+mj-lt"/>
              </a:rPr>
              <a:t>your historical data to </a:t>
            </a:r>
            <a:r>
              <a:rPr lang="en-US" sz="2400" dirty="0" smtClean="0">
                <a:solidFill>
                  <a:schemeClr val="bg2"/>
                </a:solidFill>
                <a:latin typeface="+mj-lt"/>
              </a:rPr>
              <a:t>Microsoft Azure </a:t>
            </a:r>
            <a:r>
              <a:rPr lang="en-US" sz="2400" dirty="0">
                <a:solidFill>
                  <a:schemeClr val="bg2"/>
                </a:solidFill>
                <a:latin typeface="+mj-lt"/>
              </a:rPr>
              <a:t>SQL </a:t>
            </a:r>
            <a:r>
              <a:rPr lang="en-US" sz="2400" dirty="0" smtClean="0">
                <a:solidFill>
                  <a:schemeClr val="bg2"/>
                </a:solidFill>
                <a:latin typeface="+mj-lt"/>
              </a:rPr>
              <a:t>Database</a:t>
            </a:r>
          </a:p>
          <a:p>
            <a:pPr marL="0" indent="0">
              <a:lnSpc>
                <a:spcPct val="100000"/>
              </a:lnSpc>
              <a:spcBef>
                <a:spcPts val="1000"/>
              </a:spcBef>
              <a:buNone/>
            </a:pPr>
            <a:r>
              <a:rPr lang="en-US" sz="2400" dirty="0" smtClean="0">
                <a:solidFill>
                  <a:schemeClr val="bg2"/>
                </a:solidFill>
                <a:latin typeface="+mj-lt"/>
              </a:rPr>
              <a:t>Offers option to pause </a:t>
            </a:r>
            <a:r>
              <a:rPr lang="en-US" sz="2400" dirty="0">
                <a:solidFill>
                  <a:schemeClr val="bg2"/>
                </a:solidFill>
                <a:latin typeface="+mj-lt"/>
              </a:rPr>
              <a:t>data </a:t>
            </a:r>
            <a:r>
              <a:rPr lang="en-US" sz="2400" dirty="0" smtClean="0">
                <a:solidFill>
                  <a:schemeClr val="bg2"/>
                </a:solidFill>
                <a:latin typeface="+mj-lt"/>
              </a:rPr>
              <a:t>migration</a:t>
            </a:r>
          </a:p>
          <a:p>
            <a:pPr marL="342900" lvl="1" indent="0">
              <a:lnSpc>
                <a:spcPct val="100000"/>
              </a:lnSpc>
              <a:spcBef>
                <a:spcPts val="1000"/>
              </a:spcBef>
              <a:buNone/>
            </a:pPr>
            <a:r>
              <a:rPr lang="en-US" sz="1800" dirty="0" smtClean="0">
                <a:solidFill>
                  <a:schemeClr val="bg1"/>
                </a:solidFill>
              </a:rPr>
              <a:t>Troubleshoots problems on local server </a:t>
            </a:r>
            <a:endParaRPr lang="en-US" sz="1800" dirty="0">
              <a:solidFill>
                <a:schemeClr val="bg1"/>
              </a:solidFill>
            </a:endParaRPr>
          </a:p>
          <a:p>
            <a:pPr marL="342900" lvl="1" indent="0">
              <a:lnSpc>
                <a:spcPct val="100000"/>
              </a:lnSpc>
              <a:spcBef>
                <a:spcPts val="1000"/>
              </a:spcBef>
              <a:buNone/>
            </a:pPr>
            <a:r>
              <a:rPr lang="en-US" sz="1800" dirty="0" smtClean="0">
                <a:solidFill>
                  <a:schemeClr val="bg1"/>
                </a:solidFill>
              </a:rPr>
              <a:t>Maximizes available network bandwidth</a:t>
            </a:r>
            <a:endParaRPr lang="en-US" sz="1800" dirty="0">
              <a:solidFill>
                <a:schemeClr val="bg1"/>
              </a:solidFill>
            </a:endParaRPr>
          </a:p>
          <a:p>
            <a:pPr marL="0" indent="0">
              <a:lnSpc>
                <a:spcPct val="100000"/>
              </a:lnSpc>
              <a:spcBef>
                <a:spcPts val="1000"/>
              </a:spcBef>
              <a:buNone/>
            </a:pPr>
            <a:r>
              <a:rPr lang="en-US" sz="2400" dirty="0" smtClean="0">
                <a:solidFill>
                  <a:schemeClr val="bg2"/>
                </a:solidFill>
                <a:latin typeface="+mj-lt"/>
              </a:rPr>
              <a:t>Ensures no </a:t>
            </a:r>
            <a:r>
              <a:rPr lang="en-US" sz="2400" dirty="0">
                <a:solidFill>
                  <a:schemeClr val="bg2"/>
                </a:solidFill>
                <a:latin typeface="+mj-lt"/>
              </a:rPr>
              <a:t>data is </a:t>
            </a:r>
            <a:r>
              <a:rPr lang="en-US" sz="2400" dirty="0" smtClean="0">
                <a:solidFill>
                  <a:schemeClr val="bg2"/>
                </a:solidFill>
                <a:latin typeface="+mj-lt"/>
              </a:rPr>
              <a:t>lost </a:t>
            </a:r>
          </a:p>
          <a:p>
            <a:pPr marL="342900" lvl="1" indent="0">
              <a:lnSpc>
                <a:spcPct val="100000"/>
              </a:lnSpc>
              <a:spcBef>
                <a:spcPts val="1000"/>
              </a:spcBef>
              <a:buNone/>
            </a:pPr>
            <a:r>
              <a:rPr lang="en-US" sz="1800" dirty="0" smtClean="0">
                <a:solidFill>
                  <a:schemeClr val="bg1"/>
                </a:solidFill>
              </a:rPr>
              <a:t>Retries </a:t>
            </a:r>
            <a:r>
              <a:rPr lang="en-US" sz="1800" dirty="0">
                <a:solidFill>
                  <a:schemeClr val="bg1"/>
                </a:solidFill>
              </a:rPr>
              <a:t>logic to handle connection </a:t>
            </a:r>
            <a:r>
              <a:rPr lang="en-US" sz="1800" dirty="0" smtClean="0">
                <a:solidFill>
                  <a:schemeClr val="bg1"/>
                </a:solidFill>
              </a:rPr>
              <a:t>issues </a:t>
            </a:r>
          </a:p>
          <a:p>
            <a:pPr marL="342900" lvl="1" indent="0">
              <a:lnSpc>
                <a:spcPct val="100000"/>
              </a:lnSpc>
              <a:spcBef>
                <a:spcPts val="1000"/>
              </a:spcBef>
              <a:buNone/>
            </a:pPr>
            <a:r>
              <a:rPr lang="en-US" sz="1800" dirty="0" smtClean="0">
                <a:solidFill>
                  <a:schemeClr val="bg1"/>
                </a:solidFill>
              </a:rPr>
              <a:t>Uses </a:t>
            </a:r>
            <a:r>
              <a:rPr lang="en-US" sz="1800" dirty="0">
                <a:solidFill>
                  <a:schemeClr val="bg1"/>
                </a:solidFill>
              </a:rPr>
              <a:t>d</a:t>
            </a:r>
            <a:r>
              <a:rPr lang="en-US" sz="1800" dirty="0" smtClean="0">
                <a:solidFill>
                  <a:schemeClr val="bg1"/>
                </a:solidFill>
              </a:rPr>
              <a:t>ynamic </a:t>
            </a:r>
            <a:r>
              <a:rPr lang="en-US" sz="1800" dirty="0">
                <a:solidFill>
                  <a:schemeClr val="bg1"/>
                </a:solidFill>
              </a:rPr>
              <a:t>management view </a:t>
            </a:r>
            <a:r>
              <a:rPr lang="en-US" sz="1800" dirty="0" smtClean="0">
                <a:solidFill>
                  <a:schemeClr val="bg1"/>
                </a:solidFill>
              </a:rPr>
              <a:t>to check migration status</a:t>
            </a:r>
          </a:p>
          <a:p>
            <a:pPr marL="0" indent="0">
              <a:lnSpc>
                <a:spcPct val="100000"/>
              </a:lnSpc>
              <a:spcBef>
                <a:spcPts val="1000"/>
              </a:spcBef>
              <a:buNone/>
            </a:pPr>
            <a:r>
              <a:rPr lang="en-US" sz="2400" dirty="0" smtClean="0">
                <a:solidFill>
                  <a:schemeClr val="bg2"/>
                </a:solidFill>
                <a:latin typeface="+mj-lt"/>
              </a:rPr>
              <a:t>Identifies </a:t>
            </a:r>
            <a:r>
              <a:rPr lang="en-US" sz="2400" dirty="0">
                <a:solidFill>
                  <a:schemeClr val="bg2"/>
                </a:solidFill>
                <a:latin typeface="+mj-lt"/>
              </a:rPr>
              <a:t>databases and tables </a:t>
            </a:r>
            <a:r>
              <a:rPr lang="en-US" sz="2400" dirty="0" smtClean="0">
                <a:solidFill>
                  <a:schemeClr val="bg2"/>
                </a:solidFill>
                <a:latin typeface="+mj-lt"/>
              </a:rPr>
              <a:t>using Stretch </a:t>
            </a:r>
            <a:r>
              <a:rPr lang="en-US" sz="2400" dirty="0">
                <a:solidFill>
                  <a:schemeClr val="bg2"/>
                </a:solidFill>
                <a:latin typeface="+mj-lt"/>
              </a:rPr>
              <a:t>Database Advisor, a feature of Microsoft SQL Server 2016 Upgrade </a:t>
            </a:r>
            <a:r>
              <a:rPr lang="en-US" sz="2400" dirty="0" smtClean="0">
                <a:solidFill>
                  <a:schemeClr val="bg2"/>
                </a:solidFill>
                <a:latin typeface="+mj-lt"/>
              </a:rPr>
              <a:t>Advisor</a:t>
            </a:r>
            <a:endParaRPr lang="en-US" sz="2400" dirty="0">
              <a:solidFill>
                <a:schemeClr val="bg2"/>
              </a:solidFill>
              <a:latin typeface="+mj-lt"/>
            </a:endParaRPr>
          </a:p>
        </p:txBody>
      </p:sp>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4800" dirty="0">
                <a:solidFill>
                  <a:schemeClr val="bg1"/>
                </a:solidFill>
              </a:rPr>
              <a:t>Capabilities and functions</a:t>
            </a:r>
            <a:endParaRPr lang="en-US" sz="4800" dirty="0">
              <a:solidFill>
                <a:srgbClr val="505050"/>
              </a:solidFill>
            </a:endParaRPr>
          </a:p>
        </p:txBody>
      </p:sp>
    </p:spTree>
    <p:extLst>
      <p:ext uri="{BB962C8B-B14F-4D97-AF65-F5344CB8AC3E}">
        <p14:creationId xmlns:p14="http://schemas.microsoft.com/office/powerpoint/2010/main" val="2367293893"/>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sz="quarter" idx="4294967295"/>
          </p:nvPr>
        </p:nvSpPr>
        <p:spPr>
          <a:xfrm>
            <a:off x="7650498" y="1327090"/>
            <a:ext cx="4513385" cy="4331955"/>
          </a:xfrm>
        </p:spPr>
        <p:txBody>
          <a:bodyPr lIns="146304" tIns="182880" rIns="146304" bIns="182880"/>
          <a:lstStyle/>
          <a:p>
            <a:pPr marL="0" indent="0">
              <a:lnSpc>
                <a:spcPct val="100000"/>
              </a:lnSpc>
              <a:spcBef>
                <a:spcPts val="2000"/>
              </a:spcBef>
              <a:buNone/>
            </a:pPr>
            <a:r>
              <a:rPr lang="en-US" sz="2000" dirty="0" smtClean="0">
                <a:solidFill>
                  <a:schemeClr val="bg1"/>
                </a:solidFill>
                <a:latin typeface="+mn-lt"/>
              </a:rPr>
              <a:t>Creates </a:t>
            </a:r>
            <a:r>
              <a:rPr lang="en-US" sz="2000" dirty="0">
                <a:solidFill>
                  <a:schemeClr val="bg1"/>
                </a:solidFill>
                <a:latin typeface="+mn-lt"/>
              </a:rPr>
              <a:t>a secure linked server definition in the on-premises </a:t>
            </a:r>
            <a:r>
              <a:rPr lang="en-US" sz="2000" dirty="0" smtClean="0">
                <a:solidFill>
                  <a:schemeClr val="bg1"/>
                </a:solidFill>
                <a:latin typeface="+mn-lt"/>
              </a:rPr>
              <a:t/>
            </a:r>
            <a:br>
              <a:rPr lang="en-US" sz="2000" dirty="0" smtClean="0">
                <a:solidFill>
                  <a:schemeClr val="bg1"/>
                </a:solidFill>
                <a:latin typeface="+mn-lt"/>
              </a:rPr>
            </a:br>
            <a:r>
              <a:rPr lang="en-US" sz="2000" dirty="0" smtClean="0">
                <a:solidFill>
                  <a:schemeClr val="bg1"/>
                </a:solidFill>
                <a:latin typeface="+mn-lt"/>
              </a:rPr>
              <a:t>SQL Server </a:t>
            </a:r>
          </a:p>
          <a:p>
            <a:pPr marL="0" indent="0">
              <a:lnSpc>
                <a:spcPct val="100000"/>
              </a:lnSpc>
              <a:spcBef>
                <a:spcPts val="2000"/>
              </a:spcBef>
              <a:buNone/>
            </a:pPr>
            <a:r>
              <a:rPr lang="en-US" sz="2000" dirty="0" smtClean="0">
                <a:solidFill>
                  <a:schemeClr val="bg1"/>
                </a:solidFill>
                <a:latin typeface="+mn-lt"/>
              </a:rPr>
              <a:t>Targets linked </a:t>
            </a:r>
            <a:r>
              <a:rPr lang="en-US" sz="2000" dirty="0">
                <a:solidFill>
                  <a:schemeClr val="bg1"/>
                </a:solidFill>
                <a:latin typeface="+mn-lt"/>
              </a:rPr>
              <a:t>server definition </a:t>
            </a:r>
            <a:r>
              <a:rPr lang="en-US" sz="2000" dirty="0" smtClean="0">
                <a:solidFill>
                  <a:schemeClr val="bg1"/>
                </a:solidFill>
                <a:latin typeface="+mn-lt"/>
              </a:rPr>
              <a:t>as </a:t>
            </a:r>
            <a:br>
              <a:rPr lang="en-US" sz="2000" dirty="0" smtClean="0">
                <a:solidFill>
                  <a:schemeClr val="bg1"/>
                </a:solidFill>
                <a:latin typeface="+mn-lt"/>
              </a:rPr>
            </a:br>
            <a:r>
              <a:rPr lang="en-US" sz="2000" dirty="0" smtClean="0">
                <a:solidFill>
                  <a:schemeClr val="bg1"/>
                </a:solidFill>
                <a:latin typeface="+mn-lt"/>
              </a:rPr>
              <a:t>the </a:t>
            </a:r>
            <a:r>
              <a:rPr lang="en-US" sz="2000" dirty="0">
                <a:solidFill>
                  <a:schemeClr val="bg1"/>
                </a:solidFill>
                <a:latin typeface="+mn-lt"/>
              </a:rPr>
              <a:t>remote </a:t>
            </a:r>
            <a:r>
              <a:rPr lang="en-US" sz="2000" dirty="0" smtClean="0">
                <a:solidFill>
                  <a:schemeClr val="bg1"/>
                </a:solidFill>
                <a:latin typeface="+mn-lt"/>
              </a:rPr>
              <a:t>endpoint</a:t>
            </a:r>
          </a:p>
          <a:p>
            <a:pPr marL="0" indent="0">
              <a:lnSpc>
                <a:spcPct val="100000"/>
              </a:lnSpc>
              <a:spcBef>
                <a:spcPts val="2000"/>
              </a:spcBef>
              <a:buNone/>
            </a:pPr>
            <a:r>
              <a:rPr lang="en-US" sz="2000" dirty="0" smtClean="0">
                <a:solidFill>
                  <a:schemeClr val="bg1"/>
                </a:solidFill>
                <a:latin typeface="+mn-lt"/>
              </a:rPr>
              <a:t>Provisions </a:t>
            </a:r>
            <a:r>
              <a:rPr lang="en-US" sz="2000" dirty="0">
                <a:solidFill>
                  <a:schemeClr val="bg1"/>
                </a:solidFill>
                <a:latin typeface="+mn-lt"/>
              </a:rPr>
              <a:t>remote resources and begins </a:t>
            </a:r>
            <a:r>
              <a:rPr lang="en-US" sz="2000" dirty="0" smtClean="0">
                <a:solidFill>
                  <a:schemeClr val="bg1"/>
                </a:solidFill>
                <a:latin typeface="+mn-lt"/>
              </a:rPr>
              <a:t>to migrate </a:t>
            </a:r>
            <a:r>
              <a:rPr lang="en-US" sz="2000" dirty="0">
                <a:solidFill>
                  <a:schemeClr val="bg1"/>
                </a:solidFill>
                <a:latin typeface="+mn-lt"/>
              </a:rPr>
              <a:t>eligible data, if migration is </a:t>
            </a:r>
            <a:r>
              <a:rPr lang="en-US" sz="2000" dirty="0" smtClean="0">
                <a:solidFill>
                  <a:schemeClr val="bg1"/>
                </a:solidFill>
                <a:latin typeface="+mn-lt"/>
              </a:rPr>
              <a:t>enabled</a:t>
            </a:r>
          </a:p>
          <a:p>
            <a:pPr marL="0" indent="0">
              <a:lnSpc>
                <a:spcPct val="100000"/>
              </a:lnSpc>
              <a:spcBef>
                <a:spcPts val="2000"/>
              </a:spcBef>
              <a:buNone/>
            </a:pPr>
            <a:r>
              <a:rPr lang="en-US" sz="2000" dirty="0" smtClean="0">
                <a:solidFill>
                  <a:schemeClr val="bg1"/>
                </a:solidFill>
                <a:latin typeface="+mn-lt"/>
              </a:rPr>
              <a:t>Queries </a:t>
            </a:r>
            <a:r>
              <a:rPr lang="en-US" sz="2000" dirty="0">
                <a:solidFill>
                  <a:schemeClr val="bg1"/>
                </a:solidFill>
                <a:latin typeface="+mn-lt"/>
              </a:rPr>
              <a:t>against tables run </a:t>
            </a:r>
            <a:r>
              <a:rPr lang="en-US" sz="2000" dirty="0" smtClean="0">
                <a:solidFill>
                  <a:schemeClr val="bg1"/>
                </a:solidFill>
                <a:latin typeface="+mn-lt"/>
              </a:rPr>
              <a:t>for </a:t>
            </a:r>
            <a:r>
              <a:rPr lang="en-US" sz="2000" dirty="0">
                <a:solidFill>
                  <a:schemeClr val="bg1"/>
                </a:solidFill>
                <a:latin typeface="+mn-lt"/>
              </a:rPr>
              <a:t>both </a:t>
            </a:r>
            <a:r>
              <a:rPr lang="en-US" sz="2000" dirty="0" smtClean="0">
                <a:solidFill>
                  <a:schemeClr val="bg1"/>
                </a:solidFill>
                <a:latin typeface="+mn-lt"/>
              </a:rPr>
              <a:t>local </a:t>
            </a:r>
            <a:r>
              <a:rPr lang="en-US" sz="2000" dirty="0">
                <a:solidFill>
                  <a:schemeClr val="bg1"/>
                </a:solidFill>
                <a:latin typeface="+mn-lt"/>
              </a:rPr>
              <a:t>database </a:t>
            </a:r>
            <a:r>
              <a:rPr lang="en-US" sz="2000" dirty="0" smtClean="0">
                <a:solidFill>
                  <a:schemeClr val="bg1"/>
                </a:solidFill>
                <a:latin typeface="+mn-lt"/>
              </a:rPr>
              <a:t>and </a:t>
            </a:r>
            <a:r>
              <a:rPr lang="en-US" sz="2000" dirty="0">
                <a:solidFill>
                  <a:schemeClr val="bg1"/>
                </a:solidFill>
                <a:latin typeface="+mn-lt"/>
              </a:rPr>
              <a:t>remote endpoint</a:t>
            </a:r>
          </a:p>
        </p:txBody>
      </p:sp>
      <p:grpSp>
        <p:nvGrpSpPr>
          <p:cNvPr id="178" name="Group 177"/>
          <p:cNvGrpSpPr/>
          <p:nvPr/>
        </p:nvGrpSpPr>
        <p:grpSpPr>
          <a:xfrm>
            <a:off x="508218" y="1543092"/>
            <a:ext cx="6983294" cy="4698109"/>
            <a:chOff x="293618" y="1661518"/>
            <a:chExt cx="6983294" cy="4698109"/>
          </a:xfrm>
        </p:grpSpPr>
        <p:sp>
          <p:nvSpPr>
            <p:cNvPr id="49" name="Rectangle 48"/>
            <p:cNvSpPr/>
            <p:nvPr/>
          </p:nvSpPr>
          <p:spPr bwMode="auto">
            <a:xfrm>
              <a:off x="293619" y="1661518"/>
              <a:ext cx="6983293" cy="4698109"/>
            </a:xfrm>
            <a:prstGeom prst="rect">
              <a:avLst/>
            </a:prstGeom>
            <a:solidFill>
              <a:schemeClr val="bg1">
                <a:lumMod val="20000"/>
                <a:lumOff val="80000"/>
              </a:schemeClr>
            </a:solidFill>
            <a:ln w="635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86494" rIns="186494" bIns="46623" numCol="1" spcCol="0" rtlCol="0" fromWordArt="0" anchor="t" anchorCtr="0" forceAA="0" compatLnSpc="1">
              <a:prstTxWarp prst="textNoShape">
                <a:avLst/>
              </a:prstTxWarp>
              <a:noAutofit/>
            </a:bodyPr>
            <a:lstStyle/>
            <a:p>
              <a:pPr defTabSz="950500"/>
              <a:endParaRPr lang="en-US" sz="2448" dirty="0">
                <a:solidFill>
                  <a:schemeClr val="tx1"/>
                </a:solidFill>
                <a:latin typeface="Segoe UI Semilight" panose="020B0402040204020203" pitchFamily="34" charset="0"/>
                <a:ea typeface="Segoe UI" pitchFamily="34" charset="0"/>
                <a:cs typeface="Segoe UI Semilight" panose="020B0402040204020203" pitchFamily="34" charset="0"/>
              </a:endParaRPr>
            </a:p>
          </p:txBody>
        </p:sp>
        <p:grpSp>
          <p:nvGrpSpPr>
            <p:cNvPr id="169" name="Group 168"/>
            <p:cNvGrpSpPr/>
            <p:nvPr/>
          </p:nvGrpSpPr>
          <p:grpSpPr>
            <a:xfrm>
              <a:off x="3236854" y="4594400"/>
              <a:ext cx="419906" cy="242175"/>
              <a:chOff x="8771358" y="5670878"/>
              <a:chExt cx="419906" cy="242175"/>
            </a:xfrm>
          </p:grpSpPr>
          <p:sp>
            <p:nvSpPr>
              <p:cNvPr id="170" name="Freeform 20"/>
              <p:cNvSpPr>
                <a:spLocks/>
              </p:cNvSpPr>
              <p:nvPr/>
            </p:nvSpPr>
            <p:spPr bwMode="auto">
              <a:xfrm flipH="1">
                <a:off x="8771358" y="5670878"/>
                <a:ext cx="419906" cy="242175"/>
              </a:xfrm>
              <a:custGeom>
                <a:avLst/>
                <a:gdLst>
                  <a:gd name="T0" fmla="*/ 0 w 713"/>
                  <a:gd name="T1" fmla="*/ 0 h 887"/>
                  <a:gd name="T2" fmla="*/ 713 w 713"/>
                  <a:gd name="T3" fmla="*/ 0 h 887"/>
                  <a:gd name="T4" fmla="*/ 713 w 713"/>
                  <a:gd name="T5" fmla="*/ 887 h 887"/>
                  <a:gd name="T6" fmla="*/ 0 w 713"/>
                  <a:gd name="T7" fmla="*/ 887 h 887"/>
                  <a:gd name="T8" fmla="*/ 0 w 713"/>
                  <a:gd name="T9" fmla="*/ 0 h 887"/>
                  <a:gd name="T10" fmla="*/ 0 w 713"/>
                  <a:gd name="T11" fmla="*/ 0 h 887"/>
                </a:gdLst>
                <a:ahLst/>
                <a:cxnLst>
                  <a:cxn ang="0">
                    <a:pos x="T0" y="T1"/>
                  </a:cxn>
                  <a:cxn ang="0">
                    <a:pos x="T2" y="T3"/>
                  </a:cxn>
                  <a:cxn ang="0">
                    <a:pos x="T4" y="T5"/>
                  </a:cxn>
                  <a:cxn ang="0">
                    <a:pos x="T6" y="T7"/>
                  </a:cxn>
                  <a:cxn ang="0">
                    <a:pos x="T8" y="T9"/>
                  </a:cxn>
                  <a:cxn ang="0">
                    <a:pos x="T10" y="T11"/>
                  </a:cxn>
                </a:cxnLst>
                <a:rect l="0" t="0" r="r" b="b"/>
                <a:pathLst>
                  <a:path w="713" h="887">
                    <a:moveTo>
                      <a:pt x="0" y="0"/>
                    </a:moveTo>
                    <a:lnTo>
                      <a:pt x="713" y="0"/>
                    </a:lnTo>
                    <a:lnTo>
                      <a:pt x="713" y="887"/>
                    </a:lnTo>
                    <a:lnTo>
                      <a:pt x="0" y="88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4" name="Freeform 26"/>
              <p:cNvSpPr>
                <a:spLocks/>
              </p:cNvSpPr>
              <p:nvPr/>
            </p:nvSpPr>
            <p:spPr bwMode="auto">
              <a:xfrm flipH="1">
                <a:off x="8811994" y="5718707"/>
                <a:ext cx="337456" cy="54770"/>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175" name="Freeform 26"/>
              <p:cNvSpPr>
                <a:spLocks/>
              </p:cNvSpPr>
              <p:nvPr/>
            </p:nvSpPr>
            <p:spPr bwMode="auto">
              <a:xfrm flipH="1">
                <a:off x="8811994" y="5802050"/>
                <a:ext cx="337456" cy="54770"/>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50" name="TextBox 49"/>
            <p:cNvSpPr txBox="1"/>
            <p:nvPr/>
          </p:nvSpPr>
          <p:spPr>
            <a:xfrm>
              <a:off x="293618" y="5605419"/>
              <a:ext cx="3491647" cy="608783"/>
            </a:xfrm>
            <a:prstGeom prst="rect">
              <a:avLst/>
            </a:prstGeom>
            <a:noFill/>
          </p:spPr>
          <p:txBody>
            <a:bodyPr wrap="square" lIns="0" tIns="0" rIns="0" bIns="0" rtlCol="0" anchor="ctr" anchorCtr="0">
              <a:noAutofit/>
            </a:bodyPr>
            <a:lstStyle/>
            <a:p>
              <a:pPr algn="ctr">
                <a:lnSpc>
                  <a:spcPct val="90000"/>
                </a:lnSpc>
                <a:spcAft>
                  <a:spcPts val="612"/>
                </a:spcAft>
              </a:pPr>
              <a:r>
                <a:rPr lang="en-US" sz="2400" dirty="0" smtClean="0">
                  <a:solidFill>
                    <a:schemeClr val="bg1"/>
                  </a:solidFill>
                  <a:latin typeface="+mj-lt"/>
                </a:rPr>
                <a:t>On-premises </a:t>
              </a:r>
              <a:r>
                <a:rPr lang="en-US" sz="2400" dirty="0">
                  <a:solidFill>
                    <a:schemeClr val="bg1"/>
                  </a:solidFill>
                  <a:latin typeface="+mj-lt"/>
                </a:rPr>
                <a:t>i</a:t>
              </a:r>
              <a:r>
                <a:rPr lang="en-US" sz="2400" dirty="0" smtClean="0">
                  <a:solidFill>
                    <a:schemeClr val="bg1"/>
                  </a:solidFill>
                  <a:latin typeface="+mj-lt"/>
                </a:rPr>
                <a:t>nstance</a:t>
              </a:r>
              <a:endParaRPr lang="en-US" sz="2400" dirty="0">
                <a:solidFill>
                  <a:schemeClr val="bg1"/>
                </a:solidFill>
                <a:latin typeface="+mj-lt"/>
              </a:endParaRPr>
            </a:p>
          </p:txBody>
        </p:sp>
        <p:sp>
          <p:nvSpPr>
            <p:cNvPr id="52" name="TextBox 51"/>
            <p:cNvSpPr txBox="1"/>
            <p:nvPr/>
          </p:nvSpPr>
          <p:spPr>
            <a:xfrm>
              <a:off x="3785266" y="5605419"/>
              <a:ext cx="3491646" cy="608783"/>
            </a:xfrm>
            <a:prstGeom prst="rect">
              <a:avLst/>
            </a:prstGeom>
            <a:noFill/>
          </p:spPr>
          <p:txBody>
            <a:bodyPr wrap="square" lIns="0" tIns="0" rIns="0" bIns="0" rtlCol="0" anchor="ctr" anchorCtr="0">
              <a:noAutofit/>
            </a:bodyPr>
            <a:lstStyle/>
            <a:p>
              <a:pPr algn="ctr">
                <a:lnSpc>
                  <a:spcPct val="90000"/>
                </a:lnSpc>
                <a:spcAft>
                  <a:spcPts val="612"/>
                </a:spcAft>
              </a:pPr>
              <a:r>
                <a:rPr lang="en-US" sz="2400" dirty="0">
                  <a:solidFill>
                    <a:schemeClr val="bg1"/>
                  </a:solidFill>
                  <a:latin typeface="+mj-lt"/>
                </a:rPr>
                <a:t>Azure</a:t>
              </a:r>
            </a:p>
          </p:txBody>
        </p:sp>
        <p:sp>
          <p:nvSpPr>
            <p:cNvPr id="59" name="TextBox 58"/>
            <p:cNvSpPr txBox="1"/>
            <p:nvPr/>
          </p:nvSpPr>
          <p:spPr>
            <a:xfrm rot="5400000">
              <a:off x="2171689" y="2858862"/>
              <a:ext cx="2825724" cy="512315"/>
            </a:xfrm>
            <a:prstGeom prst="rect">
              <a:avLst/>
            </a:prstGeom>
            <a:noFill/>
          </p:spPr>
          <p:txBody>
            <a:bodyPr wrap="square" lIns="186521" tIns="149217" rIns="186521" bIns="149217" rtlCol="0">
              <a:noAutofit/>
            </a:bodyPr>
            <a:lstStyle/>
            <a:p>
              <a:pPr>
                <a:lnSpc>
                  <a:spcPct val="90000"/>
                </a:lnSpc>
                <a:spcAft>
                  <a:spcPts val="612"/>
                </a:spcAft>
              </a:pPr>
              <a:r>
                <a:rPr lang="en-US" sz="1600" dirty="0">
                  <a:solidFill>
                    <a:schemeClr val="bg1"/>
                  </a:solidFill>
                </a:rPr>
                <a:t>Internet </a:t>
              </a:r>
              <a:r>
                <a:rPr lang="en-US" sz="1600" dirty="0" smtClean="0">
                  <a:solidFill>
                    <a:schemeClr val="bg1"/>
                  </a:solidFill>
                </a:rPr>
                <a:t>boundary</a:t>
              </a:r>
              <a:endParaRPr lang="en-US" sz="1600" dirty="0">
                <a:solidFill>
                  <a:schemeClr val="bg1"/>
                </a:solidFill>
              </a:endParaRPr>
            </a:p>
          </p:txBody>
        </p:sp>
        <p:cxnSp>
          <p:nvCxnSpPr>
            <p:cNvPr id="66" name="Straight Connector 65"/>
            <p:cNvCxnSpPr/>
            <p:nvPr/>
          </p:nvCxnSpPr>
          <p:spPr>
            <a:xfrm>
              <a:off x="3785265" y="1718475"/>
              <a:ext cx="0" cy="4572000"/>
            </a:xfrm>
            <a:prstGeom prst="line">
              <a:avLst/>
            </a:prstGeom>
            <a:ln w="31750">
              <a:solidFill>
                <a:schemeClr val="bg1">
                  <a:alpha val="5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871922" y="3670730"/>
              <a:ext cx="1747043" cy="679685"/>
              <a:chOff x="2887985" y="3670730"/>
              <a:chExt cx="1747043" cy="679685"/>
            </a:xfrm>
          </p:grpSpPr>
          <p:sp>
            <p:nvSpPr>
              <p:cNvPr id="69" name="TextBox 68"/>
              <p:cNvSpPr txBox="1"/>
              <p:nvPr/>
            </p:nvSpPr>
            <p:spPr>
              <a:xfrm>
                <a:off x="2967628" y="3670730"/>
                <a:ext cx="1667400" cy="679685"/>
              </a:xfrm>
              <a:prstGeom prst="rect">
                <a:avLst/>
              </a:prstGeom>
              <a:solidFill>
                <a:schemeClr val="bg1">
                  <a:lumMod val="20000"/>
                  <a:lumOff val="80000"/>
                </a:schemeClr>
              </a:solidFill>
            </p:spPr>
            <p:txBody>
              <a:bodyPr wrap="square" lIns="182880" tIns="146304" rIns="182880" bIns="146304" rtlCol="0">
                <a:noAutofit/>
              </a:bodyPr>
              <a:lstStyle/>
              <a:p>
                <a:pPr algn="ctr">
                  <a:lnSpc>
                    <a:spcPct val="90000"/>
                  </a:lnSpc>
                  <a:spcAft>
                    <a:spcPts val="612"/>
                  </a:spcAft>
                </a:pPr>
                <a:r>
                  <a:rPr lang="en-US" sz="1600" dirty="0">
                    <a:solidFill>
                      <a:schemeClr val="bg1"/>
                    </a:solidFill>
                  </a:rPr>
                  <a:t>Linked </a:t>
                </a:r>
                <a:r>
                  <a:rPr lang="en-US" sz="1600" dirty="0" smtClean="0">
                    <a:solidFill>
                      <a:schemeClr val="bg1"/>
                    </a:solidFill>
                  </a:rPr>
                  <a:t>servers</a:t>
                </a:r>
                <a:endParaRPr lang="en-US" sz="1600" dirty="0">
                  <a:solidFill>
                    <a:schemeClr val="bg1"/>
                  </a:solidFill>
                </a:endParaRPr>
              </a:p>
            </p:txBody>
          </p:sp>
          <p:cxnSp>
            <p:nvCxnSpPr>
              <p:cNvPr id="70" name="Straight Arrow Connector 69"/>
              <p:cNvCxnSpPr/>
              <p:nvPr/>
            </p:nvCxnSpPr>
            <p:spPr>
              <a:xfrm>
                <a:off x="2887985" y="4147354"/>
                <a:ext cx="1664944" cy="0"/>
              </a:xfrm>
              <a:prstGeom prst="straightConnector1">
                <a:avLst/>
              </a:prstGeom>
              <a:ln w="31750">
                <a:solidFill>
                  <a:schemeClr val="bg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83" name="Freeform 23"/>
            <p:cNvSpPr>
              <a:spLocks/>
            </p:cNvSpPr>
            <p:nvPr/>
          </p:nvSpPr>
          <p:spPr bwMode="auto">
            <a:xfrm flipH="1">
              <a:off x="4102025" y="2195753"/>
              <a:ext cx="1840633" cy="993099"/>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40000"/>
                <a:lumOff val="60000"/>
              </a:schemeClr>
            </a:solidFill>
            <a:ln>
              <a:noFill/>
            </a:ln>
            <a:extLst/>
          </p:spPr>
          <p:txBody>
            <a:bodyPr vert="horz" wrap="square" lIns="93260" tIns="46630" rIns="93260" bIns="46630" numCol="1" anchor="t" anchorCtr="0" compatLnSpc="1">
              <a:prstTxWarp prst="textNoShape">
                <a:avLst/>
              </a:prstTxWarp>
            </a:bodyPr>
            <a:lstStyle/>
            <a:p>
              <a:endParaRPr lang="en-US" sz="2448" dirty="0"/>
            </a:p>
          </p:txBody>
        </p:sp>
        <p:sp>
          <p:nvSpPr>
            <p:cNvPr id="90" name="Freeform 15"/>
            <p:cNvSpPr>
              <a:spLocks/>
            </p:cNvSpPr>
            <p:nvPr/>
          </p:nvSpPr>
          <p:spPr bwMode="auto">
            <a:xfrm>
              <a:off x="5116327" y="3319804"/>
              <a:ext cx="1954434" cy="846975"/>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60000"/>
                <a:lumOff val="40000"/>
              </a:schemeClr>
            </a:solidFill>
            <a:ln>
              <a:noFill/>
            </a:ln>
            <a:extLst/>
          </p:spPr>
          <p:txBody>
            <a:bodyPr vert="horz" wrap="square" lIns="93260" tIns="46630" rIns="93260" bIns="46630" numCol="1" anchor="t" anchorCtr="0" compatLnSpc="1">
              <a:prstTxWarp prst="textNoShape">
                <a:avLst/>
              </a:prstTxWarp>
            </a:bodyPr>
            <a:lstStyle/>
            <a:p>
              <a:endParaRPr lang="en-US" sz="2448" dirty="0"/>
            </a:p>
          </p:txBody>
        </p:sp>
        <p:grpSp>
          <p:nvGrpSpPr>
            <p:cNvPr id="91" name="Group 90"/>
            <p:cNvGrpSpPr/>
            <p:nvPr/>
          </p:nvGrpSpPr>
          <p:grpSpPr>
            <a:xfrm>
              <a:off x="4536866" y="2635739"/>
              <a:ext cx="1988447" cy="2637901"/>
              <a:chOff x="4117522" y="3129132"/>
              <a:chExt cx="1616528" cy="2144508"/>
            </a:xfrm>
          </p:grpSpPr>
          <p:grpSp>
            <p:nvGrpSpPr>
              <p:cNvPr id="92" name="Group 99"/>
              <p:cNvGrpSpPr>
                <a:grpSpLocks noChangeAspect="1"/>
              </p:cNvGrpSpPr>
              <p:nvPr/>
            </p:nvGrpSpPr>
            <p:grpSpPr bwMode="auto">
              <a:xfrm>
                <a:off x="4117522" y="3129132"/>
                <a:ext cx="1616528" cy="2144508"/>
                <a:chOff x="1879" y="2606"/>
                <a:chExt cx="248" cy="329"/>
              </a:xfrm>
            </p:grpSpPr>
            <p:sp>
              <p:nvSpPr>
                <p:cNvPr id="94"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5"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100" dirty="0" smtClean="0">
                      <a:solidFill>
                        <a:schemeClr val="bg1"/>
                      </a:solidFill>
                    </a:rPr>
                    <a:t>Remote Endpoint</a:t>
                  </a:r>
                  <a:endParaRPr lang="en-US" sz="1100" dirty="0">
                    <a:solidFill>
                      <a:schemeClr val="bg1"/>
                    </a:solidFill>
                  </a:endParaRPr>
                </a:p>
              </p:txBody>
            </p:sp>
          </p:grpSp>
          <p:sp>
            <p:nvSpPr>
              <p:cNvPr id="93" name="Rectangle 92"/>
              <p:cNvSpPr/>
              <p:nvPr/>
            </p:nvSpPr>
            <p:spPr bwMode="auto">
              <a:xfrm>
                <a:off x="4352179" y="3841072"/>
                <a:ext cx="1150481" cy="1078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a:lnSpc>
                    <a:spcPct val="90000"/>
                  </a:lnSpc>
                </a:pPr>
                <a:r>
                  <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rPr>
                  <a:t>Remote Data</a:t>
                </a:r>
              </a:p>
            </p:txBody>
          </p:sp>
        </p:grpSp>
        <p:grpSp>
          <p:nvGrpSpPr>
            <p:cNvPr id="14" name="Group 4"/>
            <p:cNvGrpSpPr>
              <a:grpSpLocks noChangeAspect="1"/>
            </p:cNvGrpSpPr>
            <p:nvPr/>
          </p:nvGrpSpPr>
          <p:grpSpPr bwMode="auto">
            <a:xfrm flipH="1">
              <a:off x="767382" y="3931392"/>
              <a:ext cx="418728" cy="905184"/>
              <a:chOff x="7810" y="2523"/>
              <a:chExt cx="711" cy="1537"/>
            </a:xfrm>
          </p:grpSpPr>
          <p:sp>
            <p:nvSpPr>
              <p:cNvPr id="16" name="Freeform 5"/>
              <p:cNvSpPr>
                <a:spLocks/>
              </p:cNvSpPr>
              <p:nvPr/>
            </p:nvSpPr>
            <p:spPr bwMode="auto">
              <a:xfrm>
                <a:off x="7810" y="2523"/>
                <a:ext cx="711" cy="1537"/>
              </a:xfrm>
              <a:custGeom>
                <a:avLst/>
                <a:gdLst>
                  <a:gd name="T0" fmla="*/ 0 w 711"/>
                  <a:gd name="T1" fmla="*/ 0 h 1537"/>
                  <a:gd name="T2" fmla="*/ 711 w 711"/>
                  <a:gd name="T3" fmla="*/ 0 h 1537"/>
                  <a:gd name="T4" fmla="*/ 711 w 711"/>
                  <a:gd name="T5" fmla="*/ 1537 h 1537"/>
                  <a:gd name="T6" fmla="*/ 0 w 711"/>
                  <a:gd name="T7" fmla="*/ 1537 h 1537"/>
                  <a:gd name="T8" fmla="*/ 0 w 711"/>
                  <a:gd name="T9" fmla="*/ 0 h 1537"/>
                  <a:gd name="T10" fmla="*/ 0 w 711"/>
                  <a:gd name="T11" fmla="*/ 0 h 1537"/>
                </a:gdLst>
                <a:ahLst/>
                <a:cxnLst>
                  <a:cxn ang="0">
                    <a:pos x="T0" y="T1"/>
                  </a:cxn>
                  <a:cxn ang="0">
                    <a:pos x="T2" y="T3"/>
                  </a:cxn>
                  <a:cxn ang="0">
                    <a:pos x="T4" y="T5"/>
                  </a:cxn>
                  <a:cxn ang="0">
                    <a:pos x="T6" y="T7"/>
                  </a:cxn>
                  <a:cxn ang="0">
                    <a:pos x="T8" y="T9"/>
                  </a:cxn>
                  <a:cxn ang="0">
                    <a:pos x="T10" y="T11"/>
                  </a:cxn>
                </a:cxnLst>
                <a:rect l="0" t="0" r="r" b="b"/>
                <a:pathLst>
                  <a:path w="711" h="1537">
                    <a:moveTo>
                      <a:pt x="0" y="0"/>
                    </a:moveTo>
                    <a:lnTo>
                      <a:pt x="711" y="0"/>
                    </a:lnTo>
                    <a:lnTo>
                      <a:pt x="711" y="1537"/>
                    </a:lnTo>
                    <a:lnTo>
                      <a:pt x="0" y="153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6"/>
              <p:cNvSpPr>
                <a:spLocks/>
              </p:cNvSpPr>
              <p:nvPr/>
            </p:nvSpPr>
            <p:spPr bwMode="auto">
              <a:xfrm>
                <a:off x="7882" y="3253"/>
                <a:ext cx="572" cy="95"/>
              </a:xfrm>
              <a:custGeom>
                <a:avLst/>
                <a:gdLst>
                  <a:gd name="T0" fmla="*/ 0 w 572"/>
                  <a:gd name="T1" fmla="*/ 0 h 95"/>
                  <a:gd name="T2" fmla="*/ 572 w 572"/>
                  <a:gd name="T3" fmla="*/ 0 h 95"/>
                  <a:gd name="T4" fmla="*/ 572 w 572"/>
                  <a:gd name="T5" fmla="*/ 95 h 95"/>
                  <a:gd name="T6" fmla="*/ 0 w 572"/>
                  <a:gd name="T7" fmla="*/ 95 h 95"/>
                  <a:gd name="T8" fmla="*/ 0 w 572"/>
                  <a:gd name="T9" fmla="*/ 0 h 95"/>
                  <a:gd name="T10" fmla="*/ 0 w 572"/>
                  <a:gd name="T11" fmla="*/ 0 h 95"/>
                </a:gdLst>
                <a:ahLst/>
                <a:cxnLst>
                  <a:cxn ang="0">
                    <a:pos x="T0" y="T1"/>
                  </a:cxn>
                  <a:cxn ang="0">
                    <a:pos x="T2" y="T3"/>
                  </a:cxn>
                  <a:cxn ang="0">
                    <a:pos x="T4" y="T5"/>
                  </a:cxn>
                  <a:cxn ang="0">
                    <a:pos x="T6" y="T7"/>
                  </a:cxn>
                  <a:cxn ang="0">
                    <a:pos x="T8" y="T9"/>
                  </a:cxn>
                  <a:cxn ang="0">
                    <a:pos x="T10" y="T11"/>
                  </a:cxn>
                </a:cxnLst>
                <a:rect l="0" t="0" r="r" b="b"/>
                <a:pathLst>
                  <a:path w="572" h="95">
                    <a:moveTo>
                      <a:pt x="0" y="0"/>
                    </a:moveTo>
                    <a:lnTo>
                      <a:pt x="572" y="0"/>
                    </a:lnTo>
                    <a:lnTo>
                      <a:pt x="572" y="95"/>
                    </a:lnTo>
                    <a:lnTo>
                      <a:pt x="0" y="95"/>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7"/>
              <p:cNvSpPr>
                <a:spLocks/>
              </p:cNvSpPr>
              <p:nvPr/>
            </p:nvSpPr>
            <p:spPr bwMode="auto">
              <a:xfrm>
                <a:off x="7882" y="3415"/>
                <a:ext cx="572" cy="90"/>
              </a:xfrm>
              <a:custGeom>
                <a:avLst/>
                <a:gdLst>
                  <a:gd name="T0" fmla="*/ 0 w 572"/>
                  <a:gd name="T1" fmla="*/ 0 h 90"/>
                  <a:gd name="T2" fmla="*/ 572 w 572"/>
                  <a:gd name="T3" fmla="*/ 0 h 90"/>
                  <a:gd name="T4" fmla="*/ 572 w 572"/>
                  <a:gd name="T5" fmla="*/ 90 h 90"/>
                  <a:gd name="T6" fmla="*/ 0 w 572"/>
                  <a:gd name="T7" fmla="*/ 90 h 90"/>
                  <a:gd name="T8" fmla="*/ 0 w 572"/>
                  <a:gd name="T9" fmla="*/ 0 h 90"/>
                  <a:gd name="T10" fmla="*/ 0 w 572"/>
                  <a:gd name="T11" fmla="*/ 0 h 90"/>
                </a:gdLst>
                <a:ahLst/>
                <a:cxnLst>
                  <a:cxn ang="0">
                    <a:pos x="T0" y="T1"/>
                  </a:cxn>
                  <a:cxn ang="0">
                    <a:pos x="T2" y="T3"/>
                  </a:cxn>
                  <a:cxn ang="0">
                    <a:pos x="T4" y="T5"/>
                  </a:cxn>
                  <a:cxn ang="0">
                    <a:pos x="T6" y="T7"/>
                  </a:cxn>
                  <a:cxn ang="0">
                    <a:pos x="T8" y="T9"/>
                  </a:cxn>
                  <a:cxn ang="0">
                    <a:pos x="T10" y="T11"/>
                  </a:cxn>
                </a:cxnLst>
                <a:rect l="0" t="0" r="r" b="b"/>
                <a:pathLst>
                  <a:path w="572" h="90">
                    <a:moveTo>
                      <a:pt x="0" y="0"/>
                    </a:moveTo>
                    <a:lnTo>
                      <a:pt x="572" y="0"/>
                    </a:lnTo>
                    <a:lnTo>
                      <a:pt x="572"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8"/>
              <p:cNvSpPr>
                <a:spLocks/>
              </p:cNvSpPr>
              <p:nvPr/>
            </p:nvSpPr>
            <p:spPr bwMode="auto">
              <a:xfrm>
                <a:off x="7882" y="3574"/>
                <a:ext cx="572" cy="90"/>
              </a:xfrm>
              <a:custGeom>
                <a:avLst/>
                <a:gdLst>
                  <a:gd name="T0" fmla="*/ 0 w 572"/>
                  <a:gd name="T1" fmla="*/ 0 h 90"/>
                  <a:gd name="T2" fmla="*/ 572 w 572"/>
                  <a:gd name="T3" fmla="*/ 0 h 90"/>
                  <a:gd name="T4" fmla="*/ 572 w 572"/>
                  <a:gd name="T5" fmla="*/ 90 h 90"/>
                  <a:gd name="T6" fmla="*/ 0 w 572"/>
                  <a:gd name="T7" fmla="*/ 90 h 90"/>
                  <a:gd name="T8" fmla="*/ 0 w 572"/>
                  <a:gd name="T9" fmla="*/ 0 h 90"/>
                  <a:gd name="T10" fmla="*/ 0 w 572"/>
                  <a:gd name="T11" fmla="*/ 0 h 90"/>
                </a:gdLst>
                <a:ahLst/>
                <a:cxnLst>
                  <a:cxn ang="0">
                    <a:pos x="T0" y="T1"/>
                  </a:cxn>
                  <a:cxn ang="0">
                    <a:pos x="T2" y="T3"/>
                  </a:cxn>
                  <a:cxn ang="0">
                    <a:pos x="T4" y="T5"/>
                  </a:cxn>
                  <a:cxn ang="0">
                    <a:pos x="T6" y="T7"/>
                  </a:cxn>
                  <a:cxn ang="0">
                    <a:pos x="T8" y="T9"/>
                  </a:cxn>
                  <a:cxn ang="0">
                    <a:pos x="T10" y="T11"/>
                  </a:cxn>
                </a:cxnLst>
                <a:rect l="0" t="0" r="r" b="b"/>
                <a:pathLst>
                  <a:path w="572" h="90">
                    <a:moveTo>
                      <a:pt x="0" y="0"/>
                    </a:moveTo>
                    <a:lnTo>
                      <a:pt x="572" y="0"/>
                    </a:lnTo>
                    <a:lnTo>
                      <a:pt x="572"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9"/>
              <p:cNvSpPr>
                <a:spLocks/>
              </p:cNvSpPr>
              <p:nvPr/>
            </p:nvSpPr>
            <p:spPr bwMode="auto">
              <a:xfrm>
                <a:off x="7882" y="3730"/>
                <a:ext cx="572" cy="93"/>
              </a:xfrm>
              <a:custGeom>
                <a:avLst/>
                <a:gdLst>
                  <a:gd name="T0" fmla="*/ 0 w 572"/>
                  <a:gd name="T1" fmla="*/ 0 h 93"/>
                  <a:gd name="T2" fmla="*/ 572 w 572"/>
                  <a:gd name="T3" fmla="*/ 0 h 93"/>
                  <a:gd name="T4" fmla="*/ 572 w 572"/>
                  <a:gd name="T5" fmla="*/ 93 h 93"/>
                  <a:gd name="T6" fmla="*/ 0 w 572"/>
                  <a:gd name="T7" fmla="*/ 93 h 93"/>
                  <a:gd name="T8" fmla="*/ 0 w 572"/>
                  <a:gd name="T9" fmla="*/ 0 h 93"/>
                  <a:gd name="T10" fmla="*/ 0 w 572"/>
                  <a:gd name="T11" fmla="*/ 0 h 93"/>
                </a:gdLst>
                <a:ahLst/>
                <a:cxnLst>
                  <a:cxn ang="0">
                    <a:pos x="T0" y="T1"/>
                  </a:cxn>
                  <a:cxn ang="0">
                    <a:pos x="T2" y="T3"/>
                  </a:cxn>
                  <a:cxn ang="0">
                    <a:pos x="T4" y="T5"/>
                  </a:cxn>
                  <a:cxn ang="0">
                    <a:pos x="T6" y="T7"/>
                  </a:cxn>
                  <a:cxn ang="0">
                    <a:pos x="T8" y="T9"/>
                  </a:cxn>
                  <a:cxn ang="0">
                    <a:pos x="T10" y="T11"/>
                  </a:cxn>
                </a:cxnLst>
                <a:rect l="0" t="0" r="r" b="b"/>
                <a:pathLst>
                  <a:path w="572" h="93">
                    <a:moveTo>
                      <a:pt x="0" y="0"/>
                    </a:moveTo>
                    <a:lnTo>
                      <a:pt x="572" y="0"/>
                    </a:lnTo>
                    <a:lnTo>
                      <a:pt x="572"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0"/>
              <p:cNvSpPr>
                <a:spLocks/>
              </p:cNvSpPr>
              <p:nvPr/>
            </p:nvSpPr>
            <p:spPr bwMode="auto">
              <a:xfrm>
                <a:off x="7882" y="2777"/>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1"/>
              <p:cNvSpPr>
                <a:spLocks/>
              </p:cNvSpPr>
              <p:nvPr/>
            </p:nvSpPr>
            <p:spPr bwMode="auto">
              <a:xfrm>
                <a:off x="7882" y="2936"/>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Freeform 12"/>
              <p:cNvSpPr>
                <a:spLocks/>
              </p:cNvSpPr>
              <p:nvPr/>
            </p:nvSpPr>
            <p:spPr bwMode="auto">
              <a:xfrm>
                <a:off x="7882" y="3095"/>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Freeform 13"/>
              <p:cNvSpPr>
                <a:spLocks/>
              </p:cNvSpPr>
              <p:nvPr/>
            </p:nvSpPr>
            <p:spPr bwMode="auto">
              <a:xfrm>
                <a:off x="7882" y="2618"/>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46" name="Group 145"/>
            <p:cNvGrpSpPr/>
            <p:nvPr/>
          </p:nvGrpSpPr>
          <p:grpSpPr>
            <a:xfrm>
              <a:off x="516021" y="4322440"/>
              <a:ext cx="419906" cy="514136"/>
              <a:chOff x="8771358" y="5398918"/>
              <a:chExt cx="419906" cy="514136"/>
            </a:xfrm>
          </p:grpSpPr>
          <p:sp>
            <p:nvSpPr>
              <p:cNvPr id="147" name="Freeform 20"/>
              <p:cNvSpPr>
                <a:spLocks/>
              </p:cNvSpPr>
              <p:nvPr/>
            </p:nvSpPr>
            <p:spPr bwMode="auto">
              <a:xfrm flipH="1">
                <a:off x="8771358" y="5398918"/>
                <a:ext cx="419906" cy="514136"/>
              </a:xfrm>
              <a:custGeom>
                <a:avLst/>
                <a:gdLst>
                  <a:gd name="T0" fmla="*/ 0 w 713"/>
                  <a:gd name="T1" fmla="*/ 0 h 887"/>
                  <a:gd name="T2" fmla="*/ 713 w 713"/>
                  <a:gd name="T3" fmla="*/ 0 h 887"/>
                  <a:gd name="T4" fmla="*/ 713 w 713"/>
                  <a:gd name="T5" fmla="*/ 887 h 887"/>
                  <a:gd name="T6" fmla="*/ 0 w 713"/>
                  <a:gd name="T7" fmla="*/ 887 h 887"/>
                  <a:gd name="T8" fmla="*/ 0 w 713"/>
                  <a:gd name="T9" fmla="*/ 0 h 887"/>
                  <a:gd name="T10" fmla="*/ 0 w 713"/>
                  <a:gd name="T11" fmla="*/ 0 h 887"/>
                </a:gdLst>
                <a:ahLst/>
                <a:cxnLst>
                  <a:cxn ang="0">
                    <a:pos x="T0" y="T1"/>
                  </a:cxn>
                  <a:cxn ang="0">
                    <a:pos x="T2" y="T3"/>
                  </a:cxn>
                  <a:cxn ang="0">
                    <a:pos x="T4" y="T5"/>
                  </a:cxn>
                  <a:cxn ang="0">
                    <a:pos x="T6" y="T7"/>
                  </a:cxn>
                  <a:cxn ang="0">
                    <a:pos x="T8" y="T9"/>
                  </a:cxn>
                  <a:cxn ang="0">
                    <a:pos x="T10" y="T11"/>
                  </a:cxn>
                </a:cxnLst>
                <a:rect l="0" t="0" r="r" b="b"/>
                <a:pathLst>
                  <a:path w="713" h="887">
                    <a:moveTo>
                      <a:pt x="0" y="0"/>
                    </a:moveTo>
                    <a:lnTo>
                      <a:pt x="713" y="0"/>
                    </a:lnTo>
                    <a:lnTo>
                      <a:pt x="713" y="887"/>
                    </a:lnTo>
                    <a:lnTo>
                      <a:pt x="0" y="88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8" name="Freeform 21"/>
              <p:cNvSpPr>
                <a:spLocks/>
              </p:cNvSpPr>
              <p:nvPr/>
            </p:nvSpPr>
            <p:spPr bwMode="auto">
              <a:xfrm flipH="1">
                <a:off x="8905634" y="5807047"/>
                <a:ext cx="55948" cy="106007"/>
              </a:xfrm>
              <a:custGeom>
                <a:avLst/>
                <a:gdLst>
                  <a:gd name="T0" fmla="*/ 0 w 95"/>
                  <a:gd name="T1" fmla="*/ 0 h 180"/>
                  <a:gd name="T2" fmla="*/ 95 w 95"/>
                  <a:gd name="T3" fmla="*/ 0 h 180"/>
                  <a:gd name="T4" fmla="*/ 95 w 95"/>
                  <a:gd name="T5" fmla="*/ 180 h 180"/>
                  <a:gd name="T6" fmla="*/ 0 w 95"/>
                  <a:gd name="T7" fmla="*/ 180 h 180"/>
                  <a:gd name="T8" fmla="*/ 0 w 95"/>
                  <a:gd name="T9" fmla="*/ 0 h 180"/>
                  <a:gd name="T10" fmla="*/ 0 w 95"/>
                  <a:gd name="T11" fmla="*/ 0 h 180"/>
                </a:gdLst>
                <a:ahLst/>
                <a:cxnLst>
                  <a:cxn ang="0">
                    <a:pos x="T0" y="T1"/>
                  </a:cxn>
                  <a:cxn ang="0">
                    <a:pos x="T2" y="T3"/>
                  </a:cxn>
                  <a:cxn ang="0">
                    <a:pos x="T4" y="T5"/>
                  </a:cxn>
                  <a:cxn ang="0">
                    <a:pos x="T6" y="T7"/>
                  </a:cxn>
                  <a:cxn ang="0">
                    <a:pos x="T8" y="T9"/>
                  </a:cxn>
                  <a:cxn ang="0">
                    <a:pos x="T10" y="T11"/>
                  </a:cxn>
                </a:cxnLst>
                <a:rect l="0" t="0" r="r" b="b"/>
                <a:pathLst>
                  <a:path w="95" h="180">
                    <a:moveTo>
                      <a:pt x="0" y="0"/>
                    </a:moveTo>
                    <a:lnTo>
                      <a:pt x="95" y="0"/>
                    </a:lnTo>
                    <a:lnTo>
                      <a:pt x="95" y="180"/>
                    </a:lnTo>
                    <a:lnTo>
                      <a:pt x="0" y="18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9" name="Freeform 22"/>
              <p:cNvSpPr>
                <a:spLocks/>
              </p:cNvSpPr>
              <p:nvPr/>
            </p:nvSpPr>
            <p:spPr bwMode="auto">
              <a:xfrm flipH="1">
                <a:off x="9001040" y="5807047"/>
                <a:ext cx="53004" cy="106007"/>
              </a:xfrm>
              <a:custGeom>
                <a:avLst/>
                <a:gdLst>
                  <a:gd name="T0" fmla="*/ 0 w 90"/>
                  <a:gd name="T1" fmla="*/ 0 h 180"/>
                  <a:gd name="T2" fmla="*/ 90 w 90"/>
                  <a:gd name="T3" fmla="*/ 0 h 180"/>
                  <a:gd name="T4" fmla="*/ 90 w 90"/>
                  <a:gd name="T5" fmla="*/ 180 h 180"/>
                  <a:gd name="T6" fmla="*/ 0 w 90"/>
                  <a:gd name="T7" fmla="*/ 180 h 180"/>
                  <a:gd name="T8" fmla="*/ 0 w 90"/>
                  <a:gd name="T9" fmla="*/ 0 h 180"/>
                  <a:gd name="T10" fmla="*/ 0 w 90"/>
                  <a:gd name="T11" fmla="*/ 0 h 180"/>
                </a:gdLst>
                <a:ahLst/>
                <a:cxnLst>
                  <a:cxn ang="0">
                    <a:pos x="T0" y="T1"/>
                  </a:cxn>
                  <a:cxn ang="0">
                    <a:pos x="T2" y="T3"/>
                  </a:cxn>
                  <a:cxn ang="0">
                    <a:pos x="T4" y="T5"/>
                  </a:cxn>
                  <a:cxn ang="0">
                    <a:pos x="T6" y="T7"/>
                  </a:cxn>
                  <a:cxn ang="0">
                    <a:pos x="T8" y="T9"/>
                  </a:cxn>
                  <a:cxn ang="0">
                    <a:pos x="T10" y="T11"/>
                  </a:cxn>
                </a:cxnLst>
                <a:rect l="0" t="0" r="r" b="b"/>
                <a:pathLst>
                  <a:path w="90" h="180">
                    <a:moveTo>
                      <a:pt x="0" y="0"/>
                    </a:moveTo>
                    <a:lnTo>
                      <a:pt x="90" y="0"/>
                    </a:lnTo>
                    <a:lnTo>
                      <a:pt x="90" y="180"/>
                    </a:lnTo>
                    <a:lnTo>
                      <a:pt x="0" y="18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0" name="Freeform 23"/>
              <p:cNvSpPr>
                <a:spLocks/>
              </p:cNvSpPr>
              <p:nvPr/>
            </p:nvSpPr>
            <p:spPr bwMode="auto">
              <a:xfrm flipH="1">
                <a:off x="8811994" y="5437788"/>
                <a:ext cx="337456" cy="55948"/>
              </a:xfrm>
              <a:custGeom>
                <a:avLst/>
                <a:gdLst>
                  <a:gd name="T0" fmla="*/ 0 w 573"/>
                  <a:gd name="T1" fmla="*/ 0 h 95"/>
                  <a:gd name="T2" fmla="*/ 573 w 573"/>
                  <a:gd name="T3" fmla="*/ 0 h 95"/>
                  <a:gd name="T4" fmla="*/ 573 w 573"/>
                  <a:gd name="T5" fmla="*/ 95 h 95"/>
                  <a:gd name="T6" fmla="*/ 0 w 573"/>
                  <a:gd name="T7" fmla="*/ 95 h 95"/>
                  <a:gd name="T8" fmla="*/ 0 w 573"/>
                  <a:gd name="T9" fmla="*/ 0 h 95"/>
                  <a:gd name="T10" fmla="*/ 0 w 573"/>
                  <a:gd name="T11" fmla="*/ 0 h 95"/>
                </a:gdLst>
                <a:ahLst/>
                <a:cxnLst>
                  <a:cxn ang="0">
                    <a:pos x="T0" y="T1"/>
                  </a:cxn>
                  <a:cxn ang="0">
                    <a:pos x="T2" y="T3"/>
                  </a:cxn>
                  <a:cxn ang="0">
                    <a:pos x="T4" y="T5"/>
                  </a:cxn>
                  <a:cxn ang="0">
                    <a:pos x="T6" y="T7"/>
                  </a:cxn>
                  <a:cxn ang="0">
                    <a:pos x="T8" y="T9"/>
                  </a:cxn>
                  <a:cxn ang="0">
                    <a:pos x="T10" y="T11"/>
                  </a:cxn>
                </a:cxnLst>
                <a:rect l="0" t="0" r="r" b="b"/>
                <a:pathLst>
                  <a:path w="573" h="95">
                    <a:moveTo>
                      <a:pt x="0" y="0"/>
                    </a:moveTo>
                    <a:lnTo>
                      <a:pt x="573" y="0"/>
                    </a:lnTo>
                    <a:lnTo>
                      <a:pt x="573" y="95"/>
                    </a:lnTo>
                    <a:lnTo>
                      <a:pt x="0" y="95"/>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1" name="Freeform 24"/>
              <p:cNvSpPr>
                <a:spLocks/>
              </p:cNvSpPr>
              <p:nvPr/>
            </p:nvSpPr>
            <p:spPr bwMode="auto">
              <a:xfrm flipH="1">
                <a:off x="8811994" y="5533195"/>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2" name="Freeform 25"/>
              <p:cNvSpPr>
                <a:spLocks/>
              </p:cNvSpPr>
              <p:nvPr/>
            </p:nvSpPr>
            <p:spPr bwMode="auto">
              <a:xfrm flipH="1">
                <a:off x="8811994" y="5626834"/>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3" name="Freeform 26"/>
              <p:cNvSpPr>
                <a:spLocks/>
              </p:cNvSpPr>
              <p:nvPr/>
            </p:nvSpPr>
            <p:spPr bwMode="auto">
              <a:xfrm flipH="1">
                <a:off x="8811994" y="5718707"/>
                <a:ext cx="337456" cy="54770"/>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4" name="Group 153"/>
            <p:cNvGrpSpPr/>
            <p:nvPr/>
          </p:nvGrpSpPr>
          <p:grpSpPr>
            <a:xfrm>
              <a:off x="2970154" y="4314196"/>
              <a:ext cx="419906" cy="522380"/>
              <a:chOff x="8771358" y="5390674"/>
              <a:chExt cx="419906" cy="522380"/>
            </a:xfrm>
          </p:grpSpPr>
          <p:sp>
            <p:nvSpPr>
              <p:cNvPr id="155" name="Freeform 20"/>
              <p:cNvSpPr>
                <a:spLocks/>
              </p:cNvSpPr>
              <p:nvPr/>
            </p:nvSpPr>
            <p:spPr bwMode="auto">
              <a:xfrm flipH="1">
                <a:off x="8771358" y="5390674"/>
                <a:ext cx="419906" cy="522380"/>
              </a:xfrm>
              <a:custGeom>
                <a:avLst/>
                <a:gdLst>
                  <a:gd name="T0" fmla="*/ 0 w 713"/>
                  <a:gd name="T1" fmla="*/ 0 h 887"/>
                  <a:gd name="T2" fmla="*/ 713 w 713"/>
                  <a:gd name="T3" fmla="*/ 0 h 887"/>
                  <a:gd name="T4" fmla="*/ 713 w 713"/>
                  <a:gd name="T5" fmla="*/ 887 h 887"/>
                  <a:gd name="T6" fmla="*/ 0 w 713"/>
                  <a:gd name="T7" fmla="*/ 887 h 887"/>
                  <a:gd name="T8" fmla="*/ 0 w 713"/>
                  <a:gd name="T9" fmla="*/ 0 h 887"/>
                  <a:gd name="T10" fmla="*/ 0 w 713"/>
                  <a:gd name="T11" fmla="*/ 0 h 887"/>
                </a:gdLst>
                <a:ahLst/>
                <a:cxnLst>
                  <a:cxn ang="0">
                    <a:pos x="T0" y="T1"/>
                  </a:cxn>
                  <a:cxn ang="0">
                    <a:pos x="T2" y="T3"/>
                  </a:cxn>
                  <a:cxn ang="0">
                    <a:pos x="T4" y="T5"/>
                  </a:cxn>
                  <a:cxn ang="0">
                    <a:pos x="T6" y="T7"/>
                  </a:cxn>
                  <a:cxn ang="0">
                    <a:pos x="T8" y="T9"/>
                  </a:cxn>
                  <a:cxn ang="0">
                    <a:pos x="T10" y="T11"/>
                  </a:cxn>
                </a:cxnLst>
                <a:rect l="0" t="0" r="r" b="b"/>
                <a:pathLst>
                  <a:path w="713" h="887">
                    <a:moveTo>
                      <a:pt x="0" y="0"/>
                    </a:moveTo>
                    <a:lnTo>
                      <a:pt x="713" y="0"/>
                    </a:lnTo>
                    <a:lnTo>
                      <a:pt x="713" y="887"/>
                    </a:lnTo>
                    <a:lnTo>
                      <a:pt x="0" y="88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8" name="Freeform 23"/>
              <p:cNvSpPr>
                <a:spLocks/>
              </p:cNvSpPr>
              <p:nvPr/>
            </p:nvSpPr>
            <p:spPr bwMode="auto">
              <a:xfrm flipH="1">
                <a:off x="8811994" y="5437788"/>
                <a:ext cx="337456" cy="55948"/>
              </a:xfrm>
              <a:custGeom>
                <a:avLst/>
                <a:gdLst>
                  <a:gd name="T0" fmla="*/ 0 w 573"/>
                  <a:gd name="T1" fmla="*/ 0 h 95"/>
                  <a:gd name="T2" fmla="*/ 573 w 573"/>
                  <a:gd name="T3" fmla="*/ 0 h 95"/>
                  <a:gd name="T4" fmla="*/ 573 w 573"/>
                  <a:gd name="T5" fmla="*/ 95 h 95"/>
                  <a:gd name="T6" fmla="*/ 0 w 573"/>
                  <a:gd name="T7" fmla="*/ 95 h 95"/>
                  <a:gd name="T8" fmla="*/ 0 w 573"/>
                  <a:gd name="T9" fmla="*/ 0 h 95"/>
                  <a:gd name="T10" fmla="*/ 0 w 573"/>
                  <a:gd name="T11" fmla="*/ 0 h 95"/>
                </a:gdLst>
                <a:ahLst/>
                <a:cxnLst>
                  <a:cxn ang="0">
                    <a:pos x="T0" y="T1"/>
                  </a:cxn>
                  <a:cxn ang="0">
                    <a:pos x="T2" y="T3"/>
                  </a:cxn>
                  <a:cxn ang="0">
                    <a:pos x="T4" y="T5"/>
                  </a:cxn>
                  <a:cxn ang="0">
                    <a:pos x="T6" y="T7"/>
                  </a:cxn>
                  <a:cxn ang="0">
                    <a:pos x="T8" y="T9"/>
                  </a:cxn>
                  <a:cxn ang="0">
                    <a:pos x="T10" y="T11"/>
                  </a:cxn>
                </a:cxnLst>
                <a:rect l="0" t="0" r="r" b="b"/>
                <a:pathLst>
                  <a:path w="573" h="95">
                    <a:moveTo>
                      <a:pt x="0" y="0"/>
                    </a:moveTo>
                    <a:lnTo>
                      <a:pt x="573" y="0"/>
                    </a:lnTo>
                    <a:lnTo>
                      <a:pt x="573" y="95"/>
                    </a:lnTo>
                    <a:lnTo>
                      <a:pt x="0" y="95"/>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9" name="Freeform 24"/>
              <p:cNvSpPr>
                <a:spLocks/>
              </p:cNvSpPr>
              <p:nvPr/>
            </p:nvSpPr>
            <p:spPr bwMode="auto">
              <a:xfrm flipH="1">
                <a:off x="8811994" y="5533195"/>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25"/>
              <p:cNvSpPr>
                <a:spLocks/>
              </p:cNvSpPr>
              <p:nvPr/>
            </p:nvSpPr>
            <p:spPr bwMode="auto">
              <a:xfrm flipH="1">
                <a:off x="8811994" y="5626834"/>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26"/>
              <p:cNvSpPr>
                <a:spLocks/>
              </p:cNvSpPr>
              <p:nvPr/>
            </p:nvSpPr>
            <p:spPr bwMode="auto">
              <a:xfrm flipH="1">
                <a:off x="8811994" y="5718707"/>
                <a:ext cx="337456" cy="54770"/>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26"/>
              <p:cNvSpPr>
                <a:spLocks/>
              </p:cNvSpPr>
              <p:nvPr/>
            </p:nvSpPr>
            <p:spPr bwMode="auto">
              <a:xfrm flipH="1">
                <a:off x="8811994" y="5804431"/>
                <a:ext cx="337456" cy="108621"/>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62" name="Group 161"/>
            <p:cNvGrpSpPr/>
            <p:nvPr/>
          </p:nvGrpSpPr>
          <p:grpSpPr>
            <a:xfrm>
              <a:off x="1045218" y="2635739"/>
              <a:ext cx="1988447" cy="2637901"/>
              <a:chOff x="1717222" y="3129132"/>
              <a:chExt cx="1616528" cy="2144508"/>
            </a:xfrm>
          </p:grpSpPr>
          <p:grpSp>
            <p:nvGrpSpPr>
              <p:cNvPr id="163" name="Group 99"/>
              <p:cNvGrpSpPr>
                <a:grpSpLocks noChangeAspect="1"/>
              </p:cNvGrpSpPr>
              <p:nvPr/>
            </p:nvGrpSpPr>
            <p:grpSpPr bwMode="auto">
              <a:xfrm>
                <a:off x="1717222" y="3129132"/>
                <a:ext cx="1616528" cy="2144508"/>
                <a:chOff x="1879" y="2606"/>
                <a:chExt cx="248" cy="329"/>
              </a:xfrm>
            </p:grpSpPr>
            <p:sp>
              <p:nvSpPr>
                <p:cNvPr id="167"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100" dirty="0" smtClean="0">
                      <a:solidFill>
                        <a:schemeClr val="bg1"/>
                      </a:solidFill>
                    </a:rPr>
                    <a:t>Local</a:t>
                  </a:r>
                </a:p>
                <a:p>
                  <a:pPr algn="ctr"/>
                  <a:r>
                    <a:rPr lang="en-US" sz="1100" dirty="0" smtClean="0">
                      <a:solidFill>
                        <a:schemeClr val="bg1"/>
                      </a:solidFill>
                    </a:rPr>
                    <a:t>Database</a:t>
                  </a:r>
                  <a:endParaRPr lang="en-US" sz="1100" dirty="0">
                    <a:solidFill>
                      <a:schemeClr val="bg1"/>
                    </a:solidFill>
                  </a:endParaRPr>
                </a:p>
              </p:txBody>
            </p:sp>
          </p:grpSp>
          <p:grpSp>
            <p:nvGrpSpPr>
              <p:cNvPr id="164" name="Group 163"/>
              <p:cNvGrpSpPr/>
              <p:nvPr/>
            </p:nvGrpSpPr>
            <p:grpSpPr>
              <a:xfrm>
                <a:off x="1940331" y="3841072"/>
                <a:ext cx="1150481" cy="1078263"/>
                <a:chOff x="1940331" y="3803149"/>
                <a:chExt cx="1150481" cy="1078263"/>
              </a:xfrm>
            </p:grpSpPr>
            <p:sp>
              <p:nvSpPr>
                <p:cNvPr id="165" name="Rectangle 164"/>
                <p:cNvSpPr/>
                <p:nvPr/>
              </p:nvSpPr>
              <p:spPr bwMode="auto">
                <a:xfrm>
                  <a:off x="1940331" y="4360668"/>
                  <a:ext cx="1150481" cy="5207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a:lnSpc>
                      <a:spcPct val="90000"/>
                    </a:lnSpc>
                  </a:pPr>
                  <a:r>
                    <a:rPr lang="en-US" sz="1600" dirty="0" smtClean="0">
                      <a:solidFill>
                        <a:schemeClr val="bg1"/>
                      </a:solidFill>
                      <a:latin typeface="Segoe UI" panose="020B0502040204020203" pitchFamily="34" charset="0"/>
                      <a:ea typeface="Segoe UI" panose="020B0502040204020203" pitchFamily="34" charset="0"/>
                      <a:cs typeface="Segoe UI" panose="020B0502040204020203" pitchFamily="34" charset="0"/>
                    </a:rPr>
                    <a:t>Eligible </a:t>
                  </a:r>
                  <a:r>
                    <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rPr>
                    <a:t>Data</a:t>
                  </a:r>
                </a:p>
              </p:txBody>
            </p:sp>
            <p:sp>
              <p:nvSpPr>
                <p:cNvPr id="166" name="Rectangle 165"/>
                <p:cNvSpPr/>
                <p:nvPr/>
              </p:nvSpPr>
              <p:spPr bwMode="auto">
                <a:xfrm>
                  <a:off x="1940331" y="3803149"/>
                  <a:ext cx="1150481" cy="5207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a:lnSpc>
                      <a:spcPct val="90000"/>
                    </a:lnSpc>
                  </a:pPr>
                  <a:r>
                    <a:rPr lang="en-US" sz="1600" dirty="0">
                      <a:solidFill>
                        <a:schemeClr val="bg1"/>
                      </a:solidFill>
                      <a:latin typeface="Segoe UI" panose="020B0502040204020203" pitchFamily="34" charset="0"/>
                      <a:ea typeface="Segoe UI" panose="020B0502040204020203" pitchFamily="34" charset="0"/>
                      <a:cs typeface="Segoe UI" panose="020B0502040204020203" pitchFamily="34" charset="0"/>
                    </a:rPr>
                    <a:t>Local Data</a:t>
                  </a:r>
                </a:p>
              </p:txBody>
            </p:sp>
          </p:grpSp>
        </p:grpSp>
      </p:grpSp>
      <p:sp>
        <p:nvSpPr>
          <p:cNvPr id="182"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4800" dirty="0">
                <a:solidFill>
                  <a:schemeClr val="bg1"/>
                </a:solidFill>
              </a:rPr>
              <a:t>How Stretch Database works</a:t>
            </a:r>
            <a:endParaRPr lang="en-US" sz="4800" dirty="0">
              <a:solidFill>
                <a:srgbClr val="505050"/>
              </a:solidFill>
            </a:endParaRPr>
          </a:p>
        </p:txBody>
      </p:sp>
    </p:spTree>
    <p:extLst>
      <p:ext uri="{BB962C8B-B14F-4D97-AF65-F5344CB8AC3E}">
        <p14:creationId xmlns:p14="http://schemas.microsoft.com/office/powerpoint/2010/main" val="2783194521"/>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5"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4800" dirty="0">
                <a:solidFill>
                  <a:schemeClr val="bg1"/>
                </a:solidFill>
              </a:rPr>
              <a:t>Work without disruption</a:t>
            </a:r>
            <a:endParaRPr lang="en-US" sz="4800" dirty="0">
              <a:solidFill>
                <a:srgbClr val="505050"/>
              </a:solidFill>
            </a:endParaRPr>
          </a:p>
        </p:txBody>
      </p:sp>
      <p:sp>
        <p:nvSpPr>
          <p:cNvPr id="327" name="Text Placeholder 8"/>
          <p:cNvSpPr txBox="1">
            <a:spLocks/>
          </p:cNvSpPr>
          <p:nvPr/>
        </p:nvSpPr>
        <p:spPr>
          <a:xfrm>
            <a:off x="7650499" y="1327090"/>
            <a:ext cx="4226762" cy="3652282"/>
          </a:xfrm>
          <a:prstGeom prst="rect">
            <a:avLst/>
          </a:prstGeom>
        </p:spPr>
        <p:txBody>
          <a:bodyPr vert="horz" wrap="square" lIns="146304" tIns="182880" rIns="146304" bIns="18288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000"/>
              </a:spcBef>
              <a:buNone/>
            </a:pPr>
            <a:r>
              <a:rPr lang="en-US" sz="2000" dirty="0">
                <a:solidFill>
                  <a:schemeClr val="bg1"/>
                </a:solidFill>
                <a:latin typeface="+mn-lt"/>
              </a:rPr>
              <a:t>Business applications continue working without disruption</a:t>
            </a:r>
          </a:p>
          <a:p>
            <a:pPr marL="0" indent="0">
              <a:lnSpc>
                <a:spcPct val="100000"/>
              </a:lnSpc>
              <a:spcBef>
                <a:spcPts val="2000"/>
              </a:spcBef>
              <a:buNone/>
            </a:pPr>
            <a:r>
              <a:rPr lang="en-US" sz="2000" dirty="0">
                <a:solidFill>
                  <a:schemeClr val="bg1"/>
                </a:solidFill>
                <a:latin typeface="+mn-lt"/>
              </a:rPr>
              <a:t>Database administrator (DBA) scripts and tools work as before; all controls still held in local SQL Server</a:t>
            </a:r>
          </a:p>
          <a:p>
            <a:pPr marL="0" indent="0">
              <a:lnSpc>
                <a:spcPct val="100000"/>
              </a:lnSpc>
              <a:spcBef>
                <a:spcPts val="2000"/>
              </a:spcBef>
              <a:buNone/>
            </a:pPr>
            <a:r>
              <a:rPr lang="en-US" sz="2000" dirty="0">
                <a:solidFill>
                  <a:schemeClr val="bg1"/>
                </a:solidFill>
                <a:latin typeface="+mn-lt"/>
              </a:rPr>
              <a:t>Developers continue building or enhancing applications with existing tools and methods</a:t>
            </a:r>
          </a:p>
        </p:txBody>
      </p:sp>
      <p:grpSp>
        <p:nvGrpSpPr>
          <p:cNvPr id="688" name="Group 687"/>
          <p:cNvGrpSpPr/>
          <p:nvPr/>
        </p:nvGrpSpPr>
        <p:grpSpPr>
          <a:xfrm>
            <a:off x="442280" y="1543092"/>
            <a:ext cx="7027640" cy="4626867"/>
            <a:chOff x="442280" y="1543092"/>
            <a:chExt cx="7027640" cy="4626867"/>
          </a:xfrm>
        </p:grpSpPr>
        <p:sp>
          <p:nvSpPr>
            <p:cNvPr id="343" name="Freeform 186"/>
            <p:cNvSpPr>
              <a:spLocks/>
            </p:cNvSpPr>
            <p:nvPr/>
          </p:nvSpPr>
          <p:spPr bwMode="auto">
            <a:xfrm>
              <a:off x="3537733" y="3283597"/>
              <a:ext cx="3932187" cy="2886362"/>
            </a:xfrm>
            <a:custGeom>
              <a:avLst/>
              <a:gdLst>
                <a:gd name="T0" fmla="*/ 320 w 343"/>
                <a:gd name="T1" fmla="*/ 203 h 251"/>
                <a:gd name="T2" fmla="*/ 301 w 343"/>
                <a:gd name="T3" fmla="*/ 165 h 251"/>
                <a:gd name="T4" fmla="*/ 305 w 343"/>
                <a:gd name="T5" fmla="*/ 152 h 251"/>
                <a:gd name="T6" fmla="*/ 276 w 343"/>
                <a:gd name="T7" fmla="*/ 123 h 251"/>
                <a:gd name="T8" fmla="*/ 276 w 343"/>
                <a:gd name="T9" fmla="*/ 123 h 251"/>
                <a:gd name="T10" fmla="*/ 276 w 343"/>
                <a:gd name="T11" fmla="*/ 121 h 251"/>
                <a:gd name="T12" fmla="*/ 217 w 343"/>
                <a:gd name="T13" fmla="*/ 61 h 251"/>
                <a:gd name="T14" fmla="*/ 152 w 343"/>
                <a:gd name="T15" fmla="*/ 0 h 251"/>
                <a:gd name="T16" fmla="*/ 90 w 343"/>
                <a:gd name="T17" fmla="*/ 46 h 251"/>
                <a:gd name="T18" fmla="*/ 90 w 343"/>
                <a:gd name="T19" fmla="*/ 46 h 251"/>
                <a:gd name="T20" fmla="*/ 75 w 343"/>
                <a:gd name="T21" fmla="*/ 43 h 251"/>
                <a:gd name="T22" fmla="*/ 32 w 343"/>
                <a:gd name="T23" fmla="*/ 88 h 251"/>
                <a:gd name="T24" fmla="*/ 76 w 343"/>
                <a:gd name="T25" fmla="*/ 130 h 251"/>
                <a:gd name="T26" fmla="*/ 78 w 343"/>
                <a:gd name="T27" fmla="*/ 130 h 251"/>
                <a:gd name="T28" fmla="*/ 74 w 343"/>
                <a:gd name="T29" fmla="*/ 146 h 251"/>
                <a:gd name="T30" fmla="*/ 76 w 343"/>
                <a:gd name="T31" fmla="*/ 155 h 251"/>
                <a:gd name="T32" fmla="*/ 31 w 343"/>
                <a:gd name="T33" fmla="*/ 200 h 251"/>
                <a:gd name="T34" fmla="*/ 26 w 343"/>
                <a:gd name="T35" fmla="*/ 199 h 251"/>
                <a:gd name="T36" fmla="*/ 0 w 343"/>
                <a:gd name="T37" fmla="*/ 225 h 251"/>
                <a:gd name="T38" fmla="*/ 26 w 343"/>
                <a:gd name="T39" fmla="*/ 251 h 251"/>
                <a:gd name="T40" fmla="*/ 79 w 343"/>
                <a:gd name="T41" fmla="*/ 251 h 251"/>
                <a:gd name="T42" fmla="*/ 117 w 343"/>
                <a:gd name="T43" fmla="*/ 251 h 251"/>
                <a:gd name="T44" fmla="*/ 225 w 343"/>
                <a:gd name="T45" fmla="*/ 251 h 251"/>
                <a:gd name="T46" fmla="*/ 273 w 343"/>
                <a:gd name="T47" fmla="*/ 251 h 251"/>
                <a:gd name="T48" fmla="*/ 319 w 343"/>
                <a:gd name="T49" fmla="*/ 251 h 251"/>
                <a:gd name="T50" fmla="*/ 343 w 343"/>
                <a:gd name="T51" fmla="*/ 227 h 251"/>
                <a:gd name="T52" fmla="*/ 320 w 343"/>
                <a:gd name="T53" fmla="*/ 203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3" h="251">
                  <a:moveTo>
                    <a:pt x="320" y="203"/>
                  </a:moveTo>
                  <a:cubicBezTo>
                    <a:pt x="320" y="188"/>
                    <a:pt x="313" y="174"/>
                    <a:pt x="301" y="165"/>
                  </a:cubicBezTo>
                  <a:cubicBezTo>
                    <a:pt x="304" y="161"/>
                    <a:pt x="305" y="157"/>
                    <a:pt x="305" y="152"/>
                  </a:cubicBezTo>
                  <a:cubicBezTo>
                    <a:pt x="305" y="136"/>
                    <a:pt x="292" y="123"/>
                    <a:pt x="276" y="123"/>
                  </a:cubicBezTo>
                  <a:cubicBezTo>
                    <a:pt x="276" y="123"/>
                    <a:pt x="276" y="123"/>
                    <a:pt x="276" y="123"/>
                  </a:cubicBezTo>
                  <a:cubicBezTo>
                    <a:pt x="276" y="122"/>
                    <a:pt x="276" y="122"/>
                    <a:pt x="276" y="121"/>
                  </a:cubicBezTo>
                  <a:cubicBezTo>
                    <a:pt x="276" y="88"/>
                    <a:pt x="250" y="61"/>
                    <a:pt x="217" y="61"/>
                  </a:cubicBezTo>
                  <a:cubicBezTo>
                    <a:pt x="215" y="27"/>
                    <a:pt x="187" y="0"/>
                    <a:pt x="152" y="0"/>
                  </a:cubicBezTo>
                  <a:cubicBezTo>
                    <a:pt x="123" y="0"/>
                    <a:pt x="98" y="20"/>
                    <a:pt x="90" y="46"/>
                  </a:cubicBezTo>
                  <a:cubicBezTo>
                    <a:pt x="90" y="46"/>
                    <a:pt x="90" y="46"/>
                    <a:pt x="90" y="46"/>
                  </a:cubicBezTo>
                  <a:cubicBezTo>
                    <a:pt x="85" y="44"/>
                    <a:pt x="80" y="43"/>
                    <a:pt x="75" y="43"/>
                  </a:cubicBezTo>
                  <a:cubicBezTo>
                    <a:pt x="50" y="43"/>
                    <a:pt x="31" y="63"/>
                    <a:pt x="32" y="88"/>
                  </a:cubicBezTo>
                  <a:cubicBezTo>
                    <a:pt x="32" y="111"/>
                    <a:pt x="52" y="130"/>
                    <a:pt x="76" y="130"/>
                  </a:cubicBezTo>
                  <a:cubicBezTo>
                    <a:pt x="78" y="130"/>
                    <a:pt x="78" y="130"/>
                    <a:pt x="78" y="130"/>
                  </a:cubicBezTo>
                  <a:cubicBezTo>
                    <a:pt x="76" y="134"/>
                    <a:pt x="74" y="140"/>
                    <a:pt x="74" y="146"/>
                  </a:cubicBezTo>
                  <a:cubicBezTo>
                    <a:pt x="74" y="149"/>
                    <a:pt x="75" y="152"/>
                    <a:pt x="76" y="155"/>
                  </a:cubicBezTo>
                  <a:cubicBezTo>
                    <a:pt x="51" y="157"/>
                    <a:pt x="33" y="176"/>
                    <a:pt x="31" y="200"/>
                  </a:cubicBezTo>
                  <a:cubicBezTo>
                    <a:pt x="30" y="199"/>
                    <a:pt x="28" y="199"/>
                    <a:pt x="26" y="199"/>
                  </a:cubicBezTo>
                  <a:cubicBezTo>
                    <a:pt x="12" y="199"/>
                    <a:pt x="0" y="211"/>
                    <a:pt x="0" y="225"/>
                  </a:cubicBezTo>
                  <a:cubicBezTo>
                    <a:pt x="0" y="239"/>
                    <a:pt x="12" y="251"/>
                    <a:pt x="26" y="251"/>
                  </a:cubicBezTo>
                  <a:cubicBezTo>
                    <a:pt x="79" y="251"/>
                    <a:pt x="79" y="251"/>
                    <a:pt x="79" y="251"/>
                  </a:cubicBezTo>
                  <a:cubicBezTo>
                    <a:pt x="79" y="251"/>
                    <a:pt x="79" y="251"/>
                    <a:pt x="117" y="251"/>
                  </a:cubicBezTo>
                  <a:cubicBezTo>
                    <a:pt x="138" y="251"/>
                    <a:pt x="172" y="251"/>
                    <a:pt x="225" y="251"/>
                  </a:cubicBezTo>
                  <a:cubicBezTo>
                    <a:pt x="239" y="251"/>
                    <a:pt x="255" y="251"/>
                    <a:pt x="273" y="251"/>
                  </a:cubicBezTo>
                  <a:cubicBezTo>
                    <a:pt x="319" y="251"/>
                    <a:pt x="319" y="251"/>
                    <a:pt x="319" y="251"/>
                  </a:cubicBezTo>
                  <a:cubicBezTo>
                    <a:pt x="332" y="251"/>
                    <a:pt x="343" y="240"/>
                    <a:pt x="343" y="227"/>
                  </a:cubicBezTo>
                  <a:cubicBezTo>
                    <a:pt x="343" y="214"/>
                    <a:pt x="333" y="203"/>
                    <a:pt x="320" y="203"/>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dirty="0"/>
            </a:p>
          </p:txBody>
        </p:sp>
        <p:cxnSp>
          <p:nvCxnSpPr>
            <p:cNvPr id="18" name="Elbow Connector 17"/>
            <p:cNvCxnSpPr>
              <a:stCxn id="352" idx="3"/>
            </p:cNvCxnSpPr>
            <p:nvPr/>
          </p:nvCxnSpPr>
          <p:spPr>
            <a:xfrm flipH="1">
              <a:off x="1438467" y="4236361"/>
              <a:ext cx="478024" cy="901687"/>
            </a:xfrm>
            <a:prstGeom prst="bentConnector4">
              <a:avLst>
                <a:gd name="adj1" fmla="val -95511"/>
                <a:gd name="adj2" fmla="val 141976"/>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bwMode="auto">
            <a:xfrm>
              <a:off x="1231821" y="5966867"/>
              <a:ext cx="2305911" cy="203092"/>
            </a:xfrm>
            <a:prstGeom prst="round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r>
                <a:rPr lang="en-US" dirty="0" smtClean="0">
                  <a:solidFill>
                    <a:schemeClr val="bg1"/>
                  </a:solidFill>
                </a:rPr>
                <a:t>Trickle migration</a:t>
              </a:r>
              <a:endParaRPr lang="en-US" dirty="0">
                <a:solidFill>
                  <a:schemeClr val="bg1"/>
                </a:solidFill>
              </a:endParaRPr>
            </a:p>
          </p:txBody>
        </p:sp>
        <p:grpSp>
          <p:nvGrpSpPr>
            <p:cNvPr id="349" name="Group 348"/>
            <p:cNvGrpSpPr/>
            <p:nvPr/>
          </p:nvGrpSpPr>
          <p:grpSpPr>
            <a:xfrm>
              <a:off x="442280" y="3696370"/>
              <a:ext cx="1474211" cy="796581"/>
              <a:chOff x="1536371" y="4467748"/>
              <a:chExt cx="1965160" cy="1061863"/>
            </a:xfrm>
          </p:grpSpPr>
          <p:grpSp>
            <p:nvGrpSpPr>
              <p:cNvPr id="350" name="Group 66"/>
              <p:cNvGrpSpPr>
                <a:grpSpLocks noChangeAspect="1"/>
              </p:cNvGrpSpPr>
              <p:nvPr/>
            </p:nvGrpSpPr>
            <p:grpSpPr bwMode="auto">
              <a:xfrm>
                <a:off x="1536371" y="4467749"/>
                <a:ext cx="1965160" cy="1061862"/>
                <a:chOff x="1413" y="-1531"/>
                <a:chExt cx="1267" cy="624"/>
              </a:xfrm>
            </p:grpSpPr>
            <p:sp>
              <p:nvSpPr>
                <p:cNvPr id="352" name="Rectangle 67"/>
                <p:cNvSpPr>
                  <a:spLocks noChangeArrowheads="1"/>
                </p:cNvSpPr>
                <p:nvPr/>
              </p:nvSpPr>
              <p:spPr bwMode="auto">
                <a:xfrm>
                  <a:off x="1413" y="-1309"/>
                  <a:ext cx="1267" cy="402"/>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353"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54"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55"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56"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57"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64" name="Line 79"/>
                <p:cNvSpPr>
                  <a:spLocks noChangeShapeType="1"/>
                </p:cNvSpPr>
                <p:nvPr/>
              </p:nvSpPr>
              <p:spPr bwMode="auto">
                <a:xfrm>
                  <a:off x="1413" y="-959"/>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65" name="Line 80"/>
                <p:cNvSpPr>
                  <a:spLocks noChangeShapeType="1"/>
                </p:cNvSpPr>
                <p:nvPr/>
              </p:nvSpPr>
              <p:spPr bwMode="auto">
                <a:xfrm>
                  <a:off x="2521"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66" name="Line 81"/>
                <p:cNvSpPr>
                  <a:spLocks noChangeShapeType="1"/>
                </p:cNvSpPr>
                <p:nvPr/>
              </p:nvSpPr>
              <p:spPr bwMode="auto">
                <a:xfrm>
                  <a:off x="2171"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67" name="Line 82"/>
                <p:cNvSpPr>
                  <a:spLocks noChangeShapeType="1"/>
                </p:cNvSpPr>
                <p:nvPr/>
              </p:nvSpPr>
              <p:spPr bwMode="auto">
                <a:xfrm>
                  <a:off x="1965"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68" name="Line 83"/>
                <p:cNvSpPr>
                  <a:spLocks noChangeShapeType="1"/>
                </p:cNvSpPr>
                <p:nvPr/>
              </p:nvSpPr>
              <p:spPr bwMode="auto">
                <a:xfrm>
                  <a:off x="1896"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69" name="Line 84"/>
                <p:cNvSpPr>
                  <a:spLocks noChangeShapeType="1"/>
                </p:cNvSpPr>
                <p:nvPr/>
              </p:nvSpPr>
              <p:spPr bwMode="auto">
                <a:xfrm>
                  <a:off x="1758"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70" name="Line 85"/>
                <p:cNvSpPr>
                  <a:spLocks noChangeShapeType="1"/>
                </p:cNvSpPr>
                <p:nvPr/>
              </p:nvSpPr>
              <p:spPr bwMode="auto">
                <a:xfrm>
                  <a:off x="1620"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71" name="Line 86"/>
                <p:cNvSpPr>
                  <a:spLocks noChangeShapeType="1"/>
                </p:cNvSpPr>
                <p:nvPr/>
              </p:nvSpPr>
              <p:spPr bwMode="auto">
                <a:xfrm>
                  <a:off x="2343"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72" name="Line 87"/>
                <p:cNvSpPr>
                  <a:spLocks noChangeShapeType="1"/>
                </p:cNvSpPr>
                <p:nvPr/>
              </p:nvSpPr>
              <p:spPr bwMode="auto">
                <a:xfrm>
                  <a:off x="1549" y="-1233"/>
                  <a:ext cx="0" cy="265"/>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373"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351" name="TextBox 350"/>
              <p:cNvSpPr txBox="1"/>
              <p:nvPr/>
            </p:nvSpPr>
            <p:spPr>
              <a:xfrm>
                <a:off x="1536371" y="4467748"/>
                <a:ext cx="1469372" cy="352425"/>
              </a:xfrm>
              <a:prstGeom prst="rect">
                <a:avLst/>
              </a:prstGeom>
              <a:noFill/>
            </p:spPr>
            <p:txBody>
              <a:bodyPr wrap="square" lIns="182880" tIns="91440" rIns="0" bIns="91440" rtlCol="0" anchor="ctr" anchorCtr="0">
                <a:noAutofit/>
              </a:bodyPr>
              <a:lstStyle/>
              <a:p>
                <a:pPr>
                  <a:spcBef>
                    <a:spcPts val="1500"/>
                  </a:spcBef>
                </a:pPr>
                <a:r>
                  <a:rPr lang="en-US" sz="1200" dirty="0" smtClean="0"/>
                  <a:t>Orders</a:t>
                </a:r>
              </a:p>
            </p:txBody>
          </p:sp>
        </p:grpSp>
        <p:grpSp>
          <p:nvGrpSpPr>
            <p:cNvPr id="399" name="Group 398"/>
            <p:cNvGrpSpPr/>
            <p:nvPr/>
          </p:nvGrpSpPr>
          <p:grpSpPr>
            <a:xfrm>
              <a:off x="4766722" y="3731294"/>
              <a:ext cx="1474212" cy="2244052"/>
              <a:chOff x="12505213" y="2714449"/>
              <a:chExt cx="1965161" cy="2991377"/>
            </a:xfrm>
            <a:effectLst>
              <a:outerShdw blurRad="50800" dist="38100" dir="5400000" algn="t" rotWithShape="0">
                <a:prstClr val="black">
                  <a:alpha val="40000"/>
                </a:prstClr>
              </a:outerShdw>
            </a:effectLst>
          </p:grpSpPr>
          <p:sp>
            <p:nvSpPr>
              <p:cNvPr id="400" name="Rectangle 67"/>
              <p:cNvSpPr>
                <a:spLocks noChangeArrowheads="1"/>
              </p:cNvSpPr>
              <p:nvPr/>
            </p:nvSpPr>
            <p:spPr bwMode="auto">
              <a:xfrm>
                <a:off x="12505214" y="3092228"/>
                <a:ext cx="1965160" cy="2613598"/>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01" name="Line 68"/>
              <p:cNvSpPr>
                <a:spLocks noChangeShapeType="1"/>
              </p:cNvSpPr>
              <p:nvPr/>
            </p:nvSpPr>
            <p:spPr bwMode="auto">
              <a:xfrm>
                <a:off x="12505214" y="3218153"/>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02" name="Line 69"/>
              <p:cNvSpPr>
                <a:spLocks noChangeShapeType="1"/>
              </p:cNvSpPr>
              <p:nvPr/>
            </p:nvSpPr>
            <p:spPr bwMode="auto">
              <a:xfrm>
                <a:off x="12505214" y="333557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03" name="Line 70"/>
              <p:cNvSpPr>
                <a:spLocks noChangeShapeType="1"/>
              </p:cNvSpPr>
              <p:nvPr/>
            </p:nvSpPr>
            <p:spPr bwMode="auto">
              <a:xfrm>
                <a:off x="12505214" y="345298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04" name="Line 71"/>
              <p:cNvSpPr>
                <a:spLocks noChangeShapeType="1"/>
              </p:cNvSpPr>
              <p:nvPr/>
            </p:nvSpPr>
            <p:spPr bwMode="auto">
              <a:xfrm>
                <a:off x="12505214" y="357040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05" name="Line 72"/>
              <p:cNvSpPr>
                <a:spLocks noChangeShapeType="1"/>
              </p:cNvSpPr>
              <p:nvPr/>
            </p:nvSpPr>
            <p:spPr bwMode="auto">
              <a:xfrm>
                <a:off x="12505214" y="368782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06" name="Line 73"/>
              <p:cNvSpPr>
                <a:spLocks noChangeShapeType="1"/>
              </p:cNvSpPr>
              <p:nvPr/>
            </p:nvSpPr>
            <p:spPr bwMode="auto">
              <a:xfrm>
                <a:off x="12505214" y="380524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07" name="Line 74"/>
              <p:cNvSpPr>
                <a:spLocks noChangeShapeType="1"/>
              </p:cNvSpPr>
              <p:nvPr/>
            </p:nvSpPr>
            <p:spPr bwMode="auto">
              <a:xfrm>
                <a:off x="12505214" y="392265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08" name="Line 75"/>
              <p:cNvSpPr>
                <a:spLocks noChangeShapeType="1"/>
              </p:cNvSpPr>
              <p:nvPr/>
            </p:nvSpPr>
            <p:spPr bwMode="auto">
              <a:xfrm>
                <a:off x="12505214" y="404007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09" name="Line 76"/>
              <p:cNvSpPr>
                <a:spLocks noChangeShapeType="1"/>
              </p:cNvSpPr>
              <p:nvPr/>
            </p:nvSpPr>
            <p:spPr bwMode="auto">
              <a:xfrm>
                <a:off x="12505214" y="415749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0" name="Line 77"/>
              <p:cNvSpPr>
                <a:spLocks noChangeShapeType="1"/>
              </p:cNvSpPr>
              <p:nvPr/>
            </p:nvSpPr>
            <p:spPr bwMode="auto">
              <a:xfrm>
                <a:off x="12505214" y="427491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1" name="Line 78"/>
              <p:cNvSpPr>
                <a:spLocks noChangeShapeType="1"/>
              </p:cNvSpPr>
              <p:nvPr/>
            </p:nvSpPr>
            <p:spPr bwMode="auto">
              <a:xfrm>
                <a:off x="12505214" y="43889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2" name="Line 80"/>
              <p:cNvSpPr>
                <a:spLocks noChangeShapeType="1"/>
              </p:cNvSpPr>
              <p:nvPr/>
            </p:nvSpPr>
            <p:spPr bwMode="auto">
              <a:xfrm>
                <a:off x="14223760"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3" name="Line 81"/>
              <p:cNvSpPr>
                <a:spLocks noChangeShapeType="1"/>
              </p:cNvSpPr>
              <p:nvPr/>
            </p:nvSpPr>
            <p:spPr bwMode="auto">
              <a:xfrm>
                <a:off x="1368089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4" name="Line 82"/>
              <p:cNvSpPr>
                <a:spLocks noChangeShapeType="1"/>
              </p:cNvSpPr>
              <p:nvPr/>
            </p:nvSpPr>
            <p:spPr bwMode="auto">
              <a:xfrm>
                <a:off x="1336138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5" name="Line 83"/>
              <p:cNvSpPr>
                <a:spLocks noChangeShapeType="1"/>
              </p:cNvSpPr>
              <p:nvPr/>
            </p:nvSpPr>
            <p:spPr bwMode="auto">
              <a:xfrm>
                <a:off x="13254363"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6" name="Line 84"/>
              <p:cNvSpPr>
                <a:spLocks noChangeShapeType="1"/>
              </p:cNvSpPr>
              <p:nvPr/>
            </p:nvSpPr>
            <p:spPr bwMode="auto">
              <a:xfrm>
                <a:off x="13040321"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7" name="Line 85"/>
              <p:cNvSpPr>
                <a:spLocks noChangeShapeType="1"/>
              </p:cNvSpPr>
              <p:nvPr/>
            </p:nvSpPr>
            <p:spPr bwMode="auto">
              <a:xfrm>
                <a:off x="1282627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8" name="Line 86"/>
              <p:cNvSpPr>
                <a:spLocks noChangeShapeType="1"/>
              </p:cNvSpPr>
              <p:nvPr/>
            </p:nvSpPr>
            <p:spPr bwMode="auto">
              <a:xfrm>
                <a:off x="13947676"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19" name="Line 87"/>
              <p:cNvSpPr>
                <a:spLocks noChangeShapeType="1"/>
              </p:cNvSpPr>
              <p:nvPr/>
            </p:nvSpPr>
            <p:spPr bwMode="auto">
              <a:xfrm>
                <a:off x="1271615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20" name="Freeform 88"/>
              <p:cNvSpPr>
                <a:spLocks/>
              </p:cNvSpPr>
              <p:nvPr/>
            </p:nvSpPr>
            <p:spPr bwMode="auto">
              <a:xfrm>
                <a:off x="12505214" y="2714449"/>
                <a:ext cx="1965160" cy="377778"/>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421" name="TextBox 420"/>
              <p:cNvSpPr txBox="1"/>
              <p:nvPr/>
            </p:nvSpPr>
            <p:spPr>
              <a:xfrm>
                <a:off x="12505213" y="2714449"/>
                <a:ext cx="1589964" cy="352425"/>
              </a:xfrm>
              <a:prstGeom prst="rect">
                <a:avLst/>
              </a:prstGeom>
              <a:noFill/>
            </p:spPr>
            <p:txBody>
              <a:bodyPr wrap="square" lIns="182880" tIns="91440" rIns="0" bIns="91440" rtlCol="0" anchor="ctr" anchorCtr="0">
                <a:noAutofit/>
              </a:bodyPr>
              <a:lstStyle/>
              <a:p>
                <a:pPr>
                  <a:spcBef>
                    <a:spcPts val="1500"/>
                  </a:spcBef>
                </a:pPr>
                <a:r>
                  <a:rPr lang="en-US" sz="1200" dirty="0" smtClean="0"/>
                  <a:t>Orders History</a:t>
                </a:r>
              </a:p>
            </p:txBody>
          </p:sp>
          <p:sp>
            <p:nvSpPr>
              <p:cNvPr id="422" name="Line 69"/>
              <p:cNvSpPr>
                <a:spLocks noChangeShapeType="1"/>
              </p:cNvSpPr>
              <p:nvPr/>
            </p:nvSpPr>
            <p:spPr bwMode="auto">
              <a:xfrm>
                <a:off x="12505214" y="451380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23" name="Line 70"/>
              <p:cNvSpPr>
                <a:spLocks noChangeShapeType="1"/>
              </p:cNvSpPr>
              <p:nvPr/>
            </p:nvSpPr>
            <p:spPr bwMode="auto">
              <a:xfrm>
                <a:off x="12505214" y="463121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24" name="Line 71"/>
              <p:cNvSpPr>
                <a:spLocks noChangeShapeType="1"/>
              </p:cNvSpPr>
              <p:nvPr/>
            </p:nvSpPr>
            <p:spPr bwMode="auto">
              <a:xfrm>
                <a:off x="12505214" y="474863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25" name="Line 72"/>
              <p:cNvSpPr>
                <a:spLocks noChangeShapeType="1"/>
              </p:cNvSpPr>
              <p:nvPr/>
            </p:nvSpPr>
            <p:spPr bwMode="auto">
              <a:xfrm>
                <a:off x="12505214" y="486605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26" name="Line 73"/>
              <p:cNvSpPr>
                <a:spLocks noChangeShapeType="1"/>
              </p:cNvSpPr>
              <p:nvPr/>
            </p:nvSpPr>
            <p:spPr bwMode="auto">
              <a:xfrm>
                <a:off x="12505214" y="498347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27" name="Line 74"/>
              <p:cNvSpPr>
                <a:spLocks noChangeShapeType="1"/>
              </p:cNvSpPr>
              <p:nvPr/>
            </p:nvSpPr>
            <p:spPr bwMode="auto">
              <a:xfrm>
                <a:off x="12505214" y="510088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28" name="Line 75"/>
              <p:cNvSpPr>
                <a:spLocks noChangeShapeType="1"/>
              </p:cNvSpPr>
              <p:nvPr/>
            </p:nvSpPr>
            <p:spPr bwMode="auto">
              <a:xfrm>
                <a:off x="12505214" y="521830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29" name="Line 76"/>
              <p:cNvSpPr>
                <a:spLocks noChangeShapeType="1"/>
              </p:cNvSpPr>
              <p:nvPr/>
            </p:nvSpPr>
            <p:spPr bwMode="auto">
              <a:xfrm>
                <a:off x="12505214" y="53357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0" name="Line 77"/>
              <p:cNvSpPr>
                <a:spLocks noChangeShapeType="1"/>
              </p:cNvSpPr>
              <p:nvPr/>
            </p:nvSpPr>
            <p:spPr bwMode="auto">
              <a:xfrm>
                <a:off x="12505214" y="545314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1" name="Line 78"/>
              <p:cNvSpPr>
                <a:spLocks noChangeShapeType="1"/>
              </p:cNvSpPr>
              <p:nvPr/>
            </p:nvSpPr>
            <p:spPr bwMode="auto">
              <a:xfrm>
                <a:off x="12505214" y="556715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2" name="Line 80"/>
              <p:cNvSpPr>
                <a:spLocks noChangeShapeType="1"/>
              </p:cNvSpPr>
              <p:nvPr/>
            </p:nvSpPr>
            <p:spPr bwMode="auto">
              <a:xfrm>
                <a:off x="14223760"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3" name="Line 81"/>
              <p:cNvSpPr>
                <a:spLocks noChangeShapeType="1"/>
              </p:cNvSpPr>
              <p:nvPr/>
            </p:nvSpPr>
            <p:spPr bwMode="auto">
              <a:xfrm>
                <a:off x="13680898"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4" name="Line 82"/>
              <p:cNvSpPr>
                <a:spLocks noChangeShapeType="1"/>
              </p:cNvSpPr>
              <p:nvPr/>
            </p:nvSpPr>
            <p:spPr bwMode="auto">
              <a:xfrm>
                <a:off x="13361385"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5" name="Line 83"/>
              <p:cNvSpPr>
                <a:spLocks noChangeShapeType="1"/>
              </p:cNvSpPr>
              <p:nvPr/>
            </p:nvSpPr>
            <p:spPr bwMode="auto">
              <a:xfrm>
                <a:off x="13254363"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6" name="Line 84"/>
              <p:cNvSpPr>
                <a:spLocks noChangeShapeType="1"/>
              </p:cNvSpPr>
              <p:nvPr/>
            </p:nvSpPr>
            <p:spPr bwMode="auto">
              <a:xfrm>
                <a:off x="13040321"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7" name="Line 85"/>
              <p:cNvSpPr>
                <a:spLocks noChangeShapeType="1"/>
              </p:cNvSpPr>
              <p:nvPr/>
            </p:nvSpPr>
            <p:spPr bwMode="auto">
              <a:xfrm>
                <a:off x="12826278"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8" name="Line 86"/>
              <p:cNvSpPr>
                <a:spLocks noChangeShapeType="1"/>
              </p:cNvSpPr>
              <p:nvPr/>
            </p:nvSpPr>
            <p:spPr bwMode="auto">
              <a:xfrm>
                <a:off x="13947676"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39" name="Line 87"/>
              <p:cNvSpPr>
                <a:spLocks noChangeShapeType="1"/>
              </p:cNvSpPr>
              <p:nvPr/>
            </p:nvSpPr>
            <p:spPr bwMode="auto">
              <a:xfrm>
                <a:off x="12716155" y="4388331"/>
                <a:ext cx="0" cy="1171082"/>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440" name="Line 79"/>
              <p:cNvSpPr>
                <a:spLocks noChangeShapeType="1"/>
              </p:cNvSpPr>
              <p:nvPr/>
            </p:nvSpPr>
            <p:spPr bwMode="auto">
              <a:xfrm>
                <a:off x="12505214" y="5567156"/>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grpSp>
        <p:cxnSp>
          <p:nvCxnSpPr>
            <p:cNvPr id="496" name="Elbow Connector 495"/>
            <p:cNvCxnSpPr/>
            <p:nvPr/>
          </p:nvCxnSpPr>
          <p:spPr>
            <a:xfrm rot="16200000" flipH="1">
              <a:off x="2511981" y="3551232"/>
              <a:ext cx="914400" cy="3474720"/>
            </a:xfrm>
            <a:prstGeom prst="bentConnector2">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22" name="Group 521"/>
            <p:cNvGrpSpPr/>
            <p:nvPr/>
          </p:nvGrpSpPr>
          <p:grpSpPr>
            <a:xfrm>
              <a:off x="2060848" y="4514376"/>
              <a:ext cx="650556" cy="731370"/>
              <a:chOff x="2766940" y="4454862"/>
              <a:chExt cx="747786" cy="840678"/>
            </a:xfrm>
          </p:grpSpPr>
          <p:sp>
            <p:nvSpPr>
              <p:cNvPr id="514" name="Rectangle 513"/>
              <p:cNvSpPr/>
              <p:nvPr/>
            </p:nvSpPr>
            <p:spPr bwMode="auto">
              <a:xfrm>
                <a:off x="2766940" y="4454862"/>
                <a:ext cx="747786" cy="840678"/>
              </a:xfrm>
              <a:prstGeom prst="rect">
                <a:avLst/>
              </a:prstGeom>
              <a:solidFill>
                <a:schemeClr val="bg1">
                  <a:lumMod val="20000"/>
                  <a:lumOff val="80000"/>
                </a:schemeClr>
              </a:solidFill>
              <a:ln w="31750" cap="sq">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521" name="Group 520"/>
              <p:cNvGrpSpPr/>
              <p:nvPr/>
            </p:nvGrpSpPr>
            <p:grpSpPr>
              <a:xfrm>
                <a:off x="2866547" y="4534065"/>
                <a:ext cx="548570" cy="682270"/>
                <a:chOff x="2810264" y="4404720"/>
                <a:chExt cx="679378" cy="844958"/>
              </a:xfrm>
              <a:solidFill>
                <a:schemeClr val="bg1"/>
              </a:solidFill>
            </p:grpSpPr>
            <p:sp>
              <p:nvSpPr>
                <p:cNvPr id="519" name="Freeform 190"/>
                <p:cNvSpPr>
                  <a:spLocks noEditPoints="1"/>
                </p:cNvSpPr>
                <p:nvPr/>
              </p:nvSpPr>
              <p:spPr bwMode="auto">
                <a:xfrm rot="5641639">
                  <a:off x="2811798" y="4403186"/>
                  <a:ext cx="303869" cy="306938"/>
                </a:xfrm>
                <a:custGeom>
                  <a:avLst/>
                  <a:gdLst>
                    <a:gd name="T0" fmla="*/ 9 w 41"/>
                    <a:gd name="T1" fmla="*/ 10 h 41"/>
                    <a:gd name="T2" fmla="*/ 9 w 41"/>
                    <a:gd name="T3" fmla="*/ 12 h 41"/>
                    <a:gd name="T4" fmla="*/ 5 w 41"/>
                    <a:gd name="T5" fmla="*/ 15 h 41"/>
                    <a:gd name="T6" fmla="*/ 0 w 41"/>
                    <a:gd name="T7" fmla="*/ 16 h 41"/>
                    <a:gd name="T8" fmla="*/ 1 w 41"/>
                    <a:gd name="T9" fmla="*/ 20 h 41"/>
                    <a:gd name="T10" fmla="*/ 6 w 41"/>
                    <a:gd name="T11" fmla="*/ 23 h 41"/>
                    <a:gd name="T12" fmla="*/ 6 w 41"/>
                    <a:gd name="T13" fmla="*/ 27 h 41"/>
                    <a:gd name="T14" fmla="*/ 3 w 41"/>
                    <a:gd name="T15" fmla="*/ 31 h 41"/>
                    <a:gd name="T16" fmla="*/ 6 w 41"/>
                    <a:gd name="T17" fmla="*/ 34 h 41"/>
                    <a:gd name="T18" fmla="*/ 12 w 41"/>
                    <a:gd name="T19" fmla="*/ 32 h 41"/>
                    <a:gd name="T20" fmla="*/ 15 w 41"/>
                    <a:gd name="T21" fmla="*/ 35 h 41"/>
                    <a:gd name="T22" fmla="*/ 16 w 41"/>
                    <a:gd name="T23" fmla="*/ 41 h 41"/>
                    <a:gd name="T24" fmla="*/ 20 w 41"/>
                    <a:gd name="T25" fmla="*/ 40 h 41"/>
                    <a:gd name="T26" fmla="*/ 23 w 41"/>
                    <a:gd name="T27" fmla="*/ 35 h 41"/>
                    <a:gd name="T28" fmla="*/ 25 w 41"/>
                    <a:gd name="T29" fmla="*/ 34 h 41"/>
                    <a:gd name="T30" fmla="*/ 27 w 41"/>
                    <a:gd name="T31" fmla="*/ 35 h 41"/>
                    <a:gd name="T32" fmla="*/ 31 w 41"/>
                    <a:gd name="T33" fmla="*/ 38 h 41"/>
                    <a:gd name="T34" fmla="*/ 34 w 41"/>
                    <a:gd name="T35" fmla="*/ 35 h 41"/>
                    <a:gd name="T36" fmla="*/ 32 w 41"/>
                    <a:gd name="T37" fmla="*/ 29 h 41"/>
                    <a:gd name="T38" fmla="*/ 33 w 41"/>
                    <a:gd name="T39" fmla="*/ 27 h 41"/>
                    <a:gd name="T40" fmla="*/ 35 w 41"/>
                    <a:gd name="T41" fmla="*/ 26 h 41"/>
                    <a:gd name="T42" fmla="*/ 40 w 41"/>
                    <a:gd name="T43" fmla="*/ 25 h 41"/>
                    <a:gd name="T44" fmla="*/ 40 w 41"/>
                    <a:gd name="T45" fmla="*/ 21 h 41"/>
                    <a:gd name="T46" fmla="*/ 35 w 41"/>
                    <a:gd name="T47" fmla="*/ 18 h 41"/>
                    <a:gd name="T48" fmla="*/ 34 w 41"/>
                    <a:gd name="T49" fmla="*/ 16 h 41"/>
                    <a:gd name="T50" fmla="*/ 35 w 41"/>
                    <a:gd name="T51" fmla="*/ 14 h 41"/>
                    <a:gd name="T52" fmla="*/ 38 w 41"/>
                    <a:gd name="T53" fmla="*/ 10 h 41"/>
                    <a:gd name="T54" fmla="*/ 34 w 41"/>
                    <a:gd name="T55" fmla="*/ 7 h 41"/>
                    <a:gd name="T56" fmla="*/ 29 w 41"/>
                    <a:gd name="T57" fmla="*/ 9 h 41"/>
                    <a:gd name="T58" fmla="*/ 27 w 41"/>
                    <a:gd name="T59" fmla="*/ 8 h 41"/>
                    <a:gd name="T60" fmla="*/ 26 w 41"/>
                    <a:gd name="T61" fmla="*/ 6 h 41"/>
                    <a:gd name="T62" fmla="*/ 25 w 41"/>
                    <a:gd name="T63" fmla="*/ 1 h 41"/>
                    <a:gd name="T64" fmla="*/ 21 w 41"/>
                    <a:gd name="T65" fmla="*/ 1 h 41"/>
                    <a:gd name="T66" fmla="*/ 18 w 41"/>
                    <a:gd name="T67" fmla="*/ 7 h 41"/>
                    <a:gd name="T68" fmla="*/ 16 w 41"/>
                    <a:gd name="T69" fmla="*/ 7 h 41"/>
                    <a:gd name="T70" fmla="*/ 14 w 41"/>
                    <a:gd name="T71" fmla="*/ 6 h 41"/>
                    <a:gd name="T72" fmla="*/ 10 w 41"/>
                    <a:gd name="T73" fmla="*/ 3 h 41"/>
                    <a:gd name="T74" fmla="*/ 7 w 41"/>
                    <a:gd name="T75" fmla="*/ 7 h 41"/>
                    <a:gd name="T76" fmla="*/ 25 w 41"/>
                    <a:gd name="T77" fmla="*/ 27 h 41"/>
                    <a:gd name="T78" fmla="*/ 16 w 41"/>
                    <a:gd name="T79" fmla="*/ 15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1" h="41">
                      <a:moveTo>
                        <a:pt x="7" y="7"/>
                      </a:moveTo>
                      <a:cubicBezTo>
                        <a:pt x="9" y="10"/>
                        <a:pt x="9" y="10"/>
                        <a:pt x="9" y="10"/>
                      </a:cubicBezTo>
                      <a:cubicBezTo>
                        <a:pt x="9" y="11"/>
                        <a:pt x="9" y="12"/>
                        <a:pt x="9" y="12"/>
                      </a:cubicBezTo>
                      <a:cubicBezTo>
                        <a:pt x="9" y="12"/>
                        <a:pt x="9" y="12"/>
                        <a:pt x="9" y="12"/>
                      </a:cubicBezTo>
                      <a:cubicBezTo>
                        <a:pt x="8" y="13"/>
                        <a:pt x="8" y="13"/>
                        <a:pt x="8" y="14"/>
                      </a:cubicBezTo>
                      <a:cubicBezTo>
                        <a:pt x="7" y="15"/>
                        <a:pt x="7" y="15"/>
                        <a:pt x="5" y="15"/>
                      </a:cubicBezTo>
                      <a:cubicBezTo>
                        <a:pt x="2" y="15"/>
                        <a:pt x="2" y="15"/>
                        <a:pt x="2" y="15"/>
                      </a:cubicBezTo>
                      <a:cubicBezTo>
                        <a:pt x="1" y="15"/>
                        <a:pt x="1" y="15"/>
                        <a:pt x="0" y="16"/>
                      </a:cubicBezTo>
                      <a:cubicBezTo>
                        <a:pt x="0" y="19"/>
                        <a:pt x="0" y="19"/>
                        <a:pt x="0" y="19"/>
                      </a:cubicBezTo>
                      <a:cubicBezTo>
                        <a:pt x="0" y="19"/>
                        <a:pt x="0" y="20"/>
                        <a:pt x="1" y="20"/>
                      </a:cubicBezTo>
                      <a:cubicBezTo>
                        <a:pt x="5" y="21"/>
                        <a:pt x="5" y="21"/>
                        <a:pt x="5" y="21"/>
                      </a:cubicBezTo>
                      <a:cubicBezTo>
                        <a:pt x="6" y="21"/>
                        <a:pt x="6" y="22"/>
                        <a:pt x="6" y="23"/>
                      </a:cubicBezTo>
                      <a:cubicBezTo>
                        <a:pt x="6" y="24"/>
                        <a:pt x="6" y="24"/>
                        <a:pt x="7" y="25"/>
                      </a:cubicBezTo>
                      <a:cubicBezTo>
                        <a:pt x="7" y="26"/>
                        <a:pt x="7" y="26"/>
                        <a:pt x="6" y="27"/>
                      </a:cubicBezTo>
                      <a:cubicBezTo>
                        <a:pt x="3" y="30"/>
                        <a:pt x="3" y="30"/>
                        <a:pt x="3" y="30"/>
                      </a:cubicBezTo>
                      <a:cubicBezTo>
                        <a:pt x="3" y="30"/>
                        <a:pt x="3" y="31"/>
                        <a:pt x="3" y="31"/>
                      </a:cubicBezTo>
                      <a:cubicBezTo>
                        <a:pt x="5" y="34"/>
                        <a:pt x="5" y="34"/>
                        <a:pt x="5" y="34"/>
                      </a:cubicBezTo>
                      <a:cubicBezTo>
                        <a:pt x="5" y="34"/>
                        <a:pt x="6" y="34"/>
                        <a:pt x="6" y="34"/>
                      </a:cubicBezTo>
                      <a:cubicBezTo>
                        <a:pt x="10" y="32"/>
                        <a:pt x="10" y="32"/>
                        <a:pt x="10" y="32"/>
                      </a:cubicBezTo>
                      <a:cubicBezTo>
                        <a:pt x="11" y="32"/>
                        <a:pt x="11" y="32"/>
                        <a:pt x="12" y="32"/>
                      </a:cubicBezTo>
                      <a:cubicBezTo>
                        <a:pt x="13" y="33"/>
                        <a:pt x="13" y="33"/>
                        <a:pt x="14" y="33"/>
                      </a:cubicBezTo>
                      <a:cubicBezTo>
                        <a:pt x="15" y="34"/>
                        <a:pt x="15" y="34"/>
                        <a:pt x="15" y="35"/>
                      </a:cubicBezTo>
                      <a:cubicBezTo>
                        <a:pt x="15" y="39"/>
                        <a:pt x="15" y="39"/>
                        <a:pt x="15" y="39"/>
                      </a:cubicBezTo>
                      <a:cubicBezTo>
                        <a:pt x="15" y="40"/>
                        <a:pt x="15" y="40"/>
                        <a:pt x="16" y="41"/>
                      </a:cubicBezTo>
                      <a:cubicBezTo>
                        <a:pt x="19" y="41"/>
                        <a:pt x="19" y="41"/>
                        <a:pt x="19" y="41"/>
                      </a:cubicBezTo>
                      <a:cubicBezTo>
                        <a:pt x="19" y="41"/>
                        <a:pt x="20" y="41"/>
                        <a:pt x="20" y="40"/>
                      </a:cubicBezTo>
                      <a:cubicBezTo>
                        <a:pt x="21" y="37"/>
                        <a:pt x="21" y="37"/>
                        <a:pt x="21" y="37"/>
                      </a:cubicBezTo>
                      <a:cubicBezTo>
                        <a:pt x="21" y="35"/>
                        <a:pt x="22" y="35"/>
                        <a:pt x="23" y="35"/>
                      </a:cubicBezTo>
                      <a:cubicBezTo>
                        <a:pt x="23" y="35"/>
                        <a:pt x="23" y="35"/>
                        <a:pt x="23" y="35"/>
                      </a:cubicBezTo>
                      <a:cubicBezTo>
                        <a:pt x="24" y="35"/>
                        <a:pt x="24" y="34"/>
                        <a:pt x="25" y="34"/>
                      </a:cubicBezTo>
                      <a:cubicBezTo>
                        <a:pt x="25" y="34"/>
                        <a:pt x="25" y="34"/>
                        <a:pt x="25" y="34"/>
                      </a:cubicBezTo>
                      <a:cubicBezTo>
                        <a:pt x="25" y="34"/>
                        <a:pt x="26" y="34"/>
                        <a:pt x="27" y="35"/>
                      </a:cubicBezTo>
                      <a:cubicBezTo>
                        <a:pt x="30" y="38"/>
                        <a:pt x="30" y="38"/>
                        <a:pt x="30" y="38"/>
                      </a:cubicBezTo>
                      <a:cubicBezTo>
                        <a:pt x="30" y="38"/>
                        <a:pt x="31" y="38"/>
                        <a:pt x="31" y="38"/>
                      </a:cubicBezTo>
                      <a:cubicBezTo>
                        <a:pt x="34" y="36"/>
                        <a:pt x="34" y="36"/>
                        <a:pt x="34" y="36"/>
                      </a:cubicBezTo>
                      <a:cubicBezTo>
                        <a:pt x="34" y="36"/>
                        <a:pt x="34" y="35"/>
                        <a:pt x="34" y="35"/>
                      </a:cubicBezTo>
                      <a:cubicBezTo>
                        <a:pt x="32" y="32"/>
                        <a:pt x="32" y="32"/>
                        <a:pt x="32" y="32"/>
                      </a:cubicBezTo>
                      <a:cubicBezTo>
                        <a:pt x="31" y="30"/>
                        <a:pt x="32" y="30"/>
                        <a:pt x="32" y="29"/>
                      </a:cubicBezTo>
                      <a:cubicBezTo>
                        <a:pt x="32" y="29"/>
                        <a:pt x="32" y="29"/>
                        <a:pt x="32" y="29"/>
                      </a:cubicBezTo>
                      <a:cubicBezTo>
                        <a:pt x="32" y="29"/>
                        <a:pt x="33" y="28"/>
                        <a:pt x="33" y="27"/>
                      </a:cubicBezTo>
                      <a:cubicBezTo>
                        <a:pt x="33" y="27"/>
                        <a:pt x="33" y="27"/>
                        <a:pt x="33" y="27"/>
                      </a:cubicBezTo>
                      <a:cubicBezTo>
                        <a:pt x="33" y="27"/>
                        <a:pt x="34" y="26"/>
                        <a:pt x="35" y="26"/>
                      </a:cubicBezTo>
                      <a:cubicBezTo>
                        <a:pt x="39" y="27"/>
                        <a:pt x="39" y="27"/>
                        <a:pt x="39" y="27"/>
                      </a:cubicBezTo>
                      <a:cubicBezTo>
                        <a:pt x="40" y="27"/>
                        <a:pt x="40" y="26"/>
                        <a:pt x="40" y="25"/>
                      </a:cubicBezTo>
                      <a:cubicBezTo>
                        <a:pt x="41" y="23"/>
                        <a:pt x="41" y="23"/>
                        <a:pt x="41" y="23"/>
                      </a:cubicBezTo>
                      <a:cubicBezTo>
                        <a:pt x="41" y="22"/>
                        <a:pt x="41" y="21"/>
                        <a:pt x="40" y="21"/>
                      </a:cubicBezTo>
                      <a:cubicBezTo>
                        <a:pt x="36" y="20"/>
                        <a:pt x="36" y="20"/>
                        <a:pt x="36" y="20"/>
                      </a:cubicBezTo>
                      <a:cubicBezTo>
                        <a:pt x="35" y="20"/>
                        <a:pt x="35" y="19"/>
                        <a:pt x="35" y="18"/>
                      </a:cubicBezTo>
                      <a:cubicBezTo>
                        <a:pt x="35" y="18"/>
                        <a:pt x="35" y="18"/>
                        <a:pt x="35" y="18"/>
                      </a:cubicBezTo>
                      <a:cubicBezTo>
                        <a:pt x="35" y="18"/>
                        <a:pt x="34" y="17"/>
                        <a:pt x="34" y="16"/>
                      </a:cubicBezTo>
                      <a:cubicBezTo>
                        <a:pt x="34" y="16"/>
                        <a:pt x="34" y="16"/>
                        <a:pt x="34" y="16"/>
                      </a:cubicBezTo>
                      <a:cubicBezTo>
                        <a:pt x="34" y="16"/>
                        <a:pt x="34" y="15"/>
                        <a:pt x="35" y="14"/>
                      </a:cubicBezTo>
                      <a:cubicBezTo>
                        <a:pt x="38" y="12"/>
                        <a:pt x="38" y="12"/>
                        <a:pt x="38" y="12"/>
                      </a:cubicBezTo>
                      <a:cubicBezTo>
                        <a:pt x="38" y="11"/>
                        <a:pt x="38" y="10"/>
                        <a:pt x="38" y="10"/>
                      </a:cubicBezTo>
                      <a:cubicBezTo>
                        <a:pt x="36" y="8"/>
                        <a:pt x="36" y="8"/>
                        <a:pt x="36" y="8"/>
                      </a:cubicBezTo>
                      <a:cubicBezTo>
                        <a:pt x="36" y="7"/>
                        <a:pt x="35" y="7"/>
                        <a:pt x="34" y="7"/>
                      </a:cubicBezTo>
                      <a:cubicBezTo>
                        <a:pt x="32" y="9"/>
                        <a:pt x="32" y="9"/>
                        <a:pt x="32" y="9"/>
                      </a:cubicBezTo>
                      <a:cubicBezTo>
                        <a:pt x="30" y="10"/>
                        <a:pt x="29" y="9"/>
                        <a:pt x="29" y="9"/>
                      </a:cubicBezTo>
                      <a:cubicBezTo>
                        <a:pt x="29" y="9"/>
                        <a:pt x="29" y="9"/>
                        <a:pt x="29" y="9"/>
                      </a:cubicBezTo>
                      <a:cubicBezTo>
                        <a:pt x="28" y="8"/>
                        <a:pt x="28" y="8"/>
                        <a:pt x="27" y="8"/>
                      </a:cubicBezTo>
                      <a:cubicBezTo>
                        <a:pt x="27" y="8"/>
                        <a:pt x="27" y="8"/>
                        <a:pt x="27" y="8"/>
                      </a:cubicBezTo>
                      <a:cubicBezTo>
                        <a:pt x="27" y="8"/>
                        <a:pt x="26" y="7"/>
                        <a:pt x="26" y="6"/>
                      </a:cubicBezTo>
                      <a:cubicBezTo>
                        <a:pt x="26" y="2"/>
                        <a:pt x="26" y="2"/>
                        <a:pt x="26" y="2"/>
                      </a:cubicBezTo>
                      <a:cubicBezTo>
                        <a:pt x="26" y="1"/>
                        <a:pt x="26" y="1"/>
                        <a:pt x="25" y="1"/>
                      </a:cubicBezTo>
                      <a:cubicBezTo>
                        <a:pt x="22" y="0"/>
                        <a:pt x="22" y="0"/>
                        <a:pt x="22" y="0"/>
                      </a:cubicBezTo>
                      <a:cubicBezTo>
                        <a:pt x="22" y="0"/>
                        <a:pt x="21" y="0"/>
                        <a:pt x="21" y="1"/>
                      </a:cubicBezTo>
                      <a:cubicBezTo>
                        <a:pt x="20" y="5"/>
                        <a:pt x="20" y="5"/>
                        <a:pt x="20" y="5"/>
                      </a:cubicBezTo>
                      <a:cubicBezTo>
                        <a:pt x="19" y="6"/>
                        <a:pt x="19" y="6"/>
                        <a:pt x="18" y="7"/>
                      </a:cubicBezTo>
                      <a:cubicBezTo>
                        <a:pt x="18" y="7"/>
                        <a:pt x="18" y="7"/>
                        <a:pt x="18" y="7"/>
                      </a:cubicBezTo>
                      <a:cubicBezTo>
                        <a:pt x="18" y="7"/>
                        <a:pt x="17" y="7"/>
                        <a:pt x="16" y="7"/>
                      </a:cubicBezTo>
                      <a:cubicBezTo>
                        <a:pt x="16" y="7"/>
                        <a:pt x="16" y="7"/>
                        <a:pt x="16" y="7"/>
                      </a:cubicBezTo>
                      <a:cubicBezTo>
                        <a:pt x="15" y="7"/>
                        <a:pt x="15" y="7"/>
                        <a:pt x="14" y="6"/>
                      </a:cubicBezTo>
                      <a:cubicBezTo>
                        <a:pt x="11" y="4"/>
                        <a:pt x="11" y="4"/>
                        <a:pt x="11" y="4"/>
                      </a:cubicBezTo>
                      <a:cubicBezTo>
                        <a:pt x="11" y="3"/>
                        <a:pt x="10" y="3"/>
                        <a:pt x="10" y="3"/>
                      </a:cubicBezTo>
                      <a:cubicBezTo>
                        <a:pt x="7" y="5"/>
                        <a:pt x="7" y="5"/>
                        <a:pt x="7" y="5"/>
                      </a:cubicBezTo>
                      <a:cubicBezTo>
                        <a:pt x="7" y="5"/>
                        <a:pt x="7" y="6"/>
                        <a:pt x="7" y="7"/>
                      </a:cubicBezTo>
                      <a:close/>
                      <a:moveTo>
                        <a:pt x="27" y="16"/>
                      </a:moveTo>
                      <a:cubicBezTo>
                        <a:pt x="29" y="20"/>
                        <a:pt x="28" y="24"/>
                        <a:pt x="25" y="27"/>
                      </a:cubicBezTo>
                      <a:cubicBezTo>
                        <a:pt x="22" y="29"/>
                        <a:pt x="17" y="28"/>
                        <a:pt x="14" y="25"/>
                      </a:cubicBezTo>
                      <a:cubicBezTo>
                        <a:pt x="12" y="22"/>
                        <a:pt x="13" y="17"/>
                        <a:pt x="16" y="15"/>
                      </a:cubicBezTo>
                      <a:cubicBezTo>
                        <a:pt x="20" y="12"/>
                        <a:pt x="24" y="13"/>
                        <a:pt x="27" y="16"/>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0" name="Freeform 191"/>
                <p:cNvSpPr>
                  <a:spLocks noEditPoints="1"/>
                </p:cNvSpPr>
                <p:nvPr/>
              </p:nvSpPr>
              <p:spPr bwMode="auto">
                <a:xfrm rot="5641639">
                  <a:off x="2874232" y="4634267"/>
                  <a:ext cx="613876" cy="616945"/>
                </a:xfrm>
                <a:custGeom>
                  <a:avLst/>
                  <a:gdLst>
                    <a:gd name="T0" fmla="*/ 74 w 82"/>
                    <a:gd name="T1" fmla="*/ 34 h 82"/>
                    <a:gd name="T2" fmla="*/ 79 w 82"/>
                    <a:gd name="T3" fmla="*/ 25 h 82"/>
                    <a:gd name="T4" fmla="*/ 68 w 82"/>
                    <a:gd name="T5" fmla="*/ 22 h 82"/>
                    <a:gd name="T6" fmla="*/ 69 w 82"/>
                    <a:gd name="T7" fmla="*/ 12 h 82"/>
                    <a:gd name="T8" fmla="*/ 59 w 82"/>
                    <a:gd name="T9" fmla="*/ 13 h 82"/>
                    <a:gd name="T10" fmla="*/ 56 w 82"/>
                    <a:gd name="T11" fmla="*/ 3 h 82"/>
                    <a:gd name="T12" fmla="*/ 47 w 82"/>
                    <a:gd name="T13" fmla="*/ 8 h 82"/>
                    <a:gd name="T14" fmla="*/ 40 w 82"/>
                    <a:gd name="T15" fmla="*/ 0 h 82"/>
                    <a:gd name="T16" fmla="*/ 33 w 82"/>
                    <a:gd name="T17" fmla="*/ 8 h 82"/>
                    <a:gd name="T18" fmla="*/ 25 w 82"/>
                    <a:gd name="T19" fmla="*/ 4 h 82"/>
                    <a:gd name="T20" fmla="*/ 21 w 82"/>
                    <a:gd name="T21" fmla="*/ 14 h 82"/>
                    <a:gd name="T22" fmla="*/ 11 w 82"/>
                    <a:gd name="T23" fmla="*/ 13 h 82"/>
                    <a:gd name="T24" fmla="*/ 12 w 82"/>
                    <a:gd name="T25" fmla="*/ 23 h 82"/>
                    <a:gd name="T26" fmla="*/ 3 w 82"/>
                    <a:gd name="T27" fmla="*/ 26 h 82"/>
                    <a:gd name="T28" fmla="*/ 7 w 82"/>
                    <a:gd name="T29" fmla="*/ 36 h 82"/>
                    <a:gd name="T30" fmla="*/ 0 w 82"/>
                    <a:gd name="T31" fmla="*/ 42 h 82"/>
                    <a:gd name="T32" fmla="*/ 8 w 82"/>
                    <a:gd name="T33" fmla="*/ 49 h 82"/>
                    <a:gd name="T34" fmla="*/ 3 w 82"/>
                    <a:gd name="T35" fmla="*/ 58 h 82"/>
                    <a:gd name="T36" fmla="*/ 13 w 82"/>
                    <a:gd name="T37" fmla="*/ 61 h 82"/>
                    <a:gd name="T38" fmla="*/ 12 w 82"/>
                    <a:gd name="T39" fmla="*/ 71 h 82"/>
                    <a:gd name="T40" fmla="*/ 23 w 82"/>
                    <a:gd name="T41" fmla="*/ 70 h 82"/>
                    <a:gd name="T42" fmla="*/ 26 w 82"/>
                    <a:gd name="T43" fmla="*/ 80 h 82"/>
                    <a:gd name="T44" fmla="*/ 35 w 82"/>
                    <a:gd name="T45" fmla="*/ 75 h 82"/>
                    <a:gd name="T46" fmla="*/ 42 w 82"/>
                    <a:gd name="T47" fmla="*/ 82 h 82"/>
                    <a:gd name="T48" fmla="*/ 48 w 82"/>
                    <a:gd name="T49" fmla="*/ 75 h 82"/>
                    <a:gd name="T50" fmla="*/ 57 w 82"/>
                    <a:gd name="T51" fmla="*/ 79 h 82"/>
                    <a:gd name="T52" fmla="*/ 60 w 82"/>
                    <a:gd name="T53" fmla="*/ 69 h 82"/>
                    <a:gd name="T54" fmla="*/ 71 w 82"/>
                    <a:gd name="T55" fmla="*/ 70 h 82"/>
                    <a:gd name="T56" fmla="*/ 69 w 82"/>
                    <a:gd name="T57" fmla="*/ 59 h 82"/>
                    <a:gd name="T58" fmla="*/ 79 w 82"/>
                    <a:gd name="T59" fmla="*/ 57 h 82"/>
                    <a:gd name="T60" fmla="*/ 74 w 82"/>
                    <a:gd name="T61" fmla="*/ 47 h 82"/>
                    <a:gd name="T62" fmla="*/ 82 w 82"/>
                    <a:gd name="T63" fmla="*/ 41 h 82"/>
                    <a:gd name="T64" fmla="*/ 63 w 82"/>
                    <a:gd name="T65" fmla="*/ 50 h 82"/>
                    <a:gd name="T66" fmla="*/ 63 w 82"/>
                    <a:gd name="T67" fmla="*/ 34 h 82"/>
                    <a:gd name="T68" fmla="*/ 66 w 82"/>
                    <a:gd name="T69" fmla="*/ 49 h 82"/>
                    <a:gd name="T70" fmla="*/ 51 w 82"/>
                    <a:gd name="T71" fmla="*/ 34 h 82"/>
                    <a:gd name="T72" fmla="*/ 55 w 82"/>
                    <a:gd name="T73" fmla="*/ 19 h 82"/>
                    <a:gd name="T74" fmla="*/ 35 w 82"/>
                    <a:gd name="T75" fmla="*/ 15 h 82"/>
                    <a:gd name="T76" fmla="*/ 50 w 82"/>
                    <a:gd name="T77" fmla="*/ 19 h 82"/>
                    <a:gd name="T78" fmla="*/ 34 w 82"/>
                    <a:gd name="T79" fmla="*/ 19 h 82"/>
                    <a:gd name="T80" fmla="*/ 41 w 82"/>
                    <a:gd name="T81" fmla="*/ 48 h 82"/>
                    <a:gd name="T82" fmla="*/ 47 w 82"/>
                    <a:gd name="T83" fmla="*/ 42 h 82"/>
                    <a:gd name="T84" fmla="*/ 34 w 82"/>
                    <a:gd name="T85" fmla="*/ 31 h 82"/>
                    <a:gd name="T86" fmla="*/ 19 w 82"/>
                    <a:gd name="T87" fmla="*/ 27 h 82"/>
                    <a:gd name="T88" fmla="*/ 15 w 82"/>
                    <a:gd name="T89" fmla="*/ 47 h 82"/>
                    <a:gd name="T90" fmla="*/ 19 w 82"/>
                    <a:gd name="T91" fmla="*/ 33 h 82"/>
                    <a:gd name="T92" fmla="*/ 18 w 82"/>
                    <a:gd name="T93" fmla="*/ 48 h 82"/>
                    <a:gd name="T94" fmla="*/ 19 w 82"/>
                    <a:gd name="T95" fmla="*/ 51 h 82"/>
                    <a:gd name="T96" fmla="*/ 30 w 82"/>
                    <a:gd name="T97" fmla="*/ 62 h 82"/>
                    <a:gd name="T98" fmla="*/ 17 w 82"/>
                    <a:gd name="T99" fmla="*/ 54 h 82"/>
                    <a:gd name="T100" fmla="*/ 33 w 82"/>
                    <a:gd name="T101" fmla="*/ 66 h 82"/>
                    <a:gd name="T102" fmla="*/ 42 w 82"/>
                    <a:gd name="T103" fmla="*/ 53 h 82"/>
                    <a:gd name="T104" fmla="*/ 53 w 82"/>
                    <a:gd name="T105" fmla="*/ 65 h 82"/>
                    <a:gd name="T106" fmla="*/ 50 w 82"/>
                    <a:gd name="T107" fmla="*/ 49 h 82"/>
                    <a:gd name="T108" fmla="*/ 59 w 82"/>
                    <a:gd name="T109" fmla="*/ 6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2" h="82">
                      <a:moveTo>
                        <a:pt x="81" y="39"/>
                      </a:moveTo>
                      <a:cubicBezTo>
                        <a:pt x="75" y="38"/>
                        <a:pt x="75" y="38"/>
                        <a:pt x="75" y="38"/>
                      </a:cubicBezTo>
                      <a:cubicBezTo>
                        <a:pt x="75" y="37"/>
                        <a:pt x="74" y="35"/>
                        <a:pt x="74" y="34"/>
                      </a:cubicBezTo>
                      <a:cubicBezTo>
                        <a:pt x="79" y="31"/>
                        <a:pt x="79" y="31"/>
                        <a:pt x="79" y="31"/>
                      </a:cubicBezTo>
                      <a:cubicBezTo>
                        <a:pt x="80" y="31"/>
                        <a:pt x="81" y="30"/>
                        <a:pt x="80" y="29"/>
                      </a:cubicBezTo>
                      <a:cubicBezTo>
                        <a:pt x="79" y="25"/>
                        <a:pt x="79" y="25"/>
                        <a:pt x="79" y="25"/>
                      </a:cubicBezTo>
                      <a:cubicBezTo>
                        <a:pt x="79" y="24"/>
                        <a:pt x="78" y="24"/>
                        <a:pt x="77" y="24"/>
                      </a:cubicBezTo>
                      <a:cubicBezTo>
                        <a:pt x="71" y="25"/>
                        <a:pt x="71" y="25"/>
                        <a:pt x="71" y="25"/>
                      </a:cubicBezTo>
                      <a:cubicBezTo>
                        <a:pt x="70" y="24"/>
                        <a:pt x="69" y="23"/>
                        <a:pt x="68" y="22"/>
                      </a:cubicBezTo>
                      <a:cubicBezTo>
                        <a:pt x="72" y="17"/>
                        <a:pt x="72" y="17"/>
                        <a:pt x="72" y="17"/>
                      </a:cubicBezTo>
                      <a:cubicBezTo>
                        <a:pt x="73" y="16"/>
                        <a:pt x="73" y="15"/>
                        <a:pt x="72" y="15"/>
                      </a:cubicBezTo>
                      <a:cubicBezTo>
                        <a:pt x="69" y="12"/>
                        <a:pt x="69" y="12"/>
                        <a:pt x="69" y="12"/>
                      </a:cubicBezTo>
                      <a:cubicBezTo>
                        <a:pt x="69" y="11"/>
                        <a:pt x="68" y="11"/>
                        <a:pt x="68" y="12"/>
                      </a:cubicBezTo>
                      <a:cubicBezTo>
                        <a:pt x="62" y="15"/>
                        <a:pt x="62" y="15"/>
                        <a:pt x="62" y="15"/>
                      </a:cubicBezTo>
                      <a:cubicBezTo>
                        <a:pt x="61" y="14"/>
                        <a:pt x="60" y="13"/>
                        <a:pt x="59" y="13"/>
                      </a:cubicBezTo>
                      <a:cubicBezTo>
                        <a:pt x="61" y="7"/>
                        <a:pt x="61" y="7"/>
                        <a:pt x="61" y="7"/>
                      </a:cubicBezTo>
                      <a:cubicBezTo>
                        <a:pt x="61" y="6"/>
                        <a:pt x="61" y="5"/>
                        <a:pt x="60" y="5"/>
                      </a:cubicBezTo>
                      <a:cubicBezTo>
                        <a:pt x="56" y="3"/>
                        <a:pt x="56" y="3"/>
                        <a:pt x="56" y="3"/>
                      </a:cubicBezTo>
                      <a:cubicBezTo>
                        <a:pt x="55" y="3"/>
                        <a:pt x="54" y="3"/>
                        <a:pt x="54" y="4"/>
                      </a:cubicBezTo>
                      <a:cubicBezTo>
                        <a:pt x="51" y="9"/>
                        <a:pt x="51" y="9"/>
                        <a:pt x="51" y="9"/>
                      </a:cubicBezTo>
                      <a:cubicBezTo>
                        <a:pt x="49" y="8"/>
                        <a:pt x="48" y="8"/>
                        <a:pt x="47" y="8"/>
                      </a:cubicBezTo>
                      <a:cubicBezTo>
                        <a:pt x="46" y="2"/>
                        <a:pt x="46" y="2"/>
                        <a:pt x="46" y="2"/>
                      </a:cubicBezTo>
                      <a:cubicBezTo>
                        <a:pt x="46" y="1"/>
                        <a:pt x="45" y="0"/>
                        <a:pt x="44" y="0"/>
                      </a:cubicBezTo>
                      <a:cubicBezTo>
                        <a:pt x="40" y="0"/>
                        <a:pt x="40" y="0"/>
                        <a:pt x="40" y="0"/>
                      </a:cubicBezTo>
                      <a:cubicBezTo>
                        <a:pt x="39" y="0"/>
                        <a:pt x="39" y="1"/>
                        <a:pt x="39" y="2"/>
                      </a:cubicBezTo>
                      <a:cubicBezTo>
                        <a:pt x="38" y="8"/>
                        <a:pt x="38" y="8"/>
                        <a:pt x="38" y="8"/>
                      </a:cubicBezTo>
                      <a:cubicBezTo>
                        <a:pt x="36" y="8"/>
                        <a:pt x="35" y="8"/>
                        <a:pt x="33" y="8"/>
                      </a:cubicBezTo>
                      <a:cubicBezTo>
                        <a:pt x="31" y="3"/>
                        <a:pt x="31" y="3"/>
                        <a:pt x="31" y="3"/>
                      </a:cubicBezTo>
                      <a:cubicBezTo>
                        <a:pt x="30" y="2"/>
                        <a:pt x="29" y="2"/>
                        <a:pt x="28" y="2"/>
                      </a:cubicBezTo>
                      <a:cubicBezTo>
                        <a:pt x="25" y="4"/>
                        <a:pt x="25" y="4"/>
                        <a:pt x="25" y="4"/>
                      </a:cubicBezTo>
                      <a:cubicBezTo>
                        <a:pt x="24" y="4"/>
                        <a:pt x="23" y="5"/>
                        <a:pt x="24" y="5"/>
                      </a:cubicBezTo>
                      <a:cubicBezTo>
                        <a:pt x="25" y="11"/>
                        <a:pt x="25" y="11"/>
                        <a:pt x="25" y="11"/>
                      </a:cubicBezTo>
                      <a:cubicBezTo>
                        <a:pt x="24" y="12"/>
                        <a:pt x="22" y="13"/>
                        <a:pt x="21" y="14"/>
                      </a:cubicBezTo>
                      <a:cubicBezTo>
                        <a:pt x="16" y="10"/>
                        <a:pt x="16" y="10"/>
                        <a:pt x="16" y="10"/>
                      </a:cubicBezTo>
                      <a:cubicBezTo>
                        <a:pt x="16" y="10"/>
                        <a:pt x="15" y="10"/>
                        <a:pt x="14" y="10"/>
                      </a:cubicBezTo>
                      <a:cubicBezTo>
                        <a:pt x="11" y="13"/>
                        <a:pt x="11" y="13"/>
                        <a:pt x="11" y="13"/>
                      </a:cubicBezTo>
                      <a:cubicBezTo>
                        <a:pt x="11" y="13"/>
                        <a:pt x="11" y="14"/>
                        <a:pt x="11" y="15"/>
                      </a:cubicBezTo>
                      <a:cubicBezTo>
                        <a:pt x="15" y="20"/>
                        <a:pt x="15" y="20"/>
                        <a:pt x="15" y="20"/>
                      </a:cubicBezTo>
                      <a:cubicBezTo>
                        <a:pt x="14" y="21"/>
                        <a:pt x="13" y="22"/>
                        <a:pt x="12" y="23"/>
                      </a:cubicBezTo>
                      <a:cubicBezTo>
                        <a:pt x="6" y="21"/>
                        <a:pt x="6" y="21"/>
                        <a:pt x="6" y="21"/>
                      </a:cubicBezTo>
                      <a:cubicBezTo>
                        <a:pt x="5" y="21"/>
                        <a:pt x="5" y="22"/>
                        <a:pt x="4" y="22"/>
                      </a:cubicBezTo>
                      <a:cubicBezTo>
                        <a:pt x="3" y="26"/>
                        <a:pt x="3" y="26"/>
                        <a:pt x="3" y="26"/>
                      </a:cubicBezTo>
                      <a:cubicBezTo>
                        <a:pt x="2" y="27"/>
                        <a:pt x="3" y="28"/>
                        <a:pt x="3" y="28"/>
                      </a:cubicBezTo>
                      <a:cubicBezTo>
                        <a:pt x="8" y="32"/>
                        <a:pt x="8" y="32"/>
                        <a:pt x="8" y="32"/>
                      </a:cubicBezTo>
                      <a:cubicBezTo>
                        <a:pt x="8" y="33"/>
                        <a:pt x="8" y="34"/>
                        <a:pt x="7" y="36"/>
                      </a:cubicBezTo>
                      <a:cubicBezTo>
                        <a:pt x="1" y="36"/>
                        <a:pt x="1" y="36"/>
                        <a:pt x="1" y="36"/>
                      </a:cubicBezTo>
                      <a:cubicBezTo>
                        <a:pt x="1" y="36"/>
                        <a:pt x="0" y="37"/>
                        <a:pt x="0" y="38"/>
                      </a:cubicBezTo>
                      <a:cubicBezTo>
                        <a:pt x="0" y="42"/>
                        <a:pt x="0" y="42"/>
                        <a:pt x="0" y="42"/>
                      </a:cubicBezTo>
                      <a:cubicBezTo>
                        <a:pt x="0" y="43"/>
                        <a:pt x="0" y="44"/>
                        <a:pt x="1" y="44"/>
                      </a:cubicBezTo>
                      <a:cubicBezTo>
                        <a:pt x="7" y="45"/>
                        <a:pt x="7" y="45"/>
                        <a:pt x="7" y="45"/>
                      </a:cubicBezTo>
                      <a:cubicBezTo>
                        <a:pt x="7" y="46"/>
                        <a:pt x="8" y="47"/>
                        <a:pt x="8" y="49"/>
                      </a:cubicBezTo>
                      <a:cubicBezTo>
                        <a:pt x="2" y="52"/>
                        <a:pt x="2" y="52"/>
                        <a:pt x="2" y="52"/>
                      </a:cubicBezTo>
                      <a:cubicBezTo>
                        <a:pt x="2" y="52"/>
                        <a:pt x="1" y="53"/>
                        <a:pt x="2" y="54"/>
                      </a:cubicBezTo>
                      <a:cubicBezTo>
                        <a:pt x="3" y="58"/>
                        <a:pt x="3" y="58"/>
                        <a:pt x="3" y="58"/>
                      </a:cubicBezTo>
                      <a:cubicBezTo>
                        <a:pt x="3" y="59"/>
                        <a:pt x="4" y="59"/>
                        <a:pt x="5" y="59"/>
                      </a:cubicBezTo>
                      <a:cubicBezTo>
                        <a:pt x="11" y="57"/>
                        <a:pt x="11" y="57"/>
                        <a:pt x="11" y="57"/>
                      </a:cubicBezTo>
                      <a:cubicBezTo>
                        <a:pt x="12" y="58"/>
                        <a:pt x="13" y="60"/>
                        <a:pt x="13" y="61"/>
                      </a:cubicBezTo>
                      <a:cubicBezTo>
                        <a:pt x="9" y="66"/>
                        <a:pt x="9" y="66"/>
                        <a:pt x="9" y="66"/>
                      </a:cubicBezTo>
                      <a:cubicBezTo>
                        <a:pt x="9" y="66"/>
                        <a:pt x="9" y="67"/>
                        <a:pt x="9" y="68"/>
                      </a:cubicBezTo>
                      <a:cubicBezTo>
                        <a:pt x="12" y="71"/>
                        <a:pt x="12" y="71"/>
                        <a:pt x="12" y="71"/>
                      </a:cubicBezTo>
                      <a:cubicBezTo>
                        <a:pt x="13" y="72"/>
                        <a:pt x="14" y="72"/>
                        <a:pt x="14" y="71"/>
                      </a:cubicBezTo>
                      <a:cubicBezTo>
                        <a:pt x="19" y="68"/>
                        <a:pt x="19" y="68"/>
                        <a:pt x="19" y="68"/>
                      </a:cubicBezTo>
                      <a:cubicBezTo>
                        <a:pt x="21" y="68"/>
                        <a:pt x="22" y="69"/>
                        <a:pt x="23" y="70"/>
                      </a:cubicBezTo>
                      <a:cubicBezTo>
                        <a:pt x="21" y="76"/>
                        <a:pt x="21" y="76"/>
                        <a:pt x="21" y="76"/>
                      </a:cubicBezTo>
                      <a:cubicBezTo>
                        <a:pt x="21" y="77"/>
                        <a:pt x="21" y="78"/>
                        <a:pt x="22" y="78"/>
                      </a:cubicBezTo>
                      <a:cubicBezTo>
                        <a:pt x="26" y="80"/>
                        <a:pt x="26" y="80"/>
                        <a:pt x="26" y="80"/>
                      </a:cubicBezTo>
                      <a:cubicBezTo>
                        <a:pt x="26" y="80"/>
                        <a:pt x="27" y="80"/>
                        <a:pt x="28" y="79"/>
                      </a:cubicBezTo>
                      <a:cubicBezTo>
                        <a:pt x="31" y="74"/>
                        <a:pt x="31" y="74"/>
                        <a:pt x="31" y="74"/>
                      </a:cubicBezTo>
                      <a:cubicBezTo>
                        <a:pt x="32" y="74"/>
                        <a:pt x="34" y="74"/>
                        <a:pt x="35" y="75"/>
                      </a:cubicBezTo>
                      <a:cubicBezTo>
                        <a:pt x="36" y="81"/>
                        <a:pt x="36" y="81"/>
                        <a:pt x="36" y="81"/>
                      </a:cubicBezTo>
                      <a:cubicBezTo>
                        <a:pt x="36" y="82"/>
                        <a:pt x="37" y="82"/>
                        <a:pt x="38" y="82"/>
                      </a:cubicBezTo>
                      <a:cubicBezTo>
                        <a:pt x="42" y="82"/>
                        <a:pt x="42" y="82"/>
                        <a:pt x="42" y="82"/>
                      </a:cubicBezTo>
                      <a:cubicBezTo>
                        <a:pt x="43" y="82"/>
                        <a:pt x="43" y="82"/>
                        <a:pt x="43" y="81"/>
                      </a:cubicBezTo>
                      <a:cubicBezTo>
                        <a:pt x="44" y="75"/>
                        <a:pt x="44" y="75"/>
                        <a:pt x="44" y="75"/>
                      </a:cubicBezTo>
                      <a:cubicBezTo>
                        <a:pt x="46" y="75"/>
                        <a:pt x="47" y="75"/>
                        <a:pt x="48" y="75"/>
                      </a:cubicBezTo>
                      <a:cubicBezTo>
                        <a:pt x="51" y="80"/>
                        <a:pt x="51" y="80"/>
                        <a:pt x="51" y="80"/>
                      </a:cubicBezTo>
                      <a:cubicBezTo>
                        <a:pt x="52" y="81"/>
                        <a:pt x="53" y="81"/>
                        <a:pt x="53" y="81"/>
                      </a:cubicBezTo>
                      <a:cubicBezTo>
                        <a:pt x="57" y="79"/>
                        <a:pt x="57" y="79"/>
                        <a:pt x="57" y="79"/>
                      </a:cubicBezTo>
                      <a:cubicBezTo>
                        <a:pt x="58" y="79"/>
                        <a:pt x="58" y="78"/>
                        <a:pt x="58" y="77"/>
                      </a:cubicBezTo>
                      <a:cubicBezTo>
                        <a:pt x="57" y="71"/>
                        <a:pt x="57" y="71"/>
                        <a:pt x="57" y="71"/>
                      </a:cubicBezTo>
                      <a:cubicBezTo>
                        <a:pt x="58" y="71"/>
                        <a:pt x="59" y="70"/>
                        <a:pt x="60" y="69"/>
                      </a:cubicBezTo>
                      <a:cubicBezTo>
                        <a:pt x="66" y="73"/>
                        <a:pt x="66" y="73"/>
                        <a:pt x="66" y="73"/>
                      </a:cubicBezTo>
                      <a:cubicBezTo>
                        <a:pt x="66" y="73"/>
                        <a:pt x="67" y="73"/>
                        <a:pt x="67" y="73"/>
                      </a:cubicBezTo>
                      <a:cubicBezTo>
                        <a:pt x="71" y="70"/>
                        <a:pt x="71" y="70"/>
                        <a:pt x="71" y="70"/>
                      </a:cubicBezTo>
                      <a:cubicBezTo>
                        <a:pt x="71" y="69"/>
                        <a:pt x="71" y="69"/>
                        <a:pt x="71" y="68"/>
                      </a:cubicBezTo>
                      <a:cubicBezTo>
                        <a:pt x="67" y="63"/>
                        <a:pt x="67" y="63"/>
                        <a:pt x="67" y="63"/>
                      </a:cubicBezTo>
                      <a:cubicBezTo>
                        <a:pt x="68" y="62"/>
                        <a:pt x="69" y="61"/>
                        <a:pt x="69" y="59"/>
                      </a:cubicBezTo>
                      <a:cubicBezTo>
                        <a:pt x="76" y="61"/>
                        <a:pt x="76" y="61"/>
                        <a:pt x="76" y="61"/>
                      </a:cubicBezTo>
                      <a:cubicBezTo>
                        <a:pt x="76" y="62"/>
                        <a:pt x="77" y="61"/>
                        <a:pt x="77" y="60"/>
                      </a:cubicBezTo>
                      <a:cubicBezTo>
                        <a:pt x="79" y="57"/>
                        <a:pt x="79" y="57"/>
                        <a:pt x="79" y="57"/>
                      </a:cubicBezTo>
                      <a:cubicBezTo>
                        <a:pt x="79" y="56"/>
                        <a:pt x="79" y="55"/>
                        <a:pt x="79" y="55"/>
                      </a:cubicBezTo>
                      <a:cubicBezTo>
                        <a:pt x="73" y="51"/>
                        <a:pt x="73" y="51"/>
                        <a:pt x="73" y="51"/>
                      </a:cubicBezTo>
                      <a:cubicBezTo>
                        <a:pt x="74" y="50"/>
                        <a:pt x="74" y="48"/>
                        <a:pt x="74" y="47"/>
                      </a:cubicBezTo>
                      <a:cubicBezTo>
                        <a:pt x="80" y="46"/>
                        <a:pt x="80" y="46"/>
                        <a:pt x="80" y="46"/>
                      </a:cubicBezTo>
                      <a:cubicBezTo>
                        <a:pt x="81" y="46"/>
                        <a:pt x="82" y="46"/>
                        <a:pt x="82" y="45"/>
                      </a:cubicBezTo>
                      <a:cubicBezTo>
                        <a:pt x="82" y="41"/>
                        <a:pt x="82" y="41"/>
                        <a:pt x="82" y="41"/>
                      </a:cubicBezTo>
                      <a:cubicBezTo>
                        <a:pt x="82" y="40"/>
                        <a:pt x="82" y="39"/>
                        <a:pt x="81" y="39"/>
                      </a:cubicBezTo>
                      <a:close/>
                      <a:moveTo>
                        <a:pt x="66" y="49"/>
                      </a:moveTo>
                      <a:cubicBezTo>
                        <a:pt x="66" y="50"/>
                        <a:pt x="64" y="51"/>
                        <a:pt x="63" y="50"/>
                      </a:cubicBezTo>
                      <a:cubicBezTo>
                        <a:pt x="53" y="43"/>
                        <a:pt x="53" y="43"/>
                        <a:pt x="53" y="43"/>
                      </a:cubicBezTo>
                      <a:cubicBezTo>
                        <a:pt x="51" y="42"/>
                        <a:pt x="51" y="41"/>
                        <a:pt x="53" y="40"/>
                      </a:cubicBezTo>
                      <a:cubicBezTo>
                        <a:pt x="63" y="34"/>
                        <a:pt x="63" y="34"/>
                        <a:pt x="63" y="34"/>
                      </a:cubicBezTo>
                      <a:cubicBezTo>
                        <a:pt x="65" y="34"/>
                        <a:pt x="66" y="34"/>
                        <a:pt x="66" y="36"/>
                      </a:cubicBezTo>
                      <a:cubicBezTo>
                        <a:pt x="66" y="36"/>
                        <a:pt x="67" y="39"/>
                        <a:pt x="67" y="42"/>
                      </a:cubicBezTo>
                      <a:cubicBezTo>
                        <a:pt x="67" y="45"/>
                        <a:pt x="66" y="49"/>
                        <a:pt x="66" y="49"/>
                      </a:cubicBezTo>
                      <a:close/>
                      <a:moveTo>
                        <a:pt x="64" y="29"/>
                      </a:moveTo>
                      <a:cubicBezTo>
                        <a:pt x="65" y="30"/>
                        <a:pt x="64" y="32"/>
                        <a:pt x="63" y="32"/>
                      </a:cubicBezTo>
                      <a:cubicBezTo>
                        <a:pt x="51" y="34"/>
                        <a:pt x="51" y="34"/>
                        <a:pt x="51" y="34"/>
                      </a:cubicBezTo>
                      <a:cubicBezTo>
                        <a:pt x="49" y="35"/>
                        <a:pt x="48" y="34"/>
                        <a:pt x="49" y="32"/>
                      </a:cubicBezTo>
                      <a:cubicBezTo>
                        <a:pt x="52" y="20"/>
                        <a:pt x="52" y="20"/>
                        <a:pt x="52" y="20"/>
                      </a:cubicBezTo>
                      <a:cubicBezTo>
                        <a:pt x="52" y="19"/>
                        <a:pt x="54" y="18"/>
                        <a:pt x="55" y="19"/>
                      </a:cubicBezTo>
                      <a:cubicBezTo>
                        <a:pt x="55" y="19"/>
                        <a:pt x="58" y="21"/>
                        <a:pt x="60" y="23"/>
                      </a:cubicBezTo>
                      <a:cubicBezTo>
                        <a:pt x="62" y="26"/>
                        <a:pt x="64" y="29"/>
                        <a:pt x="64" y="29"/>
                      </a:cubicBezTo>
                      <a:close/>
                      <a:moveTo>
                        <a:pt x="35" y="15"/>
                      </a:moveTo>
                      <a:cubicBezTo>
                        <a:pt x="35" y="15"/>
                        <a:pt x="39" y="15"/>
                        <a:pt x="42" y="15"/>
                      </a:cubicBezTo>
                      <a:cubicBezTo>
                        <a:pt x="45" y="15"/>
                        <a:pt x="48" y="16"/>
                        <a:pt x="48" y="16"/>
                      </a:cubicBezTo>
                      <a:cubicBezTo>
                        <a:pt x="50" y="17"/>
                        <a:pt x="50" y="18"/>
                        <a:pt x="50" y="19"/>
                      </a:cubicBezTo>
                      <a:cubicBezTo>
                        <a:pt x="43" y="29"/>
                        <a:pt x="43" y="29"/>
                        <a:pt x="43" y="29"/>
                      </a:cubicBezTo>
                      <a:cubicBezTo>
                        <a:pt x="42" y="31"/>
                        <a:pt x="41" y="31"/>
                        <a:pt x="40" y="29"/>
                      </a:cubicBezTo>
                      <a:cubicBezTo>
                        <a:pt x="34" y="19"/>
                        <a:pt x="34" y="19"/>
                        <a:pt x="34" y="19"/>
                      </a:cubicBezTo>
                      <a:cubicBezTo>
                        <a:pt x="33" y="17"/>
                        <a:pt x="34" y="16"/>
                        <a:pt x="35" y="15"/>
                      </a:cubicBezTo>
                      <a:close/>
                      <a:moveTo>
                        <a:pt x="47" y="42"/>
                      </a:moveTo>
                      <a:cubicBezTo>
                        <a:pt x="47" y="45"/>
                        <a:pt x="44" y="48"/>
                        <a:pt x="41" y="48"/>
                      </a:cubicBezTo>
                      <a:cubicBezTo>
                        <a:pt x="37" y="48"/>
                        <a:pt x="34" y="45"/>
                        <a:pt x="35" y="41"/>
                      </a:cubicBezTo>
                      <a:cubicBezTo>
                        <a:pt x="35" y="37"/>
                        <a:pt x="38" y="35"/>
                        <a:pt x="41" y="35"/>
                      </a:cubicBezTo>
                      <a:cubicBezTo>
                        <a:pt x="45" y="35"/>
                        <a:pt x="47" y="38"/>
                        <a:pt x="47" y="42"/>
                      </a:cubicBezTo>
                      <a:close/>
                      <a:moveTo>
                        <a:pt x="28" y="18"/>
                      </a:moveTo>
                      <a:cubicBezTo>
                        <a:pt x="30" y="17"/>
                        <a:pt x="31" y="18"/>
                        <a:pt x="31" y="19"/>
                      </a:cubicBezTo>
                      <a:cubicBezTo>
                        <a:pt x="34" y="31"/>
                        <a:pt x="34" y="31"/>
                        <a:pt x="34" y="31"/>
                      </a:cubicBezTo>
                      <a:cubicBezTo>
                        <a:pt x="34" y="33"/>
                        <a:pt x="33" y="34"/>
                        <a:pt x="32" y="33"/>
                      </a:cubicBezTo>
                      <a:cubicBezTo>
                        <a:pt x="20" y="30"/>
                        <a:pt x="20" y="30"/>
                        <a:pt x="20" y="30"/>
                      </a:cubicBezTo>
                      <a:cubicBezTo>
                        <a:pt x="18" y="30"/>
                        <a:pt x="18" y="28"/>
                        <a:pt x="19" y="27"/>
                      </a:cubicBezTo>
                      <a:cubicBezTo>
                        <a:pt x="19" y="27"/>
                        <a:pt x="21" y="24"/>
                        <a:pt x="23" y="22"/>
                      </a:cubicBezTo>
                      <a:cubicBezTo>
                        <a:pt x="25" y="19"/>
                        <a:pt x="28" y="18"/>
                        <a:pt x="28" y="18"/>
                      </a:cubicBezTo>
                      <a:close/>
                      <a:moveTo>
                        <a:pt x="15" y="47"/>
                      </a:moveTo>
                      <a:cubicBezTo>
                        <a:pt x="15" y="47"/>
                        <a:pt x="14" y="43"/>
                        <a:pt x="14" y="40"/>
                      </a:cubicBezTo>
                      <a:cubicBezTo>
                        <a:pt x="15" y="37"/>
                        <a:pt x="16" y="33"/>
                        <a:pt x="16" y="33"/>
                      </a:cubicBezTo>
                      <a:cubicBezTo>
                        <a:pt x="16" y="32"/>
                        <a:pt x="17" y="32"/>
                        <a:pt x="19" y="33"/>
                      </a:cubicBezTo>
                      <a:cubicBezTo>
                        <a:pt x="29" y="39"/>
                        <a:pt x="29" y="39"/>
                        <a:pt x="29" y="39"/>
                      </a:cubicBezTo>
                      <a:cubicBezTo>
                        <a:pt x="30" y="40"/>
                        <a:pt x="30" y="41"/>
                        <a:pt x="29" y="42"/>
                      </a:cubicBezTo>
                      <a:cubicBezTo>
                        <a:pt x="18" y="48"/>
                        <a:pt x="18" y="48"/>
                        <a:pt x="18" y="48"/>
                      </a:cubicBezTo>
                      <a:cubicBezTo>
                        <a:pt x="17" y="49"/>
                        <a:pt x="15" y="48"/>
                        <a:pt x="15" y="47"/>
                      </a:cubicBezTo>
                      <a:close/>
                      <a:moveTo>
                        <a:pt x="17" y="54"/>
                      </a:moveTo>
                      <a:cubicBezTo>
                        <a:pt x="17" y="52"/>
                        <a:pt x="17" y="51"/>
                        <a:pt x="19" y="51"/>
                      </a:cubicBezTo>
                      <a:cubicBezTo>
                        <a:pt x="31" y="48"/>
                        <a:pt x="31" y="48"/>
                        <a:pt x="31" y="48"/>
                      </a:cubicBezTo>
                      <a:cubicBezTo>
                        <a:pt x="32" y="48"/>
                        <a:pt x="33" y="49"/>
                        <a:pt x="33" y="50"/>
                      </a:cubicBezTo>
                      <a:cubicBezTo>
                        <a:pt x="30" y="62"/>
                        <a:pt x="30" y="62"/>
                        <a:pt x="30" y="62"/>
                      </a:cubicBezTo>
                      <a:cubicBezTo>
                        <a:pt x="29" y="64"/>
                        <a:pt x="28" y="64"/>
                        <a:pt x="27" y="63"/>
                      </a:cubicBezTo>
                      <a:cubicBezTo>
                        <a:pt x="27" y="63"/>
                        <a:pt x="24" y="62"/>
                        <a:pt x="21" y="59"/>
                      </a:cubicBezTo>
                      <a:cubicBezTo>
                        <a:pt x="19" y="57"/>
                        <a:pt x="17" y="54"/>
                        <a:pt x="17" y="54"/>
                      </a:cubicBezTo>
                      <a:close/>
                      <a:moveTo>
                        <a:pt x="46" y="67"/>
                      </a:moveTo>
                      <a:cubicBezTo>
                        <a:pt x="46" y="67"/>
                        <a:pt x="43" y="68"/>
                        <a:pt x="40" y="67"/>
                      </a:cubicBezTo>
                      <a:cubicBezTo>
                        <a:pt x="37" y="67"/>
                        <a:pt x="33" y="66"/>
                        <a:pt x="33" y="66"/>
                      </a:cubicBezTo>
                      <a:cubicBezTo>
                        <a:pt x="32" y="66"/>
                        <a:pt x="31" y="65"/>
                        <a:pt x="32" y="63"/>
                      </a:cubicBezTo>
                      <a:cubicBezTo>
                        <a:pt x="39" y="53"/>
                        <a:pt x="39" y="53"/>
                        <a:pt x="39" y="53"/>
                      </a:cubicBezTo>
                      <a:cubicBezTo>
                        <a:pt x="40" y="52"/>
                        <a:pt x="41" y="52"/>
                        <a:pt x="42" y="53"/>
                      </a:cubicBezTo>
                      <a:cubicBezTo>
                        <a:pt x="48" y="64"/>
                        <a:pt x="48" y="64"/>
                        <a:pt x="48" y="64"/>
                      </a:cubicBezTo>
                      <a:cubicBezTo>
                        <a:pt x="48" y="65"/>
                        <a:pt x="48" y="66"/>
                        <a:pt x="46" y="67"/>
                      </a:cubicBezTo>
                      <a:close/>
                      <a:moveTo>
                        <a:pt x="53" y="65"/>
                      </a:moveTo>
                      <a:cubicBezTo>
                        <a:pt x="52" y="65"/>
                        <a:pt x="51" y="64"/>
                        <a:pt x="50" y="63"/>
                      </a:cubicBezTo>
                      <a:cubicBezTo>
                        <a:pt x="48" y="51"/>
                        <a:pt x="48" y="51"/>
                        <a:pt x="48" y="51"/>
                      </a:cubicBezTo>
                      <a:cubicBezTo>
                        <a:pt x="47" y="49"/>
                        <a:pt x="48" y="49"/>
                        <a:pt x="50" y="49"/>
                      </a:cubicBezTo>
                      <a:cubicBezTo>
                        <a:pt x="62" y="52"/>
                        <a:pt x="62" y="52"/>
                        <a:pt x="62" y="52"/>
                      </a:cubicBezTo>
                      <a:cubicBezTo>
                        <a:pt x="63" y="53"/>
                        <a:pt x="64" y="54"/>
                        <a:pt x="63" y="56"/>
                      </a:cubicBezTo>
                      <a:cubicBezTo>
                        <a:pt x="63" y="56"/>
                        <a:pt x="61" y="58"/>
                        <a:pt x="59" y="61"/>
                      </a:cubicBezTo>
                      <a:cubicBezTo>
                        <a:pt x="56" y="63"/>
                        <a:pt x="53" y="65"/>
                        <a:pt x="53" y="65"/>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540" name="Group 539"/>
            <p:cNvGrpSpPr/>
            <p:nvPr/>
          </p:nvGrpSpPr>
          <p:grpSpPr>
            <a:xfrm>
              <a:off x="442280" y="4600611"/>
              <a:ext cx="1474211" cy="537437"/>
              <a:chOff x="1536371" y="4467747"/>
              <a:chExt cx="1965160" cy="716417"/>
            </a:xfrm>
          </p:grpSpPr>
          <p:grpSp>
            <p:nvGrpSpPr>
              <p:cNvPr id="541" name="Group 66"/>
              <p:cNvGrpSpPr>
                <a:grpSpLocks noChangeAspect="1"/>
              </p:cNvGrpSpPr>
              <p:nvPr/>
            </p:nvGrpSpPr>
            <p:grpSpPr bwMode="auto">
              <a:xfrm>
                <a:off x="1536371" y="4467747"/>
                <a:ext cx="1965160" cy="716417"/>
                <a:chOff x="1413" y="-1531"/>
                <a:chExt cx="1267" cy="421"/>
              </a:xfrm>
            </p:grpSpPr>
            <p:sp>
              <p:nvSpPr>
                <p:cNvPr id="543" name="Rectangle 67"/>
                <p:cNvSpPr>
                  <a:spLocks noChangeArrowheads="1"/>
                </p:cNvSpPr>
                <p:nvPr/>
              </p:nvSpPr>
              <p:spPr bwMode="auto">
                <a:xfrm>
                  <a:off x="1413" y="-1309"/>
                  <a:ext cx="1267" cy="199"/>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544"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45"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46" name="Line 79"/>
                <p:cNvSpPr>
                  <a:spLocks noChangeShapeType="1"/>
                </p:cNvSpPr>
                <p:nvPr/>
              </p:nvSpPr>
              <p:spPr bwMode="auto">
                <a:xfrm>
                  <a:off x="1413" y="-1166"/>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47" name="Line 80"/>
                <p:cNvSpPr>
                  <a:spLocks noChangeShapeType="1"/>
                </p:cNvSpPr>
                <p:nvPr/>
              </p:nvSpPr>
              <p:spPr bwMode="auto">
                <a:xfrm>
                  <a:off x="2521"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48" name="Line 81"/>
                <p:cNvSpPr>
                  <a:spLocks noChangeShapeType="1"/>
                </p:cNvSpPr>
                <p:nvPr/>
              </p:nvSpPr>
              <p:spPr bwMode="auto">
                <a:xfrm>
                  <a:off x="2171"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49" name="Line 82"/>
                <p:cNvSpPr>
                  <a:spLocks noChangeShapeType="1"/>
                </p:cNvSpPr>
                <p:nvPr/>
              </p:nvSpPr>
              <p:spPr bwMode="auto">
                <a:xfrm>
                  <a:off x="1965"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50" name="Line 83"/>
                <p:cNvSpPr>
                  <a:spLocks noChangeShapeType="1"/>
                </p:cNvSpPr>
                <p:nvPr/>
              </p:nvSpPr>
              <p:spPr bwMode="auto">
                <a:xfrm>
                  <a:off x="1896"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51" name="Line 84"/>
                <p:cNvSpPr>
                  <a:spLocks noChangeShapeType="1"/>
                </p:cNvSpPr>
                <p:nvPr/>
              </p:nvSpPr>
              <p:spPr bwMode="auto">
                <a:xfrm>
                  <a:off x="1758"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52" name="Line 85"/>
                <p:cNvSpPr>
                  <a:spLocks noChangeShapeType="1"/>
                </p:cNvSpPr>
                <p:nvPr/>
              </p:nvSpPr>
              <p:spPr bwMode="auto">
                <a:xfrm>
                  <a:off x="1620"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53" name="Line 86"/>
                <p:cNvSpPr>
                  <a:spLocks noChangeShapeType="1"/>
                </p:cNvSpPr>
                <p:nvPr/>
              </p:nvSpPr>
              <p:spPr bwMode="auto">
                <a:xfrm>
                  <a:off x="2343"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54" name="Line 87"/>
                <p:cNvSpPr>
                  <a:spLocks noChangeShapeType="1"/>
                </p:cNvSpPr>
                <p:nvPr/>
              </p:nvSpPr>
              <p:spPr bwMode="auto">
                <a:xfrm>
                  <a:off x="1549" y="-1232"/>
                  <a:ext cx="0" cy="64"/>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sz="1600" dirty="0"/>
                </a:p>
              </p:txBody>
            </p:sp>
            <p:sp>
              <p:nvSpPr>
                <p:cNvPr id="555"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542" name="TextBox 541"/>
              <p:cNvSpPr txBox="1"/>
              <p:nvPr/>
            </p:nvSpPr>
            <p:spPr>
              <a:xfrm>
                <a:off x="1536371" y="4467748"/>
                <a:ext cx="1702955" cy="352425"/>
              </a:xfrm>
              <a:prstGeom prst="rect">
                <a:avLst/>
              </a:prstGeom>
              <a:noFill/>
            </p:spPr>
            <p:txBody>
              <a:bodyPr wrap="square" lIns="182880" tIns="91440" rIns="0" bIns="91440" rtlCol="0" anchor="ctr" anchorCtr="0">
                <a:noAutofit/>
              </a:bodyPr>
              <a:lstStyle/>
              <a:p>
                <a:pPr>
                  <a:spcBef>
                    <a:spcPts val="1500"/>
                  </a:spcBef>
                </a:pPr>
                <a:r>
                  <a:rPr lang="en-US" sz="1200" dirty="0" smtClean="0"/>
                  <a:t>Orders History</a:t>
                </a:r>
              </a:p>
            </p:txBody>
          </p:sp>
        </p:grpSp>
        <p:cxnSp>
          <p:nvCxnSpPr>
            <p:cNvPr id="616" name="Elbow Connector 615"/>
            <p:cNvCxnSpPr/>
            <p:nvPr/>
          </p:nvCxnSpPr>
          <p:spPr>
            <a:xfrm rot="10800000" flipV="1">
              <a:off x="1179385" y="2630774"/>
              <a:ext cx="754278" cy="1065596"/>
            </a:xfrm>
            <a:prstGeom prst="bentConnector2">
              <a:avLst/>
            </a:prstGeom>
            <a:ln w="3175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grpSp>
          <p:nvGrpSpPr>
            <p:cNvPr id="617" name="Group 616"/>
            <p:cNvGrpSpPr/>
            <p:nvPr/>
          </p:nvGrpSpPr>
          <p:grpSpPr>
            <a:xfrm>
              <a:off x="1916630" y="1543092"/>
              <a:ext cx="1762736" cy="1721337"/>
              <a:chOff x="2440746" y="1560413"/>
              <a:chExt cx="1762736" cy="1721337"/>
            </a:xfrm>
          </p:grpSpPr>
          <p:grpSp>
            <p:nvGrpSpPr>
              <p:cNvPr id="618" name="Group 617"/>
              <p:cNvGrpSpPr/>
              <p:nvPr/>
            </p:nvGrpSpPr>
            <p:grpSpPr>
              <a:xfrm>
                <a:off x="2457779" y="2365461"/>
                <a:ext cx="1745703" cy="916289"/>
                <a:chOff x="1075763" y="1698282"/>
                <a:chExt cx="2463584" cy="1293091"/>
              </a:xfrm>
            </p:grpSpPr>
            <p:pic>
              <p:nvPicPr>
                <p:cNvPr id="685" name="Picture 1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926" t="3748" r="1035" b="1240"/>
                <a:stretch/>
              </p:blipFill>
              <p:spPr bwMode="auto">
                <a:xfrm>
                  <a:off x="2310355" y="1891673"/>
                  <a:ext cx="1228992" cy="635077"/>
                </a:xfrm>
                <a:prstGeom prst="rect">
                  <a:avLst/>
                </a:prstGeom>
                <a:noFill/>
                <a:ln w="31750">
                  <a:solidFill>
                    <a:schemeClr val="bg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86" name="Picture 6" descr="http://www.ljzsoft.com/pptreport/sample/monthly_sales_report3.gif"/>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40" t="2914" r="1140" b="5898"/>
                <a:stretch/>
              </p:blipFill>
              <p:spPr bwMode="auto">
                <a:xfrm>
                  <a:off x="1075763" y="1698282"/>
                  <a:ext cx="1219514" cy="797720"/>
                </a:xfrm>
                <a:prstGeom prst="rect">
                  <a:avLst/>
                </a:prstGeom>
                <a:noFill/>
                <a:ln w="31750">
                  <a:solidFill>
                    <a:schemeClr val="bg2"/>
                  </a:solidFill>
                  <a:miter lim="800000"/>
                </a:ln>
                <a:extLst>
                  <a:ext uri="{909E8E84-426E-40DD-AFC4-6F175D3DCCD1}">
                    <a14:hiddenFill xmlns:a14="http://schemas.microsoft.com/office/drawing/2010/main">
                      <a:solidFill>
                        <a:srgbClr val="FFFFFF"/>
                      </a:solidFill>
                    </a14:hiddenFill>
                  </a:ext>
                </a:extLst>
              </p:spPr>
            </p:pic>
            <p:pic>
              <p:nvPicPr>
                <p:cNvPr id="687" name="Picture 4" descr="http://www.webpagefx.com/images/crm-chart1.gi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79930" y="2194285"/>
                  <a:ext cx="854779" cy="797088"/>
                </a:xfrm>
                <a:prstGeom prst="ellipse">
                  <a:avLst/>
                </a:prstGeom>
                <a:ln w="31750" cap="flat">
                  <a:solidFill>
                    <a:schemeClr val="bg2"/>
                  </a:solidFill>
                  <a:miter lim="800000"/>
                </a:ln>
                <a:effectLst/>
                <a:extLst>
                  <a:ext uri="{909E8E84-426E-40DD-AFC4-6F175D3DCCD1}">
                    <a14:hiddenFill xmlns:a14="http://schemas.microsoft.com/office/drawing/2010/main">
                      <a:solidFill>
                        <a:srgbClr val="FFFFFF"/>
                      </a:solidFill>
                    </a14:hiddenFill>
                  </a:ext>
                </a:extLst>
              </p:spPr>
            </p:pic>
          </p:grpSp>
          <p:grpSp>
            <p:nvGrpSpPr>
              <p:cNvPr id="619" name="Group 618"/>
              <p:cNvGrpSpPr/>
              <p:nvPr/>
            </p:nvGrpSpPr>
            <p:grpSpPr>
              <a:xfrm>
                <a:off x="2440746" y="1560413"/>
                <a:ext cx="1762736" cy="923124"/>
                <a:chOff x="504147" y="1481021"/>
                <a:chExt cx="1762736" cy="923124"/>
              </a:xfrm>
            </p:grpSpPr>
            <p:grpSp>
              <p:nvGrpSpPr>
                <p:cNvPr id="620" name="Group 619"/>
                <p:cNvGrpSpPr/>
                <p:nvPr/>
              </p:nvGrpSpPr>
              <p:grpSpPr>
                <a:xfrm>
                  <a:off x="504147" y="1481021"/>
                  <a:ext cx="1762736" cy="716473"/>
                  <a:chOff x="504147" y="1481021"/>
                  <a:chExt cx="1762736" cy="716473"/>
                </a:xfrm>
              </p:grpSpPr>
              <p:grpSp>
                <p:nvGrpSpPr>
                  <p:cNvPr id="640" name="Group 639"/>
                  <p:cNvGrpSpPr/>
                  <p:nvPr/>
                </p:nvGrpSpPr>
                <p:grpSpPr>
                  <a:xfrm>
                    <a:off x="504147" y="1481021"/>
                    <a:ext cx="706499" cy="712653"/>
                    <a:chOff x="504147" y="1481021"/>
                    <a:chExt cx="706499" cy="712653"/>
                  </a:xfrm>
                </p:grpSpPr>
                <p:grpSp>
                  <p:nvGrpSpPr>
                    <p:cNvPr id="669" name="Group 668"/>
                    <p:cNvGrpSpPr/>
                    <p:nvPr/>
                  </p:nvGrpSpPr>
                  <p:grpSpPr>
                    <a:xfrm>
                      <a:off x="504147" y="1481021"/>
                      <a:ext cx="706499" cy="712653"/>
                      <a:chOff x="-3351069" y="3635378"/>
                      <a:chExt cx="561975" cy="566871"/>
                    </a:xfrm>
                  </p:grpSpPr>
                  <p:sp>
                    <p:nvSpPr>
                      <p:cNvPr id="671" name="Oval 118"/>
                      <p:cNvSpPr>
                        <a:spLocks noChangeArrowheads="1"/>
                      </p:cNvSpPr>
                      <p:nvPr/>
                    </p:nvSpPr>
                    <p:spPr bwMode="auto">
                      <a:xfrm>
                        <a:off x="-3351069" y="3635378"/>
                        <a:ext cx="561975" cy="5651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2" name="Freeform 119"/>
                      <p:cNvSpPr>
                        <a:spLocks/>
                      </p:cNvSpPr>
                      <p:nvPr/>
                    </p:nvSpPr>
                    <p:spPr bwMode="auto">
                      <a:xfrm>
                        <a:off x="-3170094" y="3692528"/>
                        <a:ext cx="196850" cy="131762"/>
                      </a:xfrm>
                      <a:custGeom>
                        <a:avLst/>
                        <a:gdLst>
                          <a:gd name="T0" fmla="*/ 28 w 52"/>
                          <a:gd name="T1" fmla="*/ 0 h 35"/>
                          <a:gd name="T2" fmla="*/ 24 w 52"/>
                          <a:gd name="T3" fmla="*/ 0 h 35"/>
                          <a:gd name="T4" fmla="*/ 0 w 52"/>
                          <a:gd name="T5" fmla="*/ 24 h 35"/>
                          <a:gd name="T6" fmla="*/ 0 w 52"/>
                          <a:gd name="T7" fmla="*/ 35 h 35"/>
                          <a:gd name="T8" fmla="*/ 52 w 52"/>
                          <a:gd name="T9" fmla="*/ 35 h 35"/>
                          <a:gd name="T10" fmla="*/ 52 w 52"/>
                          <a:gd name="T11" fmla="*/ 24 h 35"/>
                          <a:gd name="T12" fmla="*/ 28 w 5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2" h="35">
                            <a:moveTo>
                              <a:pt x="28" y="0"/>
                            </a:moveTo>
                            <a:cubicBezTo>
                              <a:pt x="24" y="0"/>
                              <a:pt x="24" y="0"/>
                              <a:pt x="24" y="0"/>
                            </a:cubicBezTo>
                            <a:cubicBezTo>
                              <a:pt x="11" y="0"/>
                              <a:pt x="0" y="10"/>
                              <a:pt x="0" y="24"/>
                            </a:cubicBezTo>
                            <a:cubicBezTo>
                              <a:pt x="0" y="35"/>
                              <a:pt x="0" y="35"/>
                              <a:pt x="0" y="35"/>
                            </a:cubicBezTo>
                            <a:cubicBezTo>
                              <a:pt x="52" y="35"/>
                              <a:pt x="52" y="35"/>
                              <a:pt x="52" y="35"/>
                            </a:cubicBezTo>
                            <a:cubicBezTo>
                              <a:pt x="52" y="24"/>
                              <a:pt x="52" y="24"/>
                              <a:pt x="52" y="24"/>
                            </a:cubicBezTo>
                            <a:cubicBezTo>
                              <a:pt x="52" y="10"/>
                              <a:pt x="41" y="0"/>
                              <a:pt x="28"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3" name="Freeform 120"/>
                      <p:cNvSpPr>
                        <a:spLocks/>
                      </p:cNvSpPr>
                      <p:nvPr/>
                    </p:nvSpPr>
                    <p:spPr bwMode="auto">
                      <a:xfrm>
                        <a:off x="-3192319" y="3854453"/>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3" y="0"/>
                              <a:pt x="3" y="0"/>
                              <a:pt x="3" y="0"/>
                            </a:cubicBezTo>
                            <a:cubicBezTo>
                              <a:pt x="1" y="0"/>
                              <a:pt x="0" y="1"/>
                              <a:pt x="0" y="3"/>
                            </a:cubicBezTo>
                            <a:cubicBezTo>
                              <a:pt x="0" y="10"/>
                              <a:pt x="0" y="10"/>
                              <a:pt x="0" y="10"/>
                            </a:cubicBezTo>
                            <a:cubicBezTo>
                              <a:pt x="0" y="12"/>
                              <a:pt x="1" y="13"/>
                              <a:pt x="3" y="13"/>
                            </a:cubicBezTo>
                            <a:cubicBezTo>
                              <a:pt x="61" y="13"/>
                              <a:pt x="61" y="13"/>
                              <a:pt x="61" y="13"/>
                            </a:cubicBezTo>
                            <a:cubicBezTo>
                              <a:pt x="63" y="13"/>
                              <a:pt x="64" y="12"/>
                              <a:pt x="64" y="10"/>
                            </a:cubicBezTo>
                            <a:cubicBezTo>
                              <a:pt x="64" y="3"/>
                              <a:pt x="64" y="3"/>
                              <a:pt x="64" y="3"/>
                            </a:cubicBezTo>
                            <a:cubicBezTo>
                              <a:pt x="64" y="1"/>
                              <a:pt x="63" y="0"/>
                              <a:pt x="61"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4" name="Freeform 121"/>
                      <p:cNvSpPr>
                        <a:spLocks/>
                      </p:cNvSpPr>
                      <p:nvPr/>
                    </p:nvSpPr>
                    <p:spPr bwMode="auto">
                      <a:xfrm>
                        <a:off x="-3292465" y="4040324"/>
                        <a:ext cx="441325" cy="161925"/>
                      </a:xfrm>
                      <a:custGeom>
                        <a:avLst/>
                        <a:gdLst>
                          <a:gd name="T0" fmla="*/ 58 w 117"/>
                          <a:gd name="T1" fmla="*/ 43 h 43"/>
                          <a:gd name="T2" fmla="*/ 117 w 117"/>
                          <a:gd name="T3" fmla="*/ 16 h 43"/>
                          <a:gd name="T4" fmla="*/ 93 w 117"/>
                          <a:gd name="T5" fmla="*/ 0 h 43"/>
                          <a:gd name="T6" fmla="*/ 23 w 117"/>
                          <a:gd name="T7" fmla="*/ 0 h 43"/>
                          <a:gd name="T8" fmla="*/ 0 w 117"/>
                          <a:gd name="T9" fmla="*/ 15 h 43"/>
                          <a:gd name="T10" fmla="*/ 58 w 117"/>
                          <a:gd name="T11" fmla="*/ 43 h 43"/>
                        </a:gdLst>
                        <a:ahLst/>
                        <a:cxnLst>
                          <a:cxn ang="0">
                            <a:pos x="T0" y="T1"/>
                          </a:cxn>
                          <a:cxn ang="0">
                            <a:pos x="T2" y="T3"/>
                          </a:cxn>
                          <a:cxn ang="0">
                            <a:pos x="T4" y="T5"/>
                          </a:cxn>
                          <a:cxn ang="0">
                            <a:pos x="T6" y="T7"/>
                          </a:cxn>
                          <a:cxn ang="0">
                            <a:pos x="T8" y="T9"/>
                          </a:cxn>
                          <a:cxn ang="0">
                            <a:pos x="T10" y="T11"/>
                          </a:cxn>
                        </a:cxnLst>
                        <a:rect l="0" t="0" r="r" b="b"/>
                        <a:pathLst>
                          <a:path w="117" h="43">
                            <a:moveTo>
                              <a:pt x="58" y="43"/>
                            </a:moveTo>
                            <a:cubicBezTo>
                              <a:pt x="82" y="43"/>
                              <a:pt x="103" y="33"/>
                              <a:pt x="117" y="16"/>
                            </a:cubicBezTo>
                            <a:cubicBezTo>
                              <a:pt x="112" y="7"/>
                              <a:pt x="104" y="0"/>
                              <a:pt x="93" y="0"/>
                            </a:cubicBezTo>
                            <a:cubicBezTo>
                              <a:pt x="93" y="0"/>
                              <a:pt x="93" y="0"/>
                              <a:pt x="23" y="0"/>
                            </a:cubicBezTo>
                            <a:cubicBezTo>
                              <a:pt x="13" y="0"/>
                              <a:pt x="4" y="6"/>
                              <a:pt x="0" y="15"/>
                            </a:cubicBezTo>
                            <a:cubicBezTo>
                              <a:pt x="14" y="32"/>
                              <a:pt x="35" y="43"/>
                              <a:pt x="58"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5" name="Freeform 122"/>
                      <p:cNvSpPr>
                        <a:spLocks/>
                      </p:cNvSpPr>
                      <p:nvPr/>
                    </p:nvSpPr>
                    <p:spPr bwMode="auto">
                      <a:xfrm>
                        <a:off x="-3112944" y="3944940"/>
                        <a:ext cx="82550" cy="138112"/>
                      </a:xfrm>
                      <a:custGeom>
                        <a:avLst/>
                        <a:gdLst>
                          <a:gd name="T0" fmla="*/ 0 w 52"/>
                          <a:gd name="T1" fmla="*/ 61 h 87"/>
                          <a:gd name="T2" fmla="*/ 26 w 52"/>
                          <a:gd name="T3" fmla="*/ 87 h 87"/>
                          <a:gd name="T4" fmla="*/ 52 w 52"/>
                          <a:gd name="T5" fmla="*/ 61 h 87"/>
                          <a:gd name="T6" fmla="*/ 52 w 52"/>
                          <a:gd name="T7" fmla="*/ 0 h 87"/>
                          <a:gd name="T8" fmla="*/ 0 w 52"/>
                          <a:gd name="T9" fmla="*/ 0 h 87"/>
                          <a:gd name="T10" fmla="*/ 0 w 52"/>
                          <a:gd name="T11" fmla="*/ 61 h 87"/>
                        </a:gdLst>
                        <a:ahLst/>
                        <a:cxnLst>
                          <a:cxn ang="0">
                            <a:pos x="T0" y="T1"/>
                          </a:cxn>
                          <a:cxn ang="0">
                            <a:pos x="T2" y="T3"/>
                          </a:cxn>
                          <a:cxn ang="0">
                            <a:pos x="T4" y="T5"/>
                          </a:cxn>
                          <a:cxn ang="0">
                            <a:pos x="T6" y="T7"/>
                          </a:cxn>
                          <a:cxn ang="0">
                            <a:pos x="T8" y="T9"/>
                          </a:cxn>
                          <a:cxn ang="0">
                            <a:pos x="T10" y="T11"/>
                          </a:cxn>
                        </a:cxnLst>
                        <a:rect l="0" t="0" r="r" b="b"/>
                        <a:pathLst>
                          <a:path w="52" h="87">
                            <a:moveTo>
                              <a:pt x="0" y="61"/>
                            </a:moveTo>
                            <a:lnTo>
                              <a:pt x="26" y="87"/>
                            </a:lnTo>
                            <a:lnTo>
                              <a:pt x="52" y="61"/>
                            </a:lnTo>
                            <a:lnTo>
                              <a:pt x="52" y="0"/>
                            </a:lnTo>
                            <a:lnTo>
                              <a:pt x="0" y="0"/>
                            </a:lnTo>
                            <a:lnTo>
                              <a:pt x="0" y="61"/>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6" name="Freeform 123"/>
                      <p:cNvSpPr>
                        <a:spLocks/>
                      </p:cNvSpPr>
                      <p:nvPr/>
                    </p:nvSpPr>
                    <p:spPr bwMode="auto">
                      <a:xfrm>
                        <a:off x="-3112944" y="3944940"/>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9" y="19"/>
                              <a:pt x="22" y="18"/>
                            </a:cubicBezTo>
                            <a:cubicBezTo>
                              <a:pt x="22" y="0"/>
                              <a:pt x="22" y="0"/>
                              <a:pt x="22" y="0"/>
                            </a:cubicBezTo>
                            <a:cubicBezTo>
                              <a:pt x="22" y="0"/>
                              <a:pt x="22" y="0"/>
                              <a:pt x="0" y="0"/>
                            </a:cubicBezTo>
                            <a:cubicBezTo>
                              <a:pt x="0" y="0"/>
                              <a:pt x="0" y="0"/>
                              <a:pt x="0" y="18"/>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7" name="Freeform 124"/>
                      <p:cNvSpPr>
                        <a:spLocks/>
                      </p:cNvSpPr>
                      <p:nvPr/>
                    </p:nvSpPr>
                    <p:spPr bwMode="auto">
                      <a:xfrm>
                        <a:off x="-3170094" y="3813178"/>
                        <a:ext cx="196850" cy="187325"/>
                      </a:xfrm>
                      <a:custGeom>
                        <a:avLst/>
                        <a:gdLst>
                          <a:gd name="T0" fmla="*/ 0 w 52"/>
                          <a:gd name="T1" fmla="*/ 41 h 50"/>
                          <a:gd name="T2" fmla="*/ 26 w 52"/>
                          <a:gd name="T3" fmla="*/ 50 h 50"/>
                          <a:gd name="T4" fmla="*/ 52 w 52"/>
                          <a:gd name="T5" fmla="*/ 41 h 50"/>
                          <a:gd name="T6" fmla="*/ 52 w 52"/>
                          <a:gd name="T7" fmla="*/ 41 h 50"/>
                          <a:gd name="T8" fmla="*/ 52 w 52"/>
                          <a:gd name="T9" fmla="*/ 0 h 50"/>
                          <a:gd name="T10" fmla="*/ 0 w 52"/>
                          <a:gd name="T11" fmla="*/ 0 h 50"/>
                          <a:gd name="T12" fmla="*/ 0 w 52"/>
                          <a:gd name="T13" fmla="*/ 41 h 50"/>
                        </a:gdLst>
                        <a:ahLst/>
                        <a:cxnLst>
                          <a:cxn ang="0">
                            <a:pos x="T0" y="T1"/>
                          </a:cxn>
                          <a:cxn ang="0">
                            <a:pos x="T2" y="T3"/>
                          </a:cxn>
                          <a:cxn ang="0">
                            <a:pos x="T4" y="T5"/>
                          </a:cxn>
                          <a:cxn ang="0">
                            <a:pos x="T6" y="T7"/>
                          </a:cxn>
                          <a:cxn ang="0">
                            <a:pos x="T8" y="T9"/>
                          </a:cxn>
                          <a:cxn ang="0">
                            <a:pos x="T10" y="T11"/>
                          </a:cxn>
                          <a:cxn ang="0">
                            <a:pos x="T12" y="T13"/>
                          </a:cxn>
                        </a:cxnLst>
                        <a:rect l="0" t="0" r="r" b="b"/>
                        <a:pathLst>
                          <a:path w="52" h="50">
                            <a:moveTo>
                              <a:pt x="0" y="41"/>
                            </a:moveTo>
                            <a:cubicBezTo>
                              <a:pt x="7" y="47"/>
                              <a:pt x="16" y="50"/>
                              <a:pt x="26" y="50"/>
                            </a:cubicBezTo>
                            <a:cubicBezTo>
                              <a:pt x="36" y="50"/>
                              <a:pt x="45" y="47"/>
                              <a:pt x="52" y="41"/>
                            </a:cubicBezTo>
                            <a:cubicBezTo>
                              <a:pt x="52" y="41"/>
                              <a:pt x="52" y="41"/>
                              <a:pt x="52" y="41"/>
                            </a:cubicBezTo>
                            <a:cubicBezTo>
                              <a:pt x="52" y="41"/>
                              <a:pt x="52" y="41"/>
                              <a:pt x="52" y="0"/>
                            </a:cubicBezTo>
                            <a:cubicBezTo>
                              <a:pt x="0" y="0"/>
                              <a:pt x="0" y="0"/>
                              <a:pt x="0" y="0"/>
                            </a:cubicBezTo>
                            <a:cubicBezTo>
                              <a:pt x="0" y="0"/>
                              <a:pt x="0" y="0"/>
                              <a:pt x="0" y="41"/>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8" name="Rectangle 125"/>
                      <p:cNvSpPr>
                        <a:spLocks noChangeArrowheads="1"/>
                      </p:cNvSpPr>
                      <p:nvPr/>
                    </p:nvSpPr>
                    <p:spPr bwMode="auto">
                      <a:xfrm>
                        <a:off x="-2989119"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9" name="Rectangle 126"/>
                      <p:cNvSpPr>
                        <a:spLocks noChangeArrowheads="1"/>
                      </p:cNvSpPr>
                      <p:nvPr/>
                    </p:nvSpPr>
                    <p:spPr bwMode="auto">
                      <a:xfrm>
                        <a:off x="-3170094"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0" name="Oval 127"/>
                      <p:cNvSpPr>
                        <a:spLocks noChangeArrowheads="1"/>
                      </p:cNvSpPr>
                      <p:nvPr/>
                    </p:nvSpPr>
                    <p:spPr bwMode="auto">
                      <a:xfrm>
                        <a:off x="-3131994" y="3868740"/>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1" name="Oval 128"/>
                      <p:cNvSpPr>
                        <a:spLocks noChangeArrowheads="1"/>
                      </p:cNvSpPr>
                      <p:nvPr/>
                    </p:nvSpPr>
                    <p:spPr bwMode="auto">
                      <a:xfrm>
                        <a:off x="-3027219" y="3868740"/>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2" name="Freeform 129"/>
                      <p:cNvSpPr>
                        <a:spLocks/>
                      </p:cNvSpPr>
                      <p:nvPr/>
                    </p:nvSpPr>
                    <p:spPr bwMode="auto">
                      <a:xfrm>
                        <a:off x="-3087544" y="3914778"/>
                        <a:ext cx="30163" cy="14287"/>
                      </a:xfrm>
                      <a:custGeom>
                        <a:avLst/>
                        <a:gdLst>
                          <a:gd name="T0" fmla="*/ 4 w 8"/>
                          <a:gd name="T1" fmla="*/ 4 h 4"/>
                          <a:gd name="T2" fmla="*/ 8 w 8"/>
                          <a:gd name="T3" fmla="*/ 0 h 4"/>
                          <a:gd name="T4" fmla="*/ 0 w 8"/>
                          <a:gd name="T5" fmla="*/ 0 h 4"/>
                          <a:gd name="T6" fmla="*/ 4 w 8"/>
                          <a:gd name="T7" fmla="*/ 4 h 4"/>
                        </a:gdLst>
                        <a:ahLst/>
                        <a:cxnLst>
                          <a:cxn ang="0">
                            <a:pos x="T0" y="T1"/>
                          </a:cxn>
                          <a:cxn ang="0">
                            <a:pos x="T2" y="T3"/>
                          </a:cxn>
                          <a:cxn ang="0">
                            <a:pos x="T4" y="T5"/>
                          </a:cxn>
                          <a:cxn ang="0">
                            <a:pos x="T6" y="T7"/>
                          </a:cxn>
                        </a:cxnLst>
                        <a:rect l="0" t="0" r="r" b="b"/>
                        <a:pathLst>
                          <a:path w="8" h="4">
                            <a:moveTo>
                              <a:pt x="4" y="4"/>
                            </a:moveTo>
                            <a:cubicBezTo>
                              <a:pt x="6" y="4"/>
                              <a:pt x="8" y="2"/>
                              <a:pt x="8" y="0"/>
                            </a:cubicBezTo>
                            <a:cubicBezTo>
                              <a:pt x="0" y="0"/>
                              <a:pt x="0" y="0"/>
                              <a:pt x="0" y="0"/>
                            </a:cubicBezTo>
                            <a:cubicBezTo>
                              <a:pt x="0" y="2"/>
                              <a:pt x="2" y="4"/>
                              <a:pt x="4" y="4"/>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3" name="Freeform 130"/>
                      <p:cNvSpPr>
                        <a:spLocks/>
                      </p:cNvSpPr>
                      <p:nvPr/>
                    </p:nvSpPr>
                    <p:spPr bwMode="auto">
                      <a:xfrm>
                        <a:off x="-3101831" y="3959228"/>
                        <a:ext cx="60325" cy="19050"/>
                      </a:xfrm>
                      <a:custGeom>
                        <a:avLst/>
                        <a:gdLst>
                          <a:gd name="T0" fmla="*/ 14 w 16"/>
                          <a:gd name="T1" fmla="*/ 0 h 5"/>
                          <a:gd name="T2" fmla="*/ 2 w 16"/>
                          <a:gd name="T3" fmla="*/ 0 h 5"/>
                          <a:gd name="T4" fmla="*/ 0 w 16"/>
                          <a:gd name="T5" fmla="*/ 2 h 5"/>
                          <a:gd name="T6" fmla="*/ 2 w 16"/>
                          <a:gd name="T7" fmla="*/ 5 h 5"/>
                          <a:gd name="T8" fmla="*/ 14 w 16"/>
                          <a:gd name="T9" fmla="*/ 5 h 5"/>
                          <a:gd name="T10" fmla="*/ 16 w 16"/>
                          <a:gd name="T11" fmla="*/ 2 h 5"/>
                          <a:gd name="T12" fmla="*/ 14 w 1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4" y="0"/>
                            </a:moveTo>
                            <a:cubicBezTo>
                              <a:pt x="14" y="0"/>
                              <a:pt x="14" y="0"/>
                              <a:pt x="2" y="0"/>
                            </a:cubicBezTo>
                            <a:cubicBezTo>
                              <a:pt x="1" y="0"/>
                              <a:pt x="0" y="1"/>
                              <a:pt x="0" y="2"/>
                            </a:cubicBezTo>
                            <a:cubicBezTo>
                              <a:pt x="0" y="3"/>
                              <a:pt x="1" y="5"/>
                              <a:pt x="2" y="5"/>
                            </a:cubicBezTo>
                            <a:cubicBezTo>
                              <a:pt x="2" y="5"/>
                              <a:pt x="2" y="5"/>
                              <a:pt x="14" y="5"/>
                            </a:cubicBezTo>
                            <a:cubicBezTo>
                              <a:pt x="15" y="5"/>
                              <a:pt x="16" y="3"/>
                              <a:pt x="16" y="2"/>
                            </a:cubicBezTo>
                            <a:cubicBezTo>
                              <a:pt x="16" y="1"/>
                              <a:pt x="15" y="0"/>
                              <a:pt x="14"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4" name="Freeform 131"/>
                      <p:cNvSpPr>
                        <a:spLocks noEditPoints="1"/>
                      </p:cNvSpPr>
                      <p:nvPr/>
                    </p:nvSpPr>
                    <p:spPr bwMode="auto">
                      <a:xfrm>
                        <a:off x="-3124056" y="3929065"/>
                        <a:ext cx="104775" cy="93662"/>
                      </a:xfrm>
                      <a:custGeom>
                        <a:avLst/>
                        <a:gdLst>
                          <a:gd name="T0" fmla="*/ 14 w 28"/>
                          <a:gd name="T1" fmla="*/ 0 h 25"/>
                          <a:gd name="T2" fmla="*/ 0 w 28"/>
                          <a:gd name="T3" fmla="*/ 14 h 25"/>
                          <a:gd name="T4" fmla="*/ 0 w 28"/>
                          <a:gd name="T5" fmla="*/ 22 h 25"/>
                          <a:gd name="T6" fmla="*/ 0 w 28"/>
                          <a:gd name="T7" fmla="*/ 23 h 25"/>
                          <a:gd name="T8" fmla="*/ 14 w 28"/>
                          <a:gd name="T9" fmla="*/ 25 h 25"/>
                          <a:gd name="T10" fmla="*/ 28 w 28"/>
                          <a:gd name="T11" fmla="*/ 23 h 25"/>
                          <a:gd name="T12" fmla="*/ 28 w 28"/>
                          <a:gd name="T13" fmla="*/ 22 h 25"/>
                          <a:gd name="T14" fmla="*/ 28 w 28"/>
                          <a:gd name="T15" fmla="*/ 14 h 25"/>
                          <a:gd name="T16" fmla="*/ 14 w 28"/>
                          <a:gd name="T17" fmla="*/ 0 h 25"/>
                          <a:gd name="T18" fmla="*/ 22 w 28"/>
                          <a:gd name="T19" fmla="*/ 16 h 25"/>
                          <a:gd name="T20" fmla="*/ 16 w 28"/>
                          <a:gd name="T21" fmla="*/ 17 h 25"/>
                          <a:gd name="T22" fmla="*/ 16 w 28"/>
                          <a:gd name="T23" fmla="*/ 13 h 25"/>
                          <a:gd name="T24" fmla="*/ 12 w 28"/>
                          <a:gd name="T25" fmla="*/ 13 h 25"/>
                          <a:gd name="T26" fmla="*/ 12 w 28"/>
                          <a:gd name="T27" fmla="*/ 17 h 25"/>
                          <a:gd name="T28" fmla="*/ 5 w 28"/>
                          <a:gd name="T29" fmla="*/ 16 h 25"/>
                          <a:gd name="T30" fmla="*/ 5 w 28"/>
                          <a:gd name="T31" fmla="*/ 13 h 25"/>
                          <a:gd name="T32" fmla="*/ 14 w 28"/>
                          <a:gd name="T33" fmla="*/ 8 h 25"/>
                          <a:gd name="T34" fmla="*/ 23 w 28"/>
                          <a:gd name="T35" fmla="*/ 13 h 25"/>
                          <a:gd name="T36" fmla="*/ 22 w 28"/>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5">
                            <a:moveTo>
                              <a:pt x="14" y="0"/>
                            </a:moveTo>
                            <a:cubicBezTo>
                              <a:pt x="6" y="0"/>
                              <a:pt x="0" y="6"/>
                              <a:pt x="0" y="14"/>
                            </a:cubicBezTo>
                            <a:cubicBezTo>
                              <a:pt x="0" y="22"/>
                              <a:pt x="0" y="22"/>
                              <a:pt x="0" y="22"/>
                            </a:cubicBezTo>
                            <a:cubicBezTo>
                              <a:pt x="0" y="22"/>
                              <a:pt x="0" y="23"/>
                              <a:pt x="0" y="23"/>
                            </a:cubicBezTo>
                            <a:cubicBezTo>
                              <a:pt x="5" y="24"/>
                              <a:pt x="9" y="25"/>
                              <a:pt x="14" y="25"/>
                            </a:cubicBezTo>
                            <a:cubicBezTo>
                              <a:pt x="19" y="25"/>
                              <a:pt x="24" y="24"/>
                              <a:pt x="28" y="23"/>
                            </a:cubicBezTo>
                            <a:cubicBezTo>
                              <a:pt x="28" y="23"/>
                              <a:pt x="28" y="22"/>
                              <a:pt x="28" y="22"/>
                            </a:cubicBezTo>
                            <a:cubicBezTo>
                              <a:pt x="28" y="14"/>
                              <a:pt x="28" y="14"/>
                              <a:pt x="28" y="14"/>
                            </a:cubicBezTo>
                            <a:cubicBezTo>
                              <a:pt x="28" y="6"/>
                              <a:pt x="22" y="0"/>
                              <a:pt x="14" y="0"/>
                            </a:cubicBezTo>
                            <a:close/>
                            <a:moveTo>
                              <a:pt x="22" y="16"/>
                            </a:moveTo>
                            <a:cubicBezTo>
                              <a:pt x="21" y="17"/>
                              <a:pt x="18" y="17"/>
                              <a:pt x="16" y="17"/>
                            </a:cubicBezTo>
                            <a:cubicBezTo>
                              <a:pt x="16" y="13"/>
                              <a:pt x="16" y="13"/>
                              <a:pt x="16" y="13"/>
                            </a:cubicBezTo>
                            <a:cubicBezTo>
                              <a:pt x="12" y="13"/>
                              <a:pt x="12" y="13"/>
                              <a:pt x="12" y="13"/>
                            </a:cubicBezTo>
                            <a:cubicBezTo>
                              <a:pt x="12" y="17"/>
                              <a:pt x="12" y="17"/>
                              <a:pt x="12" y="17"/>
                            </a:cubicBezTo>
                            <a:cubicBezTo>
                              <a:pt x="10" y="17"/>
                              <a:pt x="7" y="17"/>
                              <a:pt x="5" y="16"/>
                            </a:cubicBezTo>
                            <a:cubicBezTo>
                              <a:pt x="5" y="16"/>
                              <a:pt x="5" y="13"/>
                              <a:pt x="5" y="13"/>
                            </a:cubicBezTo>
                            <a:cubicBezTo>
                              <a:pt x="5" y="8"/>
                              <a:pt x="9" y="8"/>
                              <a:pt x="14" y="8"/>
                            </a:cubicBezTo>
                            <a:cubicBezTo>
                              <a:pt x="19" y="8"/>
                              <a:pt x="23" y="8"/>
                              <a:pt x="23" y="13"/>
                            </a:cubicBezTo>
                            <a:cubicBezTo>
                              <a:pt x="23" y="13"/>
                              <a:pt x="22" y="16"/>
                              <a:pt x="22" y="1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70" name="Oval 118"/>
                    <p:cNvSpPr>
                      <a:spLocks noChangeArrowheads="1"/>
                    </p:cNvSpPr>
                    <p:nvPr/>
                  </p:nvSpPr>
                  <p:spPr bwMode="auto">
                    <a:xfrm>
                      <a:off x="504147" y="1481021"/>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641" name="Group 640"/>
                  <p:cNvGrpSpPr/>
                  <p:nvPr/>
                </p:nvGrpSpPr>
                <p:grpSpPr>
                  <a:xfrm>
                    <a:off x="1556393" y="1487005"/>
                    <a:ext cx="710490" cy="710489"/>
                    <a:chOff x="1817306" y="1487005"/>
                    <a:chExt cx="710490" cy="710489"/>
                  </a:xfrm>
                </p:grpSpPr>
                <p:grpSp>
                  <p:nvGrpSpPr>
                    <p:cNvPr id="642" name="Group 641"/>
                    <p:cNvGrpSpPr/>
                    <p:nvPr/>
                  </p:nvGrpSpPr>
                  <p:grpSpPr>
                    <a:xfrm>
                      <a:off x="1817306" y="1487005"/>
                      <a:ext cx="710490" cy="706666"/>
                      <a:chOff x="-1700069" y="274640"/>
                      <a:chExt cx="565150" cy="562109"/>
                    </a:xfrm>
                  </p:grpSpPr>
                  <p:sp>
                    <p:nvSpPr>
                      <p:cNvPr id="644" name="Oval 156"/>
                      <p:cNvSpPr>
                        <a:spLocks noChangeArrowheads="1"/>
                      </p:cNvSpPr>
                      <p:nvPr/>
                    </p:nvSpPr>
                    <p:spPr bwMode="auto">
                      <a:xfrm>
                        <a:off x="-1700069" y="274640"/>
                        <a:ext cx="565150" cy="56038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5" name="Rectangle 157"/>
                      <p:cNvSpPr>
                        <a:spLocks noChangeArrowheads="1"/>
                      </p:cNvSpPr>
                      <p:nvPr/>
                    </p:nvSpPr>
                    <p:spPr bwMode="auto">
                      <a:xfrm>
                        <a:off x="-1519094" y="579440"/>
                        <a:ext cx="200025" cy="120650"/>
                      </a:xfrm>
                      <a:prstGeom prst="rect">
                        <a:avLst/>
                      </a:prstGeom>
                      <a:solidFill>
                        <a:srgbClr val="673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6" name="Rectangle 158"/>
                      <p:cNvSpPr>
                        <a:spLocks noChangeArrowheads="1"/>
                      </p:cNvSpPr>
                      <p:nvPr/>
                    </p:nvSpPr>
                    <p:spPr bwMode="auto">
                      <a:xfrm>
                        <a:off x="-1496869" y="623890"/>
                        <a:ext cx="158750" cy="52387"/>
                      </a:xfrm>
                      <a:prstGeom prst="rect">
                        <a:avLst/>
                      </a:prstGeom>
                      <a:solidFill>
                        <a:srgbClr val="D2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7" name="Freeform 159"/>
                      <p:cNvSpPr>
                        <a:spLocks/>
                      </p:cNvSpPr>
                      <p:nvPr/>
                    </p:nvSpPr>
                    <p:spPr bwMode="auto">
                      <a:xfrm>
                        <a:off x="-1538144" y="466728"/>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61" y="0"/>
                              <a:pt x="61" y="0"/>
                              <a:pt x="3" y="0"/>
                            </a:cubicBezTo>
                            <a:cubicBezTo>
                              <a:pt x="1" y="0"/>
                              <a:pt x="0" y="1"/>
                              <a:pt x="0" y="3"/>
                            </a:cubicBezTo>
                            <a:cubicBezTo>
                              <a:pt x="0" y="3"/>
                              <a:pt x="0" y="3"/>
                              <a:pt x="0" y="10"/>
                            </a:cubicBezTo>
                            <a:cubicBezTo>
                              <a:pt x="0" y="12"/>
                              <a:pt x="1" y="13"/>
                              <a:pt x="3" y="13"/>
                            </a:cubicBezTo>
                            <a:cubicBezTo>
                              <a:pt x="3" y="13"/>
                              <a:pt x="3" y="13"/>
                              <a:pt x="61" y="13"/>
                            </a:cubicBezTo>
                            <a:cubicBezTo>
                              <a:pt x="63" y="13"/>
                              <a:pt x="64" y="12"/>
                              <a:pt x="64" y="10"/>
                            </a:cubicBezTo>
                            <a:cubicBezTo>
                              <a:pt x="64" y="3"/>
                              <a:pt x="64" y="3"/>
                              <a:pt x="64" y="3"/>
                            </a:cubicBezTo>
                            <a:cubicBezTo>
                              <a:pt x="64" y="1"/>
                              <a:pt x="63" y="0"/>
                              <a:pt x="61" y="0"/>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8" name="Freeform 160"/>
                      <p:cNvSpPr>
                        <a:spLocks/>
                      </p:cNvSpPr>
                      <p:nvPr/>
                    </p:nvSpPr>
                    <p:spPr bwMode="auto">
                      <a:xfrm>
                        <a:off x="-1541319" y="650878"/>
                        <a:ext cx="244475" cy="184150"/>
                      </a:xfrm>
                      <a:custGeom>
                        <a:avLst/>
                        <a:gdLst>
                          <a:gd name="T0" fmla="*/ 0 w 65"/>
                          <a:gd name="T1" fmla="*/ 0 h 49"/>
                          <a:gd name="T2" fmla="*/ 0 w 65"/>
                          <a:gd name="T3" fmla="*/ 42 h 49"/>
                          <a:gd name="T4" fmla="*/ 33 w 65"/>
                          <a:gd name="T5" fmla="*/ 49 h 49"/>
                          <a:gd name="T6" fmla="*/ 65 w 65"/>
                          <a:gd name="T7" fmla="*/ 42 h 49"/>
                          <a:gd name="T8" fmla="*/ 65 w 65"/>
                          <a:gd name="T9" fmla="*/ 0 h 49"/>
                          <a:gd name="T10" fmla="*/ 0 w 65"/>
                          <a:gd name="T11" fmla="*/ 0 h 49"/>
                        </a:gdLst>
                        <a:ahLst/>
                        <a:cxnLst>
                          <a:cxn ang="0">
                            <a:pos x="T0" y="T1"/>
                          </a:cxn>
                          <a:cxn ang="0">
                            <a:pos x="T2" y="T3"/>
                          </a:cxn>
                          <a:cxn ang="0">
                            <a:pos x="T4" y="T5"/>
                          </a:cxn>
                          <a:cxn ang="0">
                            <a:pos x="T6" y="T7"/>
                          </a:cxn>
                          <a:cxn ang="0">
                            <a:pos x="T8" y="T9"/>
                          </a:cxn>
                          <a:cxn ang="0">
                            <a:pos x="T10" y="T11"/>
                          </a:cxn>
                        </a:cxnLst>
                        <a:rect l="0" t="0" r="r" b="b"/>
                        <a:pathLst>
                          <a:path w="65" h="49">
                            <a:moveTo>
                              <a:pt x="0" y="0"/>
                            </a:moveTo>
                            <a:cubicBezTo>
                              <a:pt x="0" y="42"/>
                              <a:pt x="0" y="42"/>
                              <a:pt x="0" y="42"/>
                            </a:cubicBezTo>
                            <a:cubicBezTo>
                              <a:pt x="10" y="47"/>
                              <a:pt x="21" y="49"/>
                              <a:pt x="33" y="49"/>
                            </a:cubicBezTo>
                            <a:cubicBezTo>
                              <a:pt x="45" y="49"/>
                              <a:pt x="55" y="47"/>
                              <a:pt x="65" y="42"/>
                            </a:cubicBezTo>
                            <a:cubicBezTo>
                              <a:pt x="65" y="0"/>
                              <a:pt x="65" y="0"/>
                              <a:pt x="65"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9" name="Freeform 161"/>
                      <p:cNvSpPr>
                        <a:spLocks/>
                      </p:cNvSpPr>
                      <p:nvPr/>
                    </p:nvSpPr>
                    <p:spPr bwMode="auto">
                      <a:xfrm>
                        <a:off x="-1458769" y="557215"/>
                        <a:ext cx="82550" cy="134937"/>
                      </a:xfrm>
                      <a:custGeom>
                        <a:avLst/>
                        <a:gdLst>
                          <a:gd name="T0" fmla="*/ 0 w 52"/>
                          <a:gd name="T1" fmla="*/ 83 h 85"/>
                          <a:gd name="T2" fmla="*/ 26 w 52"/>
                          <a:gd name="T3" fmla="*/ 85 h 85"/>
                          <a:gd name="T4" fmla="*/ 52 w 52"/>
                          <a:gd name="T5" fmla="*/ 85 h 85"/>
                          <a:gd name="T6" fmla="*/ 52 w 52"/>
                          <a:gd name="T7" fmla="*/ 0 h 85"/>
                          <a:gd name="T8" fmla="*/ 0 w 52"/>
                          <a:gd name="T9" fmla="*/ 0 h 85"/>
                          <a:gd name="T10" fmla="*/ 0 w 52"/>
                          <a:gd name="T11" fmla="*/ 83 h 85"/>
                        </a:gdLst>
                        <a:ahLst/>
                        <a:cxnLst>
                          <a:cxn ang="0">
                            <a:pos x="T0" y="T1"/>
                          </a:cxn>
                          <a:cxn ang="0">
                            <a:pos x="T2" y="T3"/>
                          </a:cxn>
                          <a:cxn ang="0">
                            <a:pos x="T4" y="T5"/>
                          </a:cxn>
                          <a:cxn ang="0">
                            <a:pos x="T6" y="T7"/>
                          </a:cxn>
                          <a:cxn ang="0">
                            <a:pos x="T8" y="T9"/>
                          </a:cxn>
                          <a:cxn ang="0">
                            <a:pos x="T10" y="T11"/>
                          </a:cxn>
                        </a:cxnLst>
                        <a:rect l="0" t="0" r="r" b="b"/>
                        <a:pathLst>
                          <a:path w="52" h="85">
                            <a:moveTo>
                              <a:pt x="0" y="83"/>
                            </a:moveTo>
                            <a:lnTo>
                              <a:pt x="26" y="85"/>
                            </a:lnTo>
                            <a:lnTo>
                              <a:pt x="52" y="85"/>
                            </a:lnTo>
                            <a:lnTo>
                              <a:pt x="52" y="0"/>
                            </a:lnTo>
                            <a:lnTo>
                              <a:pt x="0" y="0"/>
                            </a:lnTo>
                            <a:lnTo>
                              <a:pt x="0" y="83"/>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0" name="Freeform 162"/>
                      <p:cNvSpPr>
                        <a:spLocks/>
                      </p:cNvSpPr>
                      <p:nvPr/>
                    </p:nvSpPr>
                    <p:spPr bwMode="auto">
                      <a:xfrm>
                        <a:off x="-1458769" y="557215"/>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8" y="19"/>
                              <a:pt x="22" y="18"/>
                            </a:cubicBezTo>
                            <a:cubicBezTo>
                              <a:pt x="22" y="0"/>
                              <a:pt x="22" y="0"/>
                              <a:pt x="22" y="0"/>
                            </a:cubicBezTo>
                            <a:cubicBezTo>
                              <a:pt x="0" y="0"/>
                              <a:pt x="0" y="0"/>
                              <a:pt x="0" y="0"/>
                            </a:cubicBezTo>
                            <a:lnTo>
                              <a:pt x="0" y="18"/>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1" name="Freeform 163"/>
                      <p:cNvSpPr>
                        <a:spLocks/>
                      </p:cNvSpPr>
                      <p:nvPr/>
                    </p:nvSpPr>
                    <p:spPr bwMode="auto">
                      <a:xfrm>
                        <a:off x="-1519094" y="425453"/>
                        <a:ext cx="200025" cy="187325"/>
                      </a:xfrm>
                      <a:custGeom>
                        <a:avLst/>
                        <a:gdLst>
                          <a:gd name="T0" fmla="*/ 0 w 53"/>
                          <a:gd name="T1" fmla="*/ 41 h 50"/>
                          <a:gd name="T2" fmla="*/ 27 w 53"/>
                          <a:gd name="T3" fmla="*/ 50 h 50"/>
                          <a:gd name="T4" fmla="*/ 53 w 53"/>
                          <a:gd name="T5" fmla="*/ 41 h 50"/>
                          <a:gd name="T6" fmla="*/ 53 w 53"/>
                          <a:gd name="T7" fmla="*/ 0 h 50"/>
                          <a:gd name="T8" fmla="*/ 0 w 53"/>
                          <a:gd name="T9" fmla="*/ 0 h 50"/>
                          <a:gd name="T10" fmla="*/ 0 w 53"/>
                          <a:gd name="T11" fmla="*/ 41 h 50"/>
                        </a:gdLst>
                        <a:ahLst/>
                        <a:cxnLst>
                          <a:cxn ang="0">
                            <a:pos x="T0" y="T1"/>
                          </a:cxn>
                          <a:cxn ang="0">
                            <a:pos x="T2" y="T3"/>
                          </a:cxn>
                          <a:cxn ang="0">
                            <a:pos x="T4" y="T5"/>
                          </a:cxn>
                          <a:cxn ang="0">
                            <a:pos x="T6" y="T7"/>
                          </a:cxn>
                          <a:cxn ang="0">
                            <a:pos x="T8" y="T9"/>
                          </a:cxn>
                          <a:cxn ang="0">
                            <a:pos x="T10" y="T11"/>
                          </a:cxn>
                        </a:cxnLst>
                        <a:rect l="0" t="0" r="r" b="b"/>
                        <a:pathLst>
                          <a:path w="53" h="50">
                            <a:moveTo>
                              <a:pt x="0" y="41"/>
                            </a:moveTo>
                            <a:cubicBezTo>
                              <a:pt x="8" y="47"/>
                              <a:pt x="17" y="50"/>
                              <a:pt x="27" y="50"/>
                            </a:cubicBezTo>
                            <a:cubicBezTo>
                              <a:pt x="37" y="50"/>
                              <a:pt x="46" y="47"/>
                              <a:pt x="53" y="41"/>
                            </a:cubicBezTo>
                            <a:cubicBezTo>
                              <a:pt x="53" y="0"/>
                              <a:pt x="53" y="0"/>
                              <a:pt x="53" y="0"/>
                            </a:cubicBezTo>
                            <a:cubicBezTo>
                              <a:pt x="0" y="0"/>
                              <a:pt x="0" y="0"/>
                              <a:pt x="0" y="0"/>
                            </a:cubicBezTo>
                            <a:cubicBezTo>
                              <a:pt x="0" y="41"/>
                              <a:pt x="0" y="41"/>
                              <a:pt x="0" y="41"/>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2" name="Freeform 164"/>
                      <p:cNvSpPr>
                        <a:spLocks/>
                      </p:cNvSpPr>
                      <p:nvPr/>
                    </p:nvSpPr>
                    <p:spPr bwMode="auto">
                      <a:xfrm>
                        <a:off x="-1519094" y="330203"/>
                        <a:ext cx="142875" cy="150812"/>
                      </a:xfrm>
                      <a:custGeom>
                        <a:avLst/>
                        <a:gdLst>
                          <a:gd name="T0" fmla="*/ 0 w 38"/>
                          <a:gd name="T1" fmla="*/ 27 h 40"/>
                          <a:gd name="T2" fmla="*/ 0 w 38"/>
                          <a:gd name="T3" fmla="*/ 40 h 40"/>
                          <a:gd name="T4" fmla="*/ 38 w 38"/>
                          <a:gd name="T5" fmla="*/ 2 h 40"/>
                          <a:gd name="T6" fmla="*/ 27 w 38"/>
                          <a:gd name="T7" fmla="*/ 0 h 40"/>
                          <a:gd name="T8" fmla="*/ 0 w 38"/>
                          <a:gd name="T9" fmla="*/ 27 h 40"/>
                        </a:gdLst>
                        <a:ahLst/>
                        <a:cxnLst>
                          <a:cxn ang="0">
                            <a:pos x="T0" y="T1"/>
                          </a:cxn>
                          <a:cxn ang="0">
                            <a:pos x="T2" y="T3"/>
                          </a:cxn>
                          <a:cxn ang="0">
                            <a:pos x="T4" y="T5"/>
                          </a:cxn>
                          <a:cxn ang="0">
                            <a:pos x="T6" y="T7"/>
                          </a:cxn>
                          <a:cxn ang="0">
                            <a:pos x="T8" y="T9"/>
                          </a:cxn>
                        </a:cxnLst>
                        <a:rect l="0" t="0" r="r" b="b"/>
                        <a:pathLst>
                          <a:path w="38" h="40">
                            <a:moveTo>
                              <a:pt x="0" y="27"/>
                            </a:moveTo>
                            <a:cubicBezTo>
                              <a:pt x="0" y="40"/>
                              <a:pt x="0" y="40"/>
                              <a:pt x="0" y="40"/>
                            </a:cubicBezTo>
                            <a:cubicBezTo>
                              <a:pt x="20" y="37"/>
                              <a:pt x="36" y="22"/>
                              <a:pt x="38" y="2"/>
                            </a:cubicBezTo>
                            <a:cubicBezTo>
                              <a:pt x="35" y="1"/>
                              <a:pt x="31" y="0"/>
                              <a:pt x="27" y="0"/>
                            </a:cubicBezTo>
                            <a:cubicBezTo>
                              <a:pt x="12" y="0"/>
                              <a:pt x="0" y="12"/>
                              <a:pt x="0" y="27"/>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3" name="Freeform 165"/>
                      <p:cNvSpPr>
                        <a:spLocks/>
                      </p:cNvSpPr>
                      <p:nvPr/>
                    </p:nvSpPr>
                    <p:spPr bwMode="auto">
                      <a:xfrm>
                        <a:off x="-1458769" y="330203"/>
                        <a:ext cx="139700" cy="150812"/>
                      </a:xfrm>
                      <a:custGeom>
                        <a:avLst/>
                        <a:gdLst>
                          <a:gd name="T0" fmla="*/ 11 w 37"/>
                          <a:gd name="T1" fmla="*/ 0 h 40"/>
                          <a:gd name="T2" fmla="*/ 0 w 37"/>
                          <a:gd name="T3" fmla="*/ 2 h 40"/>
                          <a:gd name="T4" fmla="*/ 37 w 37"/>
                          <a:gd name="T5" fmla="*/ 40 h 40"/>
                          <a:gd name="T6" fmla="*/ 37 w 37"/>
                          <a:gd name="T7" fmla="*/ 27 h 40"/>
                          <a:gd name="T8" fmla="*/ 11 w 37"/>
                          <a:gd name="T9" fmla="*/ 0 h 40"/>
                        </a:gdLst>
                        <a:ahLst/>
                        <a:cxnLst>
                          <a:cxn ang="0">
                            <a:pos x="T0" y="T1"/>
                          </a:cxn>
                          <a:cxn ang="0">
                            <a:pos x="T2" y="T3"/>
                          </a:cxn>
                          <a:cxn ang="0">
                            <a:pos x="T4" y="T5"/>
                          </a:cxn>
                          <a:cxn ang="0">
                            <a:pos x="T6" y="T7"/>
                          </a:cxn>
                          <a:cxn ang="0">
                            <a:pos x="T8" y="T9"/>
                          </a:cxn>
                        </a:cxnLst>
                        <a:rect l="0" t="0" r="r" b="b"/>
                        <a:pathLst>
                          <a:path w="37" h="40">
                            <a:moveTo>
                              <a:pt x="11" y="0"/>
                            </a:moveTo>
                            <a:cubicBezTo>
                              <a:pt x="7" y="0"/>
                              <a:pt x="3" y="1"/>
                              <a:pt x="0" y="2"/>
                            </a:cubicBezTo>
                            <a:cubicBezTo>
                              <a:pt x="2" y="22"/>
                              <a:pt x="18" y="37"/>
                              <a:pt x="37" y="40"/>
                            </a:cubicBezTo>
                            <a:cubicBezTo>
                              <a:pt x="37" y="40"/>
                              <a:pt x="37" y="40"/>
                              <a:pt x="37" y="27"/>
                            </a:cubicBezTo>
                            <a:cubicBezTo>
                              <a:pt x="37" y="12"/>
                              <a:pt x="25" y="0"/>
                              <a:pt x="11" y="0"/>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4" name="Freeform 166"/>
                      <p:cNvSpPr>
                        <a:spLocks/>
                      </p:cNvSpPr>
                      <p:nvPr/>
                    </p:nvSpPr>
                    <p:spPr bwMode="auto">
                      <a:xfrm>
                        <a:off x="-1647681" y="652599"/>
                        <a:ext cx="455613" cy="184150"/>
                      </a:xfrm>
                      <a:custGeom>
                        <a:avLst/>
                        <a:gdLst>
                          <a:gd name="T0" fmla="*/ 61 w 121"/>
                          <a:gd name="T1" fmla="*/ 49 h 49"/>
                          <a:gd name="T2" fmla="*/ 121 w 121"/>
                          <a:gd name="T3" fmla="*/ 20 h 49"/>
                          <a:gd name="T4" fmla="*/ 96 w 121"/>
                          <a:gd name="T5" fmla="*/ 0 h 49"/>
                          <a:gd name="T6" fmla="*/ 81 w 121"/>
                          <a:gd name="T7" fmla="*/ 0 h 49"/>
                          <a:gd name="T8" fmla="*/ 61 w 121"/>
                          <a:gd name="T9" fmla="*/ 46 h 49"/>
                          <a:gd name="T10" fmla="*/ 40 w 121"/>
                          <a:gd name="T11" fmla="*/ 0 h 49"/>
                          <a:gd name="T12" fmla="*/ 25 w 121"/>
                          <a:gd name="T13" fmla="*/ 0 h 49"/>
                          <a:gd name="T14" fmla="*/ 0 w 121"/>
                          <a:gd name="T15" fmla="*/ 18 h 49"/>
                          <a:gd name="T16" fmla="*/ 61 w 121"/>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49">
                            <a:moveTo>
                              <a:pt x="61" y="49"/>
                            </a:moveTo>
                            <a:cubicBezTo>
                              <a:pt x="86" y="49"/>
                              <a:pt x="107" y="38"/>
                              <a:pt x="121" y="20"/>
                            </a:cubicBezTo>
                            <a:cubicBezTo>
                              <a:pt x="118" y="9"/>
                              <a:pt x="108" y="0"/>
                              <a:pt x="96" y="0"/>
                            </a:cubicBezTo>
                            <a:cubicBezTo>
                              <a:pt x="81" y="0"/>
                              <a:pt x="81" y="0"/>
                              <a:pt x="81" y="0"/>
                            </a:cubicBezTo>
                            <a:cubicBezTo>
                              <a:pt x="61" y="46"/>
                              <a:pt x="61" y="46"/>
                              <a:pt x="61" y="46"/>
                            </a:cubicBezTo>
                            <a:cubicBezTo>
                              <a:pt x="61" y="46"/>
                              <a:pt x="46" y="14"/>
                              <a:pt x="40" y="0"/>
                            </a:cubicBezTo>
                            <a:cubicBezTo>
                              <a:pt x="25" y="0"/>
                              <a:pt x="25" y="0"/>
                              <a:pt x="25" y="0"/>
                            </a:cubicBezTo>
                            <a:cubicBezTo>
                              <a:pt x="14" y="0"/>
                              <a:pt x="4" y="8"/>
                              <a:pt x="0" y="18"/>
                            </a:cubicBezTo>
                            <a:cubicBezTo>
                              <a:pt x="14" y="37"/>
                              <a:pt x="36" y="49"/>
                              <a:pt x="61" y="49"/>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5" name="Freeform 167"/>
                      <p:cNvSpPr>
                        <a:spLocks/>
                      </p:cNvSpPr>
                      <p:nvPr/>
                    </p:nvSpPr>
                    <p:spPr bwMode="auto">
                      <a:xfrm>
                        <a:off x="-1571481" y="623890"/>
                        <a:ext cx="153988" cy="200025"/>
                      </a:xfrm>
                      <a:custGeom>
                        <a:avLst/>
                        <a:gdLst>
                          <a:gd name="T0" fmla="*/ 0 w 97"/>
                          <a:gd name="T1" fmla="*/ 19 h 126"/>
                          <a:gd name="T2" fmla="*/ 23 w 97"/>
                          <a:gd name="T3" fmla="*/ 48 h 126"/>
                          <a:gd name="T4" fmla="*/ 54 w 97"/>
                          <a:gd name="T5" fmla="*/ 48 h 126"/>
                          <a:gd name="T6" fmla="*/ 38 w 97"/>
                          <a:gd name="T7" fmla="*/ 59 h 126"/>
                          <a:gd name="T8" fmla="*/ 97 w 97"/>
                          <a:gd name="T9" fmla="*/ 126 h 126"/>
                          <a:gd name="T10" fmla="*/ 47 w 97"/>
                          <a:gd name="T11" fmla="*/ 0 h 126"/>
                          <a:gd name="T12" fmla="*/ 0 w 97"/>
                          <a:gd name="T13" fmla="*/ 19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9"/>
                            </a:moveTo>
                            <a:lnTo>
                              <a:pt x="23" y="48"/>
                            </a:lnTo>
                            <a:lnTo>
                              <a:pt x="54" y="48"/>
                            </a:lnTo>
                            <a:lnTo>
                              <a:pt x="38" y="59"/>
                            </a:lnTo>
                            <a:lnTo>
                              <a:pt x="97" y="126"/>
                            </a:lnTo>
                            <a:lnTo>
                              <a:pt x="47"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6" name="Freeform 168"/>
                      <p:cNvSpPr>
                        <a:spLocks/>
                      </p:cNvSpPr>
                      <p:nvPr/>
                    </p:nvSpPr>
                    <p:spPr bwMode="auto">
                      <a:xfrm>
                        <a:off x="-1417494" y="623890"/>
                        <a:ext cx="153988" cy="200025"/>
                      </a:xfrm>
                      <a:custGeom>
                        <a:avLst/>
                        <a:gdLst>
                          <a:gd name="T0" fmla="*/ 0 w 97"/>
                          <a:gd name="T1" fmla="*/ 126 h 126"/>
                          <a:gd name="T2" fmla="*/ 59 w 97"/>
                          <a:gd name="T3" fmla="*/ 59 h 126"/>
                          <a:gd name="T4" fmla="*/ 43 w 97"/>
                          <a:gd name="T5" fmla="*/ 48 h 126"/>
                          <a:gd name="T6" fmla="*/ 71 w 97"/>
                          <a:gd name="T7" fmla="*/ 48 h 126"/>
                          <a:gd name="T8" fmla="*/ 97 w 97"/>
                          <a:gd name="T9" fmla="*/ 19 h 126"/>
                          <a:gd name="T10" fmla="*/ 50 w 97"/>
                          <a:gd name="T11" fmla="*/ 0 h 126"/>
                          <a:gd name="T12" fmla="*/ 0 w 97"/>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26"/>
                            </a:moveTo>
                            <a:lnTo>
                              <a:pt x="59" y="59"/>
                            </a:lnTo>
                            <a:lnTo>
                              <a:pt x="43" y="48"/>
                            </a:lnTo>
                            <a:lnTo>
                              <a:pt x="71" y="48"/>
                            </a:lnTo>
                            <a:lnTo>
                              <a:pt x="97" y="19"/>
                            </a:lnTo>
                            <a:lnTo>
                              <a:pt x="50" y="0"/>
                            </a:lnTo>
                            <a:lnTo>
                              <a:pt x="0"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7" name="Oval 169"/>
                      <p:cNvSpPr>
                        <a:spLocks noChangeArrowheads="1"/>
                      </p:cNvSpPr>
                      <p:nvPr/>
                    </p:nvSpPr>
                    <p:spPr bwMode="auto">
                      <a:xfrm>
                        <a:off x="-1534969" y="508003"/>
                        <a:ext cx="12700"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8" name="Oval 170"/>
                      <p:cNvSpPr>
                        <a:spLocks noChangeArrowheads="1"/>
                      </p:cNvSpPr>
                      <p:nvPr/>
                    </p:nvSpPr>
                    <p:spPr bwMode="auto">
                      <a:xfrm>
                        <a:off x="-1315894" y="508003"/>
                        <a:ext cx="15875"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9" name="Oval 171"/>
                      <p:cNvSpPr>
                        <a:spLocks noChangeArrowheads="1"/>
                      </p:cNvSpPr>
                      <p:nvPr/>
                    </p:nvSpPr>
                    <p:spPr bwMode="auto">
                      <a:xfrm>
                        <a:off x="-1376219"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0" name="Oval 172"/>
                      <p:cNvSpPr>
                        <a:spLocks noChangeArrowheads="1"/>
                      </p:cNvSpPr>
                      <p:nvPr/>
                    </p:nvSpPr>
                    <p:spPr bwMode="auto">
                      <a:xfrm>
                        <a:off x="-1353994"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1" name="Oval 173"/>
                      <p:cNvSpPr>
                        <a:spLocks noChangeArrowheads="1"/>
                      </p:cNvSpPr>
                      <p:nvPr/>
                    </p:nvSpPr>
                    <p:spPr bwMode="auto">
                      <a:xfrm>
                        <a:off x="-1365106" y="538165"/>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2" name="Oval 174"/>
                      <p:cNvSpPr>
                        <a:spLocks noChangeArrowheads="1"/>
                      </p:cNvSpPr>
                      <p:nvPr/>
                    </p:nvSpPr>
                    <p:spPr bwMode="auto">
                      <a:xfrm>
                        <a:off x="-1492106" y="515940"/>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3" name="Oval 175"/>
                      <p:cNvSpPr>
                        <a:spLocks noChangeArrowheads="1"/>
                      </p:cNvSpPr>
                      <p:nvPr/>
                    </p:nvSpPr>
                    <p:spPr bwMode="auto">
                      <a:xfrm>
                        <a:off x="-1469881"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4" name="Oval 176"/>
                      <p:cNvSpPr>
                        <a:spLocks noChangeArrowheads="1"/>
                      </p:cNvSpPr>
                      <p:nvPr/>
                    </p:nvSpPr>
                    <p:spPr bwMode="auto">
                      <a:xfrm>
                        <a:off x="-1480994" y="538165"/>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5" name="Oval 177"/>
                      <p:cNvSpPr>
                        <a:spLocks noChangeArrowheads="1"/>
                      </p:cNvSpPr>
                      <p:nvPr/>
                    </p:nvSpPr>
                    <p:spPr bwMode="auto">
                      <a:xfrm>
                        <a:off x="-1485756" y="492128"/>
                        <a:ext cx="15875"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6" name="Oval 178"/>
                      <p:cNvSpPr>
                        <a:spLocks noChangeArrowheads="1"/>
                      </p:cNvSpPr>
                      <p:nvPr/>
                    </p:nvSpPr>
                    <p:spPr bwMode="auto">
                      <a:xfrm>
                        <a:off x="-1368281" y="492128"/>
                        <a:ext cx="14288"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7" name="Freeform 179"/>
                      <p:cNvSpPr>
                        <a:spLocks/>
                      </p:cNvSpPr>
                      <p:nvPr/>
                    </p:nvSpPr>
                    <p:spPr bwMode="auto">
                      <a:xfrm>
                        <a:off x="-1436544" y="530228"/>
                        <a:ext cx="34925" cy="14287"/>
                      </a:xfrm>
                      <a:custGeom>
                        <a:avLst/>
                        <a:gdLst>
                          <a:gd name="T0" fmla="*/ 4 w 9"/>
                          <a:gd name="T1" fmla="*/ 4 h 4"/>
                          <a:gd name="T2" fmla="*/ 9 w 9"/>
                          <a:gd name="T3" fmla="*/ 0 h 4"/>
                          <a:gd name="T4" fmla="*/ 0 w 9"/>
                          <a:gd name="T5" fmla="*/ 0 h 4"/>
                          <a:gd name="T6" fmla="*/ 4 w 9"/>
                          <a:gd name="T7" fmla="*/ 4 h 4"/>
                        </a:gdLst>
                        <a:ahLst/>
                        <a:cxnLst>
                          <a:cxn ang="0">
                            <a:pos x="T0" y="T1"/>
                          </a:cxn>
                          <a:cxn ang="0">
                            <a:pos x="T2" y="T3"/>
                          </a:cxn>
                          <a:cxn ang="0">
                            <a:pos x="T4" y="T5"/>
                          </a:cxn>
                          <a:cxn ang="0">
                            <a:pos x="T6" y="T7"/>
                          </a:cxn>
                        </a:cxnLst>
                        <a:rect l="0" t="0" r="r" b="b"/>
                        <a:pathLst>
                          <a:path w="9" h="4">
                            <a:moveTo>
                              <a:pt x="4" y="4"/>
                            </a:moveTo>
                            <a:cubicBezTo>
                              <a:pt x="7" y="4"/>
                              <a:pt x="9" y="2"/>
                              <a:pt x="9" y="0"/>
                            </a:cubicBezTo>
                            <a:cubicBezTo>
                              <a:pt x="0" y="0"/>
                              <a:pt x="0" y="0"/>
                              <a:pt x="0" y="0"/>
                            </a:cubicBezTo>
                            <a:cubicBezTo>
                              <a:pt x="0" y="2"/>
                              <a:pt x="2" y="4"/>
                              <a:pt x="4" y="4"/>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8" name="Freeform 180"/>
                      <p:cNvSpPr>
                        <a:spLocks/>
                      </p:cNvSpPr>
                      <p:nvPr/>
                    </p:nvSpPr>
                    <p:spPr bwMode="auto">
                      <a:xfrm>
                        <a:off x="-1439719" y="568328"/>
                        <a:ext cx="49213" cy="6350"/>
                      </a:xfrm>
                      <a:custGeom>
                        <a:avLst/>
                        <a:gdLst>
                          <a:gd name="T0" fmla="*/ 0 w 13"/>
                          <a:gd name="T1" fmla="*/ 0 h 2"/>
                          <a:gd name="T2" fmla="*/ 13 w 13"/>
                          <a:gd name="T3" fmla="*/ 0 h 2"/>
                        </a:gdLst>
                        <a:ahLst/>
                        <a:cxnLst>
                          <a:cxn ang="0">
                            <a:pos x="T0" y="T1"/>
                          </a:cxn>
                          <a:cxn ang="0">
                            <a:pos x="T2" y="T3"/>
                          </a:cxn>
                        </a:cxnLst>
                        <a:rect l="0" t="0" r="r" b="b"/>
                        <a:pathLst>
                          <a:path w="13" h="2">
                            <a:moveTo>
                              <a:pt x="0" y="0"/>
                            </a:moveTo>
                            <a:cubicBezTo>
                              <a:pt x="4" y="2"/>
                              <a:pt x="8" y="2"/>
                              <a:pt x="13" y="0"/>
                            </a:cubicBezTo>
                          </a:path>
                        </a:pathLst>
                      </a:custGeom>
                      <a:noFill/>
                      <a:ln w="1111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643" name="Oval 118"/>
                    <p:cNvSpPr>
                      <a:spLocks noChangeArrowheads="1"/>
                    </p:cNvSpPr>
                    <p:nvPr/>
                  </p:nvSpPr>
                  <p:spPr bwMode="auto">
                    <a:xfrm>
                      <a:off x="1821297" y="1487005"/>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621" name="Group 620"/>
                <p:cNvGrpSpPr/>
                <p:nvPr/>
              </p:nvGrpSpPr>
              <p:grpSpPr>
                <a:xfrm>
                  <a:off x="1029271" y="1681800"/>
                  <a:ext cx="712488" cy="722345"/>
                  <a:chOff x="1120596" y="1725856"/>
                  <a:chExt cx="712488" cy="722345"/>
                </a:xfrm>
              </p:grpSpPr>
              <p:grpSp>
                <p:nvGrpSpPr>
                  <p:cNvPr id="622" name="Group 621"/>
                  <p:cNvGrpSpPr/>
                  <p:nvPr/>
                </p:nvGrpSpPr>
                <p:grpSpPr>
                  <a:xfrm>
                    <a:off x="1120596" y="1725856"/>
                    <a:ext cx="712488" cy="722345"/>
                    <a:chOff x="-2492231" y="3233740"/>
                    <a:chExt cx="566738" cy="574581"/>
                  </a:xfrm>
                </p:grpSpPr>
                <p:sp>
                  <p:nvSpPr>
                    <p:cNvPr id="624" name="Oval 136"/>
                    <p:cNvSpPr>
                      <a:spLocks noChangeArrowheads="1"/>
                    </p:cNvSpPr>
                    <p:nvPr/>
                  </p:nvSpPr>
                  <p:spPr bwMode="auto">
                    <a:xfrm>
                      <a:off x="-2492231" y="3233740"/>
                      <a:ext cx="566738" cy="56356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5" name="Freeform 137"/>
                    <p:cNvSpPr>
                      <a:spLocks/>
                    </p:cNvSpPr>
                    <p:nvPr/>
                  </p:nvSpPr>
                  <p:spPr bwMode="auto">
                    <a:xfrm>
                      <a:off x="-2419567" y="3643221"/>
                      <a:ext cx="433388" cy="165100"/>
                    </a:xfrm>
                    <a:custGeom>
                      <a:avLst/>
                      <a:gdLst>
                        <a:gd name="T0" fmla="*/ 58 w 115"/>
                        <a:gd name="T1" fmla="*/ 44 h 44"/>
                        <a:gd name="T2" fmla="*/ 115 w 115"/>
                        <a:gd name="T3" fmla="*/ 17 h 44"/>
                        <a:gd name="T4" fmla="*/ 92 w 115"/>
                        <a:gd name="T5" fmla="*/ 0 h 44"/>
                        <a:gd name="T6" fmla="*/ 68 w 115"/>
                        <a:gd name="T7" fmla="*/ 0 h 44"/>
                        <a:gd name="T8" fmla="*/ 58 w 115"/>
                        <a:gd name="T9" fmla="*/ 6 h 44"/>
                        <a:gd name="T10" fmla="*/ 47 w 115"/>
                        <a:gd name="T11" fmla="*/ 0 h 44"/>
                        <a:gd name="T12" fmla="*/ 23 w 115"/>
                        <a:gd name="T13" fmla="*/ 0 h 44"/>
                        <a:gd name="T14" fmla="*/ 0 w 115"/>
                        <a:gd name="T15" fmla="*/ 16 h 44"/>
                        <a:gd name="T16" fmla="*/ 58 w 115"/>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4">
                          <a:moveTo>
                            <a:pt x="58" y="44"/>
                          </a:moveTo>
                          <a:cubicBezTo>
                            <a:pt x="81" y="44"/>
                            <a:pt x="102" y="33"/>
                            <a:pt x="115" y="17"/>
                          </a:cubicBezTo>
                          <a:cubicBezTo>
                            <a:pt x="112" y="7"/>
                            <a:pt x="103" y="0"/>
                            <a:pt x="92" y="0"/>
                          </a:cubicBezTo>
                          <a:cubicBezTo>
                            <a:pt x="68" y="0"/>
                            <a:pt x="68" y="0"/>
                            <a:pt x="68" y="0"/>
                          </a:cubicBezTo>
                          <a:cubicBezTo>
                            <a:pt x="58" y="6"/>
                            <a:pt x="58" y="6"/>
                            <a:pt x="58" y="6"/>
                          </a:cubicBezTo>
                          <a:cubicBezTo>
                            <a:pt x="47" y="0"/>
                            <a:pt x="47" y="0"/>
                            <a:pt x="47" y="0"/>
                          </a:cubicBezTo>
                          <a:cubicBezTo>
                            <a:pt x="23" y="0"/>
                            <a:pt x="23" y="0"/>
                            <a:pt x="23" y="0"/>
                          </a:cubicBezTo>
                          <a:cubicBezTo>
                            <a:pt x="13" y="0"/>
                            <a:pt x="4" y="7"/>
                            <a:pt x="0" y="16"/>
                          </a:cubicBezTo>
                          <a:cubicBezTo>
                            <a:pt x="14" y="33"/>
                            <a:pt x="35" y="44"/>
                            <a:pt x="58" y="4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6" name="Freeform 138"/>
                    <p:cNvSpPr>
                      <a:spLocks/>
                    </p:cNvSpPr>
                    <p:nvPr/>
                  </p:nvSpPr>
                  <p:spPr bwMode="auto">
                    <a:xfrm>
                      <a:off x="-2333481" y="3278190"/>
                      <a:ext cx="244475" cy="161925"/>
                    </a:xfrm>
                    <a:custGeom>
                      <a:avLst/>
                      <a:gdLst>
                        <a:gd name="T0" fmla="*/ 35 w 65"/>
                        <a:gd name="T1" fmla="*/ 0 h 43"/>
                        <a:gd name="T2" fmla="*/ 30 w 65"/>
                        <a:gd name="T3" fmla="*/ 0 h 43"/>
                        <a:gd name="T4" fmla="*/ 0 w 65"/>
                        <a:gd name="T5" fmla="*/ 30 h 43"/>
                        <a:gd name="T6" fmla="*/ 0 w 65"/>
                        <a:gd name="T7" fmla="*/ 43 h 43"/>
                        <a:gd name="T8" fmla="*/ 65 w 65"/>
                        <a:gd name="T9" fmla="*/ 43 h 43"/>
                        <a:gd name="T10" fmla="*/ 65 w 65"/>
                        <a:gd name="T11" fmla="*/ 30 h 43"/>
                        <a:gd name="T12" fmla="*/ 35 w 6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5" h="43">
                          <a:moveTo>
                            <a:pt x="35" y="0"/>
                          </a:moveTo>
                          <a:cubicBezTo>
                            <a:pt x="30" y="0"/>
                            <a:pt x="30" y="0"/>
                            <a:pt x="30" y="0"/>
                          </a:cubicBezTo>
                          <a:cubicBezTo>
                            <a:pt x="13" y="0"/>
                            <a:pt x="0" y="13"/>
                            <a:pt x="0" y="30"/>
                          </a:cubicBezTo>
                          <a:cubicBezTo>
                            <a:pt x="0" y="43"/>
                            <a:pt x="0" y="43"/>
                            <a:pt x="0" y="43"/>
                          </a:cubicBezTo>
                          <a:cubicBezTo>
                            <a:pt x="65" y="43"/>
                            <a:pt x="65" y="43"/>
                            <a:pt x="65" y="43"/>
                          </a:cubicBezTo>
                          <a:cubicBezTo>
                            <a:pt x="65" y="30"/>
                            <a:pt x="65" y="30"/>
                            <a:pt x="65" y="30"/>
                          </a:cubicBezTo>
                          <a:cubicBezTo>
                            <a:pt x="65" y="13"/>
                            <a:pt x="52" y="0"/>
                            <a:pt x="35"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7" name="Freeform 139"/>
                    <p:cNvSpPr>
                      <a:spLocks/>
                    </p:cNvSpPr>
                    <p:nvPr/>
                  </p:nvSpPr>
                  <p:spPr bwMode="auto">
                    <a:xfrm>
                      <a:off x="-2325544" y="3451228"/>
                      <a:ext cx="233363" cy="49212"/>
                    </a:xfrm>
                    <a:custGeom>
                      <a:avLst/>
                      <a:gdLst>
                        <a:gd name="T0" fmla="*/ 58 w 62"/>
                        <a:gd name="T1" fmla="*/ 0 h 13"/>
                        <a:gd name="T2" fmla="*/ 3 w 62"/>
                        <a:gd name="T3" fmla="*/ 0 h 13"/>
                        <a:gd name="T4" fmla="*/ 0 w 62"/>
                        <a:gd name="T5" fmla="*/ 3 h 13"/>
                        <a:gd name="T6" fmla="*/ 0 w 62"/>
                        <a:gd name="T7" fmla="*/ 10 h 13"/>
                        <a:gd name="T8" fmla="*/ 3 w 62"/>
                        <a:gd name="T9" fmla="*/ 13 h 13"/>
                        <a:gd name="T10" fmla="*/ 58 w 62"/>
                        <a:gd name="T11" fmla="*/ 13 h 13"/>
                        <a:gd name="T12" fmla="*/ 62 w 62"/>
                        <a:gd name="T13" fmla="*/ 10 h 13"/>
                        <a:gd name="T14" fmla="*/ 62 w 62"/>
                        <a:gd name="T15" fmla="*/ 3 h 13"/>
                        <a:gd name="T16" fmla="*/ 58 w 6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3">
                          <a:moveTo>
                            <a:pt x="58" y="0"/>
                          </a:moveTo>
                          <a:cubicBezTo>
                            <a:pt x="3" y="0"/>
                            <a:pt x="3" y="0"/>
                            <a:pt x="3" y="0"/>
                          </a:cubicBezTo>
                          <a:cubicBezTo>
                            <a:pt x="1" y="0"/>
                            <a:pt x="0" y="2"/>
                            <a:pt x="0" y="3"/>
                          </a:cubicBezTo>
                          <a:cubicBezTo>
                            <a:pt x="0" y="10"/>
                            <a:pt x="0" y="10"/>
                            <a:pt x="0" y="10"/>
                          </a:cubicBezTo>
                          <a:cubicBezTo>
                            <a:pt x="0" y="12"/>
                            <a:pt x="1" y="13"/>
                            <a:pt x="3" y="13"/>
                          </a:cubicBezTo>
                          <a:cubicBezTo>
                            <a:pt x="58" y="13"/>
                            <a:pt x="58" y="13"/>
                            <a:pt x="58" y="13"/>
                          </a:cubicBezTo>
                          <a:cubicBezTo>
                            <a:pt x="60" y="13"/>
                            <a:pt x="62" y="12"/>
                            <a:pt x="62" y="10"/>
                          </a:cubicBezTo>
                          <a:cubicBezTo>
                            <a:pt x="62" y="3"/>
                            <a:pt x="62" y="3"/>
                            <a:pt x="62" y="3"/>
                          </a:cubicBezTo>
                          <a:cubicBezTo>
                            <a:pt x="62" y="2"/>
                            <a:pt x="60" y="0"/>
                            <a:pt x="58"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8" name="Freeform 140"/>
                    <p:cNvSpPr>
                      <a:spLocks/>
                    </p:cNvSpPr>
                    <p:nvPr/>
                  </p:nvSpPr>
                  <p:spPr bwMode="auto">
                    <a:xfrm>
                      <a:off x="-2325544" y="3594103"/>
                      <a:ext cx="230188" cy="203200"/>
                    </a:xfrm>
                    <a:custGeom>
                      <a:avLst/>
                      <a:gdLst>
                        <a:gd name="T0" fmla="*/ 61 w 61"/>
                        <a:gd name="T1" fmla="*/ 21 h 54"/>
                        <a:gd name="T2" fmla="*/ 47 w 61"/>
                        <a:gd name="T3" fmla="*/ 0 h 54"/>
                        <a:gd name="T4" fmla="*/ 15 w 61"/>
                        <a:gd name="T5" fmla="*/ 0 h 54"/>
                        <a:gd name="T6" fmla="*/ 0 w 61"/>
                        <a:gd name="T7" fmla="*/ 21 h 54"/>
                        <a:gd name="T8" fmla="*/ 10 w 61"/>
                        <a:gd name="T9" fmla="*/ 21 h 54"/>
                        <a:gd name="T10" fmla="*/ 28 w 61"/>
                        <a:gd name="T11" fmla="*/ 54 h 54"/>
                        <a:gd name="T12" fmla="*/ 31 w 61"/>
                        <a:gd name="T13" fmla="*/ 54 h 54"/>
                        <a:gd name="T14" fmla="*/ 33 w 61"/>
                        <a:gd name="T15" fmla="*/ 54 h 54"/>
                        <a:gd name="T16" fmla="*/ 50 w 61"/>
                        <a:gd name="T17" fmla="*/ 21 h 54"/>
                        <a:gd name="T18" fmla="*/ 61 w 61"/>
                        <a:gd name="T19"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4">
                          <a:moveTo>
                            <a:pt x="61" y="21"/>
                          </a:moveTo>
                          <a:cubicBezTo>
                            <a:pt x="47" y="0"/>
                            <a:pt x="47" y="0"/>
                            <a:pt x="47" y="0"/>
                          </a:cubicBezTo>
                          <a:cubicBezTo>
                            <a:pt x="15" y="0"/>
                            <a:pt x="15" y="0"/>
                            <a:pt x="15" y="0"/>
                          </a:cubicBezTo>
                          <a:cubicBezTo>
                            <a:pt x="0" y="21"/>
                            <a:pt x="0" y="21"/>
                            <a:pt x="0" y="21"/>
                          </a:cubicBezTo>
                          <a:cubicBezTo>
                            <a:pt x="10" y="21"/>
                            <a:pt x="10" y="21"/>
                            <a:pt x="10" y="21"/>
                          </a:cubicBezTo>
                          <a:cubicBezTo>
                            <a:pt x="28" y="54"/>
                            <a:pt x="28" y="54"/>
                            <a:pt x="28" y="54"/>
                          </a:cubicBezTo>
                          <a:cubicBezTo>
                            <a:pt x="29" y="54"/>
                            <a:pt x="30" y="54"/>
                            <a:pt x="31" y="54"/>
                          </a:cubicBezTo>
                          <a:cubicBezTo>
                            <a:pt x="32" y="54"/>
                            <a:pt x="33" y="54"/>
                            <a:pt x="33" y="54"/>
                          </a:cubicBezTo>
                          <a:cubicBezTo>
                            <a:pt x="50" y="21"/>
                            <a:pt x="50" y="21"/>
                            <a:pt x="50" y="21"/>
                          </a:cubicBezTo>
                          <a:lnTo>
                            <a:pt x="61" y="2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9" name="Freeform 141"/>
                    <p:cNvSpPr>
                      <a:spLocks/>
                    </p:cNvSpPr>
                    <p:nvPr/>
                  </p:nvSpPr>
                  <p:spPr bwMode="auto">
                    <a:xfrm>
                      <a:off x="-2269981" y="3640140"/>
                      <a:ext cx="120650" cy="157162"/>
                    </a:xfrm>
                    <a:custGeom>
                      <a:avLst/>
                      <a:gdLst>
                        <a:gd name="T0" fmla="*/ 0 w 32"/>
                        <a:gd name="T1" fmla="*/ 0 h 42"/>
                        <a:gd name="T2" fmla="*/ 14 w 32"/>
                        <a:gd name="T3" fmla="*/ 42 h 42"/>
                        <a:gd name="T4" fmla="*/ 16 w 32"/>
                        <a:gd name="T5" fmla="*/ 42 h 42"/>
                        <a:gd name="T6" fmla="*/ 17 w 32"/>
                        <a:gd name="T7" fmla="*/ 42 h 42"/>
                        <a:gd name="T8" fmla="*/ 32 w 32"/>
                        <a:gd name="T9" fmla="*/ 0 h 42"/>
                        <a:gd name="T10" fmla="*/ 0 w 32"/>
                        <a:gd name="T11" fmla="*/ 0 h 42"/>
                      </a:gdLst>
                      <a:ahLst/>
                      <a:cxnLst>
                        <a:cxn ang="0">
                          <a:pos x="T0" y="T1"/>
                        </a:cxn>
                        <a:cxn ang="0">
                          <a:pos x="T2" y="T3"/>
                        </a:cxn>
                        <a:cxn ang="0">
                          <a:pos x="T4" y="T5"/>
                        </a:cxn>
                        <a:cxn ang="0">
                          <a:pos x="T6" y="T7"/>
                        </a:cxn>
                        <a:cxn ang="0">
                          <a:pos x="T8" y="T9"/>
                        </a:cxn>
                        <a:cxn ang="0">
                          <a:pos x="T10" y="T11"/>
                        </a:cxn>
                      </a:cxnLst>
                      <a:rect l="0" t="0" r="r" b="b"/>
                      <a:pathLst>
                        <a:path w="32" h="42">
                          <a:moveTo>
                            <a:pt x="0" y="0"/>
                          </a:moveTo>
                          <a:cubicBezTo>
                            <a:pt x="14" y="42"/>
                            <a:pt x="14" y="42"/>
                            <a:pt x="14" y="42"/>
                          </a:cubicBezTo>
                          <a:cubicBezTo>
                            <a:pt x="15" y="42"/>
                            <a:pt x="16" y="42"/>
                            <a:pt x="16" y="42"/>
                          </a:cubicBezTo>
                          <a:cubicBezTo>
                            <a:pt x="17" y="42"/>
                            <a:pt x="17" y="42"/>
                            <a:pt x="17" y="42"/>
                          </a:cubicBezTo>
                          <a:cubicBezTo>
                            <a:pt x="32" y="0"/>
                            <a:pt x="32" y="0"/>
                            <a:pt x="32"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0" name="Freeform 142"/>
                    <p:cNvSpPr>
                      <a:spLocks/>
                    </p:cNvSpPr>
                    <p:nvPr/>
                  </p:nvSpPr>
                  <p:spPr bwMode="auto">
                    <a:xfrm>
                      <a:off x="-2269981" y="3552828"/>
                      <a:ext cx="120650" cy="120650"/>
                    </a:xfrm>
                    <a:custGeom>
                      <a:avLst/>
                      <a:gdLst>
                        <a:gd name="T0" fmla="*/ 27 w 32"/>
                        <a:gd name="T1" fmla="*/ 0 h 32"/>
                        <a:gd name="T2" fmla="*/ 5 w 32"/>
                        <a:gd name="T3" fmla="*/ 0 h 32"/>
                        <a:gd name="T4" fmla="*/ 0 w 32"/>
                        <a:gd name="T5" fmla="*/ 5 h 32"/>
                        <a:gd name="T6" fmla="*/ 0 w 32"/>
                        <a:gd name="T7" fmla="*/ 23 h 32"/>
                        <a:gd name="T8" fmla="*/ 16 w 32"/>
                        <a:gd name="T9" fmla="*/ 32 h 32"/>
                        <a:gd name="T10" fmla="*/ 32 w 32"/>
                        <a:gd name="T11" fmla="*/ 23 h 32"/>
                        <a:gd name="T12" fmla="*/ 32 w 32"/>
                        <a:gd name="T13" fmla="*/ 5 h 32"/>
                        <a:gd name="T14" fmla="*/ 27 w 3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7" y="0"/>
                          </a:moveTo>
                          <a:cubicBezTo>
                            <a:pt x="5" y="0"/>
                            <a:pt x="5" y="0"/>
                            <a:pt x="5" y="0"/>
                          </a:cubicBezTo>
                          <a:cubicBezTo>
                            <a:pt x="3" y="1"/>
                            <a:pt x="1" y="3"/>
                            <a:pt x="0" y="5"/>
                          </a:cubicBezTo>
                          <a:cubicBezTo>
                            <a:pt x="0" y="23"/>
                            <a:pt x="0" y="23"/>
                            <a:pt x="0" y="23"/>
                          </a:cubicBezTo>
                          <a:cubicBezTo>
                            <a:pt x="3" y="29"/>
                            <a:pt x="9" y="32"/>
                            <a:pt x="16" y="32"/>
                          </a:cubicBezTo>
                          <a:cubicBezTo>
                            <a:pt x="22" y="32"/>
                            <a:pt x="28" y="29"/>
                            <a:pt x="32" y="23"/>
                          </a:cubicBezTo>
                          <a:cubicBezTo>
                            <a:pt x="32" y="5"/>
                            <a:pt x="32" y="5"/>
                            <a:pt x="32" y="5"/>
                          </a:cubicBezTo>
                          <a:cubicBezTo>
                            <a:pt x="30" y="3"/>
                            <a:pt x="29" y="1"/>
                            <a:pt x="27" y="0"/>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1" name="Freeform 143"/>
                    <p:cNvSpPr>
                      <a:spLocks/>
                    </p:cNvSpPr>
                    <p:nvPr/>
                  </p:nvSpPr>
                  <p:spPr bwMode="auto">
                    <a:xfrm>
                      <a:off x="-2269981" y="3522665"/>
                      <a:ext cx="120650" cy="101600"/>
                    </a:xfrm>
                    <a:custGeom>
                      <a:avLst/>
                      <a:gdLst>
                        <a:gd name="T0" fmla="*/ 0 w 32"/>
                        <a:gd name="T1" fmla="*/ 25 h 27"/>
                        <a:gd name="T2" fmla="*/ 16 w 32"/>
                        <a:gd name="T3" fmla="*/ 27 h 27"/>
                        <a:gd name="T4" fmla="*/ 32 w 32"/>
                        <a:gd name="T5" fmla="*/ 25 h 27"/>
                        <a:gd name="T6" fmla="*/ 32 w 32"/>
                        <a:gd name="T7" fmla="*/ 0 h 27"/>
                        <a:gd name="T8" fmla="*/ 0 w 32"/>
                        <a:gd name="T9" fmla="*/ 0 h 27"/>
                        <a:gd name="T10" fmla="*/ 0 w 32"/>
                        <a:gd name="T11" fmla="*/ 25 h 27"/>
                      </a:gdLst>
                      <a:ahLst/>
                      <a:cxnLst>
                        <a:cxn ang="0">
                          <a:pos x="T0" y="T1"/>
                        </a:cxn>
                        <a:cxn ang="0">
                          <a:pos x="T2" y="T3"/>
                        </a:cxn>
                        <a:cxn ang="0">
                          <a:pos x="T4" y="T5"/>
                        </a:cxn>
                        <a:cxn ang="0">
                          <a:pos x="T6" y="T7"/>
                        </a:cxn>
                        <a:cxn ang="0">
                          <a:pos x="T8" y="T9"/>
                        </a:cxn>
                        <a:cxn ang="0">
                          <a:pos x="T10" y="T11"/>
                        </a:cxn>
                      </a:cxnLst>
                      <a:rect l="0" t="0" r="r" b="b"/>
                      <a:pathLst>
                        <a:path w="32" h="27">
                          <a:moveTo>
                            <a:pt x="0" y="25"/>
                          </a:moveTo>
                          <a:cubicBezTo>
                            <a:pt x="5" y="26"/>
                            <a:pt x="10" y="27"/>
                            <a:pt x="16" y="27"/>
                          </a:cubicBezTo>
                          <a:cubicBezTo>
                            <a:pt x="21" y="27"/>
                            <a:pt x="27" y="26"/>
                            <a:pt x="32" y="25"/>
                          </a:cubicBezTo>
                          <a:cubicBezTo>
                            <a:pt x="32" y="0"/>
                            <a:pt x="32" y="0"/>
                            <a:pt x="32" y="0"/>
                          </a:cubicBezTo>
                          <a:cubicBezTo>
                            <a:pt x="32" y="0"/>
                            <a:pt x="32" y="0"/>
                            <a:pt x="0" y="0"/>
                          </a:cubicBezTo>
                          <a:cubicBezTo>
                            <a:pt x="0" y="0"/>
                            <a:pt x="0" y="0"/>
                            <a:pt x="0" y="25"/>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2" name="Freeform 144"/>
                    <p:cNvSpPr>
                      <a:spLocks/>
                    </p:cNvSpPr>
                    <p:nvPr/>
                  </p:nvSpPr>
                  <p:spPr bwMode="auto">
                    <a:xfrm>
                      <a:off x="-2306494" y="3392491"/>
                      <a:ext cx="192088" cy="201612"/>
                    </a:xfrm>
                    <a:custGeom>
                      <a:avLst/>
                      <a:gdLst>
                        <a:gd name="T0" fmla="*/ 0 w 51"/>
                        <a:gd name="T1" fmla="*/ 6 h 54"/>
                        <a:gd name="T2" fmla="*/ 0 w 51"/>
                        <a:gd name="T3" fmla="*/ 46 h 54"/>
                        <a:gd name="T4" fmla="*/ 26 w 51"/>
                        <a:gd name="T5" fmla="*/ 54 h 54"/>
                        <a:gd name="T6" fmla="*/ 51 w 51"/>
                        <a:gd name="T7" fmla="*/ 46 h 54"/>
                        <a:gd name="T8" fmla="*/ 51 w 51"/>
                        <a:gd name="T9" fmla="*/ 6 h 54"/>
                        <a:gd name="T10" fmla="*/ 26 w 51"/>
                        <a:gd name="T11" fmla="*/ 0 h 54"/>
                        <a:gd name="T12" fmla="*/ 0 w 51"/>
                        <a:gd name="T13" fmla="*/ 6 h 54"/>
                      </a:gdLst>
                      <a:ahLst/>
                      <a:cxnLst>
                        <a:cxn ang="0">
                          <a:pos x="T0" y="T1"/>
                        </a:cxn>
                        <a:cxn ang="0">
                          <a:pos x="T2" y="T3"/>
                        </a:cxn>
                        <a:cxn ang="0">
                          <a:pos x="T4" y="T5"/>
                        </a:cxn>
                        <a:cxn ang="0">
                          <a:pos x="T6" y="T7"/>
                        </a:cxn>
                        <a:cxn ang="0">
                          <a:pos x="T8" y="T9"/>
                        </a:cxn>
                        <a:cxn ang="0">
                          <a:pos x="T10" y="T11"/>
                        </a:cxn>
                        <a:cxn ang="0">
                          <a:pos x="T12" y="T13"/>
                        </a:cxn>
                      </a:cxnLst>
                      <a:rect l="0" t="0" r="r" b="b"/>
                      <a:pathLst>
                        <a:path w="51" h="54">
                          <a:moveTo>
                            <a:pt x="0" y="6"/>
                          </a:moveTo>
                          <a:cubicBezTo>
                            <a:pt x="0" y="6"/>
                            <a:pt x="0" y="6"/>
                            <a:pt x="0" y="46"/>
                          </a:cubicBezTo>
                          <a:cubicBezTo>
                            <a:pt x="7" y="51"/>
                            <a:pt x="16" y="54"/>
                            <a:pt x="26" y="54"/>
                          </a:cubicBezTo>
                          <a:cubicBezTo>
                            <a:pt x="35" y="54"/>
                            <a:pt x="44" y="51"/>
                            <a:pt x="51" y="46"/>
                          </a:cubicBezTo>
                          <a:cubicBezTo>
                            <a:pt x="51" y="46"/>
                            <a:pt x="51" y="46"/>
                            <a:pt x="51" y="6"/>
                          </a:cubicBezTo>
                          <a:cubicBezTo>
                            <a:pt x="51" y="6"/>
                            <a:pt x="38" y="0"/>
                            <a:pt x="26" y="0"/>
                          </a:cubicBezTo>
                          <a:cubicBezTo>
                            <a:pt x="13" y="0"/>
                            <a:pt x="0" y="6"/>
                            <a:pt x="0" y="6"/>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3" name="Rectangle 145"/>
                    <p:cNvSpPr>
                      <a:spLocks noChangeArrowheads="1"/>
                    </p:cNvSpPr>
                    <p:nvPr/>
                  </p:nvSpPr>
                  <p:spPr bwMode="auto">
                    <a:xfrm>
                      <a:off x="-2130281" y="3403603"/>
                      <a:ext cx="15875"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4" name="Rectangle 146"/>
                    <p:cNvSpPr>
                      <a:spLocks noChangeArrowheads="1"/>
                    </p:cNvSpPr>
                    <p:nvPr/>
                  </p:nvSpPr>
                  <p:spPr bwMode="auto">
                    <a:xfrm>
                      <a:off x="-2306494" y="3403603"/>
                      <a:ext cx="14288"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5" name="Oval 147"/>
                    <p:cNvSpPr>
                      <a:spLocks noChangeArrowheads="1"/>
                    </p:cNvSpPr>
                    <p:nvPr/>
                  </p:nvSpPr>
                  <p:spPr bwMode="auto">
                    <a:xfrm>
                      <a:off x="-2269981" y="3470278"/>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6" name="Oval 148"/>
                    <p:cNvSpPr>
                      <a:spLocks noChangeArrowheads="1"/>
                    </p:cNvSpPr>
                    <p:nvPr/>
                  </p:nvSpPr>
                  <p:spPr bwMode="auto">
                    <a:xfrm>
                      <a:off x="-2163619" y="3470278"/>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7" name="Freeform 149"/>
                    <p:cNvSpPr>
                      <a:spLocks/>
                    </p:cNvSpPr>
                    <p:nvPr/>
                  </p:nvSpPr>
                  <p:spPr bwMode="auto">
                    <a:xfrm>
                      <a:off x="-2223944" y="3511553"/>
                      <a:ext cx="26988" cy="11112"/>
                    </a:xfrm>
                    <a:custGeom>
                      <a:avLst/>
                      <a:gdLst>
                        <a:gd name="T0" fmla="*/ 4 w 7"/>
                        <a:gd name="T1" fmla="*/ 3 h 3"/>
                        <a:gd name="T2" fmla="*/ 7 w 7"/>
                        <a:gd name="T3" fmla="*/ 0 h 3"/>
                        <a:gd name="T4" fmla="*/ 0 w 7"/>
                        <a:gd name="T5" fmla="*/ 0 h 3"/>
                        <a:gd name="T6" fmla="*/ 4 w 7"/>
                        <a:gd name="T7" fmla="*/ 3 h 3"/>
                      </a:gdLst>
                      <a:ahLst/>
                      <a:cxnLst>
                        <a:cxn ang="0">
                          <a:pos x="T0" y="T1"/>
                        </a:cxn>
                        <a:cxn ang="0">
                          <a:pos x="T2" y="T3"/>
                        </a:cxn>
                        <a:cxn ang="0">
                          <a:pos x="T4" y="T5"/>
                        </a:cxn>
                        <a:cxn ang="0">
                          <a:pos x="T6" y="T7"/>
                        </a:cxn>
                      </a:cxnLst>
                      <a:rect l="0" t="0" r="r" b="b"/>
                      <a:pathLst>
                        <a:path w="7" h="3">
                          <a:moveTo>
                            <a:pt x="4" y="3"/>
                          </a:moveTo>
                          <a:cubicBezTo>
                            <a:pt x="6" y="3"/>
                            <a:pt x="7" y="2"/>
                            <a:pt x="7" y="0"/>
                          </a:cubicBezTo>
                          <a:cubicBezTo>
                            <a:pt x="0" y="0"/>
                            <a:pt x="0" y="0"/>
                            <a:pt x="0" y="0"/>
                          </a:cubicBezTo>
                          <a:cubicBezTo>
                            <a:pt x="0" y="2"/>
                            <a:pt x="2" y="3"/>
                            <a:pt x="4" y="3"/>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8" name="Freeform 150"/>
                    <p:cNvSpPr>
                      <a:spLocks/>
                    </p:cNvSpPr>
                    <p:nvPr/>
                  </p:nvSpPr>
                  <p:spPr bwMode="auto">
                    <a:xfrm>
                      <a:off x="-2235056" y="3549653"/>
                      <a:ext cx="49213" cy="3175"/>
                    </a:xfrm>
                    <a:custGeom>
                      <a:avLst/>
                      <a:gdLst>
                        <a:gd name="T0" fmla="*/ 0 w 13"/>
                        <a:gd name="T1" fmla="*/ 0 h 1"/>
                        <a:gd name="T2" fmla="*/ 4 w 13"/>
                        <a:gd name="T3" fmla="*/ 1 h 1"/>
                        <a:gd name="T4" fmla="*/ 9 w 13"/>
                        <a:gd name="T5" fmla="*/ 1 h 1"/>
                        <a:gd name="T6" fmla="*/ 13 w 13"/>
                        <a:gd name="T7" fmla="*/ 0 h 1"/>
                      </a:gdLst>
                      <a:ahLst/>
                      <a:cxnLst>
                        <a:cxn ang="0">
                          <a:pos x="T0" y="T1"/>
                        </a:cxn>
                        <a:cxn ang="0">
                          <a:pos x="T2" y="T3"/>
                        </a:cxn>
                        <a:cxn ang="0">
                          <a:pos x="T4" y="T5"/>
                        </a:cxn>
                        <a:cxn ang="0">
                          <a:pos x="T6" y="T7"/>
                        </a:cxn>
                      </a:cxnLst>
                      <a:rect l="0" t="0" r="r" b="b"/>
                      <a:pathLst>
                        <a:path w="13" h="1">
                          <a:moveTo>
                            <a:pt x="0" y="0"/>
                          </a:moveTo>
                          <a:cubicBezTo>
                            <a:pt x="1" y="1"/>
                            <a:pt x="3" y="1"/>
                            <a:pt x="4" y="1"/>
                          </a:cubicBezTo>
                          <a:cubicBezTo>
                            <a:pt x="9" y="1"/>
                            <a:pt x="9" y="1"/>
                            <a:pt x="9" y="1"/>
                          </a:cubicBezTo>
                          <a:cubicBezTo>
                            <a:pt x="10" y="1"/>
                            <a:pt x="12" y="1"/>
                            <a:pt x="13" y="0"/>
                          </a:cubicBezTo>
                        </a:path>
                      </a:pathLst>
                    </a:custGeom>
                    <a:noFill/>
                    <a:ln w="6350" cap="flat">
                      <a:solidFill>
                        <a:srgbClr val="C297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639" name="Rectangle 151"/>
                    <p:cNvSpPr>
                      <a:spLocks noChangeArrowheads="1"/>
                    </p:cNvSpPr>
                    <p:nvPr/>
                  </p:nvSpPr>
                  <p:spPr bwMode="auto">
                    <a:xfrm>
                      <a:off x="-2220769" y="3563940"/>
                      <a:ext cx="19050" cy="238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23" name="Oval 118"/>
                  <p:cNvSpPr>
                    <a:spLocks noChangeArrowheads="1"/>
                  </p:cNvSpPr>
                  <p:nvPr/>
                </p:nvSpPr>
                <p:spPr bwMode="auto">
                  <a:xfrm>
                    <a:off x="1123591" y="1731784"/>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grpSp>
    </p:spTree>
    <p:extLst>
      <p:ext uri="{BB962C8B-B14F-4D97-AF65-F5344CB8AC3E}">
        <p14:creationId xmlns:p14="http://schemas.microsoft.com/office/powerpoint/2010/main" val="398704352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5" name="Group 4"/>
          <p:cNvGrpSpPr/>
          <p:nvPr/>
        </p:nvGrpSpPr>
        <p:grpSpPr>
          <a:xfrm>
            <a:off x="466629" y="1648417"/>
            <a:ext cx="11514917" cy="4030044"/>
            <a:chOff x="466629" y="2124686"/>
            <a:chExt cx="11514917" cy="4030044"/>
          </a:xfrm>
        </p:grpSpPr>
        <p:grpSp>
          <p:nvGrpSpPr>
            <p:cNvPr id="8" name="Group 7"/>
            <p:cNvGrpSpPr/>
            <p:nvPr/>
          </p:nvGrpSpPr>
          <p:grpSpPr>
            <a:xfrm>
              <a:off x="466629" y="2124686"/>
              <a:ext cx="11514917" cy="2437962"/>
              <a:chOff x="473812" y="1925002"/>
              <a:chExt cx="11570087" cy="2437962"/>
            </a:xfrm>
          </p:grpSpPr>
          <p:sp>
            <p:nvSpPr>
              <p:cNvPr id="4" name="Rectangle 3"/>
              <p:cNvSpPr/>
              <p:nvPr/>
            </p:nvSpPr>
            <p:spPr bwMode="auto">
              <a:xfrm>
                <a:off x="473812" y="1925002"/>
                <a:ext cx="3785461" cy="243796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r>
                  <a:rPr lang="en-US" sz="2400" dirty="0">
                    <a:latin typeface="+mj-lt"/>
                  </a:rPr>
                  <a:t>Prevention of </a:t>
                </a:r>
                <a:r>
                  <a:rPr lang="en-US" sz="2400" dirty="0" smtClean="0">
                    <a:latin typeface="+mj-lt"/>
                  </a:rPr>
                  <a:t/>
                </a:r>
                <a:br>
                  <a:rPr lang="en-US" sz="2400" dirty="0" smtClean="0">
                    <a:latin typeface="+mj-lt"/>
                  </a:rPr>
                </a:br>
                <a:r>
                  <a:rPr lang="en-US" sz="2400" dirty="0" smtClean="0">
                    <a:latin typeface="+mj-lt"/>
                  </a:rPr>
                  <a:t>data </a:t>
                </a:r>
                <a:r>
                  <a:rPr lang="en-US" sz="2400" dirty="0">
                    <a:latin typeface="+mj-lt"/>
                  </a:rPr>
                  <a:t>disclosure</a:t>
                </a:r>
              </a:p>
              <a:p>
                <a:pPr marL="0" lvl="2"/>
                <a:endParaRPr lang="en-US" dirty="0"/>
              </a:p>
              <a:p>
                <a:pPr marL="0" lvl="2"/>
                <a:r>
                  <a:rPr lang="en-US" dirty="0"/>
                  <a:t>Client-side encryption of sensitive data using keys that are never given to </a:t>
                </a:r>
                <a:r>
                  <a:rPr lang="en-US" dirty="0" smtClean="0"/>
                  <a:t>database </a:t>
                </a:r>
                <a:r>
                  <a:rPr lang="en-US" dirty="0"/>
                  <a:t>system</a:t>
                </a:r>
              </a:p>
            </p:txBody>
          </p:sp>
          <p:sp>
            <p:nvSpPr>
              <p:cNvPr id="6" name="Rectangle 5"/>
              <p:cNvSpPr/>
              <p:nvPr/>
            </p:nvSpPr>
            <p:spPr bwMode="auto">
              <a:xfrm>
                <a:off x="4372723" y="1925002"/>
                <a:ext cx="3785461" cy="243796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r>
                  <a:rPr lang="en-US" sz="2400" dirty="0">
                    <a:solidFill>
                      <a:schemeClr val="tx1"/>
                    </a:solidFill>
                    <a:latin typeface="+mj-lt"/>
                  </a:rPr>
                  <a:t>Queries on </a:t>
                </a:r>
                <a:r>
                  <a:rPr lang="en-US" sz="2400" dirty="0" smtClean="0">
                    <a:solidFill>
                      <a:schemeClr val="tx1"/>
                    </a:solidFill>
                    <a:latin typeface="+mj-lt"/>
                  </a:rPr>
                  <a:t/>
                </a:r>
                <a:br>
                  <a:rPr lang="en-US" sz="2400" dirty="0" smtClean="0">
                    <a:solidFill>
                      <a:schemeClr val="tx1"/>
                    </a:solidFill>
                    <a:latin typeface="+mj-lt"/>
                  </a:rPr>
                </a:br>
                <a:r>
                  <a:rPr lang="en-US" sz="2400" dirty="0" smtClean="0">
                    <a:solidFill>
                      <a:schemeClr val="tx1"/>
                    </a:solidFill>
                    <a:latin typeface="+mj-lt"/>
                  </a:rPr>
                  <a:t>encrypted </a:t>
                </a:r>
                <a:r>
                  <a:rPr lang="en-US" sz="2400" dirty="0">
                    <a:solidFill>
                      <a:schemeClr val="tx1"/>
                    </a:solidFill>
                    <a:latin typeface="+mj-lt"/>
                  </a:rPr>
                  <a:t>data</a:t>
                </a:r>
              </a:p>
              <a:p>
                <a:pPr marL="0" lvl="2"/>
                <a:endParaRPr lang="en-US" dirty="0">
                  <a:solidFill>
                    <a:schemeClr val="tx1"/>
                  </a:solidFill>
                </a:endParaRPr>
              </a:p>
              <a:p>
                <a:pPr marL="0" lvl="2"/>
                <a:r>
                  <a:rPr lang="en-US" dirty="0">
                    <a:solidFill>
                      <a:schemeClr val="tx1"/>
                    </a:solidFill>
                  </a:rPr>
                  <a:t>Support for equality comparison, including join, group by, and distinct operators</a:t>
                </a:r>
              </a:p>
            </p:txBody>
          </p:sp>
          <p:sp>
            <p:nvSpPr>
              <p:cNvPr id="7" name="Rectangle 6"/>
              <p:cNvSpPr/>
              <p:nvPr/>
            </p:nvSpPr>
            <p:spPr bwMode="auto">
              <a:xfrm>
                <a:off x="8271635" y="1925002"/>
                <a:ext cx="3772264" cy="2437962"/>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274320" bIns="146283" numCol="1" spcCol="0" rtlCol="0" fromWordArt="0" anchor="t" anchorCtr="0" forceAA="0" compatLnSpc="1">
                <a:prstTxWarp prst="textNoShape">
                  <a:avLst/>
                </a:prstTxWarp>
                <a:noAutofit/>
              </a:bodyPr>
              <a:lstStyle/>
              <a:p>
                <a:pPr marL="0" lvl="1"/>
                <a:r>
                  <a:rPr lang="en-US" sz="2400" dirty="0">
                    <a:latin typeface="+mj-lt"/>
                  </a:rPr>
                  <a:t>Application </a:t>
                </a:r>
                <a:r>
                  <a:rPr lang="en-US" sz="2400" dirty="0" smtClean="0">
                    <a:latin typeface="+mj-lt"/>
                  </a:rPr>
                  <a:t/>
                </a:r>
                <a:br>
                  <a:rPr lang="en-US" sz="2400" dirty="0" smtClean="0">
                    <a:latin typeface="+mj-lt"/>
                  </a:rPr>
                </a:br>
                <a:r>
                  <a:rPr lang="en-US" sz="2400" dirty="0" smtClean="0">
                    <a:latin typeface="+mj-lt"/>
                  </a:rPr>
                  <a:t>transparency</a:t>
                </a:r>
                <a:endParaRPr lang="en-US" sz="2400" dirty="0">
                  <a:latin typeface="+mj-lt"/>
                </a:endParaRPr>
              </a:p>
              <a:p>
                <a:pPr marL="0" lvl="1"/>
                <a:endParaRPr lang="en-US" dirty="0"/>
              </a:p>
              <a:p>
                <a:r>
                  <a:rPr lang="en-US" dirty="0"/>
                  <a:t>Minimal application changes through server and client library enhancements</a:t>
                </a:r>
              </a:p>
            </p:txBody>
          </p:sp>
        </p:grpSp>
        <p:grpSp>
          <p:nvGrpSpPr>
            <p:cNvPr id="3" name="Group 2"/>
            <p:cNvGrpSpPr/>
            <p:nvPr/>
          </p:nvGrpSpPr>
          <p:grpSpPr>
            <a:xfrm>
              <a:off x="473273" y="4649716"/>
              <a:ext cx="11508273" cy="1505014"/>
              <a:chOff x="328024" y="5116585"/>
              <a:chExt cx="11653521" cy="1505014"/>
            </a:xfrm>
          </p:grpSpPr>
          <p:sp>
            <p:nvSpPr>
              <p:cNvPr id="10" name="Text Placeholder 2"/>
              <p:cNvSpPr txBox="1">
                <a:spLocks/>
              </p:cNvSpPr>
              <p:nvPr/>
            </p:nvSpPr>
            <p:spPr>
              <a:xfrm>
                <a:off x="328024" y="5116585"/>
                <a:ext cx="11653521" cy="1505014"/>
              </a:xfrm>
              <a:prstGeom prst="rect">
                <a:avLst/>
              </a:prstGeom>
              <a:solidFill>
                <a:schemeClr val="tx1">
                  <a:lumMod val="9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sz="2400" dirty="0" smtClean="0"/>
              </a:p>
            </p:txBody>
          </p:sp>
          <p:sp>
            <p:nvSpPr>
              <p:cNvPr id="2" name="TextBox 1"/>
              <p:cNvSpPr txBox="1"/>
              <p:nvPr/>
            </p:nvSpPr>
            <p:spPr>
              <a:xfrm>
                <a:off x="328025" y="5349086"/>
                <a:ext cx="10953550" cy="1040012"/>
              </a:xfrm>
              <a:prstGeom prst="rect">
                <a:avLst/>
              </a:prstGeom>
              <a:noFill/>
            </p:spPr>
            <p:txBody>
              <a:bodyPr wrap="square" lIns="186521" tIns="149217" rIns="186521" bIns="149217" rtlCol="0">
                <a:spAutoFit/>
              </a:bodyPr>
              <a:lstStyle/>
              <a:p>
                <a:pPr marL="0" lvl="2">
                  <a:spcAft>
                    <a:spcPts val="1000"/>
                  </a:spcAft>
                </a:pPr>
                <a:r>
                  <a:rPr lang="en-US" sz="2400" dirty="0">
                    <a:solidFill>
                      <a:schemeClr val="bg1"/>
                    </a:solidFill>
                    <a:latin typeface="+mj-lt"/>
                  </a:rPr>
                  <a:t>Allows customers to </a:t>
                </a:r>
                <a:r>
                  <a:rPr lang="en-US" sz="2400" dirty="0" smtClean="0">
                    <a:solidFill>
                      <a:schemeClr val="bg1"/>
                    </a:solidFill>
                    <a:latin typeface="+mj-lt"/>
                  </a:rPr>
                  <a:t>securely store </a:t>
                </a:r>
                <a:r>
                  <a:rPr lang="en-US" sz="2400" dirty="0">
                    <a:solidFill>
                      <a:schemeClr val="bg1"/>
                    </a:solidFill>
                    <a:latin typeface="+mj-lt"/>
                  </a:rPr>
                  <a:t>sensitive data outside of their trust </a:t>
                </a:r>
                <a:r>
                  <a:rPr lang="en-US" sz="2400" dirty="0" smtClean="0">
                    <a:solidFill>
                      <a:schemeClr val="bg1"/>
                    </a:solidFill>
                    <a:latin typeface="+mj-lt"/>
                  </a:rPr>
                  <a:t>boundary while protecting data </a:t>
                </a:r>
                <a:r>
                  <a:rPr lang="en-US" sz="2400" dirty="0">
                    <a:solidFill>
                      <a:schemeClr val="bg1"/>
                    </a:solidFill>
                    <a:latin typeface="+mj-lt"/>
                  </a:rPr>
                  <a:t>from </a:t>
                </a:r>
                <a:r>
                  <a:rPr lang="en-US" sz="2400" dirty="0" smtClean="0">
                    <a:solidFill>
                      <a:schemeClr val="bg1"/>
                    </a:solidFill>
                    <a:latin typeface="+mj-lt"/>
                  </a:rPr>
                  <a:t>highly privileged (yet unauthorized) users</a:t>
                </a:r>
                <a:endParaRPr lang="en-US" sz="2400" dirty="0">
                  <a:solidFill>
                    <a:schemeClr val="bg1"/>
                  </a:solidFill>
                  <a:latin typeface="+mj-lt"/>
                </a:endParaRPr>
              </a:p>
            </p:txBody>
          </p:sp>
        </p:grpSp>
      </p:grpSp>
      <p:sp>
        <p:nvSpPr>
          <p:cNvPr id="13" name="Title 1"/>
          <p:cNvSpPr txBox="1">
            <a:spLocks/>
          </p:cNvSpPr>
          <p:nvPr/>
        </p:nvSpPr>
        <p:spPr>
          <a:xfrm>
            <a:off x="274320" y="296897"/>
            <a:ext cx="11889564" cy="917575"/>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4800" dirty="0">
                <a:solidFill>
                  <a:schemeClr val="bg1"/>
                </a:solidFill>
              </a:rPr>
              <a:t>What is Always Encrypted?</a:t>
            </a:r>
          </a:p>
        </p:txBody>
      </p:sp>
    </p:spTree>
    <p:extLst>
      <p:ext uri="{BB962C8B-B14F-4D97-AF65-F5344CB8AC3E}">
        <p14:creationId xmlns:p14="http://schemas.microsoft.com/office/powerpoint/2010/main" val="371793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26" name="Object 25"/>
          <p:cNvGraphicFramePr>
            <a:graphicFrameLocks noChangeAspect="1"/>
          </p:cNvGraphicFramePr>
          <p:nvPr>
            <p:custDataLst>
              <p:tags r:id="rId2"/>
            </p:custDataLst>
            <p:extLst/>
          </p:nvPr>
        </p:nvGraphicFramePr>
        <p:xfrm>
          <a:off x="2471" y="2085"/>
          <a:ext cx="1587" cy="1587"/>
        </p:xfrm>
        <a:graphic>
          <a:graphicData uri="http://schemas.openxmlformats.org/presentationml/2006/ole">
            <mc:AlternateContent xmlns:mc="http://schemas.openxmlformats.org/markup-compatibility/2006">
              <mc:Choice xmlns:v="urn:schemas-microsoft-com:vml" Requires="v">
                <p:oleObj spid="_x0000_s1050" name="think-cell Slide" r:id="rId7" imgW="270" imgH="270" progId="TCLayout.ActiveDocument.1">
                  <p:embed/>
                </p:oleObj>
              </mc:Choice>
              <mc:Fallback>
                <p:oleObj name="think-cell Slide" r:id="rId7" imgW="270" imgH="270" progId="TCLayout.ActiveDocument.1">
                  <p:embed/>
                  <p:pic>
                    <p:nvPicPr>
                      <p:cNvPr id="0" name=""/>
                      <p:cNvPicPr/>
                      <p:nvPr/>
                    </p:nvPicPr>
                    <p:blipFill>
                      <a:blip r:embed="rId8"/>
                      <a:stretch>
                        <a:fillRect/>
                      </a:stretch>
                    </p:blipFill>
                    <p:spPr>
                      <a:xfrm>
                        <a:off x="2471" y="2085"/>
                        <a:ext cx="1587" cy="1587"/>
                      </a:xfrm>
                      <a:prstGeom prst="rect">
                        <a:avLst/>
                      </a:prstGeom>
                    </p:spPr>
                  </p:pic>
                </p:oleObj>
              </mc:Fallback>
            </mc:AlternateContent>
          </a:graphicData>
        </a:graphic>
      </p:graphicFrame>
      <p:sp>
        <p:nvSpPr>
          <p:cNvPr id="68" name="TextBox 67"/>
          <p:cNvSpPr txBox="1"/>
          <p:nvPr/>
        </p:nvSpPr>
        <p:spPr>
          <a:xfrm>
            <a:off x="275181" y="1648417"/>
            <a:ext cx="4872529" cy="4640614"/>
          </a:xfrm>
          <a:prstGeom prst="rect">
            <a:avLst/>
          </a:prstGeom>
          <a:noFill/>
        </p:spPr>
        <p:txBody>
          <a:bodyPr wrap="square" lIns="182880" tIns="146304" rIns="182880" bIns="146304" rtlCol="0">
            <a:noAutofit/>
          </a:bodyPr>
          <a:lstStyle/>
          <a:p>
            <a:pPr>
              <a:spcBef>
                <a:spcPts val="2000"/>
              </a:spcBef>
              <a:spcAft>
                <a:spcPts val="0"/>
              </a:spcAft>
            </a:pPr>
            <a:r>
              <a:rPr lang="en-US" sz="2400" dirty="0" smtClean="0">
                <a:solidFill>
                  <a:srgbClr val="C00000"/>
                </a:solidFill>
                <a:latin typeface="Segoe UI Light" panose="020B0502040204020203" pitchFamily="34" charset="0"/>
                <a:cs typeface="Segoe UI Light" panose="020B0502040204020203" pitchFamily="34" charset="0"/>
              </a:rPr>
              <a:t>Capability</a:t>
            </a:r>
            <a:endParaRPr lang="en-US" dirty="0" smtClean="0">
              <a:solidFill>
                <a:srgbClr val="C00000"/>
              </a:solidFill>
              <a:latin typeface="Segoe UI Light" panose="020B0502040204020203" pitchFamily="34" charset="0"/>
              <a:cs typeface="Segoe UI Light" panose="020B0502040204020203" pitchFamily="34" charset="0"/>
            </a:endParaRPr>
          </a:p>
          <a:p>
            <a:pPr>
              <a:spcBef>
                <a:spcPts val="2000"/>
              </a:spcBef>
              <a:spcAft>
                <a:spcPts val="0"/>
              </a:spcAft>
            </a:pPr>
            <a:r>
              <a:rPr lang="en-US" sz="1800" dirty="0" smtClean="0">
                <a:solidFill>
                  <a:schemeClr val="bg1"/>
                </a:solidFill>
                <a:cs typeface="Segoe UI Light" panose="020B0502040204020203" pitchFamily="34" charset="0"/>
              </a:rPr>
              <a:t>ADO.NET </a:t>
            </a:r>
            <a:r>
              <a:rPr lang="en-US" sz="1800" dirty="0">
                <a:solidFill>
                  <a:schemeClr val="bg1"/>
                </a:solidFill>
                <a:cs typeface="Segoe UI Light" panose="020B0502040204020203" pitchFamily="34" charset="0"/>
              </a:rPr>
              <a:t>client library provides transparent client-side encryption, while SQL Server executes T-SQL queries on encrypted data </a:t>
            </a:r>
            <a:endParaRPr lang="en-US" sz="1800" dirty="0" smtClean="0">
              <a:solidFill>
                <a:schemeClr val="bg1"/>
              </a:solidFill>
              <a:cs typeface="Segoe UI Light" panose="020B0502040204020203" pitchFamily="34" charset="0"/>
            </a:endParaRPr>
          </a:p>
          <a:p>
            <a:pPr>
              <a:spcBef>
                <a:spcPts val="2000"/>
              </a:spcBef>
              <a:spcAft>
                <a:spcPts val="0"/>
              </a:spcAft>
            </a:pPr>
            <a:r>
              <a:rPr lang="en-US" sz="2400" dirty="0" smtClean="0">
                <a:solidFill>
                  <a:srgbClr val="C00000"/>
                </a:solidFill>
                <a:latin typeface="Segoe UI Light" panose="020B0502040204020203" pitchFamily="34" charset="0"/>
                <a:cs typeface="Segoe UI Light" panose="020B0502040204020203" pitchFamily="34" charset="0"/>
              </a:rPr>
              <a:t>Benefits</a:t>
            </a:r>
            <a:endParaRPr lang="en-US" sz="2000" dirty="0" smtClean="0">
              <a:solidFill>
                <a:srgbClr val="C00000"/>
              </a:solidFill>
              <a:latin typeface="Segoe UI Light" panose="020B0502040204020203" pitchFamily="34" charset="0"/>
              <a:cs typeface="Segoe UI Light" panose="020B0502040204020203" pitchFamily="34" charset="0"/>
            </a:endParaRPr>
          </a:p>
          <a:p>
            <a:pPr>
              <a:spcBef>
                <a:spcPts val="2000"/>
              </a:spcBef>
              <a:spcAft>
                <a:spcPts val="0"/>
              </a:spcAft>
            </a:pPr>
            <a:r>
              <a:rPr lang="en-US" sz="1800" dirty="0" smtClean="0">
                <a:ln>
                  <a:solidFill>
                    <a:srgbClr val="FFFFFF">
                      <a:alpha val="0"/>
                    </a:srgbClr>
                  </a:solidFill>
                </a:ln>
                <a:solidFill>
                  <a:schemeClr val="bg1"/>
                </a:solidFill>
                <a:ea typeface="Segoe UI" panose="020B0502040204020203" pitchFamily="34" charset="0"/>
                <a:cs typeface="Segoe UI" panose="020B0502040204020203" pitchFamily="34" charset="0"/>
              </a:rPr>
              <a:t>Sensitive data remains encrypted and queryable at all times, on-premises </a:t>
            </a:r>
            <a:r>
              <a:rPr lang="en-US" dirty="0" smtClean="0">
                <a:ln>
                  <a:solidFill>
                    <a:srgbClr val="FFFFFF">
                      <a:alpha val="0"/>
                    </a:srgbClr>
                  </a:solidFill>
                </a:ln>
                <a:solidFill>
                  <a:schemeClr val="bg1"/>
                </a:solidFill>
                <a:ea typeface="Segoe UI" panose="020B0502040204020203" pitchFamily="34" charset="0"/>
                <a:cs typeface="Segoe UI" panose="020B0502040204020203" pitchFamily="34" charset="0"/>
              </a:rPr>
              <a:t>and in the</a:t>
            </a:r>
            <a:r>
              <a:rPr lang="en-US" sz="1800" dirty="0" smtClean="0">
                <a:ln>
                  <a:solidFill>
                    <a:srgbClr val="FFFFFF">
                      <a:alpha val="0"/>
                    </a:srgbClr>
                  </a:solidFill>
                </a:ln>
                <a:solidFill>
                  <a:schemeClr val="bg1"/>
                </a:solidFill>
                <a:ea typeface="Segoe UI" panose="020B0502040204020203" pitchFamily="34" charset="0"/>
                <a:cs typeface="Segoe UI" panose="020B0502040204020203" pitchFamily="34" charset="0"/>
              </a:rPr>
              <a:t> cloud</a:t>
            </a:r>
          </a:p>
          <a:p>
            <a:pPr>
              <a:spcBef>
                <a:spcPts val="2000"/>
              </a:spcBef>
              <a:spcAft>
                <a:spcPts val="0"/>
              </a:spcAft>
            </a:pPr>
            <a:r>
              <a:rPr lang="en-US" sz="1800" dirty="0" smtClean="0">
                <a:ln>
                  <a:solidFill>
                    <a:srgbClr val="FFFFFF">
                      <a:alpha val="0"/>
                    </a:srgbClr>
                  </a:solidFill>
                </a:ln>
                <a:solidFill>
                  <a:schemeClr val="bg1"/>
                </a:solidFill>
                <a:ea typeface="Segoe UI" panose="020B0502040204020203" pitchFamily="34" charset="0"/>
                <a:cs typeface="Segoe UI" panose="020B0502040204020203" pitchFamily="34" charset="0"/>
              </a:rPr>
              <a:t>Unauthorized </a:t>
            </a:r>
            <a:r>
              <a:rPr lang="en-US" sz="1800" dirty="0">
                <a:ln>
                  <a:solidFill>
                    <a:srgbClr val="FFFFFF">
                      <a:alpha val="0"/>
                    </a:srgbClr>
                  </a:solidFill>
                </a:ln>
                <a:solidFill>
                  <a:schemeClr val="bg1"/>
                </a:solidFill>
                <a:ea typeface="Segoe UI" pitchFamily="34" charset="0"/>
                <a:cs typeface="Segoe UI" panose="020B0502040204020203" pitchFamily="34" charset="0"/>
              </a:rPr>
              <a:t>users never have access to data or </a:t>
            </a:r>
            <a:r>
              <a:rPr lang="en-US" sz="1800" dirty="0" smtClean="0">
                <a:ln>
                  <a:solidFill>
                    <a:srgbClr val="FFFFFF">
                      <a:alpha val="0"/>
                    </a:srgbClr>
                  </a:solidFill>
                </a:ln>
                <a:solidFill>
                  <a:schemeClr val="bg1"/>
                </a:solidFill>
                <a:ea typeface="Segoe UI" pitchFamily="34" charset="0"/>
                <a:cs typeface="Segoe UI" panose="020B0502040204020203" pitchFamily="34" charset="0"/>
              </a:rPr>
              <a:t>keys</a:t>
            </a:r>
            <a:endParaRPr lang="en-US" dirty="0">
              <a:ln>
                <a:solidFill>
                  <a:srgbClr val="FFFFFF">
                    <a:alpha val="0"/>
                  </a:srgbClr>
                </a:solidFill>
              </a:ln>
              <a:solidFill>
                <a:schemeClr val="bg1"/>
              </a:solidFill>
              <a:ea typeface="Segoe UI" pitchFamily="34" charset="0"/>
              <a:cs typeface="Segoe UI" panose="020B0502040204020203" pitchFamily="34" charset="0"/>
            </a:endParaRPr>
          </a:p>
          <a:p>
            <a:pPr>
              <a:spcBef>
                <a:spcPts val="2000"/>
              </a:spcBef>
              <a:spcAft>
                <a:spcPts val="0"/>
              </a:spcAft>
            </a:pPr>
            <a:r>
              <a:rPr lang="en-US" sz="1800" dirty="0" smtClean="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rPr>
              <a:t>No </a:t>
            </a:r>
            <a:r>
              <a:rPr lang="en-US" sz="1800" dirty="0">
                <a:ln>
                  <a:solidFill>
                    <a:srgbClr val="FFFFFF">
                      <a:alpha val="0"/>
                    </a:srgbClr>
                  </a:solidFill>
                </a:ln>
                <a:solidFill>
                  <a:schemeClr val="bg1"/>
                </a:solidFill>
                <a:latin typeface="Segoe UI" panose="020B0502040204020203" pitchFamily="34" charset="0"/>
                <a:ea typeface="Segoe UI" pitchFamily="34" charset="0"/>
                <a:cs typeface="Segoe UI" panose="020B0502040204020203" pitchFamily="34" charset="0"/>
              </a:rPr>
              <a:t>application </a:t>
            </a:r>
            <a:r>
              <a:rPr lang="en-US" sz="1800" dirty="0" smtClean="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rPr>
              <a:t>changes</a:t>
            </a:r>
            <a:endParaRPr lang="en-US" sz="1800" dirty="0">
              <a:ln>
                <a:solidFill>
                  <a:srgbClr val="FFFFFF">
                    <a:alpha val="0"/>
                  </a:srgbClr>
                </a:solidFill>
              </a:ln>
              <a:solidFill>
                <a:schemeClr val="bg1"/>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5" name="Group 4"/>
          <p:cNvGrpSpPr/>
          <p:nvPr/>
        </p:nvGrpSpPr>
        <p:grpSpPr>
          <a:xfrm>
            <a:off x="5275235" y="1648417"/>
            <a:ext cx="7203315" cy="4323340"/>
            <a:chOff x="5275235" y="1866901"/>
            <a:chExt cx="7203315" cy="4323340"/>
          </a:xfrm>
        </p:grpSpPr>
        <p:sp>
          <p:nvSpPr>
            <p:cNvPr id="74" name="Rectangle 73"/>
            <p:cNvSpPr/>
            <p:nvPr/>
          </p:nvSpPr>
          <p:spPr bwMode="auto">
            <a:xfrm>
              <a:off x="5275235" y="1866901"/>
              <a:ext cx="6676653" cy="4323340"/>
            </a:xfrm>
            <a:prstGeom prst="rect">
              <a:avLst/>
            </a:prstGeom>
            <a:solidFill>
              <a:schemeClr val="tx1">
                <a:lumMod val="95000"/>
              </a:schemeClr>
            </a:solidFill>
            <a:ln w="635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82854" rIns="182854" bIns="45713" numCol="1" spcCol="0" rtlCol="0" fromWordArt="0" anchor="t" anchorCtr="0" forceAA="0" compatLnSpc="1">
              <a:prstTxWarp prst="textNoShape">
                <a:avLst/>
              </a:prstTxWarp>
              <a:noAutofit/>
            </a:bodyPr>
            <a:lstStyle/>
            <a:p>
              <a:pPr defTabSz="931684">
                <a:lnSpc>
                  <a:spcPct val="90000"/>
                </a:lnSpc>
                <a:spcAft>
                  <a:spcPts val="600"/>
                </a:spcAft>
              </a:pPr>
              <a:r>
                <a:rPr lang="en-US" sz="2400" dirty="0">
                  <a:solidFill>
                    <a:schemeClr val="bg1"/>
                  </a:solidFill>
                  <a:latin typeface="+mj-lt"/>
                  <a:cs typeface="Segoe UI Light" panose="020B0502040204020203" pitchFamily="34" charset="0"/>
                </a:rPr>
                <a:t>Data remains encrypted </a:t>
              </a:r>
              <a:r>
                <a:rPr lang="en-US" sz="2400" dirty="0" smtClean="0">
                  <a:solidFill>
                    <a:schemeClr val="bg1"/>
                  </a:solidFill>
                  <a:latin typeface="+mj-lt"/>
                  <a:cs typeface="Segoe UI Light" panose="020B0502040204020203" pitchFamily="34" charset="0"/>
                </a:rPr>
                <a:t>during </a:t>
              </a:r>
              <a:r>
                <a:rPr lang="en-US" sz="2400" dirty="0">
                  <a:solidFill>
                    <a:schemeClr val="bg1"/>
                  </a:solidFill>
                  <a:latin typeface="+mj-lt"/>
                  <a:cs typeface="Segoe UI Light" panose="020B0502040204020203" pitchFamily="34" charset="0"/>
                </a:rPr>
                <a:t>query</a:t>
              </a:r>
            </a:p>
          </p:txBody>
        </p:sp>
        <p:grpSp>
          <p:nvGrpSpPr>
            <p:cNvPr id="63" name="Group 62"/>
            <p:cNvGrpSpPr>
              <a:grpSpLocks noChangeAspect="1"/>
            </p:cNvGrpSpPr>
            <p:nvPr/>
          </p:nvGrpSpPr>
          <p:grpSpPr>
            <a:xfrm>
              <a:off x="10967115" y="3777765"/>
              <a:ext cx="675400" cy="877075"/>
              <a:chOff x="7716230" y="2584442"/>
              <a:chExt cx="822843" cy="1068544"/>
            </a:xfrm>
            <a:solidFill>
              <a:srgbClr val="C00000"/>
            </a:solidFill>
          </p:grpSpPr>
          <p:sp>
            <p:nvSpPr>
              <p:cNvPr id="64" name="Oval 63"/>
              <p:cNvSpPr>
                <a:spLocks noChangeArrowheads="1"/>
              </p:cNvSpPr>
              <p:nvPr/>
            </p:nvSpPr>
            <p:spPr bwMode="auto">
              <a:xfrm>
                <a:off x="7730307" y="2584442"/>
                <a:ext cx="794690" cy="151004"/>
              </a:xfrm>
              <a:prstGeom prst="ellipse">
                <a:avLst/>
              </a:pr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sz="900" kern="0" dirty="0">
                  <a:solidFill>
                    <a:schemeClr val="bg1"/>
                  </a:solidFill>
                  <a:latin typeface="Segoe UI"/>
                </a:endParaRPr>
              </a:p>
            </p:txBody>
          </p:sp>
          <p:sp>
            <p:nvSpPr>
              <p:cNvPr id="65" name="Freeform 123"/>
              <p:cNvSpPr>
                <a:spLocks noEditPoints="1"/>
              </p:cNvSpPr>
              <p:nvPr/>
            </p:nvSpPr>
            <p:spPr bwMode="auto">
              <a:xfrm>
                <a:off x="7716230" y="2689379"/>
                <a:ext cx="822843" cy="96360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sz="900" kern="0" dirty="0">
                  <a:solidFill>
                    <a:schemeClr val="bg1"/>
                  </a:solidFill>
                  <a:latin typeface="Segoe UI"/>
                </a:endParaRPr>
              </a:p>
            </p:txBody>
          </p:sp>
        </p:grpSp>
        <p:sp>
          <p:nvSpPr>
            <p:cNvPr id="79" name="TextBox 78"/>
            <p:cNvSpPr txBox="1"/>
            <p:nvPr/>
          </p:nvSpPr>
          <p:spPr>
            <a:xfrm>
              <a:off x="5533520" y="3367518"/>
              <a:ext cx="1358215" cy="254262"/>
            </a:xfrm>
            <a:prstGeom prst="rect">
              <a:avLst/>
            </a:prstGeom>
            <a:noFill/>
          </p:spPr>
          <p:txBody>
            <a:bodyPr wrap="square" lIns="0" tIns="0" rIns="0" bIns="0" rtlCol="0">
              <a:spAutoFit/>
            </a:bodyPr>
            <a:lstStyle/>
            <a:p>
              <a:pPr defTabSz="931684">
                <a:lnSpc>
                  <a:spcPct val="90000"/>
                </a:lnSpc>
                <a:spcAft>
                  <a:spcPts val="600"/>
                </a:spcAft>
              </a:pPr>
              <a:r>
                <a:rPr lang="en-US" sz="1800" dirty="0">
                  <a:solidFill>
                    <a:schemeClr val="bg1"/>
                  </a:solidFill>
                  <a:latin typeface="Segoe UI Light" panose="020B0502040204020203" pitchFamily="34" charset="0"/>
                  <a:cs typeface="Segoe UI Light" panose="020B0502040204020203" pitchFamily="34" charset="0"/>
                </a:rPr>
                <a:t>Apps</a:t>
              </a:r>
            </a:p>
          </p:txBody>
        </p:sp>
        <p:sp>
          <p:nvSpPr>
            <p:cNvPr id="80" name="Right Arrow 79"/>
            <p:cNvSpPr/>
            <p:nvPr/>
          </p:nvSpPr>
          <p:spPr bwMode="auto">
            <a:xfrm>
              <a:off x="6954203" y="3907769"/>
              <a:ext cx="902629" cy="247744"/>
            </a:xfrm>
            <a:prstGeom prst="rightArrow">
              <a:avLst>
                <a:gd name="adj1" fmla="val 50000"/>
                <a:gd name="adj2" fmla="val 4207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2" name="U-Turn Arrow 81"/>
            <p:cNvSpPr/>
            <p:nvPr/>
          </p:nvSpPr>
          <p:spPr bwMode="auto">
            <a:xfrm rot="5400000">
              <a:off x="9945565" y="3955208"/>
              <a:ext cx="706846" cy="731608"/>
            </a:xfrm>
            <a:prstGeom prst="uturnArrow">
              <a:avLst>
                <a:gd name="adj1" fmla="val 17093"/>
                <a:gd name="adj2" fmla="val 20379"/>
                <a:gd name="adj3" fmla="val 16398"/>
                <a:gd name="adj4" fmla="val 44310"/>
                <a:gd name="adj5" fmla="val 100000"/>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nvGrpSpPr>
            <p:cNvPr id="83" name="Group 82"/>
            <p:cNvGrpSpPr/>
            <p:nvPr/>
          </p:nvGrpSpPr>
          <p:grpSpPr>
            <a:xfrm>
              <a:off x="7958406" y="3210627"/>
              <a:ext cx="1899388" cy="2118241"/>
              <a:chOff x="3025627" y="3090290"/>
              <a:chExt cx="2055899" cy="2292785"/>
            </a:xfrm>
          </p:grpSpPr>
          <p:sp>
            <p:nvSpPr>
              <p:cNvPr id="84" name="Freeform 83"/>
              <p:cNvSpPr/>
              <p:nvPr/>
            </p:nvSpPr>
            <p:spPr bwMode="auto">
              <a:xfrm>
                <a:off x="3025627" y="3221299"/>
                <a:ext cx="1030635" cy="1119360"/>
              </a:xfrm>
              <a:custGeom>
                <a:avLst/>
                <a:gdLst>
                  <a:gd name="connsiteX0" fmla="*/ 79459 w 1537818"/>
                  <a:gd name="connsiteY0" fmla="*/ 0 h 1670206"/>
                  <a:gd name="connsiteX1" fmla="*/ 767480 w 1537818"/>
                  <a:gd name="connsiteY1" fmla="*/ 0 h 1670206"/>
                  <a:gd name="connsiteX2" fmla="*/ 1458359 w 1537818"/>
                  <a:gd name="connsiteY2" fmla="*/ 0 h 1670206"/>
                  <a:gd name="connsiteX3" fmla="*/ 1537818 w 1537818"/>
                  <a:gd name="connsiteY3" fmla="*/ 0 h 1670206"/>
                  <a:gd name="connsiteX4" fmla="*/ 1537818 w 1537818"/>
                  <a:gd name="connsiteY4" fmla="*/ 79459 h 1670206"/>
                  <a:gd name="connsiteX5" fmla="*/ 1537818 w 1537818"/>
                  <a:gd name="connsiteY5" fmla="*/ 1670206 h 1670206"/>
                  <a:gd name="connsiteX6" fmla="*/ 767480 w 1537818"/>
                  <a:gd name="connsiteY6" fmla="*/ 1670206 h 1670206"/>
                  <a:gd name="connsiteX7" fmla="*/ 0 w 1537818"/>
                  <a:gd name="connsiteY7" fmla="*/ 1670206 h 1670206"/>
                  <a:gd name="connsiteX8" fmla="*/ 0 w 1537818"/>
                  <a:gd name="connsiteY8" fmla="*/ 79459 h 1670206"/>
                  <a:gd name="connsiteX9" fmla="*/ 79459 w 1537818"/>
                  <a:gd name="connsiteY9" fmla="*/ 0 h 16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37818" h="1670206">
                    <a:moveTo>
                      <a:pt x="79459" y="0"/>
                    </a:moveTo>
                    <a:lnTo>
                      <a:pt x="767480" y="0"/>
                    </a:lnTo>
                    <a:lnTo>
                      <a:pt x="1458359" y="0"/>
                    </a:lnTo>
                    <a:lnTo>
                      <a:pt x="1537818" y="0"/>
                    </a:lnTo>
                    <a:lnTo>
                      <a:pt x="1537818" y="79459"/>
                    </a:lnTo>
                    <a:lnTo>
                      <a:pt x="1537818" y="1670206"/>
                    </a:lnTo>
                    <a:lnTo>
                      <a:pt x="767480" y="1670206"/>
                    </a:lnTo>
                    <a:lnTo>
                      <a:pt x="0" y="1670206"/>
                    </a:lnTo>
                    <a:lnTo>
                      <a:pt x="0" y="79459"/>
                    </a:lnTo>
                    <a:cubicBezTo>
                      <a:pt x="0" y="35575"/>
                      <a:pt x="35575" y="0"/>
                      <a:pt x="79459" y="0"/>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5" name="Freeform 84"/>
              <p:cNvSpPr/>
              <p:nvPr/>
            </p:nvSpPr>
            <p:spPr bwMode="auto">
              <a:xfrm>
                <a:off x="4052987" y="3221299"/>
                <a:ext cx="1028538" cy="1119360"/>
              </a:xfrm>
              <a:custGeom>
                <a:avLst/>
                <a:gdLst>
                  <a:gd name="connsiteX0" fmla="*/ 0 w 1537818"/>
                  <a:gd name="connsiteY0" fmla="*/ 0 h 1670206"/>
                  <a:gd name="connsiteX1" fmla="*/ 79459 w 1537818"/>
                  <a:gd name="connsiteY1" fmla="*/ 0 h 1670206"/>
                  <a:gd name="connsiteX2" fmla="*/ 921585 w 1537818"/>
                  <a:gd name="connsiteY2" fmla="*/ 0 h 1670206"/>
                  <a:gd name="connsiteX3" fmla="*/ 1458359 w 1537818"/>
                  <a:gd name="connsiteY3" fmla="*/ 0 h 1670206"/>
                  <a:gd name="connsiteX4" fmla="*/ 1537818 w 1537818"/>
                  <a:gd name="connsiteY4" fmla="*/ 79459 h 1670206"/>
                  <a:gd name="connsiteX5" fmla="*/ 1537818 w 1537818"/>
                  <a:gd name="connsiteY5" fmla="*/ 1670206 h 1670206"/>
                  <a:gd name="connsiteX6" fmla="*/ 921585 w 1537818"/>
                  <a:gd name="connsiteY6" fmla="*/ 1670206 h 1670206"/>
                  <a:gd name="connsiteX7" fmla="*/ 0 w 1537818"/>
                  <a:gd name="connsiteY7" fmla="*/ 1670206 h 1670206"/>
                  <a:gd name="connsiteX8" fmla="*/ 0 w 1537818"/>
                  <a:gd name="connsiteY8" fmla="*/ 79459 h 1670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7818" h="1670206">
                    <a:moveTo>
                      <a:pt x="0" y="0"/>
                    </a:moveTo>
                    <a:lnTo>
                      <a:pt x="79459" y="0"/>
                    </a:lnTo>
                    <a:lnTo>
                      <a:pt x="921585" y="0"/>
                    </a:lnTo>
                    <a:lnTo>
                      <a:pt x="1458359" y="0"/>
                    </a:lnTo>
                    <a:cubicBezTo>
                      <a:pt x="1502243" y="0"/>
                      <a:pt x="1537818" y="35575"/>
                      <a:pt x="1537818" y="79459"/>
                    </a:cubicBezTo>
                    <a:lnTo>
                      <a:pt x="1537818" y="1670206"/>
                    </a:lnTo>
                    <a:lnTo>
                      <a:pt x="921585" y="1670206"/>
                    </a:lnTo>
                    <a:lnTo>
                      <a:pt x="0" y="1670206"/>
                    </a:lnTo>
                    <a:lnTo>
                      <a:pt x="0" y="79459"/>
                    </a:ln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6" name="Rectangle 85"/>
              <p:cNvSpPr/>
              <p:nvPr/>
            </p:nvSpPr>
            <p:spPr bwMode="auto">
              <a:xfrm>
                <a:off x="3025627" y="4037724"/>
                <a:ext cx="1030171" cy="134535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7" name="Freeform 86"/>
              <p:cNvSpPr/>
              <p:nvPr/>
            </p:nvSpPr>
            <p:spPr bwMode="auto">
              <a:xfrm>
                <a:off x="3145054" y="3090290"/>
                <a:ext cx="624510" cy="111959"/>
              </a:xfrm>
              <a:custGeom>
                <a:avLst/>
                <a:gdLst>
                  <a:gd name="connsiteX0" fmla="*/ 734234 w 860717"/>
                  <a:gd name="connsiteY0" fmla="*/ 30645 h 154305"/>
                  <a:gd name="connsiteX1" fmla="*/ 734234 w 860717"/>
                  <a:gd name="connsiteY1" fmla="*/ 114705 h 154305"/>
                  <a:gd name="connsiteX2" fmla="*/ 774787 w 860717"/>
                  <a:gd name="connsiteY2" fmla="*/ 114705 h 154305"/>
                  <a:gd name="connsiteX3" fmla="*/ 774787 w 860717"/>
                  <a:gd name="connsiteY3" fmla="*/ 30645 h 154305"/>
                  <a:gd name="connsiteX4" fmla="*/ 604573 w 860717"/>
                  <a:gd name="connsiteY4" fmla="*/ 30645 h 154305"/>
                  <a:gd name="connsiteX5" fmla="*/ 604573 w 860717"/>
                  <a:gd name="connsiteY5" fmla="*/ 114705 h 154305"/>
                  <a:gd name="connsiteX6" fmla="*/ 645126 w 860717"/>
                  <a:gd name="connsiteY6" fmla="*/ 114705 h 154305"/>
                  <a:gd name="connsiteX7" fmla="*/ 645126 w 860717"/>
                  <a:gd name="connsiteY7" fmla="*/ 30645 h 154305"/>
                  <a:gd name="connsiteX8" fmla="*/ 474911 w 860717"/>
                  <a:gd name="connsiteY8" fmla="*/ 30645 h 154305"/>
                  <a:gd name="connsiteX9" fmla="*/ 474911 w 860717"/>
                  <a:gd name="connsiteY9" fmla="*/ 114705 h 154305"/>
                  <a:gd name="connsiteX10" fmla="*/ 515464 w 860717"/>
                  <a:gd name="connsiteY10" fmla="*/ 114705 h 154305"/>
                  <a:gd name="connsiteX11" fmla="*/ 515464 w 860717"/>
                  <a:gd name="connsiteY11" fmla="*/ 30645 h 154305"/>
                  <a:gd name="connsiteX12" fmla="*/ 345250 w 860717"/>
                  <a:gd name="connsiteY12" fmla="*/ 30645 h 154305"/>
                  <a:gd name="connsiteX13" fmla="*/ 345250 w 860717"/>
                  <a:gd name="connsiteY13" fmla="*/ 114705 h 154305"/>
                  <a:gd name="connsiteX14" fmla="*/ 385803 w 860717"/>
                  <a:gd name="connsiteY14" fmla="*/ 114705 h 154305"/>
                  <a:gd name="connsiteX15" fmla="*/ 385803 w 860717"/>
                  <a:gd name="connsiteY15" fmla="*/ 30645 h 154305"/>
                  <a:gd name="connsiteX16" fmla="*/ 215588 w 860717"/>
                  <a:gd name="connsiteY16" fmla="*/ 30645 h 154305"/>
                  <a:gd name="connsiteX17" fmla="*/ 215588 w 860717"/>
                  <a:gd name="connsiteY17" fmla="*/ 114705 h 154305"/>
                  <a:gd name="connsiteX18" fmla="*/ 256141 w 860717"/>
                  <a:gd name="connsiteY18" fmla="*/ 114705 h 154305"/>
                  <a:gd name="connsiteX19" fmla="*/ 256141 w 860717"/>
                  <a:gd name="connsiteY19" fmla="*/ 30645 h 154305"/>
                  <a:gd name="connsiteX20" fmla="*/ 85927 w 860717"/>
                  <a:gd name="connsiteY20" fmla="*/ 30645 h 154305"/>
                  <a:gd name="connsiteX21" fmla="*/ 85927 w 860717"/>
                  <a:gd name="connsiteY21" fmla="*/ 114705 h 154305"/>
                  <a:gd name="connsiteX22" fmla="*/ 126480 w 860717"/>
                  <a:gd name="connsiteY22" fmla="*/ 114705 h 154305"/>
                  <a:gd name="connsiteX23" fmla="*/ 126480 w 860717"/>
                  <a:gd name="connsiteY23" fmla="*/ 30645 h 154305"/>
                  <a:gd name="connsiteX24" fmla="*/ 36660 w 860717"/>
                  <a:gd name="connsiteY24" fmla="*/ 0 h 154305"/>
                  <a:gd name="connsiteX25" fmla="*/ 824057 w 860717"/>
                  <a:gd name="connsiteY25" fmla="*/ 0 h 154305"/>
                  <a:gd name="connsiteX26" fmla="*/ 860717 w 860717"/>
                  <a:gd name="connsiteY26" fmla="*/ 36660 h 154305"/>
                  <a:gd name="connsiteX27" fmla="*/ 860717 w 860717"/>
                  <a:gd name="connsiteY27" fmla="*/ 154305 h 154305"/>
                  <a:gd name="connsiteX28" fmla="*/ 0 w 860717"/>
                  <a:gd name="connsiteY28" fmla="*/ 154305 h 154305"/>
                  <a:gd name="connsiteX29" fmla="*/ 0 w 860717"/>
                  <a:gd name="connsiteY29" fmla="*/ 36660 h 154305"/>
                  <a:gd name="connsiteX30" fmla="*/ 36660 w 860717"/>
                  <a:gd name="connsiteY30" fmla="*/ 0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60717" h="154305">
                    <a:moveTo>
                      <a:pt x="734234" y="30645"/>
                    </a:moveTo>
                    <a:lnTo>
                      <a:pt x="734234" y="114705"/>
                    </a:lnTo>
                    <a:lnTo>
                      <a:pt x="774787" y="114705"/>
                    </a:lnTo>
                    <a:lnTo>
                      <a:pt x="774787" y="30645"/>
                    </a:lnTo>
                    <a:close/>
                    <a:moveTo>
                      <a:pt x="604573" y="30645"/>
                    </a:moveTo>
                    <a:lnTo>
                      <a:pt x="604573" y="114705"/>
                    </a:lnTo>
                    <a:lnTo>
                      <a:pt x="645126" y="114705"/>
                    </a:lnTo>
                    <a:lnTo>
                      <a:pt x="645126" y="30645"/>
                    </a:lnTo>
                    <a:close/>
                    <a:moveTo>
                      <a:pt x="474911" y="30645"/>
                    </a:moveTo>
                    <a:lnTo>
                      <a:pt x="474911" y="114705"/>
                    </a:lnTo>
                    <a:lnTo>
                      <a:pt x="515464" y="114705"/>
                    </a:lnTo>
                    <a:lnTo>
                      <a:pt x="515464" y="30645"/>
                    </a:lnTo>
                    <a:close/>
                    <a:moveTo>
                      <a:pt x="345250" y="30645"/>
                    </a:moveTo>
                    <a:lnTo>
                      <a:pt x="345250" y="114705"/>
                    </a:lnTo>
                    <a:lnTo>
                      <a:pt x="385803" y="114705"/>
                    </a:lnTo>
                    <a:lnTo>
                      <a:pt x="385803" y="30645"/>
                    </a:lnTo>
                    <a:close/>
                    <a:moveTo>
                      <a:pt x="215588" y="30645"/>
                    </a:moveTo>
                    <a:lnTo>
                      <a:pt x="215588" y="114705"/>
                    </a:lnTo>
                    <a:lnTo>
                      <a:pt x="256141" y="114705"/>
                    </a:lnTo>
                    <a:lnTo>
                      <a:pt x="256141" y="30645"/>
                    </a:lnTo>
                    <a:close/>
                    <a:moveTo>
                      <a:pt x="85927" y="30645"/>
                    </a:moveTo>
                    <a:lnTo>
                      <a:pt x="85927" y="114705"/>
                    </a:lnTo>
                    <a:lnTo>
                      <a:pt x="126480" y="114705"/>
                    </a:lnTo>
                    <a:lnTo>
                      <a:pt x="126480" y="30645"/>
                    </a:lnTo>
                    <a:close/>
                    <a:moveTo>
                      <a:pt x="36660" y="0"/>
                    </a:moveTo>
                    <a:lnTo>
                      <a:pt x="824057" y="0"/>
                    </a:lnTo>
                    <a:cubicBezTo>
                      <a:pt x="844304" y="0"/>
                      <a:pt x="860717" y="16413"/>
                      <a:pt x="860717" y="36660"/>
                    </a:cubicBezTo>
                    <a:lnTo>
                      <a:pt x="860717" y="154305"/>
                    </a:lnTo>
                    <a:lnTo>
                      <a:pt x="0" y="154305"/>
                    </a:lnTo>
                    <a:lnTo>
                      <a:pt x="0" y="36660"/>
                    </a:lnTo>
                    <a:cubicBezTo>
                      <a:pt x="0" y="16413"/>
                      <a:pt x="16413" y="0"/>
                      <a:pt x="36660" y="0"/>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8" name="Freeform 87"/>
              <p:cNvSpPr/>
              <p:nvPr/>
            </p:nvSpPr>
            <p:spPr bwMode="auto">
              <a:xfrm>
                <a:off x="4337359" y="3090290"/>
                <a:ext cx="624510" cy="111959"/>
              </a:xfrm>
              <a:custGeom>
                <a:avLst/>
                <a:gdLst>
                  <a:gd name="connsiteX0" fmla="*/ 734234 w 860717"/>
                  <a:gd name="connsiteY0" fmla="*/ 30645 h 154305"/>
                  <a:gd name="connsiteX1" fmla="*/ 734234 w 860717"/>
                  <a:gd name="connsiteY1" fmla="*/ 114705 h 154305"/>
                  <a:gd name="connsiteX2" fmla="*/ 774787 w 860717"/>
                  <a:gd name="connsiteY2" fmla="*/ 114705 h 154305"/>
                  <a:gd name="connsiteX3" fmla="*/ 774787 w 860717"/>
                  <a:gd name="connsiteY3" fmla="*/ 30645 h 154305"/>
                  <a:gd name="connsiteX4" fmla="*/ 604573 w 860717"/>
                  <a:gd name="connsiteY4" fmla="*/ 30645 h 154305"/>
                  <a:gd name="connsiteX5" fmla="*/ 604573 w 860717"/>
                  <a:gd name="connsiteY5" fmla="*/ 114705 h 154305"/>
                  <a:gd name="connsiteX6" fmla="*/ 645126 w 860717"/>
                  <a:gd name="connsiteY6" fmla="*/ 114705 h 154305"/>
                  <a:gd name="connsiteX7" fmla="*/ 645126 w 860717"/>
                  <a:gd name="connsiteY7" fmla="*/ 30645 h 154305"/>
                  <a:gd name="connsiteX8" fmla="*/ 474911 w 860717"/>
                  <a:gd name="connsiteY8" fmla="*/ 30645 h 154305"/>
                  <a:gd name="connsiteX9" fmla="*/ 474911 w 860717"/>
                  <a:gd name="connsiteY9" fmla="*/ 114705 h 154305"/>
                  <a:gd name="connsiteX10" fmla="*/ 515464 w 860717"/>
                  <a:gd name="connsiteY10" fmla="*/ 114705 h 154305"/>
                  <a:gd name="connsiteX11" fmla="*/ 515464 w 860717"/>
                  <a:gd name="connsiteY11" fmla="*/ 30645 h 154305"/>
                  <a:gd name="connsiteX12" fmla="*/ 345250 w 860717"/>
                  <a:gd name="connsiteY12" fmla="*/ 30645 h 154305"/>
                  <a:gd name="connsiteX13" fmla="*/ 345250 w 860717"/>
                  <a:gd name="connsiteY13" fmla="*/ 114705 h 154305"/>
                  <a:gd name="connsiteX14" fmla="*/ 385803 w 860717"/>
                  <a:gd name="connsiteY14" fmla="*/ 114705 h 154305"/>
                  <a:gd name="connsiteX15" fmla="*/ 385803 w 860717"/>
                  <a:gd name="connsiteY15" fmla="*/ 30645 h 154305"/>
                  <a:gd name="connsiteX16" fmla="*/ 215588 w 860717"/>
                  <a:gd name="connsiteY16" fmla="*/ 30645 h 154305"/>
                  <a:gd name="connsiteX17" fmla="*/ 215588 w 860717"/>
                  <a:gd name="connsiteY17" fmla="*/ 114705 h 154305"/>
                  <a:gd name="connsiteX18" fmla="*/ 256141 w 860717"/>
                  <a:gd name="connsiteY18" fmla="*/ 114705 h 154305"/>
                  <a:gd name="connsiteX19" fmla="*/ 256141 w 860717"/>
                  <a:gd name="connsiteY19" fmla="*/ 30645 h 154305"/>
                  <a:gd name="connsiteX20" fmla="*/ 85927 w 860717"/>
                  <a:gd name="connsiteY20" fmla="*/ 30645 h 154305"/>
                  <a:gd name="connsiteX21" fmla="*/ 85927 w 860717"/>
                  <a:gd name="connsiteY21" fmla="*/ 114705 h 154305"/>
                  <a:gd name="connsiteX22" fmla="*/ 126480 w 860717"/>
                  <a:gd name="connsiteY22" fmla="*/ 114705 h 154305"/>
                  <a:gd name="connsiteX23" fmla="*/ 126480 w 860717"/>
                  <a:gd name="connsiteY23" fmla="*/ 30645 h 154305"/>
                  <a:gd name="connsiteX24" fmla="*/ 36660 w 860717"/>
                  <a:gd name="connsiteY24" fmla="*/ 0 h 154305"/>
                  <a:gd name="connsiteX25" fmla="*/ 824057 w 860717"/>
                  <a:gd name="connsiteY25" fmla="*/ 0 h 154305"/>
                  <a:gd name="connsiteX26" fmla="*/ 860717 w 860717"/>
                  <a:gd name="connsiteY26" fmla="*/ 36660 h 154305"/>
                  <a:gd name="connsiteX27" fmla="*/ 860717 w 860717"/>
                  <a:gd name="connsiteY27" fmla="*/ 154305 h 154305"/>
                  <a:gd name="connsiteX28" fmla="*/ 0 w 860717"/>
                  <a:gd name="connsiteY28" fmla="*/ 154305 h 154305"/>
                  <a:gd name="connsiteX29" fmla="*/ 0 w 860717"/>
                  <a:gd name="connsiteY29" fmla="*/ 36660 h 154305"/>
                  <a:gd name="connsiteX30" fmla="*/ 36660 w 860717"/>
                  <a:gd name="connsiteY30" fmla="*/ 0 h 154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860717" h="154305">
                    <a:moveTo>
                      <a:pt x="734234" y="30645"/>
                    </a:moveTo>
                    <a:lnTo>
                      <a:pt x="734234" y="114705"/>
                    </a:lnTo>
                    <a:lnTo>
                      <a:pt x="774787" y="114705"/>
                    </a:lnTo>
                    <a:lnTo>
                      <a:pt x="774787" y="30645"/>
                    </a:lnTo>
                    <a:close/>
                    <a:moveTo>
                      <a:pt x="604573" y="30645"/>
                    </a:moveTo>
                    <a:lnTo>
                      <a:pt x="604573" y="114705"/>
                    </a:lnTo>
                    <a:lnTo>
                      <a:pt x="645126" y="114705"/>
                    </a:lnTo>
                    <a:lnTo>
                      <a:pt x="645126" y="30645"/>
                    </a:lnTo>
                    <a:close/>
                    <a:moveTo>
                      <a:pt x="474911" y="30645"/>
                    </a:moveTo>
                    <a:lnTo>
                      <a:pt x="474911" y="114705"/>
                    </a:lnTo>
                    <a:lnTo>
                      <a:pt x="515464" y="114705"/>
                    </a:lnTo>
                    <a:lnTo>
                      <a:pt x="515464" y="30645"/>
                    </a:lnTo>
                    <a:close/>
                    <a:moveTo>
                      <a:pt x="345250" y="30645"/>
                    </a:moveTo>
                    <a:lnTo>
                      <a:pt x="345250" y="114705"/>
                    </a:lnTo>
                    <a:lnTo>
                      <a:pt x="385803" y="114705"/>
                    </a:lnTo>
                    <a:lnTo>
                      <a:pt x="385803" y="30645"/>
                    </a:lnTo>
                    <a:close/>
                    <a:moveTo>
                      <a:pt x="215588" y="30645"/>
                    </a:moveTo>
                    <a:lnTo>
                      <a:pt x="215588" y="114705"/>
                    </a:lnTo>
                    <a:lnTo>
                      <a:pt x="256141" y="114705"/>
                    </a:lnTo>
                    <a:lnTo>
                      <a:pt x="256141" y="30645"/>
                    </a:lnTo>
                    <a:close/>
                    <a:moveTo>
                      <a:pt x="85927" y="30645"/>
                    </a:moveTo>
                    <a:lnTo>
                      <a:pt x="85927" y="114705"/>
                    </a:lnTo>
                    <a:lnTo>
                      <a:pt x="126480" y="114705"/>
                    </a:lnTo>
                    <a:lnTo>
                      <a:pt x="126480" y="30645"/>
                    </a:lnTo>
                    <a:close/>
                    <a:moveTo>
                      <a:pt x="36660" y="0"/>
                    </a:moveTo>
                    <a:lnTo>
                      <a:pt x="824057" y="0"/>
                    </a:lnTo>
                    <a:cubicBezTo>
                      <a:pt x="844304" y="0"/>
                      <a:pt x="860717" y="16413"/>
                      <a:pt x="860717" y="36660"/>
                    </a:cubicBezTo>
                    <a:lnTo>
                      <a:pt x="860717" y="154305"/>
                    </a:lnTo>
                    <a:lnTo>
                      <a:pt x="0" y="154305"/>
                    </a:lnTo>
                    <a:lnTo>
                      <a:pt x="0" y="36660"/>
                    </a:lnTo>
                    <a:cubicBezTo>
                      <a:pt x="0" y="16413"/>
                      <a:pt x="16413" y="0"/>
                      <a:pt x="36660" y="0"/>
                    </a:cubicBezTo>
                    <a:close/>
                  </a:path>
                </a:pathLst>
              </a:cu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89" name="Rectangle 88"/>
              <p:cNvSpPr/>
              <p:nvPr/>
            </p:nvSpPr>
            <p:spPr>
              <a:xfrm>
                <a:off x="3040638" y="3258787"/>
                <a:ext cx="1532849" cy="699589"/>
              </a:xfrm>
              <a:prstGeom prst="rect">
                <a:avLst/>
              </a:prstGeom>
            </p:spPr>
            <p:txBody>
              <a:bodyPr wrap="none">
                <a:spAutoFit/>
              </a:bodyPr>
              <a:lstStyle/>
              <a:p>
                <a:pPr defTabSz="931684"/>
                <a:r>
                  <a:rPr lang="en-IN" sz="1800" dirty="0">
                    <a:latin typeface="+mj-lt"/>
                    <a:cs typeface="+mn-cs"/>
                  </a:rPr>
                  <a:t>TCE-enabled</a:t>
                </a:r>
                <a:br>
                  <a:rPr lang="en-IN" sz="1800" dirty="0">
                    <a:latin typeface="+mj-lt"/>
                    <a:cs typeface="+mn-cs"/>
                  </a:rPr>
                </a:br>
                <a:r>
                  <a:rPr lang="en-IN" sz="1800" dirty="0" smtClean="0">
                    <a:latin typeface="+mj-lt"/>
                    <a:cs typeface="+mn-cs"/>
                  </a:rPr>
                  <a:t>ADO.NET</a:t>
                </a:r>
                <a:endParaRPr lang="en-IN" sz="1800" dirty="0">
                  <a:latin typeface="+mj-lt"/>
                  <a:cs typeface="+mn-cs"/>
                </a:endParaRPr>
              </a:p>
            </p:txBody>
          </p:sp>
          <p:sp>
            <p:nvSpPr>
              <p:cNvPr id="90" name="Rectangle 89"/>
              <p:cNvSpPr/>
              <p:nvPr/>
            </p:nvSpPr>
            <p:spPr bwMode="auto">
              <a:xfrm>
                <a:off x="4048411" y="4037724"/>
                <a:ext cx="1033115" cy="1345351"/>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91" name="Rectangle 90"/>
              <p:cNvSpPr/>
              <p:nvPr/>
            </p:nvSpPr>
            <p:spPr bwMode="auto">
              <a:xfrm>
                <a:off x="3655610" y="4037724"/>
                <a:ext cx="796379" cy="134535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nvGrpSpPr>
              <p:cNvPr id="93" name="Group 92"/>
              <p:cNvGrpSpPr/>
              <p:nvPr/>
            </p:nvGrpSpPr>
            <p:grpSpPr>
              <a:xfrm>
                <a:off x="3497415" y="3927410"/>
                <a:ext cx="1114421" cy="381348"/>
                <a:chOff x="5096185" y="4621627"/>
                <a:chExt cx="945631" cy="323590"/>
              </a:xfrm>
            </p:grpSpPr>
            <p:sp>
              <p:nvSpPr>
                <p:cNvPr id="94" name="Rounded Rectangle 93"/>
                <p:cNvSpPr/>
                <p:nvPr/>
              </p:nvSpPr>
              <p:spPr bwMode="auto">
                <a:xfrm>
                  <a:off x="5096185" y="4621627"/>
                  <a:ext cx="945631" cy="50028"/>
                </a:xfrm>
                <a:prstGeom prst="roundRect">
                  <a:avLst>
                    <a:gd name="adj" fmla="val 50000"/>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95" name="Rounded Rectangle 94"/>
                <p:cNvSpPr/>
                <p:nvPr/>
              </p:nvSpPr>
              <p:spPr bwMode="auto">
                <a:xfrm>
                  <a:off x="5496533" y="4651891"/>
                  <a:ext cx="144934" cy="293326"/>
                </a:xfrm>
                <a:prstGeom prst="round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sp>
              <p:nvSpPr>
                <p:cNvPr id="96" name="Rounded Rectangle 95"/>
                <p:cNvSpPr/>
                <p:nvPr/>
              </p:nvSpPr>
              <p:spPr bwMode="auto">
                <a:xfrm>
                  <a:off x="5537469" y="4740327"/>
                  <a:ext cx="63063" cy="150479"/>
                </a:xfrm>
                <a:prstGeom prst="roundRect">
                  <a:avLst/>
                </a:prstGeom>
                <a:solidFill>
                  <a:schemeClr val="tx1">
                    <a:lumMod val="65000"/>
                    <a:lumOff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grpSp>
        <p:sp>
          <p:nvSpPr>
            <p:cNvPr id="97" name="TextBox 96"/>
            <p:cNvSpPr txBox="1"/>
            <p:nvPr/>
          </p:nvSpPr>
          <p:spPr>
            <a:xfrm>
              <a:off x="10187703" y="3367518"/>
              <a:ext cx="1540109" cy="254262"/>
            </a:xfrm>
            <a:prstGeom prst="rect">
              <a:avLst/>
            </a:prstGeom>
            <a:noFill/>
          </p:spPr>
          <p:txBody>
            <a:bodyPr wrap="square" lIns="0" tIns="0" rIns="0" bIns="0" rtlCol="0">
              <a:spAutoFit/>
            </a:bodyPr>
            <a:lstStyle/>
            <a:p>
              <a:pPr algn="r" defTabSz="931684">
                <a:lnSpc>
                  <a:spcPct val="90000"/>
                </a:lnSpc>
                <a:spcAft>
                  <a:spcPts val="600"/>
                </a:spcAft>
              </a:pPr>
              <a:r>
                <a:rPr lang="en-US" sz="1800" dirty="0">
                  <a:solidFill>
                    <a:schemeClr val="bg1"/>
                  </a:solidFill>
                  <a:latin typeface="Segoe UI Light" panose="020B0502040204020203" pitchFamily="34" charset="0"/>
                  <a:cs typeface="Segoe UI Light" panose="020B0502040204020203" pitchFamily="34" charset="0"/>
                </a:rPr>
                <a:t>SQL</a:t>
              </a:r>
              <a:r>
                <a:rPr lang="en-US" sz="1800" dirty="0">
                  <a:solidFill>
                    <a:schemeClr val="bg1"/>
                  </a:solidFill>
                  <a:latin typeface="Segoe UI Semibold" panose="020B0702040204020203" pitchFamily="34" charset="0"/>
                  <a:cs typeface="Segoe UI Semibold" panose="020B0702040204020203" pitchFamily="34" charset="0"/>
                </a:rPr>
                <a:t> </a:t>
              </a:r>
              <a:r>
                <a:rPr lang="en-US" sz="1800" dirty="0">
                  <a:solidFill>
                    <a:schemeClr val="bg1"/>
                  </a:solidFill>
                  <a:latin typeface="Segoe UI Light" panose="020B0502040204020203" pitchFamily="34" charset="0"/>
                  <a:cs typeface="Segoe UI Light" panose="020B0502040204020203" pitchFamily="34" charset="0"/>
                </a:rPr>
                <a:t>Server</a:t>
              </a:r>
            </a:p>
          </p:txBody>
        </p:sp>
        <p:sp>
          <p:nvSpPr>
            <p:cNvPr id="103" name="TextBox 102"/>
            <p:cNvSpPr txBox="1"/>
            <p:nvPr/>
          </p:nvSpPr>
          <p:spPr>
            <a:xfrm>
              <a:off x="6968858" y="3504961"/>
              <a:ext cx="906655" cy="408433"/>
            </a:xfrm>
            <a:prstGeom prst="rect">
              <a:avLst/>
            </a:prstGeom>
            <a:noFill/>
          </p:spPr>
          <p:txBody>
            <a:bodyPr wrap="square" lIns="0" tIns="0" rIns="0" bIns="0" rtlCol="0">
              <a:noAutofit/>
            </a:bodyPr>
            <a:lstStyle/>
            <a:p>
              <a:pPr defTabSz="931684">
                <a:lnSpc>
                  <a:spcPct val="90000"/>
                </a:lnSpc>
                <a:spcAft>
                  <a:spcPts val="600"/>
                </a:spcAft>
              </a:pPr>
              <a:r>
                <a:rPr lang="en-US" sz="1399" dirty="0">
                  <a:solidFill>
                    <a:schemeClr val="bg1"/>
                  </a:solidFill>
                  <a:latin typeface="+mj-lt"/>
                  <a:cs typeface="Segoe UI" panose="020B0502040204020203" pitchFamily="34" charset="0"/>
                </a:rPr>
                <a:t>Encrypted </a:t>
              </a:r>
              <a:br>
                <a:rPr lang="en-US" sz="1399" dirty="0">
                  <a:solidFill>
                    <a:schemeClr val="bg1"/>
                  </a:solidFill>
                  <a:latin typeface="+mj-lt"/>
                  <a:cs typeface="Segoe UI" panose="020B0502040204020203" pitchFamily="34" charset="0"/>
                </a:rPr>
              </a:br>
              <a:r>
                <a:rPr lang="en-US" sz="1399" dirty="0">
                  <a:solidFill>
                    <a:schemeClr val="bg1"/>
                  </a:solidFill>
                  <a:latin typeface="+mj-lt"/>
                  <a:cs typeface="Segoe UI" panose="020B0502040204020203" pitchFamily="34" charset="0"/>
                </a:rPr>
                <a:t>query</a:t>
              </a:r>
            </a:p>
          </p:txBody>
        </p:sp>
        <p:sp>
          <p:nvSpPr>
            <p:cNvPr id="9" name="Rectangle 8"/>
            <p:cNvSpPr/>
            <p:nvPr/>
          </p:nvSpPr>
          <p:spPr bwMode="auto">
            <a:xfrm>
              <a:off x="5509459" y="3689513"/>
              <a:ext cx="1398959" cy="984922"/>
            </a:xfrm>
            <a:prstGeom prst="rect">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7" name="Rounded Rectangle 106"/>
            <p:cNvSpPr/>
            <p:nvPr/>
          </p:nvSpPr>
          <p:spPr bwMode="auto">
            <a:xfrm>
              <a:off x="5575539" y="3829478"/>
              <a:ext cx="1276818" cy="807316"/>
            </a:xfrm>
            <a:prstGeom prst="roundRect">
              <a:avLst>
                <a:gd name="adj" fmla="val 0"/>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a:lnSpc>
                  <a:spcPct val="90000"/>
                </a:lnSpc>
              </a:pPr>
              <a:r>
                <a:rPr lang="en-US" sz="1599" dirty="0">
                  <a:solidFill>
                    <a:schemeClr val="bg2"/>
                  </a:solidFill>
                  <a:latin typeface="Segoe UI Light" panose="020B0502040204020203" pitchFamily="34" charset="0"/>
                  <a:ea typeface="Segoe UI" pitchFamily="34" charset="0"/>
                  <a:cs typeface="Segoe UI Light" panose="020B0502040204020203" pitchFamily="34" charset="0"/>
                </a:rPr>
                <a:t>No app changes</a:t>
              </a:r>
            </a:p>
          </p:txBody>
        </p:sp>
        <p:grpSp>
          <p:nvGrpSpPr>
            <p:cNvPr id="12" name="Group 11"/>
            <p:cNvGrpSpPr/>
            <p:nvPr/>
          </p:nvGrpSpPr>
          <p:grpSpPr>
            <a:xfrm>
              <a:off x="5311815" y="4386887"/>
              <a:ext cx="1695176" cy="1003281"/>
              <a:chOff x="4942288" y="4078150"/>
              <a:chExt cx="1695176" cy="1003281"/>
            </a:xfrm>
          </p:grpSpPr>
          <p:sp>
            <p:nvSpPr>
              <p:cNvPr id="112" name="Oval 111"/>
              <p:cNvSpPr/>
              <p:nvPr/>
            </p:nvSpPr>
            <p:spPr bwMode="auto">
              <a:xfrm>
                <a:off x="5249708" y="4315020"/>
                <a:ext cx="186829" cy="283004"/>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sp>
            <p:nvSpPr>
              <p:cNvPr id="111" name="TextBox 110"/>
              <p:cNvSpPr txBox="1"/>
              <p:nvPr/>
            </p:nvSpPr>
            <p:spPr>
              <a:xfrm>
                <a:off x="4942288" y="4637971"/>
                <a:ext cx="1695176" cy="443460"/>
              </a:xfrm>
              <a:prstGeom prst="rect">
                <a:avLst/>
              </a:prstGeom>
              <a:noFill/>
            </p:spPr>
            <p:txBody>
              <a:bodyPr wrap="square" lIns="182854" tIns="146283" rIns="182854" bIns="146283" rtlCol="0">
                <a:noAutofit/>
              </a:bodyPr>
              <a:lstStyle/>
              <a:p>
                <a:pPr defTabSz="931684">
                  <a:lnSpc>
                    <a:spcPct val="90000"/>
                  </a:lnSpc>
                  <a:spcAft>
                    <a:spcPts val="600"/>
                  </a:spcAft>
                </a:pPr>
                <a:r>
                  <a:rPr lang="en-US" sz="1399" dirty="0">
                    <a:solidFill>
                      <a:schemeClr val="bg1"/>
                    </a:solidFill>
                    <a:latin typeface="Segoe UI Light" panose="020B0502040204020203" pitchFamily="34" charset="0"/>
                    <a:cs typeface="Segoe UI Light" panose="020B0502040204020203" pitchFamily="34" charset="0"/>
                  </a:rPr>
                  <a:t>Master </a:t>
                </a:r>
                <a:r>
                  <a:rPr lang="en-US" sz="1399" dirty="0" smtClean="0">
                    <a:solidFill>
                      <a:schemeClr val="bg1"/>
                    </a:solidFill>
                    <a:latin typeface="Segoe UI Light" panose="020B0502040204020203" pitchFamily="34" charset="0"/>
                    <a:cs typeface="Segoe UI Light" panose="020B0502040204020203" pitchFamily="34" charset="0"/>
                  </a:rPr>
                  <a:t/>
                </a:r>
                <a:br>
                  <a:rPr lang="en-US" sz="1399" dirty="0" smtClean="0">
                    <a:solidFill>
                      <a:schemeClr val="bg1"/>
                    </a:solidFill>
                    <a:latin typeface="Segoe UI Light" panose="020B0502040204020203" pitchFamily="34" charset="0"/>
                    <a:cs typeface="Segoe UI Light" panose="020B0502040204020203" pitchFamily="34" charset="0"/>
                  </a:rPr>
                </a:br>
                <a:r>
                  <a:rPr lang="en-US" sz="1399" dirty="0" smtClean="0">
                    <a:solidFill>
                      <a:schemeClr val="bg1"/>
                    </a:solidFill>
                    <a:latin typeface="Segoe UI Light" panose="020B0502040204020203" pitchFamily="34" charset="0"/>
                    <a:cs typeface="Segoe UI Light" panose="020B0502040204020203" pitchFamily="34" charset="0"/>
                  </a:rPr>
                  <a:t>key</a:t>
                </a:r>
                <a:endParaRPr lang="en-US" sz="1399" dirty="0">
                  <a:solidFill>
                    <a:schemeClr val="bg1"/>
                  </a:solidFill>
                  <a:latin typeface="Segoe UI Light" panose="020B0502040204020203" pitchFamily="34" charset="0"/>
                  <a:cs typeface="Segoe UI Light" panose="020B0502040204020203" pitchFamily="34" charset="0"/>
                </a:endParaRPr>
              </a:p>
            </p:txBody>
          </p:sp>
          <p:sp>
            <p:nvSpPr>
              <p:cNvPr id="113" name="Rectangle 74"/>
              <p:cNvSpPr/>
              <p:nvPr>
                <p:custDataLst>
                  <p:tags r:id="rId4"/>
                </p:custDataLst>
              </p:nvPr>
            </p:nvSpPr>
            <p:spPr>
              <a:xfrm>
                <a:off x="5136771" y="4078150"/>
                <a:ext cx="431947" cy="555122"/>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684"/>
                <a:endParaRPr lang="en-US" dirty="0">
                  <a:solidFill>
                    <a:srgbClr val="FFFFFF"/>
                  </a:solidFill>
                </a:endParaRPr>
              </a:p>
            </p:txBody>
          </p:sp>
        </p:grpSp>
        <p:grpSp>
          <p:nvGrpSpPr>
            <p:cNvPr id="7" name="Group 6"/>
            <p:cNvGrpSpPr/>
            <p:nvPr/>
          </p:nvGrpSpPr>
          <p:grpSpPr>
            <a:xfrm>
              <a:off x="10783374" y="4381461"/>
              <a:ext cx="1695176" cy="994023"/>
              <a:chOff x="10831149" y="4254758"/>
              <a:chExt cx="1695176" cy="994023"/>
            </a:xfrm>
          </p:grpSpPr>
          <p:sp>
            <p:nvSpPr>
              <p:cNvPr id="104" name="TextBox 103"/>
              <p:cNvSpPr txBox="1"/>
              <p:nvPr/>
            </p:nvSpPr>
            <p:spPr>
              <a:xfrm>
                <a:off x="10831149" y="4805321"/>
                <a:ext cx="1695176" cy="443460"/>
              </a:xfrm>
              <a:prstGeom prst="rect">
                <a:avLst/>
              </a:prstGeom>
              <a:noFill/>
            </p:spPr>
            <p:txBody>
              <a:bodyPr wrap="square" lIns="182854" tIns="146283" rIns="182854" bIns="146283" rtlCol="0">
                <a:noAutofit/>
              </a:bodyPr>
              <a:lstStyle/>
              <a:p>
                <a:pPr defTabSz="931684">
                  <a:lnSpc>
                    <a:spcPct val="90000"/>
                  </a:lnSpc>
                  <a:spcAft>
                    <a:spcPts val="600"/>
                  </a:spcAft>
                </a:pPr>
                <a:r>
                  <a:rPr lang="en-US" sz="1399" dirty="0">
                    <a:solidFill>
                      <a:schemeClr val="bg1"/>
                    </a:solidFill>
                    <a:latin typeface="+mj-lt"/>
                    <a:cs typeface="Segoe UI" panose="020B0502040204020203" pitchFamily="34" charset="0"/>
                  </a:rPr>
                  <a:t>Columnar</a:t>
                </a:r>
                <a:r>
                  <a:rPr lang="en-US" sz="1399" dirty="0">
                    <a:latin typeface="+mj-lt"/>
                    <a:cs typeface="Segoe UI" panose="020B0502040204020203" pitchFamily="34" charset="0"/>
                  </a:rPr>
                  <a:t/>
                </a:r>
                <a:br>
                  <a:rPr lang="en-US" sz="1399" dirty="0">
                    <a:latin typeface="+mj-lt"/>
                    <a:cs typeface="Segoe UI" panose="020B0502040204020203" pitchFamily="34" charset="0"/>
                  </a:rPr>
                </a:br>
                <a:r>
                  <a:rPr lang="en-US" sz="1399" dirty="0">
                    <a:solidFill>
                      <a:schemeClr val="bg1"/>
                    </a:solidFill>
                    <a:latin typeface="+mj-lt"/>
                    <a:cs typeface="Segoe UI" panose="020B0502040204020203" pitchFamily="34" charset="0"/>
                  </a:rPr>
                  <a:t>key</a:t>
                </a:r>
              </a:p>
            </p:txBody>
          </p:sp>
          <p:grpSp>
            <p:nvGrpSpPr>
              <p:cNvPr id="3" name="Group 2"/>
              <p:cNvGrpSpPr/>
              <p:nvPr/>
            </p:nvGrpSpPr>
            <p:grpSpPr>
              <a:xfrm>
                <a:off x="11269456" y="4254758"/>
                <a:ext cx="431947" cy="555122"/>
                <a:chOff x="11378001" y="4144354"/>
                <a:chExt cx="431947" cy="555122"/>
              </a:xfrm>
            </p:grpSpPr>
            <p:sp>
              <p:nvSpPr>
                <p:cNvPr id="42" name="Oval 41"/>
                <p:cNvSpPr/>
                <p:nvPr/>
              </p:nvSpPr>
              <p:spPr bwMode="auto">
                <a:xfrm>
                  <a:off x="11517543" y="4363598"/>
                  <a:ext cx="186829" cy="283004"/>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sp>
              <p:nvSpPr>
                <p:cNvPr id="43" name="Rectangle 74"/>
                <p:cNvSpPr/>
                <p:nvPr>
                  <p:custDataLst>
                    <p:tags r:id="rId3"/>
                  </p:custDataLst>
                </p:nvPr>
              </p:nvSpPr>
              <p:spPr>
                <a:xfrm>
                  <a:off x="11378001" y="4144354"/>
                  <a:ext cx="431947" cy="555122"/>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684"/>
                  <a:endParaRPr lang="en-US" dirty="0">
                    <a:solidFill>
                      <a:srgbClr val="FFFFFF"/>
                    </a:solidFill>
                  </a:endParaRPr>
                </a:p>
              </p:txBody>
            </p:sp>
          </p:grpSp>
        </p:grpSp>
        <p:sp>
          <p:nvSpPr>
            <p:cNvPr id="55" name="Right Arrow 54"/>
            <p:cNvSpPr/>
            <p:nvPr/>
          </p:nvSpPr>
          <p:spPr bwMode="auto">
            <a:xfrm rot="10800000">
              <a:off x="6951441" y="4353639"/>
              <a:ext cx="902629" cy="247744"/>
            </a:xfrm>
            <a:prstGeom prst="rightArrow">
              <a:avLst>
                <a:gd name="adj1" fmla="val 50000"/>
                <a:gd name="adj2" fmla="val 42077"/>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marL="342834" indent="-342834" algn="ctr" defTabSz="932293">
                <a:lnSpc>
                  <a:spcPct val="90000"/>
                </a:lnSpc>
                <a:buFont typeface="Wingdings 3" panose="05040102010807070707" pitchFamily="18" charset="2"/>
                <a:buChar char="Æ"/>
              </a:pPr>
              <a:endParaRPr lang="en-IN" sz="2000" b="1" dirty="0">
                <a:solidFill>
                  <a:srgbClr val="FFFFFF"/>
                </a:solidFill>
                <a:latin typeface="Segoe UI Light"/>
                <a:ea typeface="Segoe UI" pitchFamily="34" charset="0"/>
                <a:cs typeface="Segoe UI" pitchFamily="34" charset="0"/>
              </a:endParaRPr>
            </a:p>
          </p:txBody>
        </p:sp>
        <p:grpSp>
          <p:nvGrpSpPr>
            <p:cNvPr id="67" name="Group 66"/>
            <p:cNvGrpSpPr/>
            <p:nvPr/>
          </p:nvGrpSpPr>
          <p:grpSpPr>
            <a:xfrm rot="20267722" flipH="1" flipV="1">
              <a:off x="10572823" y="4151791"/>
              <a:ext cx="644650" cy="647745"/>
              <a:chOff x="3724865" y="3416489"/>
              <a:chExt cx="988398" cy="988397"/>
            </a:xfrm>
          </p:grpSpPr>
          <p:grpSp>
            <p:nvGrpSpPr>
              <p:cNvPr id="69" name="Group 68"/>
              <p:cNvGrpSpPr/>
              <p:nvPr/>
            </p:nvGrpSpPr>
            <p:grpSpPr>
              <a:xfrm>
                <a:off x="3724865" y="3416489"/>
                <a:ext cx="988398" cy="988397"/>
                <a:chOff x="3706887" y="3169520"/>
                <a:chExt cx="988398" cy="988397"/>
              </a:xfrm>
            </p:grpSpPr>
            <p:sp>
              <p:nvSpPr>
                <p:cNvPr id="71" name="Oval 70"/>
                <p:cNvSpPr/>
                <p:nvPr/>
              </p:nvSpPr>
              <p:spPr bwMode="auto">
                <a:xfrm>
                  <a:off x="3810997" y="3558943"/>
                  <a:ext cx="432251" cy="432252"/>
                </a:xfrm>
                <a:prstGeom prst="ellipse">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auto">
                    <a:lnSpc>
                      <a:spcPct val="90000"/>
                    </a:lnSpc>
                    <a:spcBef>
                      <a:spcPts val="0"/>
                    </a:spcBef>
                    <a:spcAft>
                      <a:spcPts val="0"/>
                    </a:spcAft>
                  </a:pPr>
                  <a:endParaRPr lang="en-US" sz="2000" b="1" dirty="0">
                    <a:solidFill>
                      <a:srgbClr val="FFFFFF"/>
                    </a:solidFill>
                    <a:latin typeface="Segoe UI Light"/>
                    <a:ea typeface="Segoe UI" pitchFamily="34" charset="0"/>
                    <a:cs typeface="Segoe UI" pitchFamily="34" charset="0"/>
                  </a:endParaRPr>
                </a:p>
              </p:txBody>
            </p:sp>
            <p:sp>
              <p:nvSpPr>
                <p:cNvPr id="72" name="Freeform 71"/>
                <p:cNvSpPr>
                  <a:spLocks noEditPoints="1"/>
                </p:cNvSpPr>
                <p:nvPr/>
              </p:nvSpPr>
              <p:spPr bwMode="auto">
                <a:xfrm rot="16770598">
                  <a:off x="3706887" y="3169520"/>
                  <a:ext cx="988397" cy="988398"/>
                </a:xfrm>
                <a:custGeom>
                  <a:avLst/>
                  <a:gdLst>
                    <a:gd name="T0" fmla="*/ 54 w 428"/>
                    <a:gd name="T1" fmla="*/ 53 h 428"/>
                    <a:gd name="T2" fmla="*/ 54 w 428"/>
                    <a:gd name="T3" fmla="*/ 249 h 428"/>
                    <a:gd name="T4" fmla="*/ 218 w 428"/>
                    <a:gd name="T5" fmla="*/ 272 h 428"/>
                    <a:gd name="T6" fmla="*/ 359 w 428"/>
                    <a:gd name="T7" fmla="*/ 413 h 428"/>
                    <a:gd name="T8" fmla="*/ 413 w 428"/>
                    <a:gd name="T9" fmla="*/ 413 h 428"/>
                    <a:gd name="T10" fmla="*/ 413 w 428"/>
                    <a:gd name="T11" fmla="*/ 359 h 428"/>
                    <a:gd name="T12" fmla="*/ 272 w 428"/>
                    <a:gd name="T13" fmla="*/ 218 h 428"/>
                    <a:gd name="T14" fmla="*/ 249 w 428"/>
                    <a:gd name="T15" fmla="*/ 53 h 428"/>
                    <a:gd name="T16" fmla="*/ 54 w 428"/>
                    <a:gd name="T17" fmla="*/ 53 h 428"/>
                    <a:gd name="T18" fmla="*/ 216 w 428"/>
                    <a:gd name="T19" fmla="*/ 215 h 428"/>
                    <a:gd name="T20" fmla="*/ 87 w 428"/>
                    <a:gd name="T21" fmla="*/ 215 h 428"/>
                    <a:gd name="T22" fmla="*/ 87 w 428"/>
                    <a:gd name="T23" fmla="*/ 87 h 428"/>
                    <a:gd name="T24" fmla="*/ 216 w 428"/>
                    <a:gd name="T25" fmla="*/ 87 h 428"/>
                    <a:gd name="T26" fmla="*/ 216 w 428"/>
                    <a:gd name="T27" fmla="*/ 21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428">
                      <a:moveTo>
                        <a:pt x="54" y="53"/>
                      </a:moveTo>
                      <a:cubicBezTo>
                        <a:pt x="0" y="107"/>
                        <a:pt x="0" y="195"/>
                        <a:pt x="54" y="249"/>
                      </a:cubicBezTo>
                      <a:cubicBezTo>
                        <a:pt x="98" y="293"/>
                        <a:pt x="166" y="301"/>
                        <a:pt x="218" y="272"/>
                      </a:cubicBezTo>
                      <a:cubicBezTo>
                        <a:pt x="359" y="413"/>
                        <a:pt x="359" y="413"/>
                        <a:pt x="359" y="413"/>
                      </a:cubicBezTo>
                      <a:cubicBezTo>
                        <a:pt x="374" y="428"/>
                        <a:pt x="398" y="428"/>
                        <a:pt x="413" y="413"/>
                      </a:cubicBezTo>
                      <a:cubicBezTo>
                        <a:pt x="428" y="398"/>
                        <a:pt x="428" y="374"/>
                        <a:pt x="413" y="359"/>
                      </a:cubicBezTo>
                      <a:cubicBezTo>
                        <a:pt x="272" y="218"/>
                        <a:pt x="272" y="218"/>
                        <a:pt x="272" y="218"/>
                      </a:cubicBezTo>
                      <a:cubicBezTo>
                        <a:pt x="301" y="166"/>
                        <a:pt x="294" y="98"/>
                        <a:pt x="249" y="53"/>
                      </a:cubicBezTo>
                      <a:cubicBezTo>
                        <a:pt x="195" y="0"/>
                        <a:pt x="108" y="0"/>
                        <a:pt x="54" y="53"/>
                      </a:cubicBezTo>
                      <a:close/>
                      <a:moveTo>
                        <a:pt x="216" y="215"/>
                      </a:moveTo>
                      <a:cubicBezTo>
                        <a:pt x="180" y="251"/>
                        <a:pt x="123" y="251"/>
                        <a:pt x="87" y="215"/>
                      </a:cubicBezTo>
                      <a:cubicBezTo>
                        <a:pt x="52" y="180"/>
                        <a:pt x="52" y="122"/>
                        <a:pt x="87" y="87"/>
                      </a:cubicBezTo>
                      <a:cubicBezTo>
                        <a:pt x="123" y="51"/>
                        <a:pt x="180" y="51"/>
                        <a:pt x="216" y="87"/>
                      </a:cubicBezTo>
                      <a:cubicBezTo>
                        <a:pt x="251" y="122"/>
                        <a:pt x="251" y="180"/>
                        <a:pt x="216" y="215"/>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sp>
            <p:nvSpPr>
              <p:cNvPr id="70" name="Freeform 69"/>
              <p:cNvSpPr>
                <a:spLocks/>
              </p:cNvSpPr>
              <p:nvPr/>
            </p:nvSpPr>
            <p:spPr bwMode="auto">
              <a:xfrm rot="16770598">
                <a:off x="4245007" y="3769494"/>
                <a:ext cx="145281" cy="148436"/>
              </a:xfrm>
              <a:custGeom>
                <a:avLst/>
                <a:gdLst>
                  <a:gd name="T0" fmla="*/ 0 w 64"/>
                  <a:gd name="T1" fmla="*/ 54 h 68"/>
                  <a:gd name="T2" fmla="*/ 54 w 64"/>
                  <a:gd name="T3" fmla="*/ 0 h 68"/>
                  <a:gd name="T4" fmla="*/ 64 w 64"/>
                  <a:gd name="T5" fmla="*/ 10 h 68"/>
                  <a:gd name="T6" fmla="*/ 15 w 64"/>
                  <a:gd name="T7" fmla="*/ 68 h 68"/>
                  <a:gd name="T8" fmla="*/ 0 w 64"/>
                  <a:gd name="T9" fmla="*/ 54 h 68"/>
                </a:gdLst>
                <a:ahLst/>
                <a:cxnLst>
                  <a:cxn ang="0">
                    <a:pos x="T0" y="T1"/>
                  </a:cxn>
                  <a:cxn ang="0">
                    <a:pos x="T2" y="T3"/>
                  </a:cxn>
                  <a:cxn ang="0">
                    <a:pos x="T4" y="T5"/>
                  </a:cxn>
                  <a:cxn ang="0">
                    <a:pos x="T6" y="T7"/>
                  </a:cxn>
                  <a:cxn ang="0">
                    <a:pos x="T8" y="T9"/>
                  </a:cxn>
                </a:cxnLst>
                <a:rect l="0" t="0" r="r" b="b"/>
                <a:pathLst>
                  <a:path w="64" h="68">
                    <a:moveTo>
                      <a:pt x="0" y="54"/>
                    </a:moveTo>
                    <a:cubicBezTo>
                      <a:pt x="0" y="54"/>
                      <a:pt x="42" y="29"/>
                      <a:pt x="54" y="0"/>
                    </a:cubicBezTo>
                    <a:cubicBezTo>
                      <a:pt x="64" y="10"/>
                      <a:pt x="64" y="10"/>
                      <a:pt x="64" y="10"/>
                    </a:cubicBezTo>
                    <a:cubicBezTo>
                      <a:pt x="64" y="10"/>
                      <a:pt x="48" y="46"/>
                      <a:pt x="15" y="68"/>
                    </a:cubicBezTo>
                    <a:lnTo>
                      <a:pt x="0" y="54"/>
                    </a:lnTo>
                    <a:close/>
                  </a:path>
                </a:pathLst>
              </a:custGeom>
              <a:solidFill>
                <a:srgbClr val="282827">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grpSp>
          <p:nvGrpSpPr>
            <p:cNvPr id="2" name="Group 1"/>
            <p:cNvGrpSpPr/>
            <p:nvPr/>
          </p:nvGrpSpPr>
          <p:grpSpPr>
            <a:xfrm>
              <a:off x="6683661" y="3742840"/>
              <a:ext cx="165100" cy="34926"/>
              <a:chOff x="6545375" y="3729561"/>
              <a:chExt cx="165100" cy="34926"/>
            </a:xfrm>
          </p:grpSpPr>
          <p:sp>
            <p:nvSpPr>
              <p:cNvPr id="45" name="Freeform 126"/>
              <p:cNvSpPr>
                <a:spLocks/>
              </p:cNvSpPr>
              <p:nvPr/>
            </p:nvSpPr>
            <p:spPr bwMode="auto">
              <a:xfrm>
                <a:off x="6545375" y="3748611"/>
                <a:ext cx="49213" cy="15875"/>
              </a:xfrm>
              <a:custGeom>
                <a:avLst/>
                <a:gdLst>
                  <a:gd name="T0" fmla="*/ 0 w 31"/>
                  <a:gd name="T1" fmla="*/ 0 h 10"/>
                  <a:gd name="T2" fmla="*/ 0 w 31"/>
                  <a:gd name="T3" fmla="*/ 10 h 10"/>
                  <a:gd name="T4" fmla="*/ 31 w 31"/>
                  <a:gd name="T5" fmla="*/ 10 h 10"/>
                  <a:gd name="T6" fmla="*/ 31 w 31"/>
                  <a:gd name="T7" fmla="*/ 0 h 10"/>
                  <a:gd name="T8" fmla="*/ 0 w 31"/>
                  <a:gd name="T9" fmla="*/ 0 h 10"/>
                  <a:gd name="T10" fmla="*/ 0 w 31"/>
                  <a:gd name="T11" fmla="*/ 0 h 10"/>
                  <a:gd name="T12" fmla="*/ 0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0" y="0"/>
                    </a:moveTo>
                    <a:lnTo>
                      <a:pt x="0" y="10"/>
                    </a:lnTo>
                    <a:lnTo>
                      <a:pt x="31" y="10"/>
                    </a:lnTo>
                    <a:lnTo>
                      <a:pt x="31"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27"/>
              <p:cNvSpPr>
                <a:spLocks/>
              </p:cNvSpPr>
              <p:nvPr/>
            </p:nvSpPr>
            <p:spPr bwMode="auto">
              <a:xfrm>
                <a:off x="6612050" y="3731149"/>
                <a:ext cx="36513" cy="33338"/>
              </a:xfrm>
              <a:custGeom>
                <a:avLst/>
                <a:gdLst>
                  <a:gd name="T0" fmla="*/ 0 w 23"/>
                  <a:gd name="T1" fmla="*/ 0 h 21"/>
                  <a:gd name="T2" fmla="*/ 0 w 23"/>
                  <a:gd name="T3" fmla="*/ 21 h 21"/>
                  <a:gd name="T4" fmla="*/ 23 w 23"/>
                  <a:gd name="T5" fmla="*/ 21 h 21"/>
                  <a:gd name="T6" fmla="*/ 23 w 23"/>
                  <a:gd name="T7" fmla="*/ 0 h 21"/>
                  <a:gd name="T8" fmla="*/ 0 w 23"/>
                  <a:gd name="T9" fmla="*/ 0 h 21"/>
                  <a:gd name="T10" fmla="*/ 0 w 23"/>
                  <a:gd name="T11" fmla="*/ 0 h 21"/>
                  <a:gd name="T12" fmla="*/ 0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0" y="0"/>
                    </a:moveTo>
                    <a:lnTo>
                      <a:pt x="0" y="21"/>
                    </a:lnTo>
                    <a:lnTo>
                      <a:pt x="23" y="21"/>
                    </a:lnTo>
                    <a:lnTo>
                      <a:pt x="2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Freeform 128"/>
              <p:cNvSpPr>
                <a:spLocks/>
              </p:cNvSpPr>
              <p:nvPr/>
            </p:nvSpPr>
            <p:spPr bwMode="auto">
              <a:xfrm>
                <a:off x="6666025" y="3729561"/>
                <a:ext cx="44450" cy="34925"/>
              </a:xfrm>
              <a:custGeom>
                <a:avLst/>
                <a:gdLst>
                  <a:gd name="T0" fmla="*/ 1 w 28"/>
                  <a:gd name="T1" fmla="*/ 0 h 22"/>
                  <a:gd name="T2" fmla="*/ 10 w 28"/>
                  <a:gd name="T3" fmla="*/ 11 h 22"/>
                  <a:gd name="T4" fmla="*/ 0 w 28"/>
                  <a:gd name="T5" fmla="*/ 22 h 22"/>
                  <a:gd name="T6" fmla="*/ 8 w 28"/>
                  <a:gd name="T7" fmla="*/ 22 h 22"/>
                  <a:gd name="T8" fmla="*/ 14 w 28"/>
                  <a:gd name="T9" fmla="*/ 15 h 22"/>
                  <a:gd name="T10" fmla="*/ 14 w 28"/>
                  <a:gd name="T11" fmla="*/ 14 h 22"/>
                  <a:gd name="T12" fmla="*/ 14 w 28"/>
                  <a:gd name="T13" fmla="*/ 14 h 22"/>
                  <a:gd name="T14" fmla="*/ 14 w 28"/>
                  <a:gd name="T15" fmla="*/ 14 h 22"/>
                  <a:gd name="T16" fmla="*/ 14 w 28"/>
                  <a:gd name="T17" fmla="*/ 15 h 22"/>
                  <a:gd name="T18" fmla="*/ 15 w 28"/>
                  <a:gd name="T19" fmla="*/ 15 h 22"/>
                  <a:gd name="T20" fmla="*/ 19 w 28"/>
                  <a:gd name="T21" fmla="*/ 22 h 22"/>
                  <a:gd name="T22" fmla="*/ 28 w 28"/>
                  <a:gd name="T23" fmla="*/ 22 h 22"/>
                  <a:gd name="T24" fmla="*/ 18 w 28"/>
                  <a:gd name="T25" fmla="*/ 11 h 22"/>
                  <a:gd name="T26" fmla="*/ 28 w 28"/>
                  <a:gd name="T27" fmla="*/ 0 h 22"/>
                  <a:gd name="T28" fmla="*/ 19 w 28"/>
                  <a:gd name="T29" fmla="*/ 0 h 22"/>
                  <a:gd name="T30" fmla="*/ 15 w 28"/>
                  <a:gd name="T31" fmla="*/ 7 h 22"/>
                  <a:gd name="T32" fmla="*/ 15 w 28"/>
                  <a:gd name="T33" fmla="*/ 8 h 22"/>
                  <a:gd name="T34" fmla="*/ 14 w 28"/>
                  <a:gd name="T35" fmla="*/ 8 h 22"/>
                  <a:gd name="T36" fmla="*/ 14 w 28"/>
                  <a:gd name="T37" fmla="*/ 8 h 22"/>
                  <a:gd name="T38" fmla="*/ 14 w 28"/>
                  <a:gd name="T39" fmla="*/ 8 h 22"/>
                  <a:gd name="T40" fmla="*/ 14 w 28"/>
                  <a:gd name="T41" fmla="*/ 7 h 22"/>
                  <a:gd name="T42" fmla="*/ 10 w 28"/>
                  <a:gd name="T43" fmla="*/ 0 h 22"/>
                  <a:gd name="T44" fmla="*/ 1 w 28"/>
                  <a:gd name="T45" fmla="*/ 0 h 22"/>
                  <a:gd name="T46" fmla="*/ 1 w 28"/>
                  <a:gd name="T47" fmla="*/ 0 h 22"/>
                  <a:gd name="T48" fmla="*/ 1 w 28"/>
                  <a:gd name="T4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2">
                    <a:moveTo>
                      <a:pt x="1" y="0"/>
                    </a:moveTo>
                    <a:lnTo>
                      <a:pt x="10" y="11"/>
                    </a:lnTo>
                    <a:lnTo>
                      <a:pt x="0" y="22"/>
                    </a:lnTo>
                    <a:lnTo>
                      <a:pt x="8" y="22"/>
                    </a:lnTo>
                    <a:lnTo>
                      <a:pt x="14" y="15"/>
                    </a:lnTo>
                    <a:lnTo>
                      <a:pt x="14" y="14"/>
                    </a:lnTo>
                    <a:lnTo>
                      <a:pt x="14" y="14"/>
                    </a:lnTo>
                    <a:lnTo>
                      <a:pt x="14" y="14"/>
                    </a:lnTo>
                    <a:lnTo>
                      <a:pt x="14" y="15"/>
                    </a:lnTo>
                    <a:lnTo>
                      <a:pt x="15" y="15"/>
                    </a:lnTo>
                    <a:lnTo>
                      <a:pt x="19" y="22"/>
                    </a:lnTo>
                    <a:lnTo>
                      <a:pt x="28" y="22"/>
                    </a:lnTo>
                    <a:lnTo>
                      <a:pt x="18" y="11"/>
                    </a:lnTo>
                    <a:lnTo>
                      <a:pt x="28" y="0"/>
                    </a:lnTo>
                    <a:lnTo>
                      <a:pt x="19" y="0"/>
                    </a:lnTo>
                    <a:lnTo>
                      <a:pt x="15" y="7"/>
                    </a:lnTo>
                    <a:lnTo>
                      <a:pt x="15" y="8"/>
                    </a:lnTo>
                    <a:lnTo>
                      <a:pt x="14" y="8"/>
                    </a:lnTo>
                    <a:lnTo>
                      <a:pt x="14" y="8"/>
                    </a:lnTo>
                    <a:lnTo>
                      <a:pt x="14" y="8"/>
                    </a:lnTo>
                    <a:lnTo>
                      <a:pt x="14" y="7"/>
                    </a:lnTo>
                    <a:lnTo>
                      <a:pt x="10" y="0"/>
                    </a:lnTo>
                    <a:lnTo>
                      <a:pt x="1" y="0"/>
                    </a:lnTo>
                    <a:lnTo>
                      <a:pt x="1" y="0"/>
                    </a:lnTo>
                    <a:lnTo>
                      <a:pt x="1"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58" name="Title 1"/>
          <p:cNvSpPr txBox="1">
            <a:spLocks/>
          </p:cNvSpPr>
          <p:nvPr/>
        </p:nvSpPr>
        <p:spPr>
          <a:xfrm>
            <a:off x="328025" y="249498"/>
            <a:ext cx="11653521" cy="1075884"/>
          </a:xfrm>
          <a:prstGeom prst="rect">
            <a:avLst/>
          </a:prstGeom>
        </p:spPr>
        <p:txBody>
          <a:bodyPr anchor="ctr" anchorCtr="0"/>
          <a:lstStyle>
            <a:lvl1pPr algn="l" defTabSz="931863" rtl="0" fontAlgn="base">
              <a:lnSpc>
                <a:spcPct val="90000"/>
              </a:lnSpc>
              <a:spcBef>
                <a:spcPct val="0"/>
              </a:spcBef>
              <a:spcAft>
                <a:spcPct val="0"/>
              </a:spcAft>
              <a:defRPr lang="en-US" sz="40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endParaRPr lang="en-US" sz="4900" dirty="0"/>
          </a:p>
        </p:txBody>
      </p:sp>
      <p:sp>
        <p:nvSpPr>
          <p:cNvPr id="59" name="Title 1"/>
          <p:cNvSpPr txBox="1">
            <a:spLocks/>
          </p:cNvSpPr>
          <p:nvPr/>
        </p:nvSpPr>
        <p:spPr>
          <a:xfrm>
            <a:off x="274320" y="296897"/>
            <a:ext cx="11889564" cy="917575"/>
          </a:xfrm>
          <a:prstGeom prst="rect">
            <a:avLst/>
          </a:prstGeom>
        </p:spPr>
        <p:txBody>
          <a:bodyPr lIns="146304" tIns="91440" rIns="146304" bIns="91440"/>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4800" dirty="0">
                <a:solidFill>
                  <a:schemeClr val="bg1"/>
                </a:solidFill>
              </a:rPr>
              <a:t>What is Always Encrypted?</a:t>
            </a:r>
          </a:p>
        </p:txBody>
      </p:sp>
    </p:spTree>
    <p:extLst>
      <p:ext uri="{BB962C8B-B14F-4D97-AF65-F5344CB8AC3E}">
        <p14:creationId xmlns:p14="http://schemas.microsoft.com/office/powerpoint/2010/main" val="379646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2" name="Text Placeholder 6"/>
          <p:cNvSpPr txBox="1">
            <a:spLocks/>
          </p:cNvSpPr>
          <p:nvPr/>
        </p:nvSpPr>
        <p:spPr>
          <a:xfrm>
            <a:off x="411884" y="2733385"/>
            <a:ext cx="11618535" cy="3779732"/>
          </a:xfrm>
          <a:prstGeom prst="rect">
            <a:avLst/>
          </a:prstGeom>
          <a:solidFill>
            <a:schemeClr val="tx1">
              <a:lumMod val="95000"/>
            </a:schemeClr>
          </a:solidFill>
          <a:ln w="63500" cap="sq">
            <a:noFill/>
          </a:ln>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endParaRPr lang="en-US" dirty="0"/>
          </a:p>
        </p:txBody>
      </p:sp>
      <p:grpSp>
        <p:nvGrpSpPr>
          <p:cNvPr id="99" name="Group 98"/>
          <p:cNvGrpSpPr>
            <a:grpSpLocks noChangeAspect="1"/>
          </p:cNvGrpSpPr>
          <p:nvPr/>
        </p:nvGrpSpPr>
        <p:grpSpPr>
          <a:xfrm>
            <a:off x="11227741" y="4356116"/>
            <a:ext cx="571554" cy="742221"/>
            <a:chOff x="7716230" y="2584442"/>
            <a:chExt cx="822843" cy="1068544"/>
          </a:xfrm>
          <a:solidFill>
            <a:schemeClr val="tx1">
              <a:lumMod val="85000"/>
            </a:schemeClr>
          </a:solidFill>
        </p:grpSpPr>
        <p:sp>
          <p:nvSpPr>
            <p:cNvPr id="100" name="Oval 99"/>
            <p:cNvSpPr>
              <a:spLocks noChangeArrowheads="1"/>
            </p:cNvSpPr>
            <p:nvPr/>
          </p:nvSpPr>
          <p:spPr bwMode="auto">
            <a:xfrm>
              <a:off x="7730307" y="2584442"/>
              <a:ext cx="794690" cy="151004"/>
            </a:xfrm>
            <a:prstGeom prst="ellipse">
              <a:avLst/>
            </a:pr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kern="0" dirty="0">
                <a:solidFill>
                  <a:schemeClr val="bg1"/>
                </a:solidFill>
                <a:latin typeface="Segoe UI"/>
              </a:endParaRPr>
            </a:p>
          </p:txBody>
        </p:sp>
        <p:sp>
          <p:nvSpPr>
            <p:cNvPr id="101" name="Freeform 123"/>
            <p:cNvSpPr>
              <a:spLocks noEditPoints="1"/>
            </p:cNvSpPr>
            <p:nvPr/>
          </p:nvSpPr>
          <p:spPr bwMode="auto">
            <a:xfrm>
              <a:off x="7716230" y="2689379"/>
              <a:ext cx="822843" cy="96360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kern="0" dirty="0">
                <a:solidFill>
                  <a:schemeClr val="bg1"/>
                </a:solidFill>
                <a:latin typeface="Segoe UI"/>
              </a:endParaRPr>
            </a:p>
          </p:txBody>
        </p:sp>
      </p:grpSp>
      <p:sp>
        <p:nvSpPr>
          <p:cNvPr id="34" name="Title 33"/>
          <p:cNvSpPr>
            <a:spLocks noGrp="1"/>
          </p:cNvSpPr>
          <p:nvPr>
            <p:ph type="title"/>
          </p:nvPr>
        </p:nvSpPr>
        <p:spPr/>
        <p:txBody>
          <a:bodyPr/>
          <a:lstStyle/>
          <a:p>
            <a:r>
              <a:rPr lang="en-US" sz="4800" dirty="0" smtClean="0">
                <a:solidFill>
                  <a:schemeClr val="bg1"/>
                </a:solidFill>
              </a:rPr>
              <a:t>How does Always Encrypted work?</a:t>
            </a:r>
            <a:r>
              <a:rPr lang="en-US" dirty="0" smtClean="0">
                <a:solidFill>
                  <a:schemeClr val="bg1"/>
                </a:solidFill>
              </a:rPr>
              <a:t/>
            </a:r>
            <a:br>
              <a:rPr lang="en-US" dirty="0" smtClean="0">
                <a:solidFill>
                  <a:schemeClr val="bg1"/>
                </a:solidFill>
              </a:rPr>
            </a:br>
            <a:endParaRPr lang="en-US" dirty="0">
              <a:solidFill>
                <a:schemeClr val="bg1"/>
              </a:solidFill>
            </a:endParaRPr>
          </a:p>
        </p:txBody>
      </p:sp>
      <p:sp>
        <p:nvSpPr>
          <p:cNvPr id="38" name="TextBox 37"/>
          <p:cNvSpPr txBox="1"/>
          <p:nvPr/>
        </p:nvSpPr>
        <p:spPr>
          <a:xfrm>
            <a:off x="7193298" y="2167551"/>
            <a:ext cx="4289975" cy="461665"/>
          </a:xfrm>
          <a:prstGeom prst="rect">
            <a:avLst/>
          </a:prstGeom>
          <a:noFill/>
        </p:spPr>
        <p:txBody>
          <a:bodyPr wrap="square" rtlCol="0">
            <a:spAutoFit/>
          </a:bodyPr>
          <a:lstStyle/>
          <a:p>
            <a:pPr algn="ctr"/>
            <a:r>
              <a:rPr lang="en-US" sz="2400" dirty="0">
                <a:solidFill>
                  <a:schemeClr val="bg1"/>
                </a:solidFill>
                <a:latin typeface="+mj-lt"/>
                <a:cs typeface="Segoe UI Light" panose="020B0502040204020203" pitchFamily="34" charset="0"/>
              </a:rPr>
              <a:t>SQL </a:t>
            </a:r>
            <a:r>
              <a:rPr lang="en-US" sz="2400" dirty="0" smtClean="0">
                <a:solidFill>
                  <a:schemeClr val="bg1"/>
                </a:solidFill>
                <a:latin typeface="+mj-lt"/>
                <a:cs typeface="Segoe UI Light" panose="020B0502040204020203" pitchFamily="34" charset="0"/>
              </a:rPr>
              <a:t>Server or SQL Database</a:t>
            </a:r>
            <a:endParaRPr lang="en-US" sz="2400" dirty="0">
              <a:solidFill>
                <a:schemeClr val="bg1"/>
              </a:solidFill>
              <a:latin typeface="+mj-lt"/>
              <a:cs typeface="Segoe UI Light" panose="020B0502040204020203" pitchFamily="34" charset="0"/>
            </a:endParaRPr>
          </a:p>
        </p:txBody>
      </p:sp>
      <p:sp>
        <p:nvSpPr>
          <p:cNvPr id="62" name="TextBox 61"/>
          <p:cNvSpPr txBox="1"/>
          <p:nvPr/>
        </p:nvSpPr>
        <p:spPr>
          <a:xfrm>
            <a:off x="274320" y="1697782"/>
            <a:ext cx="5176914" cy="799946"/>
          </a:xfrm>
          <a:prstGeom prst="rect">
            <a:avLst/>
          </a:prstGeom>
          <a:noFill/>
        </p:spPr>
        <p:txBody>
          <a:bodyPr wrap="square" lIns="186521" tIns="149217" rIns="186521" bIns="149217" rtlCol="0">
            <a:spAutoFit/>
          </a:bodyPr>
          <a:lstStyle/>
          <a:p>
            <a:pPr marL="0" lvl="1">
              <a:lnSpc>
                <a:spcPct val="90000"/>
              </a:lnSpc>
              <a:spcAft>
                <a:spcPts val="612"/>
              </a:spcAft>
            </a:pPr>
            <a:r>
              <a:rPr lang="en-US" sz="1800" dirty="0">
                <a:solidFill>
                  <a:schemeClr val="bg1"/>
                </a:solidFill>
              </a:rPr>
              <a:t>Encrypted sensitive data and </a:t>
            </a:r>
            <a:r>
              <a:rPr lang="en-US" sz="1800" dirty="0" smtClean="0">
                <a:solidFill>
                  <a:schemeClr val="bg1"/>
                </a:solidFill>
              </a:rPr>
              <a:t>corresponding </a:t>
            </a:r>
            <a:r>
              <a:rPr lang="en-US" sz="1800" dirty="0">
                <a:solidFill>
                  <a:schemeClr val="bg1"/>
                </a:solidFill>
              </a:rPr>
              <a:t>keys are never seen in </a:t>
            </a:r>
            <a:r>
              <a:rPr lang="en-US" sz="1800" dirty="0" smtClean="0">
                <a:solidFill>
                  <a:schemeClr val="bg1"/>
                </a:solidFill>
              </a:rPr>
              <a:t>plain text </a:t>
            </a:r>
            <a:r>
              <a:rPr lang="en-US" sz="1800" dirty="0">
                <a:solidFill>
                  <a:schemeClr val="bg1"/>
                </a:solidFill>
              </a:rPr>
              <a:t>in SQL Server</a:t>
            </a:r>
          </a:p>
        </p:txBody>
      </p:sp>
      <p:sp>
        <p:nvSpPr>
          <p:cNvPr id="33" name="Rectangle 32"/>
          <p:cNvSpPr/>
          <p:nvPr/>
        </p:nvSpPr>
        <p:spPr>
          <a:xfrm>
            <a:off x="489003" y="3059147"/>
            <a:ext cx="4832252" cy="461665"/>
          </a:xfrm>
          <a:prstGeom prst="rect">
            <a:avLst/>
          </a:prstGeom>
          <a:ln>
            <a:noFill/>
          </a:ln>
        </p:spPr>
        <p:txBody>
          <a:bodyPr wrap="square">
            <a:spAutoFit/>
          </a:bodyPr>
          <a:lstStyle/>
          <a:p>
            <a:r>
              <a:rPr lang="en-US" sz="1200" dirty="0">
                <a:solidFill>
                  <a:srgbClr val="C00000"/>
                </a:solidFill>
                <a:latin typeface="Consolas" panose="020B0609020204030204" pitchFamily="49" charset="0"/>
              </a:rPr>
              <a:t>"SELECT Name FROM Customers WHERE SSN = @SSN",</a:t>
            </a:r>
          </a:p>
          <a:p>
            <a:r>
              <a:rPr lang="en-US" sz="1200" dirty="0">
                <a:solidFill>
                  <a:srgbClr val="C00000"/>
                </a:solidFill>
                <a:latin typeface="Consolas" panose="020B0609020204030204" pitchFamily="49" charset="0"/>
              </a:rPr>
              <a:t>"111-22-3333"</a:t>
            </a:r>
          </a:p>
        </p:txBody>
      </p:sp>
      <p:cxnSp>
        <p:nvCxnSpPr>
          <p:cNvPr id="36" name="Straight Arrow Connector 35"/>
          <p:cNvCxnSpPr/>
          <p:nvPr/>
        </p:nvCxnSpPr>
        <p:spPr>
          <a:xfrm>
            <a:off x="4781837" y="3590959"/>
            <a:ext cx="398742" cy="0"/>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4" name="Rectangle 63"/>
          <p:cNvSpPr/>
          <p:nvPr/>
        </p:nvSpPr>
        <p:spPr>
          <a:xfrm>
            <a:off x="5451234" y="3059147"/>
            <a:ext cx="1201018" cy="2237757"/>
          </a:xfrm>
          <a:prstGeom prst="rect">
            <a:avLst/>
          </a:prstGeom>
          <a:solidFill>
            <a:schemeClr val="tx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36" dirty="0" smtClean="0">
                <a:solidFill>
                  <a:schemeClr val="bg1">
                    <a:lumMod val="75000"/>
                  </a:schemeClr>
                </a:solidFill>
                <a:latin typeface="Segoe UI Light" panose="020B0502040204020203" pitchFamily="34" charset="0"/>
                <a:cs typeface="Segoe UI Light" panose="020B0502040204020203" pitchFamily="34" charset="0"/>
              </a:rPr>
              <a:t>ADO.NET</a:t>
            </a:r>
            <a:endParaRPr lang="en-US" sz="1836" dirty="0">
              <a:solidFill>
                <a:schemeClr val="bg1">
                  <a:lumMod val="75000"/>
                </a:schemeClr>
              </a:solidFill>
              <a:latin typeface="Segoe UI Light" panose="020B0502040204020203" pitchFamily="34" charset="0"/>
              <a:cs typeface="Segoe UI Light" panose="020B0502040204020203" pitchFamily="34" charset="0"/>
            </a:endParaRPr>
          </a:p>
        </p:txBody>
      </p:sp>
      <p:cxnSp>
        <p:nvCxnSpPr>
          <p:cNvPr id="65" name="Straight Arrow Connector 64"/>
          <p:cNvCxnSpPr/>
          <p:nvPr/>
        </p:nvCxnSpPr>
        <p:spPr>
          <a:xfrm>
            <a:off x="6924460" y="3590959"/>
            <a:ext cx="398742" cy="0"/>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6" name="Group 5"/>
          <p:cNvGrpSpPr/>
          <p:nvPr/>
        </p:nvGrpSpPr>
        <p:grpSpPr>
          <a:xfrm>
            <a:off x="7363662" y="3059147"/>
            <a:ext cx="5937509" cy="934964"/>
            <a:chOff x="7191051" y="3285549"/>
            <a:chExt cx="5937509" cy="934964"/>
          </a:xfrm>
        </p:grpSpPr>
        <p:sp>
          <p:nvSpPr>
            <p:cNvPr id="85" name="Rectangle 84"/>
            <p:cNvSpPr/>
            <p:nvPr/>
          </p:nvSpPr>
          <p:spPr>
            <a:xfrm>
              <a:off x="7300106" y="3285549"/>
              <a:ext cx="5828454" cy="461665"/>
            </a:xfrm>
            <a:prstGeom prst="rect">
              <a:avLst/>
            </a:prstGeom>
            <a:noFill/>
          </p:spPr>
          <p:txBody>
            <a:bodyPr wrap="square">
              <a:spAutoFit/>
            </a:bodyPr>
            <a:lstStyle/>
            <a:p>
              <a:r>
                <a:rPr lang="en-US" sz="1200" dirty="0">
                  <a:solidFill>
                    <a:srgbClr val="C00000"/>
                  </a:solidFill>
                  <a:latin typeface="Consolas" panose="020B0609020204030204" pitchFamily="49" charset="0"/>
                </a:rPr>
                <a:t>"SELECT Name FROM Customers WHERE SSN = @SSN", </a:t>
              </a:r>
            </a:p>
            <a:p>
              <a:r>
                <a:rPr lang="en-US" sz="1200" dirty="0">
                  <a:solidFill>
                    <a:srgbClr val="C00000"/>
                  </a:solidFill>
                  <a:latin typeface="Consolas" panose="020B0609020204030204" pitchFamily="49" charset="0"/>
                </a:rPr>
                <a:t>0x7ff654ae6d</a:t>
              </a:r>
            </a:p>
          </p:txBody>
        </p:sp>
        <p:sp>
          <p:nvSpPr>
            <p:cNvPr id="91" name="TextBox 90"/>
            <p:cNvSpPr txBox="1"/>
            <p:nvPr/>
          </p:nvSpPr>
          <p:spPr>
            <a:xfrm>
              <a:off x="7191051" y="3669866"/>
              <a:ext cx="5561510" cy="550647"/>
            </a:xfrm>
            <a:prstGeom prst="rect">
              <a:avLst/>
            </a:prstGeom>
            <a:noFill/>
          </p:spPr>
          <p:txBody>
            <a:bodyPr wrap="square" lIns="186521" tIns="149217" rIns="186521" bIns="149217" rtlCol="0">
              <a:spAutoFit/>
            </a:bodyPr>
            <a:lstStyle/>
            <a:p>
              <a:pPr marL="0" lvl="1">
                <a:lnSpc>
                  <a:spcPct val="90000"/>
                </a:lnSpc>
                <a:spcAft>
                  <a:spcPts val="612"/>
                </a:spcAft>
              </a:pPr>
              <a:r>
                <a:rPr lang="en-US" sz="1800" i="1" dirty="0" smtClean="0">
                  <a:solidFill>
                    <a:schemeClr val="bg1"/>
                  </a:solidFill>
                  <a:latin typeface="+mj-lt"/>
                </a:rPr>
                <a:t>Ciphertext</a:t>
              </a:r>
              <a:endParaRPr lang="en-US" sz="1800" i="1" dirty="0">
                <a:solidFill>
                  <a:schemeClr val="bg1"/>
                </a:solidFill>
                <a:latin typeface="+mj-lt"/>
              </a:endParaRPr>
            </a:p>
          </p:txBody>
        </p:sp>
      </p:grpSp>
      <p:sp>
        <p:nvSpPr>
          <p:cNvPr id="96" name="Freeform 95"/>
          <p:cNvSpPr>
            <a:spLocks noEditPoints="1"/>
          </p:cNvSpPr>
          <p:nvPr/>
        </p:nvSpPr>
        <p:spPr bwMode="black">
          <a:xfrm>
            <a:off x="10760343" y="4008444"/>
            <a:ext cx="540607" cy="1089894"/>
          </a:xfrm>
          <a:custGeom>
            <a:avLst/>
            <a:gdLst/>
            <a:ahLst/>
            <a:cxnLst>
              <a:cxn ang="0">
                <a:pos x="260" y="0"/>
              </a:cxn>
              <a:cxn ang="0">
                <a:pos x="7" y="0"/>
              </a:cxn>
              <a:cxn ang="0">
                <a:pos x="0" y="7"/>
              </a:cxn>
              <a:cxn ang="0">
                <a:pos x="0" y="112"/>
              </a:cxn>
              <a:cxn ang="0">
                <a:pos x="0" y="119"/>
              </a:cxn>
              <a:cxn ang="0">
                <a:pos x="0" y="531"/>
              </a:cxn>
              <a:cxn ang="0">
                <a:pos x="7" y="538"/>
              </a:cxn>
              <a:cxn ang="0">
                <a:pos x="260" y="538"/>
              </a:cxn>
              <a:cxn ang="0">
                <a:pos x="267" y="531"/>
              </a:cxn>
              <a:cxn ang="0">
                <a:pos x="267" y="119"/>
              </a:cxn>
              <a:cxn ang="0">
                <a:pos x="267" y="112"/>
              </a:cxn>
              <a:cxn ang="0">
                <a:pos x="267" y="7"/>
              </a:cxn>
              <a:cxn ang="0">
                <a:pos x="260" y="0"/>
              </a:cxn>
              <a:cxn ang="0">
                <a:pos x="32" y="82"/>
              </a:cxn>
              <a:cxn ang="0">
                <a:pos x="32" y="57"/>
              </a:cxn>
              <a:cxn ang="0">
                <a:pos x="39" y="50"/>
              </a:cxn>
              <a:cxn ang="0">
                <a:pos x="228" y="50"/>
              </a:cxn>
              <a:cxn ang="0">
                <a:pos x="235" y="57"/>
              </a:cxn>
              <a:cxn ang="0">
                <a:pos x="235" y="82"/>
              </a:cxn>
              <a:cxn ang="0">
                <a:pos x="228" y="89"/>
              </a:cxn>
              <a:cxn ang="0">
                <a:pos x="39" y="89"/>
              </a:cxn>
              <a:cxn ang="0">
                <a:pos x="32" y="82"/>
              </a:cxn>
              <a:cxn ang="0">
                <a:pos x="213" y="254"/>
              </a:cxn>
              <a:cxn ang="0">
                <a:pos x="195" y="236"/>
              </a:cxn>
              <a:cxn ang="0">
                <a:pos x="213" y="218"/>
              </a:cxn>
              <a:cxn ang="0">
                <a:pos x="232" y="236"/>
              </a:cxn>
              <a:cxn ang="0">
                <a:pos x="213" y="254"/>
              </a:cxn>
              <a:cxn ang="0">
                <a:pos x="213" y="194"/>
              </a:cxn>
              <a:cxn ang="0">
                <a:pos x="189" y="170"/>
              </a:cxn>
              <a:cxn ang="0">
                <a:pos x="213" y="146"/>
              </a:cxn>
              <a:cxn ang="0">
                <a:pos x="238" y="170"/>
              </a:cxn>
              <a:cxn ang="0">
                <a:pos x="213" y="194"/>
              </a:cxn>
            </a:cxnLst>
            <a:rect l="0" t="0" r="r" b="b"/>
            <a:pathLst>
              <a:path w="267" h="538">
                <a:moveTo>
                  <a:pt x="260" y="0"/>
                </a:moveTo>
                <a:cubicBezTo>
                  <a:pt x="7" y="0"/>
                  <a:pt x="7" y="0"/>
                  <a:pt x="7" y="0"/>
                </a:cubicBezTo>
                <a:cubicBezTo>
                  <a:pt x="3" y="0"/>
                  <a:pt x="0" y="3"/>
                  <a:pt x="0" y="7"/>
                </a:cubicBezTo>
                <a:cubicBezTo>
                  <a:pt x="0" y="112"/>
                  <a:pt x="0" y="112"/>
                  <a:pt x="0" y="112"/>
                </a:cubicBezTo>
                <a:cubicBezTo>
                  <a:pt x="0" y="119"/>
                  <a:pt x="0" y="119"/>
                  <a:pt x="0" y="119"/>
                </a:cubicBezTo>
                <a:cubicBezTo>
                  <a:pt x="0" y="531"/>
                  <a:pt x="0" y="531"/>
                  <a:pt x="0" y="531"/>
                </a:cubicBezTo>
                <a:cubicBezTo>
                  <a:pt x="0" y="535"/>
                  <a:pt x="3" y="538"/>
                  <a:pt x="7" y="538"/>
                </a:cubicBezTo>
                <a:cubicBezTo>
                  <a:pt x="260" y="538"/>
                  <a:pt x="260" y="538"/>
                  <a:pt x="260" y="538"/>
                </a:cubicBezTo>
                <a:cubicBezTo>
                  <a:pt x="264" y="538"/>
                  <a:pt x="267" y="535"/>
                  <a:pt x="267" y="531"/>
                </a:cubicBezTo>
                <a:cubicBezTo>
                  <a:pt x="267" y="119"/>
                  <a:pt x="267" y="119"/>
                  <a:pt x="267" y="119"/>
                </a:cubicBezTo>
                <a:cubicBezTo>
                  <a:pt x="267" y="112"/>
                  <a:pt x="267" y="112"/>
                  <a:pt x="267" y="112"/>
                </a:cubicBezTo>
                <a:cubicBezTo>
                  <a:pt x="267" y="7"/>
                  <a:pt x="267" y="7"/>
                  <a:pt x="267" y="7"/>
                </a:cubicBezTo>
                <a:cubicBezTo>
                  <a:pt x="267" y="3"/>
                  <a:pt x="264" y="0"/>
                  <a:pt x="260" y="0"/>
                </a:cubicBezTo>
                <a:close/>
                <a:moveTo>
                  <a:pt x="32" y="82"/>
                </a:moveTo>
                <a:cubicBezTo>
                  <a:pt x="32" y="57"/>
                  <a:pt x="32" y="57"/>
                  <a:pt x="32" y="57"/>
                </a:cubicBezTo>
                <a:cubicBezTo>
                  <a:pt x="32" y="53"/>
                  <a:pt x="35" y="50"/>
                  <a:pt x="39" y="50"/>
                </a:cubicBezTo>
                <a:cubicBezTo>
                  <a:pt x="228" y="50"/>
                  <a:pt x="228" y="50"/>
                  <a:pt x="228" y="50"/>
                </a:cubicBezTo>
                <a:cubicBezTo>
                  <a:pt x="232" y="50"/>
                  <a:pt x="235" y="53"/>
                  <a:pt x="235" y="57"/>
                </a:cubicBezTo>
                <a:cubicBezTo>
                  <a:pt x="235" y="82"/>
                  <a:pt x="235" y="82"/>
                  <a:pt x="235" y="82"/>
                </a:cubicBezTo>
                <a:cubicBezTo>
                  <a:pt x="235" y="86"/>
                  <a:pt x="232" y="89"/>
                  <a:pt x="228" y="89"/>
                </a:cubicBezTo>
                <a:cubicBezTo>
                  <a:pt x="39" y="89"/>
                  <a:pt x="39" y="89"/>
                  <a:pt x="39" y="89"/>
                </a:cubicBezTo>
                <a:cubicBezTo>
                  <a:pt x="35" y="89"/>
                  <a:pt x="32" y="86"/>
                  <a:pt x="32" y="82"/>
                </a:cubicBezTo>
                <a:close/>
                <a:moveTo>
                  <a:pt x="213" y="254"/>
                </a:moveTo>
                <a:cubicBezTo>
                  <a:pt x="203" y="254"/>
                  <a:pt x="195" y="246"/>
                  <a:pt x="195" y="236"/>
                </a:cubicBezTo>
                <a:cubicBezTo>
                  <a:pt x="195" y="226"/>
                  <a:pt x="203" y="218"/>
                  <a:pt x="213" y="218"/>
                </a:cubicBezTo>
                <a:cubicBezTo>
                  <a:pt x="223" y="218"/>
                  <a:pt x="232" y="226"/>
                  <a:pt x="232" y="236"/>
                </a:cubicBezTo>
                <a:cubicBezTo>
                  <a:pt x="232" y="246"/>
                  <a:pt x="223" y="254"/>
                  <a:pt x="213" y="254"/>
                </a:cubicBezTo>
                <a:close/>
                <a:moveTo>
                  <a:pt x="213" y="194"/>
                </a:moveTo>
                <a:cubicBezTo>
                  <a:pt x="200" y="194"/>
                  <a:pt x="189" y="183"/>
                  <a:pt x="189" y="170"/>
                </a:cubicBezTo>
                <a:cubicBezTo>
                  <a:pt x="189" y="156"/>
                  <a:pt x="200" y="146"/>
                  <a:pt x="213" y="146"/>
                </a:cubicBezTo>
                <a:cubicBezTo>
                  <a:pt x="227" y="146"/>
                  <a:pt x="238" y="156"/>
                  <a:pt x="238" y="170"/>
                </a:cubicBezTo>
                <a:cubicBezTo>
                  <a:pt x="238" y="183"/>
                  <a:pt x="227" y="194"/>
                  <a:pt x="213" y="194"/>
                </a:cubicBezTo>
                <a:close/>
              </a:path>
            </a:pathLst>
          </a:custGeom>
          <a:solidFill>
            <a:schemeClr val="tx2"/>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23" tIns="45711" rIns="91423" bIns="45711" numCol="1" rtlCol="0" anchor="ctr" anchorCtr="0" compatLnSpc="1">
            <a:prstTxWarp prst="textNoShape">
              <a:avLst/>
            </a:prstTxWarp>
          </a:bodyPr>
          <a:lstStyle/>
          <a:p>
            <a:pPr defTabSz="740597"/>
            <a:endParaRPr lang="en-US" spc="-122" dirty="0">
              <a:solidFill>
                <a:schemeClr val="bg1"/>
              </a:solidFill>
              <a:latin typeface="Segoe Light" pitchFamily="34" charset="0"/>
            </a:endParaRPr>
          </a:p>
        </p:txBody>
      </p:sp>
      <p:grpSp>
        <p:nvGrpSpPr>
          <p:cNvPr id="2" name="Group 1"/>
          <p:cNvGrpSpPr/>
          <p:nvPr/>
        </p:nvGrpSpPr>
        <p:grpSpPr>
          <a:xfrm>
            <a:off x="10996144" y="4429050"/>
            <a:ext cx="520780" cy="669287"/>
            <a:chOff x="10773367" y="4412692"/>
            <a:chExt cx="520780" cy="669287"/>
          </a:xfrm>
        </p:grpSpPr>
        <p:sp>
          <p:nvSpPr>
            <p:cNvPr id="97" name="Oval 96"/>
            <p:cNvSpPr/>
            <p:nvPr/>
          </p:nvSpPr>
          <p:spPr bwMode="auto">
            <a:xfrm>
              <a:off x="10936714" y="4705525"/>
              <a:ext cx="225252" cy="341206"/>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sp>
          <p:nvSpPr>
            <p:cNvPr id="98" name="Rectangle 74"/>
            <p:cNvSpPr/>
            <p:nvPr>
              <p:custDataLst>
                <p:tags r:id="rId1"/>
              </p:custDataLst>
            </p:nvPr>
          </p:nvSpPr>
          <p:spPr>
            <a:xfrm>
              <a:off x="10773367" y="4412692"/>
              <a:ext cx="520780" cy="669287"/>
            </a:xfrm>
            <a:custGeom>
              <a:avLst/>
              <a:gdLst/>
              <a:ahLst/>
              <a:cxnLst/>
              <a:rect l="l" t="t" r="r" b="b"/>
              <a:pathLst>
                <a:path w="93101" h="119655">
                  <a:moveTo>
                    <a:pt x="46888" y="61255"/>
                  </a:moveTo>
                  <a:cubicBezTo>
                    <a:pt x="40157" y="61255"/>
                    <a:pt x="34700" y="66712"/>
                    <a:pt x="34700" y="73443"/>
                  </a:cubicBezTo>
                  <a:cubicBezTo>
                    <a:pt x="34700" y="78113"/>
                    <a:pt x="37327" y="82169"/>
                    <a:pt x="41596" y="83438"/>
                  </a:cubicBezTo>
                  <a:lnTo>
                    <a:pt x="38933" y="104741"/>
                  </a:lnTo>
                  <a:lnTo>
                    <a:pt x="55183" y="104741"/>
                  </a:lnTo>
                  <a:lnTo>
                    <a:pt x="52504" y="83305"/>
                  </a:lnTo>
                  <a:cubicBezTo>
                    <a:pt x="56597" y="81937"/>
                    <a:pt x="59076" y="77980"/>
                    <a:pt x="59076" y="73443"/>
                  </a:cubicBezTo>
                  <a:cubicBezTo>
                    <a:pt x="59076" y="66712"/>
                    <a:pt x="53619" y="61255"/>
                    <a:pt x="46888" y="61255"/>
                  </a:cubicBezTo>
                  <a:close/>
                  <a:moveTo>
                    <a:pt x="47468" y="17532"/>
                  </a:moveTo>
                  <a:cubicBezTo>
                    <a:pt x="43681" y="17333"/>
                    <a:pt x="39830" y="18360"/>
                    <a:pt x="36547" y="20648"/>
                  </a:cubicBezTo>
                  <a:cubicBezTo>
                    <a:pt x="29978" y="25222"/>
                    <a:pt x="27348" y="33667"/>
                    <a:pt x="30159" y="41162"/>
                  </a:cubicBezTo>
                  <a:lnTo>
                    <a:pt x="29615" y="41365"/>
                  </a:lnTo>
                  <a:lnTo>
                    <a:pt x="62407" y="41365"/>
                  </a:lnTo>
                  <a:cubicBezTo>
                    <a:pt x="65562" y="34644"/>
                    <a:pt x="63689" y="26692"/>
                    <a:pt x="58003" y="21774"/>
                  </a:cubicBezTo>
                  <a:cubicBezTo>
                    <a:pt x="54976" y="19155"/>
                    <a:pt x="51254" y="17730"/>
                    <a:pt x="47468" y="17532"/>
                  </a:cubicBezTo>
                  <a:close/>
                  <a:moveTo>
                    <a:pt x="48385" y="49"/>
                  </a:moveTo>
                  <a:cubicBezTo>
                    <a:pt x="55959" y="446"/>
                    <a:pt x="63402" y="3297"/>
                    <a:pt x="69456" y="8533"/>
                  </a:cubicBezTo>
                  <a:cubicBezTo>
                    <a:pt x="79598" y="17305"/>
                    <a:pt x="83675" y="30904"/>
                    <a:pt x="78885" y="43093"/>
                  </a:cubicBezTo>
                  <a:cubicBezTo>
                    <a:pt x="87177" y="43906"/>
                    <a:pt x="93101" y="51139"/>
                    <a:pt x="93101" y="59752"/>
                  </a:cubicBezTo>
                  <a:lnTo>
                    <a:pt x="93101" y="119654"/>
                  </a:lnTo>
                  <a:lnTo>
                    <a:pt x="0" y="119655"/>
                  </a:lnTo>
                  <a:lnTo>
                    <a:pt x="0" y="59752"/>
                  </a:lnTo>
                  <a:cubicBezTo>
                    <a:pt x="0" y="51365"/>
                    <a:pt x="5617" y="44289"/>
                    <a:pt x="13654" y="43326"/>
                  </a:cubicBezTo>
                  <a:cubicBezTo>
                    <a:pt x="9060" y="29605"/>
                    <a:pt x="14482" y="14678"/>
                    <a:pt x="26544" y="6281"/>
                  </a:cubicBezTo>
                  <a:cubicBezTo>
                    <a:pt x="33111" y="1706"/>
                    <a:pt x="40813" y="-348"/>
                    <a:pt x="48385" y="49"/>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31684"/>
              <a:endParaRPr lang="en-US" dirty="0">
                <a:solidFill>
                  <a:srgbClr val="FFFFFF"/>
                </a:solidFill>
              </a:endParaRPr>
            </a:p>
          </p:txBody>
        </p:sp>
      </p:grpSp>
      <p:graphicFrame>
        <p:nvGraphicFramePr>
          <p:cNvPr id="102" name="Table 101"/>
          <p:cNvGraphicFramePr>
            <a:graphicFrameLocks noGrp="1"/>
          </p:cNvGraphicFramePr>
          <p:nvPr>
            <p:extLst/>
          </p:nvPr>
        </p:nvGraphicFramePr>
        <p:xfrm>
          <a:off x="6981720" y="5402908"/>
          <a:ext cx="4817575" cy="679055"/>
        </p:xfrm>
        <a:graphic>
          <a:graphicData uri="http://schemas.openxmlformats.org/drawingml/2006/table">
            <a:tbl>
              <a:tblPr firstRow="1">
                <a:tableStyleId>{FABFCF23-3B69-468F-B69F-88F6DE6A72F2}</a:tableStyleId>
              </a:tblPr>
              <a:tblGrid>
                <a:gridCol w="1810682">
                  <a:extLst>
                    <a:ext uri="{9D8B030D-6E8A-4147-A177-3AD203B41FA5}">
                      <a16:colId xmlns="" xmlns:a16="http://schemas.microsoft.com/office/drawing/2014/main" val="20000"/>
                    </a:ext>
                  </a:extLst>
                </a:gridCol>
                <a:gridCol w="1735945">
                  <a:extLst>
                    <a:ext uri="{9D8B030D-6E8A-4147-A177-3AD203B41FA5}">
                      <a16:colId xmlns="" xmlns:a16="http://schemas.microsoft.com/office/drawing/2014/main" val="20001"/>
                    </a:ext>
                  </a:extLst>
                </a:gridCol>
                <a:gridCol w="1270948">
                  <a:extLst>
                    <a:ext uri="{9D8B030D-6E8A-4147-A177-3AD203B41FA5}">
                      <a16:colId xmlns="" xmlns:a16="http://schemas.microsoft.com/office/drawing/2014/main" val="20002"/>
                    </a:ext>
                  </a:extLst>
                </a:gridCol>
              </a:tblGrid>
              <a:tr h="292286">
                <a:tc>
                  <a:txBody>
                    <a:bodyPr/>
                    <a:lstStyle/>
                    <a:p>
                      <a:r>
                        <a:rPr lang="en-US" sz="1600" b="0" dirty="0" smtClean="0">
                          <a:latin typeface="Segoe UI Semibold" panose="020B0702040204020203" pitchFamily="34" charset="0"/>
                          <a:cs typeface="Segoe UI Semibold" panose="020B0702040204020203" pitchFamily="34" charset="0"/>
                        </a:rPr>
                        <a:t>Name</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sz="1600" b="0" dirty="0" smtClean="0">
                          <a:latin typeface="Segoe UI Semibold" panose="020B0702040204020203" pitchFamily="34" charset="0"/>
                          <a:cs typeface="Segoe UI Semibold" panose="020B0702040204020203" pitchFamily="34" charset="0"/>
                        </a:rPr>
                        <a:t>SSN</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tc>
                  <a:txBody>
                    <a:bodyPr/>
                    <a:lstStyle/>
                    <a:p>
                      <a:r>
                        <a:rPr lang="en-US" sz="1600" b="0" dirty="0" smtClean="0">
                          <a:latin typeface="Segoe UI Semibold" panose="020B0702040204020203" pitchFamily="34" charset="0"/>
                          <a:cs typeface="Segoe UI Semibold" panose="020B0702040204020203" pitchFamily="34" charset="0"/>
                        </a:rPr>
                        <a:t>Country</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 xmlns:a16="http://schemas.microsoft.com/office/drawing/2014/main" val="10000"/>
                  </a:ext>
                </a:extLst>
              </a:tr>
              <a:tr h="341955">
                <a:tc>
                  <a:txBody>
                    <a:bodyPr/>
                    <a:lstStyle/>
                    <a:p>
                      <a:r>
                        <a:rPr lang="en-US" sz="1600" dirty="0" smtClean="0">
                          <a:solidFill>
                            <a:schemeClr val="tx1"/>
                          </a:solidFill>
                          <a:latin typeface="+mj-lt"/>
                        </a:rPr>
                        <a:t>0x19ca706fbd9a</a:t>
                      </a:r>
                      <a:endParaRPr lang="en-US" sz="1600" dirty="0">
                        <a:solidFill>
                          <a:schemeClr val="tx1"/>
                        </a:solidFill>
                        <a:latin typeface="+mj-lt"/>
                      </a:endParaRPr>
                    </a:p>
                  </a:txBody>
                  <a:tcPr marL="93260" marR="93260" marT="46630" marB="46630">
                    <a:lnL w="12700" cap="flat" cmpd="sng" algn="ctr">
                      <a:no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r>
                        <a:rPr lang="en-US" sz="1600" dirty="0" smtClean="0">
                          <a:solidFill>
                            <a:schemeClr val="tx1"/>
                          </a:solidFill>
                          <a:latin typeface="+mj-lt"/>
                        </a:rPr>
                        <a:t>0x7ff654ae6d</a:t>
                      </a:r>
                      <a:endParaRPr lang="en-US" sz="1600" dirty="0">
                        <a:solidFill>
                          <a:schemeClr val="tx1"/>
                        </a:solidFill>
                        <a:latin typeface="+mj-lt"/>
                      </a:endParaRPr>
                    </a:p>
                  </a:txBody>
                  <a:tcPr marL="93260" marR="93260" marT="46630" marB="4663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tc>
                  <a:txBody>
                    <a:bodyPr/>
                    <a:lstStyle/>
                    <a:p>
                      <a:r>
                        <a:rPr lang="en-US" sz="1600" dirty="0" smtClean="0">
                          <a:solidFill>
                            <a:schemeClr val="tx1"/>
                          </a:solidFill>
                          <a:latin typeface="+mj-lt"/>
                        </a:rPr>
                        <a:t>USA</a:t>
                      </a:r>
                      <a:endParaRPr lang="en-US" sz="1600" dirty="0">
                        <a:solidFill>
                          <a:schemeClr val="tx1"/>
                        </a:solidFill>
                        <a:latin typeface="+mj-lt"/>
                      </a:endParaRPr>
                    </a:p>
                  </a:txBody>
                  <a:tcPr marL="93260" marR="93260" marT="46630" marB="46630">
                    <a:lnL w="381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 xmlns:a16="http://schemas.microsoft.com/office/drawing/2014/main" val="10001"/>
                  </a:ext>
                </a:extLst>
              </a:tr>
            </a:tbl>
          </a:graphicData>
        </a:graphic>
      </p:graphicFrame>
      <p:graphicFrame>
        <p:nvGraphicFramePr>
          <p:cNvPr id="104" name="Table 103"/>
          <p:cNvGraphicFramePr>
            <a:graphicFrameLocks noGrp="1"/>
          </p:cNvGraphicFramePr>
          <p:nvPr>
            <p:extLst/>
          </p:nvPr>
        </p:nvGraphicFramePr>
        <p:xfrm>
          <a:off x="7592734" y="4416231"/>
          <a:ext cx="2798884" cy="679055"/>
        </p:xfrm>
        <a:graphic>
          <a:graphicData uri="http://schemas.openxmlformats.org/drawingml/2006/table">
            <a:tbl>
              <a:tblPr firstRow="1">
                <a:tableStyleId>{FABFCF23-3B69-468F-B69F-88F6DE6A72F2}</a:tableStyleId>
              </a:tblPr>
              <a:tblGrid>
                <a:gridCol w="2798884">
                  <a:extLst>
                    <a:ext uri="{9D8B030D-6E8A-4147-A177-3AD203B41FA5}">
                      <a16:colId xmlns="" xmlns:a16="http://schemas.microsoft.com/office/drawing/2014/main" val="20000"/>
                    </a:ext>
                  </a:extLst>
                </a:gridCol>
              </a:tblGrid>
              <a:tr h="292286">
                <a:tc>
                  <a:txBody>
                    <a:bodyPr/>
                    <a:lstStyle/>
                    <a:p>
                      <a:r>
                        <a:rPr lang="en-US" sz="1600" b="0" dirty="0" smtClean="0">
                          <a:latin typeface="Segoe UI Semibold" panose="020B0702040204020203" pitchFamily="34" charset="0"/>
                          <a:cs typeface="Segoe UI Semibold" panose="020B0702040204020203" pitchFamily="34" charset="0"/>
                        </a:rPr>
                        <a:t>Name</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 xmlns:a16="http://schemas.microsoft.com/office/drawing/2014/main" val="10000"/>
                  </a:ext>
                </a:extLst>
              </a:tr>
              <a:tr h="341955">
                <a:tc>
                  <a:txBody>
                    <a:bodyPr/>
                    <a:lstStyle/>
                    <a:p>
                      <a:r>
                        <a:rPr lang="en-US" sz="1600" dirty="0" smtClean="0">
                          <a:solidFill>
                            <a:schemeClr val="tx1"/>
                          </a:solidFill>
                          <a:latin typeface="+mj-lt"/>
                        </a:rPr>
                        <a:t>0x19ca706fbd9a</a:t>
                      </a:r>
                      <a:endParaRPr lang="en-US" sz="1600" dirty="0">
                        <a:solidFill>
                          <a:schemeClr val="tx1"/>
                        </a:solidFill>
                        <a:latin typeface="+mj-lt"/>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 xmlns:a16="http://schemas.microsoft.com/office/drawing/2014/main" val="10001"/>
                  </a:ext>
                </a:extLst>
              </a:tr>
            </a:tbl>
          </a:graphicData>
        </a:graphic>
      </p:graphicFrame>
      <p:cxnSp>
        <p:nvCxnSpPr>
          <p:cNvPr id="105" name="Straight Arrow Connector 104"/>
          <p:cNvCxnSpPr/>
          <p:nvPr/>
        </p:nvCxnSpPr>
        <p:spPr>
          <a:xfrm flipH="1" flipV="1">
            <a:off x="6941261" y="4709864"/>
            <a:ext cx="398742" cy="14939"/>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0" name="Rectangle 109"/>
          <p:cNvSpPr/>
          <p:nvPr/>
        </p:nvSpPr>
        <p:spPr bwMode="auto">
          <a:xfrm>
            <a:off x="7592733" y="3986441"/>
            <a:ext cx="1960186" cy="426249"/>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defTabSz="951028" fontAlgn="base">
              <a:spcBef>
                <a:spcPct val="0"/>
              </a:spcBef>
              <a:spcAft>
                <a:spcPct val="0"/>
              </a:spcAft>
            </a:pPr>
            <a:r>
              <a:rPr lang="en-US" sz="1836" dirty="0">
                <a:solidFill>
                  <a:schemeClr val="bg1"/>
                </a:solidFill>
                <a:latin typeface="+mj-lt"/>
                <a:cs typeface="Segoe UI Light" panose="020B0502040204020203" pitchFamily="34" charset="0"/>
              </a:rPr>
              <a:t>Result </a:t>
            </a:r>
            <a:r>
              <a:rPr lang="en-US" sz="1836" dirty="0" smtClean="0">
                <a:solidFill>
                  <a:schemeClr val="bg1"/>
                </a:solidFill>
                <a:latin typeface="+mj-lt"/>
                <a:cs typeface="Segoe UI Light" panose="020B0502040204020203" pitchFamily="34" charset="0"/>
              </a:rPr>
              <a:t>set</a:t>
            </a:r>
            <a:endParaRPr lang="en-US" sz="1836" dirty="0">
              <a:solidFill>
                <a:schemeClr val="bg1"/>
              </a:solidFill>
              <a:latin typeface="+mj-lt"/>
              <a:cs typeface="Segoe UI Light" panose="020B0502040204020203" pitchFamily="34" charset="0"/>
            </a:endParaRPr>
          </a:p>
        </p:txBody>
      </p:sp>
      <p:cxnSp>
        <p:nvCxnSpPr>
          <p:cNvPr id="116" name="Straight Arrow Connector 115"/>
          <p:cNvCxnSpPr/>
          <p:nvPr/>
        </p:nvCxnSpPr>
        <p:spPr>
          <a:xfrm flipH="1" flipV="1">
            <a:off x="4778540" y="4709864"/>
            <a:ext cx="398742" cy="14939"/>
          </a:xfrm>
          <a:prstGeom prst="straightConnector1">
            <a:avLst/>
          </a:prstGeom>
          <a:ln w="762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bwMode="auto">
          <a:xfrm>
            <a:off x="584359" y="3940977"/>
            <a:ext cx="2188984" cy="476827"/>
          </a:xfrm>
          <a:prstGeom prst="rect">
            <a:avLst/>
          </a:prstGeom>
          <a:no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7565" rIns="0" bIns="47565" numCol="1" rtlCol="0" anchor="b" anchorCtr="0" compatLnSpc="1">
            <a:prstTxWarp prst="textNoShape">
              <a:avLst/>
            </a:prstTxWarp>
          </a:bodyPr>
          <a:lstStyle/>
          <a:p>
            <a:pPr defTabSz="951028" fontAlgn="base">
              <a:spcBef>
                <a:spcPct val="0"/>
              </a:spcBef>
              <a:spcAft>
                <a:spcPct val="0"/>
              </a:spcAft>
            </a:pPr>
            <a:r>
              <a:rPr lang="en-US" sz="1836" dirty="0">
                <a:solidFill>
                  <a:schemeClr val="bg1"/>
                </a:solidFill>
                <a:latin typeface="+mj-lt"/>
                <a:cs typeface="Segoe UI Light" panose="020B0502040204020203" pitchFamily="34" charset="0"/>
              </a:rPr>
              <a:t>Result </a:t>
            </a:r>
            <a:r>
              <a:rPr lang="en-US" sz="1836" dirty="0" smtClean="0">
                <a:solidFill>
                  <a:schemeClr val="bg1"/>
                </a:solidFill>
                <a:latin typeface="+mj-lt"/>
                <a:cs typeface="Segoe UI Light" panose="020B0502040204020203" pitchFamily="34" charset="0"/>
              </a:rPr>
              <a:t>set</a:t>
            </a:r>
            <a:endParaRPr lang="en-US" sz="1836" dirty="0">
              <a:solidFill>
                <a:schemeClr val="bg1"/>
              </a:solidFill>
              <a:latin typeface="+mj-lt"/>
              <a:cs typeface="Segoe UI Light" panose="020B0502040204020203" pitchFamily="34" charset="0"/>
            </a:endParaRPr>
          </a:p>
        </p:txBody>
      </p:sp>
      <p:graphicFrame>
        <p:nvGraphicFramePr>
          <p:cNvPr id="119" name="Table 118"/>
          <p:cNvGraphicFramePr>
            <a:graphicFrameLocks noGrp="1"/>
          </p:cNvGraphicFramePr>
          <p:nvPr>
            <p:extLst/>
          </p:nvPr>
        </p:nvGraphicFramePr>
        <p:xfrm>
          <a:off x="584358" y="4419327"/>
          <a:ext cx="3825457" cy="679055"/>
        </p:xfrm>
        <a:graphic>
          <a:graphicData uri="http://schemas.openxmlformats.org/drawingml/2006/table">
            <a:tbl>
              <a:tblPr firstRow="1">
                <a:tableStyleId>{FABFCF23-3B69-468F-B69F-88F6DE6A72F2}</a:tableStyleId>
              </a:tblPr>
              <a:tblGrid>
                <a:gridCol w="3825457">
                  <a:extLst>
                    <a:ext uri="{9D8B030D-6E8A-4147-A177-3AD203B41FA5}">
                      <a16:colId xmlns="" xmlns:a16="http://schemas.microsoft.com/office/drawing/2014/main" val="20000"/>
                    </a:ext>
                  </a:extLst>
                </a:gridCol>
              </a:tblGrid>
              <a:tr h="292286">
                <a:tc>
                  <a:txBody>
                    <a:bodyPr/>
                    <a:lstStyle/>
                    <a:p>
                      <a:r>
                        <a:rPr lang="en-US" sz="1600" b="0" dirty="0" smtClean="0">
                          <a:latin typeface="Segoe UI Semibold" panose="020B0702040204020203" pitchFamily="34" charset="0"/>
                          <a:cs typeface="Segoe UI Semibold" panose="020B0702040204020203" pitchFamily="34" charset="0"/>
                        </a:rPr>
                        <a:t>Name</a:t>
                      </a:r>
                      <a:endParaRPr lang="en-US" sz="1600" b="0" dirty="0">
                        <a:latin typeface="Segoe UI Semibold" panose="020B0702040204020203" pitchFamily="34" charset="0"/>
                        <a:cs typeface="Segoe UI Semibold" panose="020B0702040204020203" pitchFamily="34" charset="0"/>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381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00000"/>
                    </a:solidFill>
                  </a:tcPr>
                </a:tc>
                <a:extLst>
                  <a:ext uri="{0D108BD9-81ED-4DB2-BD59-A6C34878D82A}">
                    <a16:rowId xmlns="" xmlns:a16="http://schemas.microsoft.com/office/drawing/2014/main" val="10000"/>
                  </a:ext>
                </a:extLst>
              </a:tr>
              <a:tr h="341955">
                <a:tc>
                  <a:txBody>
                    <a:bodyPr/>
                    <a:lstStyle/>
                    <a:p>
                      <a:r>
                        <a:rPr lang="en-US" sz="1600" dirty="0" smtClean="0">
                          <a:solidFill>
                            <a:schemeClr val="tx1"/>
                          </a:solidFill>
                          <a:latin typeface="+mj-lt"/>
                        </a:rPr>
                        <a:t>Wayne Jefferson</a:t>
                      </a:r>
                      <a:endParaRPr lang="en-US" sz="1600" dirty="0">
                        <a:solidFill>
                          <a:schemeClr val="tx1"/>
                        </a:solidFill>
                        <a:latin typeface="+mj-lt"/>
                      </a:endParaRPr>
                    </a:p>
                  </a:txBody>
                  <a:tcPr marL="93260" marR="93260" marT="46630" marB="46630">
                    <a:lnL w="12700" cap="flat" cmpd="sng" algn="ctr">
                      <a:noFill/>
                      <a:prstDash val="solid"/>
                      <a:round/>
                      <a:headEnd type="none" w="med" len="med"/>
                      <a:tailEnd type="none" w="med" len="med"/>
                    </a:lnL>
                    <a:lnR w="12700" cap="flat" cmpd="sng" algn="ctr">
                      <a:no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tx1">
                        <a:lumMod val="50000"/>
                      </a:schemeClr>
                    </a:solidFill>
                  </a:tcPr>
                </a:tc>
                <a:extLst>
                  <a:ext uri="{0D108BD9-81ED-4DB2-BD59-A6C34878D82A}">
                    <a16:rowId xmlns="" xmlns:a16="http://schemas.microsoft.com/office/drawing/2014/main" val="10001"/>
                  </a:ext>
                </a:extLst>
              </a:tr>
            </a:tbl>
          </a:graphicData>
        </a:graphic>
      </p:graphicFrame>
      <p:grpSp>
        <p:nvGrpSpPr>
          <p:cNvPr id="120" name="Group 4"/>
          <p:cNvGrpSpPr>
            <a:grpSpLocks noChangeAspect="1"/>
          </p:cNvGrpSpPr>
          <p:nvPr/>
        </p:nvGrpSpPr>
        <p:grpSpPr bwMode="auto">
          <a:xfrm>
            <a:off x="5824038" y="3543294"/>
            <a:ext cx="451640" cy="426779"/>
            <a:chOff x="4553" y="124"/>
            <a:chExt cx="654" cy="618"/>
          </a:xfrm>
        </p:grpSpPr>
        <p:sp>
          <p:nvSpPr>
            <p:cNvPr id="121"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6" name="Freeform 9"/>
            <p:cNvSpPr>
              <a:spLocks/>
            </p:cNvSpPr>
            <p:nvPr/>
          </p:nvSpPr>
          <p:spPr bwMode="auto">
            <a:xfrm>
              <a:off x="4553" y="437"/>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7" name="Freeform 10"/>
            <p:cNvSpPr>
              <a:spLocks/>
            </p:cNvSpPr>
            <p:nvPr/>
          </p:nvSpPr>
          <p:spPr bwMode="auto">
            <a:xfrm>
              <a:off x="4553" y="372"/>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8" name="Freeform 11"/>
            <p:cNvSpPr>
              <a:spLocks/>
            </p:cNvSpPr>
            <p:nvPr/>
          </p:nvSpPr>
          <p:spPr bwMode="auto">
            <a:xfrm>
              <a:off x="4783" y="372"/>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chemeClr val="tx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0" name="Freeform 13"/>
            <p:cNvSpPr>
              <a:spLocks noEditPoints="1"/>
            </p:cNvSpPr>
            <p:nvPr/>
          </p:nvSpPr>
          <p:spPr bwMode="auto">
            <a:xfrm>
              <a:off x="4762" y="124"/>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1" name="TextBox 130"/>
          <p:cNvSpPr txBox="1"/>
          <p:nvPr/>
        </p:nvSpPr>
        <p:spPr>
          <a:xfrm>
            <a:off x="6772164" y="6000716"/>
            <a:ext cx="5561510" cy="550647"/>
          </a:xfrm>
          <a:prstGeom prst="rect">
            <a:avLst/>
          </a:prstGeom>
          <a:noFill/>
        </p:spPr>
        <p:txBody>
          <a:bodyPr wrap="square" lIns="186521" tIns="149217" rIns="186521" bIns="149217" rtlCol="0">
            <a:spAutoFit/>
          </a:bodyPr>
          <a:lstStyle/>
          <a:p>
            <a:pPr marL="0" lvl="1">
              <a:lnSpc>
                <a:spcPct val="90000"/>
              </a:lnSpc>
              <a:spcAft>
                <a:spcPts val="612"/>
              </a:spcAft>
            </a:pPr>
            <a:r>
              <a:rPr lang="en-US" sz="1800" i="1" dirty="0" smtClean="0">
                <a:solidFill>
                  <a:schemeClr val="bg1"/>
                </a:solidFill>
                <a:latin typeface="+mj-lt"/>
              </a:rPr>
              <a:t>Ciphertext</a:t>
            </a:r>
            <a:endParaRPr lang="en-US" sz="1800" i="1" dirty="0">
              <a:solidFill>
                <a:schemeClr val="bg1"/>
              </a:solidFill>
              <a:latin typeface="+mj-lt"/>
            </a:endParaRPr>
          </a:p>
        </p:txBody>
      </p:sp>
    </p:spTree>
    <p:extLst>
      <p:ext uri="{BB962C8B-B14F-4D97-AF65-F5344CB8AC3E}">
        <p14:creationId xmlns:p14="http://schemas.microsoft.com/office/powerpoint/2010/main" val="425965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500"/>
                                        <p:tgtEl>
                                          <p:spTgt spid="3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wipe(left)">
                                      <p:cBhvr>
                                        <p:cTn id="16" dur="500"/>
                                        <p:tgtEl>
                                          <p:spTgt spid="65"/>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0"/>
                                        </p:tgtEl>
                                        <p:attrNameLst>
                                          <p:attrName>style.visibility</p:attrName>
                                        </p:attrNameLst>
                                      </p:cBhvr>
                                      <p:to>
                                        <p:strVal val="visible"/>
                                      </p:to>
                                    </p:set>
                                    <p:animEffect transition="in" filter="fade">
                                      <p:cBhvr>
                                        <p:cTn id="25" dur="500"/>
                                        <p:tgtEl>
                                          <p:spTgt spid="110"/>
                                        </p:tgtEl>
                                      </p:cBhvr>
                                    </p:animEffect>
                                  </p:childTnLst>
                                </p:cTn>
                              </p:par>
                              <p:par>
                                <p:cTn id="26" presetID="10" presetClass="entr" presetSubtype="0" fill="hold" nodeType="withEffect">
                                  <p:stCondLst>
                                    <p:cond delay="0"/>
                                  </p:stCondLst>
                                  <p:childTnLst>
                                    <p:set>
                                      <p:cBhvr>
                                        <p:cTn id="27" dur="1" fill="hold">
                                          <p:stCondLst>
                                            <p:cond delay="0"/>
                                          </p:stCondLst>
                                        </p:cTn>
                                        <p:tgtEl>
                                          <p:spTgt spid="104"/>
                                        </p:tgtEl>
                                        <p:attrNameLst>
                                          <p:attrName>style.visibility</p:attrName>
                                        </p:attrNameLst>
                                      </p:cBhvr>
                                      <p:to>
                                        <p:strVal val="visible"/>
                                      </p:to>
                                    </p:set>
                                    <p:animEffect transition="in" filter="fade">
                                      <p:cBhvr>
                                        <p:cTn id="28" dur="500"/>
                                        <p:tgtEl>
                                          <p:spTgt spid="104"/>
                                        </p:tgtEl>
                                      </p:cBhvr>
                                    </p:animEffect>
                                  </p:childTnLst>
                                </p:cTn>
                              </p:par>
                            </p:childTnLst>
                          </p:cTn>
                        </p:par>
                        <p:par>
                          <p:cTn id="29" fill="hold">
                            <p:stCondLst>
                              <p:cond delay="500"/>
                            </p:stCondLst>
                            <p:childTnLst>
                              <p:par>
                                <p:cTn id="30" presetID="22" presetClass="entr" presetSubtype="2" fill="hold" nodeType="after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wipe(right)">
                                      <p:cBhvr>
                                        <p:cTn id="32" dur="500"/>
                                        <p:tgtEl>
                                          <p:spTgt spid="1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116"/>
                                        </p:tgtEl>
                                        <p:attrNameLst>
                                          <p:attrName>style.visibility</p:attrName>
                                        </p:attrNameLst>
                                      </p:cBhvr>
                                      <p:to>
                                        <p:strVal val="visible"/>
                                      </p:to>
                                    </p:set>
                                    <p:animEffect transition="in" filter="wipe(right)">
                                      <p:cBhvr>
                                        <p:cTn id="37" dur="500"/>
                                        <p:tgtEl>
                                          <p:spTgt spid="116"/>
                                        </p:tgtEl>
                                      </p:cBhvr>
                                    </p:animEffect>
                                  </p:childTnLst>
                                </p:cTn>
                              </p:par>
                            </p:childTnLst>
                          </p:cTn>
                        </p:par>
                        <p:par>
                          <p:cTn id="38" fill="hold">
                            <p:stCondLst>
                              <p:cond delay="500"/>
                            </p:stCondLst>
                            <p:childTnLst>
                              <p:par>
                                <p:cTn id="39" presetID="10" presetClass="entr" presetSubtype="0" fill="hold" grpId="0" nodeType="afterEffect">
                                  <p:stCondLst>
                                    <p:cond delay="0"/>
                                  </p:stCondLst>
                                  <p:childTnLst>
                                    <p:set>
                                      <p:cBhvr>
                                        <p:cTn id="40" dur="1" fill="hold">
                                          <p:stCondLst>
                                            <p:cond delay="0"/>
                                          </p:stCondLst>
                                        </p:cTn>
                                        <p:tgtEl>
                                          <p:spTgt spid="118"/>
                                        </p:tgtEl>
                                        <p:attrNameLst>
                                          <p:attrName>style.visibility</p:attrName>
                                        </p:attrNameLst>
                                      </p:cBhvr>
                                      <p:to>
                                        <p:strVal val="visible"/>
                                      </p:to>
                                    </p:set>
                                    <p:animEffect transition="in" filter="fade">
                                      <p:cBhvr>
                                        <p:cTn id="41" dur="500"/>
                                        <p:tgtEl>
                                          <p:spTgt spid="118"/>
                                        </p:tgtEl>
                                      </p:cBhvr>
                                    </p:animEffect>
                                  </p:childTnLst>
                                </p:cTn>
                              </p:par>
                              <p:par>
                                <p:cTn id="42" presetID="10" presetClass="entr" presetSubtype="0" fill="hold" nodeType="withEffect">
                                  <p:stCondLst>
                                    <p:cond delay="0"/>
                                  </p:stCondLst>
                                  <p:childTnLst>
                                    <p:set>
                                      <p:cBhvr>
                                        <p:cTn id="43" dur="1" fill="hold">
                                          <p:stCondLst>
                                            <p:cond delay="0"/>
                                          </p:stCondLst>
                                        </p:cTn>
                                        <p:tgtEl>
                                          <p:spTgt spid="119"/>
                                        </p:tgtEl>
                                        <p:attrNameLst>
                                          <p:attrName>style.visibility</p:attrName>
                                        </p:attrNameLst>
                                      </p:cBhvr>
                                      <p:to>
                                        <p:strVal val="visible"/>
                                      </p:to>
                                    </p:set>
                                    <p:animEffect transition="in" filter="fade">
                                      <p:cBhvr>
                                        <p:cTn id="44" dur="500"/>
                                        <p:tgtEl>
                                          <p:spTgt spid="1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110" grpId="0"/>
      <p:bldP spid="1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9293" y="0"/>
            <a:ext cx="12481424" cy="6994525"/>
          </a:xfrm>
          <a:prstGeom prst="rect">
            <a:avLst/>
          </a:prstGeom>
        </p:spPr>
      </p:pic>
      <p:sp>
        <p:nvSpPr>
          <p:cNvPr id="6" name="Rectangle 5"/>
          <p:cNvSpPr/>
          <p:nvPr/>
        </p:nvSpPr>
        <p:spPr bwMode="auto">
          <a:xfrm>
            <a:off x="0" y="-11430"/>
            <a:ext cx="5669280" cy="700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293110" y="2412324"/>
            <a:ext cx="4885559" cy="3539430"/>
          </a:xfrm>
        </p:spPr>
        <p:txBody>
          <a:bodyPr/>
          <a:lstStyle/>
          <a:p>
            <a:pPr>
              <a:lnSpc>
                <a:spcPct val="100000"/>
              </a:lnSpc>
              <a:spcBef>
                <a:spcPts val="1000"/>
              </a:spcBef>
            </a:pPr>
            <a:r>
              <a:rPr lang="en-US" sz="2800" dirty="0"/>
              <a:t>Real-Time Operational Analytics</a:t>
            </a:r>
          </a:p>
          <a:p>
            <a:pPr>
              <a:lnSpc>
                <a:spcPct val="100000"/>
              </a:lnSpc>
              <a:spcBef>
                <a:spcPts val="2000"/>
              </a:spcBef>
            </a:pPr>
            <a:r>
              <a:rPr lang="en-US" sz="2800" dirty="0"/>
              <a:t>In-Memory Optimization (OLTP) enhancements</a:t>
            </a:r>
          </a:p>
          <a:p>
            <a:pPr>
              <a:lnSpc>
                <a:spcPct val="100000"/>
              </a:lnSpc>
              <a:spcBef>
                <a:spcPts val="2000"/>
              </a:spcBef>
            </a:pPr>
            <a:r>
              <a:rPr lang="en-US" sz="2800" dirty="0"/>
              <a:t>Stretch Database</a:t>
            </a:r>
          </a:p>
          <a:p>
            <a:pPr>
              <a:lnSpc>
                <a:spcPct val="100000"/>
              </a:lnSpc>
              <a:spcBef>
                <a:spcPts val="2000"/>
              </a:spcBef>
            </a:pPr>
            <a:r>
              <a:rPr lang="en-US" sz="2800" dirty="0"/>
              <a:t>Always Encrypted</a:t>
            </a:r>
          </a:p>
        </p:txBody>
      </p:sp>
      <p:sp>
        <p:nvSpPr>
          <p:cNvPr id="2" name="Title 1"/>
          <p:cNvSpPr>
            <a:spLocks noGrp="1"/>
          </p:cNvSpPr>
          <p:nvPr>
            <p:ph type="title"/>
          </p:nvPr>
        </p:nvSpPr>
        <p:spPr/>
        <p:txBody>
          <a:bodyPr/>
          <a:lstStyle/>
          <a:p>
            <a:r>
              <a:rPr lang="en-US" sz="5800" dirty="0"/>
              <a:t>Summary of </a:t>
            </a:r>
            <a:r>
              <a:rPr lang="en-US" sz="5800" dirty="0" smtClean="0"/>
              <a:t/>
            </a:r>
            <a:br>
              <a:rPr lang="en-US" sz="5800" dirty="0" smtClean="0"/>
            </a:br>
            <a:r>
              <a:rPr lang="en-US" sz="5800" dirty="0" smtClean="0"/>
              <a:t>Day </a:t>
            </a:r>
            <a:r>
              <a:rPr lang="en-US" sz="5800" dirty="0"/>
              <a:t>1</a:t>
            </a:r>
            <a:endParaRPr lang="en-US" sz="5800" dirty="0">
              <a:solidFill>
                <a:schemeClr val="tx1"/>
              </a:solidFill>
            </a:endParaRPr>
          </a:p>
        </p:txBody>
      </p:sp>
    </p:spTree>
    <p:extLst>
      <p:ext uri="{BB962C8B-B14F-4D97-AF65-F5344CB8AC3E}">
        <p14:creationId xmlns:p14="http://schemas.microsoft.com/office/powerpoint/2010/main" val="1835597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7" name="Group 26"/>
          <p:cNvGrpSpPr/>
          <p:nvPr/>
        </p:nvGrpSpPr>
        <p:grpSpPr>
          <a:xfrm>
            <a:off x="9043683" y="3948351"/>
            <a:ext cx="906582" cy="1327092"/>
            <a:chOff x="11279430" y="3693331"/>
            <a:chExt cx="997167" cy="1459694"/>
          </a:xfrm>
        </p:grpSpPr>
        <p:sp>
          <p:nvSpPr>
            <p:cNvPr id="22" name="Rectangle 21"/>
            <p:cNvSpPr/>
            <p:nvPr/>
          </p:nvSpPr>
          <p:spPr bwMode="auto">
            <a:xfrm>
              <a:off x="11279430" y="3693331"/>
              <a:ext cx="997167" cy="1459694"/>
            </a:xfrm>
            <a:prstGeom prst="rect">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3" name="Rounded Rectangle 22"/>
            <p:cNvSpPr/>
            <p:nvPr/>
          </p:nvSpPr>
          <p:spPr bwMode="auto">
            <a:xfrm>
              <a:off x="11416350" y="4226669"/>
              <a:ext cx="123157" cy="448798"/>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Oval 23"/>
            <p:cNvSpPr/>
            <p:nvPr/>
          </p:nvSpPr>
          <p:spPr bwMode="auto">
            <a:xfrm>
              <a:off x="11445397" y="4265389"/>
              <a:ext cx="65062" cy="65062"/>
            </a:xfrm>
            <a:prstGeom prst="ellipse">
              <a:avLst/>
            </a:prstGeom>
            <a:solidFill>
              <a:schemeClr val="tx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4" name="Oval 113"/>
            <p:cNvSpPr/>
            <p:nvPr/>
          </p:nvSpPr>
          <p:spPr bwMode="auto">
            <a:xfrm>
              <a:off x="11611273" y="4254149"/>
              <a:ext cx="380187" cy="38018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Half Frame 24"/>
            <p:cNvSpPr/>
            <p:nvPr/>
          </p:nvSpPr>
          <p:spPr bwMode="auto">
            <a:xfrm>
              <a:off x="11353801" y="3775869"/>
              <a:ext cx="62549" cy="69917"/>
            </a:xfrm>
            <a:prstGeom prst="halfFram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5" name="Group 184"/>
          <p:cNvGrpSpPr>
            <a:grpSpLocks noChangeAspect="1"/>
          </p:cNvGrpSpPr>
          <p:nvPr/>
        </p:nvGrpSpPr>
        <p:grpSpPr>
          <a:xfrm>
            <a:off x="9541585" y="5938717"/>
            <a:ext cx="473875" cy="615375"/>
            <a:chOff x="7716230" y="2584442"/>
            <a:chExt cx="822843" cy="1068544"/>
          </a:xfrm>
          <a:solidFill>
            <a:schemeClr val="bg1"/>
          </a:solidFill>
        </p:grpSpPr>
        <p:sp>
          <p:nvSpPr>
            <p:cNvPr id="218" name="Oval 217"/>
            <p:cNvSpPr>
              <a:spLocks noChangeArrowheads="1"/>
            </p:cNvSpPr>
            <p:nvPr/>
          </p:nvSpPr>
          <p:spPr bwMode="auto">
            <a:xfrm>
              <a:off x="7730307" y="2584442"/>
              <a:ext cx="794690" cy="151004"/>
            </a:xfrm>
            <a:prstGeom prst="ellipse">
              <a:avLst/>
            </a:pr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sz="900" kern="0" dirty="0">
                <a:solidFill>
                  <a:schemeClr val="bg1"/>
                </a:solidFill>
                <a:latin typeface="Segoe UI"/>
              </a:endParaRPr>
            </a:p>
          </p:txBody>
        </p:sp>
        <p:sp>
          <p:nvSpPr>
            <p:cNvPr id="220" name="Freeform 123"/>
            <p:cNvSpPr>
              <a:spLocks noEditPoints="1"/>
            </p:cNvSpPr>
            <p:nvPr/>
          </p:nvSpPr>
          <p:spPr bwMode="auto">
            <a:xfrm>
              <a:off x="7716230" y="2689379"/>
              <a:ext cx="822843" cy="963607"/>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grpFill/>
            <a:ln>
              <a:noFill/>
            </a:ln>
            <a:extLst/>
          </p:spPr>
          <p:txBody>
            <a:bodyPr vert="horz" wrap="square" lIns="91388" tIns="45694" rIns="91388" bIns="45694" numCol="1" anchor="t" anchorCtr="0" compatLnSpc="1">
              <a:prstTxWarp prst="textNoShape">
                <a:avLst/>
              </a:prstTxWarp>
            </a:bodyPr>
            <a:lstStyle/>
            <a:p>
              <a:pPr defTabSz="932060">
                <a:defRPr/>
              </a:pPr>
              <a:endParaRPr lang="en-US" sz="900" kern="0" dirty="0">
                <a:solidFill>
                  <a:schemeClr val="bg1"/>
                </a:solidFill>
                <a:latin typeface="Segoe UI"/>
              </a:endParaRPr>
            </a:p>
          </p:txBody>
        </p:sp>
      </p:grpSp>
      <p:sp>
        <p:nvSpPr>
          <p:cNvPr id="221" name="Freeform 5"/>
          <p:cNvSpPr>
            <a:spLocks noEditPoints="1"/>
          </p:cNvSpPr>
          <p:nvPr/>
        </p:nvSpPr>
        <p:spPr bwMode="auto">
          <a:xfrm>
            <a:off x="9029394" y="5660830"/>
            <a:ext cx="412487" cy="869922"/>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Oval 161"/>
          <p:cNvSpPr/>
          <p:nvPr/>
        </p:nvSpPr>
        <p:spPr bwMode="auto">
          <a:xfrm>
            <a:off x="9126876" y="2808699"/>
            <a:ext cx="753910" cy="753910"/>
          </a:xfrm>
          <a:prstGeom prst="ellipse">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sp>
        <p:nvSpPr>
          <p:cNvPr id="4" name="TextBox 3"/>
          <p:cNvSpPr txBox="1"/>
          <p:nvPr/>
        </p:nvSpPr>
        <p:spPr>
          <a:xfrm>
            <a:off x="296279" y="4611897"/>
            <a:ext cx="1109599" cy="707886"/>
          </a:xfrm>
          <a:prstGeom prst="rect">
            <a:avLst/>
          </a:prstGeom>
          <a:noFill/>
        </p:spPr>
        <p:txBody>
          <a:bodyPr wrap="none" rtlCol="0">
            <a:spAutoFit/>
          </a:bodyPr>
          <a:lstStyle/>
          <a:p>
            <a:pPr algn="ctr"/>
            <a:r>
              <a:rPr lang="en-US" sz="2000" dirty="0">
                <a:solidFill>
                  <a:schemeClr val="bg1"/>
                </a:solidFill>
                <a:latin typeface="Segoe Pro SemiLight" panose="020B0402040204020203" pitchFamily="34" charset="0"/>
              </a:rPr>
              <a:t>Security </a:t>
            </a:r>
          </a:p>
          <a:p>
            <a:pPr algn="ctr"/>
            <a:r>
              <a:rPr lang="en-US" sz="2000" dirty="0">
                <a:solidFill>
                  <a:schemeClr val="bg1"/>
                </a:solidFill>
                <a:latin typeface="Segoe Pro SemiLight" panose="020B0402040204020203" pitchFamily="34" charset="0"/>
              </a:rPr>
              <a:t>o</a:t>
            </a:r>
            <a:r>
              <a:rPr lang="en-US" sz="2000" dirty="0" smtClean="0">
                <a:solidFill>
                  <a:schemeClr val="bg1"/>
                </a:solidFill>
                <a:latin typeface="Segoe Pro SemiLight" panose="020B0402040204020203" pitchFamily="34" charset="0"/>
              </a:rPr>
              <a:t>fficer</a:t>
            </a:r>
            <a:endParaRPr lang="en-US" sz="2000" dirty="0">
              <a:solidFill>
                <a:schemeClr val="bg1"/>
              </a:solidFill>
              <a:latin typeface="Segoe Pro SemiLight" panose="020B0402040204020203" pitchFamily="34" charset="0"/>
            </a:endParaRPr>
          </a:p>
        </p:txBody>
      </p:sp>
      <p:sp>
        <p:nvSpPr>
          <p:cNvPr id="119" name="Right Arrow 118"/>
          <p:cNvSpPr/>
          <p:nvPr/>
        </p:nvSpPr>
        <p:spPr>
          <a:xfrm>
            <a:off x="1599183" y="1377869"/>
            <a:ext cx="5320791" cy="9978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smtClean="0">
                <a:latin typeface="+mj-lt"/>
              </a:rPr>
              <a:t>1. Generate </a:t>
            </a:r>
            <a:r>
              <a:rPr lang="en-US" sz="2400" dirty="0">
                <a:latin typeface="+mj-lt"/>
              </a:rPr>
              <a:t>CEKs and </a:t>
            </a:r>
            <a:r>
              <a:rPr lang="en-US" sz="2400" dirty="0" smtClean="0">
                <a:latin typeface="+mj-lt"/>
              </a:rPr>
              <a:t>master </a:t>
            </a:r>
            <a:r>
              <a:rPr lang="en-US" sz="2400" dirty="0">
                <a:latin typeface="+mj-lt"/>
              </a:rPr>
              <a:t>k</a:t>
            </a:r>
            <a:r>
              <a:rPr lang="en-US" sz="2400" dirty="0" smtClean="0">
                <a:latin typeface="+mj-lt"/>
              </a:rPr>
              <a:t>ey</a:t>
            </a:r>
            <a:endParaRPr lang="en-US" sz="2400" dirty="0">
              <a:latin typeface="+mj-lt"/>
            </a:endParaRPr>
          </a:p>
        </p:txBody>
      </p:sp>
      <p:sp>
        <p:nvSpPr>
          <p:cNvPr id="120" name="Right Arrow 119"/>
          <p:cNvSpPr/>
          <p:nvPr/>
        </p:nvSpPr>
        <p:spPr>
          <a:xfrm>
            <a:off x="1621583" y="2681962"/>
            <a:ext cx="5320791" cy="9978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rPr>
              <a:t>2. Encrypt CEK</a:t>
            </a:r>
          </a:p>
        </p:txBody>
      </p:sp>
      <p:sp>
        <p:nvSpPr>
          <p:cNvPr id="121" name="Right Arrow 120"/>
          <p:cNvSpPr/>
          <p:nvPr/>
        </p:nvSpPr>
        <p:spPr>
          <a:xfrm>
            <a:off x="1621583" y="4112988"/>
            <a:ext cx="5320791" cy="9978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rPr>
              <a:t>3. Store </a:t>
            </a:r>
            <a:r>
              <a:rPr lang="en-US" sz="2400" dirty="0" smtClean="0">
                <a:latin typeface="+mj-lt"/>
              </a:rPr>
              <a:t>master </a:t>
            </a:r>
            <a:r>
              <a:rPr lang="en-US" sz="2400" dirty="0">
                <a:latin typeface="+mj-lt"/>
              </a:rPr>
              <a:t>k</a:t>
            </a:r>
            <a:r>
              <a:rPr lang="en-US" sz="2400" dirty="0" smtClean="0">
                <a:latin typeface="+mj-lt"/>
              </a:rPr>
              <a:t>ey securely</a:t>
            </a:r>
            <a:endParaRPr lang="en-US" sz="2400" dirty="0">
              <a:latin typeface="+mj-lt"/>
            </a:endParaRPr>
          </a:p>
        </p:txBody>
      </p:sp>
      <p:sp>
        <p:nvSpPr>
          <p:cNvPr id="122" name="Right Arrow 121"/>
          <p:cNvSpPr/>
          <p:nvPr/>
        </p:nvSpPr>
        <p:spPr>
          <a:xfrm>
            <a:off x="1621582" y="5471232"/>
            <a:ext cx="5320791" cy="997818"/>
          </a:xfrm>
          <a:prstGeom prst="right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latin typeface="+mj-lt"/>
              </a:rPr>
              <a:t>4. Upload </a:t>
            </a:r>
            <a:r>
              <a:rPr lang="en-US" sz="2400" dirty="0" smtClean="0">
                <a:latin typeface="+mj-lt"/>
              </a:rPr>
              <a:t>encrypted </a:t>
            </a:r>
            <a:r>
              <a:rPr lang="en-US" sz="2400" dirty="0">
                <a:latin typeface="+mj-lt"/>
              </a:rPr>
              <a:t>CEK to DB</a:t>
            </a:r>
          </a:p>
        </p:txBody>
      </p:sp>
      <p:pic>
        <p:nvPicPr>
          <p:cNvPr id="76" name="Picture 75"/>
          <p:cNvPicPr>
            <a:picLocks noChangeAspect="1"/>
          </p:cNvPicPr>
          <p:nvPr/>
        </p:nvPicPr>
        <p:blipFill>
          <a:blip r:embed="rId3"/>
          <a:stretch>
            <a:fillRect/>
          </a:stretch>
        </p:blipFill>
        <p:spPr>
          <a:xfrm>
            <a:off x="472340" y="2096885"/>
            <a:ext cx="737316" cy="2459736"/>
          </a:xfrm>
          <a:prstGeom prst="rect">
            <a:avLst/>
          </a:prstGeom>
        </p:spPr>
      </p:pic>
      <p:grpSp>
        <p:nvGrpSpPr>
          <p:cNvPr id="17" name="Group 16"/>
          <p:cNvGrpSpPr/>
          <p:nvPr/>
        </p:nvGrpSpPr>
        <p:grpSpPr>
          <a:xfrm>
            <a:off x="7782926" y="1518829"/>
            <a:ext cx="678028" cy="719158"/>
            <a:chOff x="9408373" y="170973"/>
            <a:chExt cx="923919" cy="979965"/>
          </a:xfrm>
        </p:grpSpPr>
        <p:grpSp>
          <p:nvGrpSpPr>
            <p:cNvPr id="79" name="Group 4"/>
            <p:cNvGrpSpPr>
              <a:grpSpLocks noChangeAspect="1"/>
            </p:cNvGrpSpPr>
            <p:nvPr/>
          </p:nvGrpSpPr>
          <p:grpSpPr bwMode="auto">
            <a:xfrm>
              <a:off x="9408373" y="557213"/>
              <a:ext cx="547688" cy="593725"/>
              <a:chOff x="4639" y="351"/>
              <a:chExt cx="345" cy="374"/>
            </a:xfrm>
          </p:grpSpPr>
          <p:sp>
            <p:nvSpPr>
              <p:cNvPr id="82"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6"/>
              <p:cNvSpPr>
                <a:spLocks/>
              </p:cNvSpPr>
              <p:nvPr/>
            </p:nvSpPr>
            <p:spPr bwMode="auto">
              <a:xfrm>
                <a:off x="4639" y="358"/>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7"/>
              <p:cNvSpPr>
                <a:spLocks/>
              </p:cNvSpPr>
              <p:nvPr/>
            </p:nvSpPr>
            <p:spPr bwMode="auto">
              <a:xfrm>
                <a:off x="4863" y="351"/>
                <a:ext cx="121" cy="120"/>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2" name="Freeform 12"/>
            <p:cNvSpPr>
              <a:spLocks noEditPoints="1"/>
            </p:cNvSpPr>
            <p:nvPr/>
          </p:nvSpPr>
          <p:spPr bwMode="auto">
            <a:xfrm>
              <a:off x="9736979" y="170973"/>
              <a:ext cx="595313" cy="593726"/>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24" name="Rectangle 123"/>
          <p:cNvSpPr/>
          <p:nvPr/>
        </p:nvSpPr>
        <p:spPr>
          <a:xfrm>
            <a:off x="7309502" y="4073288"/>
            <a:ext cx="1609736" cy="1077218"/>
          </a:xfrm>
          <a:prstGeom prst="rect">
            <a:avLst/>
          </a:prstGeom>
        </p:spPr>
        <p:txBody>
          <a:bodyPr wrap="none">
            <a:spAutoFit/>
          </a:bodyPr>
          <a:lstStyle/>
          <a:p>
            <a:pPr algn="r"/>
            <a:r>
              <a:rPr lang="en-US" sz="1600" dirty="0">
                <a:solidFill>
                  <a:schemeClr val="bg1"/>
                </a:solidFill>
                <a:latin typeface="+mn-lt"/>
              </a:rPr>
              <a:t>CMK </a:t>
            </a:r>
            <a:r>
              <a:rPr lang="en-US" sz="1600" dirty="0" smtClean="0">
                <a:solidFill>
                  <a:schemeClr val="bg1"/>
                </a:solidFill>
                <a:latin typeface="+mn-lt"/>
              </a:rPr>
              <a:t>store</a:t>
            </a:r>
            <a:r>
              <a:rPr lang="en-US" sz="1600" dirty="0">
                <a:solidFill>
                  <a:schemeClr val="bg1"/>
                </a:solidFill>
                <a:latin typeface="+mn-lt"/>
              </a:rPr>
              <a:t>:</a:t>
            </a:r>
          </a:p>
          <a:p>
            <a:pPr algn="r"/>
            <a:r>
              <a:rPr lang="en-US" sz="1600" dirty="0">
                <a:solidFill>
                  <a:schemeClr val="bg1"/>
                </a:solidFill>
                <a:latin typeface="+mn-lt"/>
              </a:rPr>
              <a:t>Certificate </a:t>
            </a:r>
            <a:r>
              <a:rPr lang="en-US" sz="1600" dirty="0" smtClean="0">
                <a:solidFill>
                  <a:schemeClr val="bg1"/>
                </a:solidFill>
                <a:latin typeface="+mn-lt"/>
              </a:rPr>
              <a:t>store</a:t>
            </a:r>
            <a:endParaRPr lang="en-US" sz="1600" dirty="0">
              <a:solidFill>
                <a:schemeClr val="bg1"/>
              </a:solidFill>
              <a:latin typeface="+mn-lt"/>
            </a:endParaRPr>
          </a:p>
          <a:p>
            <a:pPr algn="r"/>
            <a:r>
              <a:rPr lang="en-US" sz="1600" dirty="0">
                <a:solidFill>
                  <a:schemeClr val="bg1"/>
                </a:solidFill>
                <a:latin typeface="+mn-lt"/>
              </a:rPr>
              <a:t>HSM</a:t>
            </a:r>
          </a:p>
          <a:p>
            <a:pPr algn="r"/>
            <a:r>
              <a:rPr lang="en-US" sz="1600" dirty="0">
                <a:solidFill>
                  <a:schemeClr val="bg1"/>
                </a:solidFill>
                <a:latin typeface="+mn-lt"/>
              </a:rPr>
              <a:t>Azure Key </a:t>
            </a:r>
            <a:r>
              <a:rPr lang="en-US" sz="1600" dirty="0" smtClean="0">
                <a:solidFill>
                  <a:schemeClr val="bg1"/>
                </a:solidFill>
                <a:latin typeface="+mn-lt"/>
              </a:rPr>
              <a:t>Vault</a:t>
            </a:r>
            <a:endParaRPr lang="en-US" sz="1600" dirty="0">
              <a:latin typeface="+mn-lt"/>
            </a:endParaRPr>
          </a:p>
        </p:txBody>
      </p:sp>
      <p:grpSp>
        <p:nvGrpSpPr>
          <p:cNvPr id="18" name="Group 17"/>
          <p:cNvGrpSpPr/>
          <p:nvPr/>
        </p:nvGrpSpPr>
        <p:grpSpPr>
          <a:xfrm rot="21347284">
            <a:off x="9274300" y="2990589"/>
            <a:ext cx="500286" cy="393213"/>
            <a:chOff x="11188268" y="2692464"/>
            <a:chExt cx="1247363" cy="980396"/>
          </a:xfrm>
        </p:grpSpPr>
        <p:grpSp>
          <p:nvGrpSpPr>
            <p:cNvPr id="152" name="Group 151"/>
            <p:cNvGrpSpPr/>
            <p:nvPr/>
          </p:nvGrpSpPr>
          <p:grpSpPr>
            <a:xfrm rot="19478435">
              <a:off x="11511711" y="2692893"/>
              <a:ext cx="923920" cy="979967"/>
              <a:chOff x="9408373" y="170973"/>
              <a:chExt cx="923919" cy="979966"/>
            </a:xfrm>
          </p:grpSpPr>
          <p:grpSp>
            <p:nvGrpSpPr>
              <p:cNvPr id="153" name="Group 4"/>
              <p:cNvGrpSpPr>
                <a:grpSpLocks noChangeAspect="1"/>
              </p:cNvGrpSpPr>
              <p:nvPr/>
            </p:nvGrpSpPr>
            <p:grpSpPr bwMode="auto">
              <a:xfrm>
                <a:off x="9408373" y="552451"/>
                <a:ext cx="547688" cy="598488"/>
                <a:chOff x="4639" y="348"/>
                <a:chExt cx="345" cy="377"/>
              </a:xfrm>
            </p:grpSpPr>
            <p:sp>
              <p:nvSpPr>
                <p:cNvPr id="155"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6"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7" name="Freeform 7"/>
                <p:cNvSpPr>
                  <a:spLocks/>
                </p:cNvSpPr>
                <p:nvPr/>
              </p:nvSpPr>
              <p:spPr bwMode="auto">
                <a:xfrm>
                  <a:off x="4863" y="348"/>
                  <a:ext cx="121" cy="120"/>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chemeClr val="tx1">
                    <a:lumMod val="6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54" name="Freeform 12"/>
              <p:cNvSpPr>
                <a:spLocks noEditPoints="1"/>
              </p:cNvSpPr>
              <p:nvPr/>
            </p:nvSpPr>
            <p:spPr bwMode="auto">
              <a:xfrm>
                <a:off x="9736979" y="170973"/>
                <a:ext cx="595313" cy="593726"/>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58" name="Group 4"/>
            <p:cNvGrpSpPr>
              <a:grpSpLocks noChangeAspect="1"/>
            </p:cNvGrpSpPr>
            <p:nvPr/>
          </p:nvGrpSpPr>
          <p:grpSpPr bwMode="auto">
            <a:xfrm rot="19407976">
              <a:off x="11188268" y="2692464"/>
              <a:ext cx="901700" cy="935038"/>
              <a:chOff x="4639" y="124"/>
              <a:chExt cx="568" cy="589"/>
            </a:xfrm>
          </p:grpSpPr>
          <p:sp>
            <p:nvSpPr>
              <p:cNvPr id="159"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0"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1"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3" name="Freeform 7"/>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5" name="Freeform 8"/>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6" name="Freeform 9"/>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8" name="Freeform 10"/>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9" name="Freeform 11"/>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0" name="Freeform 12"/>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1" name="Freeform 13"/>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nvGrpSpPr>
          <p:cNvPr id="180" name="Group 179"/>
          <p:cNvGrpSpPr/>
          <p:nvPr/>
        </p:nvGrpSpPr>
        <p:grpSpPr>
          <a:xfrm>
            <a:off x="9349855" y="2926351"/>
            <a:ext cx="334360" cy="493206"/>
            <a:chOff x="12647198" y="1718034"/>
            <a:chExt cx="334360" cy="493206"/>
          </a:xfrm>
        </p:grpSpPr>
        <p:sp>
          <p:nvSpPr>
            <p:cNvPr id="181" name="Oval 180"/>
            <p:cNvSpPr/>
            <p:nvPr/>
          </p:nvSpPr>
          <p:spPr bwMode="auto">
            <a:xfrm>
              <a:off x="12750030" y="1964637"/>
              <a:ext cx="160258" cy="1963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grpSp>
          <p:nvGrpSpPr>
            <p:cNvPr id="182" name="Group 16"/>
            <p:cNvGrpSpPr>
              <a:grpSpLocks noChangeAspect="1"/>
            </p:cNvGrpSpPr>
            <p:nvPr/>
          </p:nvGrpSpPr>
          <p:grpSpPr bwMode="auto">
            <a:xfrm>
              <a:off x="12647198" y="1718034"/>
              <a:ext cx="334360" cy="493206"/>
              <a:chOff x="7468" y="893"/>
              <a:chExt cx="341" cy="503"/>
            </a:xfrm>
          </p:grpSpPr>
          <p:sp>
            <p:nvSpPr>
              <p:cNvPr id="183" name="Freeform 17"/>
              <p:cNvSpPr>
                <a:spLocks/>
              </p:cNvSpPr>
              <p:nvPr/>
            </p:nvSpPr>
            <p:spPr bwMode="auto">
              <a:xfrm>
                <a:off x="7532" y="893"/>
                <a:ext cx="212" cy="238"/>
              </a:xfrm>
              <a:custGeom>
                <a:avLst/>
                <a:gdLst>
                  <a:gd name="T0" fmla="*/ 207 w 207"/>
                  <a:gd name="T1" fmla="*/ 214 h 234"/>
                  <a:gd name="T2" fmla="*/ 161 w 207"/>
                  <a:gd name="T3" fmla="*/ 214 h 234"/>
                  <a:gd name="T4" fmla="*/ 161 w 207"/>
                  <a:gd name="T5" fmla="*/ 102 h 234"/>
                  <a:gd name="T6" fmla="*/ 104 w 207"/>
                  <a:gd name="T7" fmla="*/ 45 h 234"/>
                  <a:gd name="T8" fmla="*/ 46 w 207"/>
                  <a:gd name="T9" fmla="*/ 102 h 234"/>
                  <a:gd name="T10" fmla="*/ 46 w 207"/>
                  <a:gd name="T11" fmla="*/ 234 h 234"/>
                  <a:gd name="T12" fmla="*/ 0 w 207"/>
                  <a:gd name="T13" fmla="*/ 234 h 234"/>
                  <a:gd name="T14" fmla="*/ 0 w 207"/>
                  <a:gd name="T15" fmla="*/ 102 h 234"/>
                  <a:gd name="T16" fmla="*/ 104 w 207"/>
                  <a:gd name="T17" fmla="*/ 0 h 234"/>
                  <a:gd name="T18" fmla="*/ 207 w 207"/>
                  <a:gd name="T19" fmla="*/ 102 h 234"/>
                  <a:gd name="T20" fmla="*/ 207 w 207"/>
                  <a:gd name="T21" fmla="*/ 214 h 234"/>
                  <a:gd name="T22" fmla="*/ 207 w 207"/>
                  <a:gd name="T2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34">
                    <a:moveTo>
                      <a:pt x="207" y="214"/>
                    </a:moveTo>
                    <a:cubicBezTo>
                      <a:pt x="161" y="214"/>
                      <a:pt x="161" y="214"/>
                      <a:pt x="161" y="214"/>
                    </a:cubicBezTo>
                    <a:cubicBezTo>
                      <a:pt x="161" y="190"/>
                      <a:pt x="161" y="102"/>
                      <a:pt x="161" y="102"/>
                    </a:cubicBezTo>
                    <a:cubicBezTo>
                      <a:pt x="161" y="72"/>
                      <a:pt x="134" y="45"/>
                      <a:pt x="104" y="45"/>
                    </a:cubicBezTo>
                    <a:cubicBezTo>
                      <a:pt x="73" y="45"/>
                      <a:pt x="46" y="72"/>
                      <a:pt x="46" y="102"/>
                    </a:cubicBezTo>
                    <a:cubicBezTo>
                      <a:pt x="46" y="234"/>
                      <a:pt x="46" y="234"/>
                      <a:pt x="46" y="234"/>
                    </a:cubicBezTo>
                    <a:cubicBezTo>
                      <a:pt x="0" y="234"/>
                      <a:pt x="0" y="234"/>
                      <a:pt x="0" y="234"/>
                    </a:cubicBezTo>
                    <a:cubicBezTo>
                      <a:pt x="0" y="102"/>
                      <a:pt x="0" y="102"/>
                      <a:pt x="0" y="102"/>
                    </a:cubicBezTo>
                    <a:cubicBezTo>
                      <a:pt x="0" y="45"/>
                      <a:pt x="46" y="0"/>
                      <a:pt x="104" y="0"/>
                    </a:cubicBezTo>
                    <a:cubicBezTo>
                      <a:pt x="161" y="0"/>
                      <a:pt x="207" y="45"/>
                      <a:pt x="207" y="102"/>
                    </a:cubicBezTo>
                    <a:cubicBezTo>
                      <a:pt x="207" y="214"/>
                      <a:pt x="207" y="214"/>
                      <a:pt x="207" y="214"/>
                    </a:cubicBezTo>
                    <a:cubicBezTo>
                      <a:pt x="207" y="214"/>
                      <a:pt x="207" y="214"/>
                      <a:pt x="207" y="21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4" name="Freeform 18"/>
              <p:cNvSpPr>
                <a:spLocks noEditPoints="1"/>
              </p:cNvSpPr>
              <p:nvPr/>
            </p:nvSpPr>
            <p:spPr bwMode="auto">
              <a:xfrm>
                <a:off x="7468" y="1081"/>
                <a:ext cx="341" cy="315"/>
              </a:xfrm>
              <a:custGeom>
                <a:avLst/>
                <a:gdLst>
                  <a:gd name="T0" fmla="*/ 0 w 334"/>
                  <a:gd name="T1" fmla="*/ 0 h 309"/>
                  <a:gd name="T2" fmla="*/ 0 w 334"/>
                  <a:gd name="T3" fmla="*/ 309 h 309"/>
                  <a:gd name="T4" fmla="*/ 334 w 334"/>
                  <a:gd name="T5" fmla="*/ 309 h 309"/>
                  <a:gd name="T6" fmla="*/ 334 w 334"/>
                  <a:gd name="T7" fmla="*/ 0 h 309"/>
                  <a:gd name="T8" fmla="*/ 0 w 334"/>
                  <a:gd name="T9" fmla="*/ 0 h 309"/>
                  <a:gd name="T10" fmla="*/ 181 w 334"/>
                  <a:gd name="T11" fmla="*/ 165 h 309"/>
                  <a:gd name="T12" fmla="*/ 181 w 334"/>
                  <a:gd name="T13" fmla="*/ 229 h 309"/>
                  <a:gd name="T14" fmla="*/ 152 w 334"/>
                  <a:gd name="T15" fmla="*/ 229 h 309"/>
                  <a:gd name="T16" fmla="*/ 152 w 334"/>
                  <a:gd name="T17" fmla="*/ 165 h 309"/>
                  <a:gd name="T18" fmla="*/ 128 w 334"/>
                  <a:gd name="T19" fmla="*/ 130 h 309"/>
                  <a:gd name="T20" fmla="*/ 167 w 334"/>
                  <a:gd name="T21" fmla="*/ 92 h 309"/>
                  <a:gd name="T22" fmla="*/ 205 w 334"/>
                  <a:gd name="T23" fmla="*/ 130 h 309"/>
                  <a:gd name="T24" fmla="*/ 181 w 334"/>
                  <a:gd name="T25" fmla="*/ 16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09">
                    <a:moveTo>
                      <a:pt x="0" y="0"/>
                    </a:moveTo>
                    <a:cubicBezTo>
                      <a:pt x="0" y="309"/>
                      <a:pt x="0" y="309"/>
                      <a:pt x="0" y="309"/>
                    </a:cubicBezTo>
                    <a:cubicBezTo>
                      <a:pt x="334" y="309"/>
                      <a:pt x="334" y="309"/>
                      <a:pt x="334" y="309"/>
                    </a:cubicBezTo>
                    <a:cubicBezTo>
                      <a:pt x="334" y="0"/>
                      <a:pt x="334" y="0"/>
                      <a:pt x="334" y="0"/>
                    </a:cubicBezTo>
                    <a:lnTo>
                      <a:pt x="0" y="0"/>
                    </a:lnTo>
                    <a:close/>
                    <a:moveTo>
                      <a:pt x="181" y="165"/>
                    </a:moveTo>
                    <a:cubicBezTo>
                      <a:pt x="181" y="165"/>
                      <a:pt x="181" y="165"/>
                      <a:pt x="181" y="229"/>
                    </a:cubicBezTo>
                    <a:cubicBezTo>
                      <a:pt x="181" y="229"/>
                      <a:pt x="181" y="229"/>
                      <a:pt x="152" y="229"/>
                    </a:cubicBezTo>
                    <a:cubicBezTo>
                      <a:pt x="152" y="229"/>
                      <a:pt x="152" y="229"/>
                      <a:pt x="152" y="165"/>
                    </a:cubicBezTo>
                    <a:cubicBezTo>
                      <a:pt x="138" y="162"/>
                      <a:pt x="128" y="148"/>
                      <a:pt x="128" y="130"/>
                    </a:cubicBezTo>
                    <a:cubicBezTo>
                      <a:pt x="128" y="109"/>
                      <a:pt x="145" y="92"/>
                      <a:pt x="167" y="92"/>
                    </a:cubicBezTo>
                    <a:cubicBezTo>
                      <a:pt x="188" y="92"/>
                      <a:pt x="205" y="109"/>
                      <a:pt x="205" y="130"/>
                    </a:cubicBezTo>
                    <a:cubicBezTo>
                      <a:pt x="205" y="148"/>
                      <a:pt x="195" y="162"/>
                      <a:pt x="181" y="1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sp>
        <p:nvSpPr>
          <p:cNvPr id="164" name="Rectangle 163"/>
          <p:cNvSpPr/>
          <p:nvPr/>
        </p:nvSpPr>
        <p:spPr>
          <a:xfrm>
            <a:off x="9912163" y="2888484"/>
            <a:ext cx="1093761" cy="584775"/>
          </a:xfrm>
          <a:prstGeom prst="rect">
            <a:avLst/>
          </a:prstGeom>
        </p:spPr>
        <p:txBody>
          <a:bodyPr wrap="none">
            <a:spAutoFit/>
          </a:bodyPr>
          <a:lstStyle/>
          <a:p>
            <a:r>
              <a:rPr lang="en-US" sz="1600" dirty="0">
                <a:solidFill>
                  <a:schemeClr val="bg1"/>
                </a:solidFill>
                <a:latin typeface="+mn-lt"/>
              </a:rPr>
              <a:t>Encrypted</a:t>
            </a:r>
          </a:p>
          <a:p>
            <a:r>
              <a:rPr lang="en-US" sz="1600" dirty="0">
                <a:solidFill>
                  <a:schemeClr val="bg1"/>
                </a:solidFill>
                <a:latin typeface="+mn-lt"/>
              </a:rPr>
              <a:t>CEK</a:t>
            </a:r>
          </a:p>
        </p:txBody>
      </p:sp>
      <p:sp>
        <p:nvSpPr>
          <p:cNvPr id="167" name="Rectangle 166"/>
          <p:cNvSpPr/>
          <p:nvPr/>
        </p:nvSpPr>
        <p:spPr>
          <a:xfrm>
            <a:off x="8574626" y="1462910"/>
            <a:ext cx="1599824" cy="830997"/>
          </a:xfrm>
          <a:prstGeom prst="rect">
            <a:avLst/>
          </a:prstGeom>
        </p:spPr>
        <p:txBody>
          <a:bodyPr wrap="square">
            <a:spAutoFit/>
          </a:bodyPr>
          <a:lstStyle/>
          <a:p>
            <a:r>
              <a:rPr lang="en-US" sz="1600" dirty="0">
                <a:solidFill>
                  <a:schemeClr val="bg1"/>
                </a:solidFill>
                <a:latin typeface="+mn-lt"/>
              </a:rPr>
              <a:t>Column </a:t>
            </a:r>
            <a:r>
              <a:rPr lang="en-US" sz="1600" dirty="0" smtClean="0">
                <a:solidFill>
                  <a:schemeClr val="bg1"/>
                </a:solidFill>
                <a:latin typeface="+mn-lt"/>
              </a:rPr>
              <a:t>encryption </a:t>
            </a:r>
            <a:r>
              <a:rPr lang="en-US" sz="1600" dirty="0">
                <a:solidFill>
                  <a:schemeClr val="bg1"/>
                </a:solidFill>
              </a:rPr>
              <a:t>k</a:t>
            </a:r>
            <a:r>
              <a:rPr lang="en-US" sz="1600" dirty="0" smtClean="0">
                <a:solidFill>
                  <a:schemeClr val="bg1"/>
                </a:solidFill>
                <a:latin typeface="+mn-lt"/>
              </a:rPr>
              <a:t>ey</a:t>
            </a:r>
            <a:endParaRPr lang="en-US" sz="1600" dirty="0">
              <a:solidFill>
                <a:schemeClr val="bg1"/>
              </a:solidFill>
              <a:latin typeface="+mn-lt"/>
            </a:endParaRPr>
          </a:p>
          <a:p>
            <a:r>
              <a:rPr lang="en-US" sz="1600" dirty="0">
                <a:solidFill>
                  <a:schemeClr val="bg1"/>
                </a:solidFill>
                <a:latin typeface="+mn-lt"/>
              </a:rPr>
              <a:t>(CEK)</a:t>
            </a:r>
          </a:p>
        </p:txBody>
      </p:sp>
      <p:sp>
        <p:nvSpPr>
          <p:cNvPr id="172" name="Rectangle 171"/>
          <p:cNvSpPr/>
          <p:nvPr/>
        </p:nvSpPr>
        <p:spPr>
          <a:xfrm>
            <a:off x="11076882" y="1462910"/>
            <a:ext cx="1332729" cy="830997"/>
          </a:xfrm>
          <a:prstGeom prst="rect">
            <a:avLst/>
          </a:prstGeom>
        </p:spPr>
        <p:txBody>
          <a:bodyPr wrap="square">
            <a:spAutoFit/>
          </a:bodyPr>
          <a:lstStyle/>
          <a:p>
            <a:r>
              <a:rPr lang="en-US" sz="1600" dirty="0">
                <a:solidFill>
                  <a:schemeClr val="bg1"/>
                </a:solidFill>
                <a:latin typeface="+mn-lt"/>
              </a:rPr>
              <a:t>Column</a:t>
            </a:r>
          </a:p>
          <a:p>
            <a:r>
              <a:rPr lang="en-US" sz="1600" dirty="0">
                <a:solidFill>
                  <a:schemeClr val="bg1"/>
                </a:solidFill>
              </a:rPr>
              <a:t>m</a:t>
            </a:r>
            <a:r>
              <a:rPr lang="en-US" sz="1600" dirty="0" smtClean="0">
                <a:solidFill>
                  <a:schemeClr val="bg1"/>
                </a:solidFill>
                <a:latin typeface="+mn-lt"/>
              </a:rPr>
              <a:t>aster </a:t>
            </a:r>
            <a:r>
              <a:rPr lang="en-US" sz="1600" dirty="0">
                <a:solidFill>
                  <a:schemeClr val="bg1"/>
                </a:solidFill>
              </a:rPr>
              <a:t>k</a:t>
            </a:r>
            <a:r>
              <a:rPr lang="en-US" sz="1600" dirty="0" smtClean="0">
                <a:solidFill>
                  <a:schemeClr val="bg1"/>
                </a:solidFill>
                <a:latin typeface="+mn-lt"/>
              </a:rPr>
              <a:t>ey</a:t>
            </a:r>
            <a:endParaRPr lang="en-US" sz="1600" dirty="0">
              <a:solidFill>
                <a:schemeClr val="bg1"/>
              </a:solidFill>
              <a:latin typeface="+mn-lt"/>
            </a:endParaRPr>
          </a:p>
          <a:p>
            <a:r>
              <a:rPr lang="en-US" sz="1600" dirty="0">
                <a:solidFill>
                  <a:schemeClr val="bg1"/>
                </a:solidFill>
                <a:latin typeface="+mn-lt"/>
              </a:rPr>
              <a:t>(CMK)</a:t>
            </a:r>
          </a:p>
        </p:txBody>
      </p:sp>
      <p:grpSp>
        <p:nvGrpSpPr>
          <p:cNvPr id="174" name="Group 4"/>
          <p:cNvGrpSpPr>
            <a:grpSpLocks noChangeAspect="1"/>
          </p:cNvGrpSpPr>
          <p:nvPr/>
        </p:nvGrpSpPr>
        <p:grpSpPr bwMode="auto">
          <a:xfrm>
            <a:off x="10308858" y="1541053"/>
            <a:ext cx="661723" cy="686188"/>
            <a:chOff x="4639" y="124"/>
            <a:chExt cx="568" cy="589"/>
          </a:xfrm>
        </p:grpSpPr>
        <p:sp>
          <p:nvSpPr>
            <p:cNvPr id="175"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6"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7"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8" name="Freeform 7"/>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9" name="Freeform 8"/>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6" name="Freeform 9"/>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7" name="Freeform 10"/>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8" name="Freeform 11"/>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9" name="Freeform 12"/>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0" name="Freeform 13"/>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1" name="Group 190"/>
          <p:cNvGrpSpPr/>
          <p:nvPr/>
        </p:nvGrpSpPr>
        <p:grpSpPr>
          <a:xfrm>
            <a:off x="7788754" y="1520577"/>
            <a:ext cx="678470" cy="719158"/>
            <a:chOff x="9667136" y="170973"/>
            <a:chExt cx="924521" cy="979965"/>
          </a:xfrm>
        </p:grpSpPr>
        <p:grpSp>
          <p:nvGrpSpPr>
            <p:cNvPr id="192" name="Group 4"/>
            <p:cNvGrpSpPr>
              <a:grpSpLocks noChangeAspect="1"/>
            </p:cNvGrpSpPr>
            <p:nvPr/>
          </p:nvGrpSpPr>
          <p:grpSpPr bwMode="auto">
            <a:xfrm>
              <a:off x="9667136" y="557213"/>
              <a:ext cx="547688" cy="593725"/>
              <a:chOff x="4802" y="351"/>
              <a:chExt cx="345" cy="374"/>
            </a:xfrm>
          </p:grpSpPr>
          <p:sp>
            <p:nvSpPr>
              <p:cNvPr id="194" name="Freeform 5"/>
              <p:cNvSpPr>
                <a:spLocks/>
              </p:cNvSpPr>
              <p:nvPr/>
            </p:nvSpPr>
            <p:spPr bwMode="auto">
              <a:xfrm>
                <a:off x="4802"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6"/>
              <p:cNvSpPr>
                <a:spLocks/>
              </p:cNvSpPr>
              <p:nvPr/>
            </p:nvSpPr>
            <p:spPr bwMode="auto">
              <a:xfrm>
                <a:off x="4802" y="358"/>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Freeform 7"/>
              <p:cNvSpPr>
                <a:spLocks/>
              </p:cNvSpPr>
              <p:nvPr/>
            </p:nvSpPr>
            <p:spPr bwMode="auto">
              <a:xfrm>
                <a:off x="5026" y="351"/>
                <a:ext cx="121" cy="120"/>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chemeClr val="tx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3" name="Freeform 12"/>
            <p:cNvSpPr>
              <a:spLocks noEditPoints="1"/>
            </p:cNvSpPr>
            <p:nvPr/>
          </p:nvSpPr>
          <p:spPr bwMode="auto">
            <a:xfrm>
              <a:off x="9996344" y="170973"/>
              <a:ext cx="595313" cy="593726"/>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chemeClr val="tx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97" name="Rectangle 196"/>
          <p:cNvSpPr/>
          <p:nvPr/>
        </p:nvSpPr>
        <p:spPr>
          <a:xfrm>
            <a:off x="10019135" y="4483345"/>
            <a:ext cx="614271" cy="338554"/>
          </a:xfrm>
          <a:prstGeom prst="rect">
            <a:avLst/>
          </a:prstGeom>
        </p:spPr>
        <p:txBody>
          <a:bodyPr wrap="none">
            <a:spAutoFit/>
          </a:bodyPr>
          <a:lstStyle/>
          <a:p>
            <a:r>
              <a:rPr lang="en-US" sz="1600" dirty="0">
                <a:solidFill>
                  <a:schemeClr val="bg1"/>
                </a:solidFill>
                <a:latin typeface="+mn-lt"/>
              </a:rPr>
              <a:t>CMK</a:t>
            </a:r>
          </a:p>
        </p:txBody>
      </p:sp>
      <p:grpSp>
        <p:nvGrpSpPr>
          <p:cNvPr id="3" name="Group 4"/>
          <p:cNvGrpSpPr>
            <a:grpSpLocks noChangeAspect="1"/>
          </p:cNvGrpSpPr>
          <p:nvPr/>
        </p:nvGrpSpPr>
        <p:grpSpPr bwMode="auto">
          <a:xfrm>
            <a:off x="10308858" y="1535314"/>
            <a:ext cx="661723" cy="686188"/>
            <a:chOff x="4639" y="124"/>
            <a:chExt cx="568" cy="589"/>
          </a:xfrm>
        </p:grpSpPr>
        <p:sp>
          <p:nvSpPr>
            <p:cNvPr id="7"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7"/>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8"/>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9"/>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0"/>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1"/>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2"/>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98" name="Group 4"/>
          <p:cNvGrpSpPr>
            <a:grpSpLocks noChangeAspect="1"/>
          </p:cNvGrpSpPr>
          <p:nvPr/>
        </p:nvGrpSpPr>
        <p:grpSpPr bwMode="auto">
          <a:xfrm>
            <a:off x="10308858" y="1535314"/>
            <a:ext cx="661723" cy="686188"/>
            <a:chOff x="4639" y="124"/>
            <a:chExt cx="568" cy="589"/>
          </a:xfrm>
        </p:grpSpPr>
        <p:sp>
          <p:nvSpPr>
            <p:cNvPr id="199" name="AutoShape 3"/>
            <p:cNvSpPr>
              <a:spLocks noChangeAspect="1" noChangeArrowheads="1" noTextEdit="1"/>
            </p:cNvSpPr>
            <p:nvPr/>
          </p:nvSpPr>
          <p:spPr bwMode="auto">
            <a:xfrm>
              <a:off x="4639" y="124"/>
              <a:ext cx="568" cy="5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5"/>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6"/>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7"/>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8"/>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9"/>
            <p:cNvSpPr>
              <a:spLocks/>
            </p:cNvSpPr>
            <p:nvPr/>
          </p:nvSpPr>
          <p:spPr bwMode="auto">
            <a:xfrm>
              <a:off x="4639" y="420"/>
              <a:ext cx="335" cy="305"/>
            </a:xfrm>
            <a:custGeom>
              <a:avLst/>
              <a:gdLst>
                <a:gd name="T0" fmla="*/ 0 w 331"/>
                <a:gd name="T1" fmla="*/ 284 h 302"/>
                <a:gd name="T2" fmla="*/ 0 w 331"/>
                <a:gd name="T3" fmla="*/ 267 h 302"/>
                <a:gd name="T4" fmla="*/ 268 w 331"/>
                <a:gd name="T5" fmla="*/ 0 h 302"/>
                <a:gd name="T6" fmla="*/ 331 w 331"/>
                <a:gd name="T7" fmla="*/ 40 h 302"/>
                <a:gd name="T8" fmla="*/ 322 w 331"/>
                <a:gd name="T9" fmla="*/ 87 h 302"/>
                <a:gd name="T10" fmla="*/ 292 w 331"/>
                <a:gd name="T11" fmla="*/ 73 h 302"/>
                <a:gd name="T12" fmla="*/ 277 w 331"/>
                <a:gd name="T13" fmla="*/ 59 h 302"/>
                <a:gd name="T14" fmla="*/ 58 w 331"/>
                <a:gd name="T15" fmla="*/ 277 h 302"/>
                <a:gd name="T16" fmla="*/ 0 w 331"/>
                <a:gd name="T17" fmla="*/ 284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31" h="302">
                  <a:moveTo>
                    <a:pt x="0" y="284"/>
                  </a:moveTo>
                  <a:cubicBezTo>
                    <a:pt x="0" y="267"/>
                    <a:pt x="0" y="267"/>
                    <a:pt x="0" y="267"/>
                  </a:cubicBezTo>
                  <a:cubicBezTo>
                    <a:pt x="268" y="0"/>
                    <a:pt x="268" y="0"/>
                    <a:pt x="268" y="0"/>
                  </a:cubicBezTo>
                  <a:cubicBezTo>
                    <a:pt x="286" y="18"/>
                    <a:pt x="308" y="32"/>
                    <a:pt x="331" y="40"/>
                  </a:cubicBezTo>
                  <a:cubicBezTo>
                    <a:pt x="330" y="58"/>
                    <a:pt x="331" y="78"/>
                    <a:pt x="322" y="87"/>
                  </a:cubicBezTo>
                  <a:cubicBezTo>
                    <a:pt x="311" y="97"/>
                    <a:pt x="298" y="80"/>
                    <a:pt x="292" y="73"/>
                  </a:cubicBezTo>
                  <a:cubicBezTo>
                    <a:pt x="285" y="67"/>
                    <a:pt x="277" y="59"/>
                    <a:pt x="277" y="59"/>
                  </a:cubicBezTo>
                  <a:cubicBezTo>
                    <a:pt x="58" y="277"/>
                    <a:pt x="58" y="277"/>
                    <a:pt x="58" y="277"/>
                  </a:cubicBezTo>
                  <a:cubicBezTo>
                    <a:pt x="58" y="277"/>
                    <a:pt x="18" y="302"/>
                    <a:pt x="0" y="28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10"/>
            <p:cNvSpPr>
              <a:spLocks/>
            </p:cNvSpPr>
            <p:nvPr/>
          </p:nvSpPr>
          <p:spPr bwMode="auto">
            <a:xfrm>
              <a:off x="4639" y="355"/>
              <a:ext cx="271" cy="335"/>
            </a:xfrm>
            <a:custGeom>
              <a:avLst/>
              <a:gdLst>
                <a:gd name="T0" fmla="*/ 0 w 268"/>
                <a:gd name="T1" fmla="*/ 331 h 331"/>
                <a:gd name="T2" fmla="*/ 0 w 268"/>
                <a:gd name="T3" fmla="*/ 262 h 331"/>
                <a:gd name="T4" fmla="*/ 25 w 268"/>
                <a:gd name="T5" fmla="*/ 236 h 331"/>
                <a:gd name="T6" fmla="*/ 64 w 268"/>
                <a:gd name="T7" fmla="*/ 238 h 331"/>
                <a:gd name="T8" fmla="*/ 59 w 268"/>
                <a:gd name="T9" fmla="*/ 174 h 331"/>
                <a:gd name="T10" fmla="*/ 80 w 268"/>
                <a:gd name="T11" fmla="*/ 152 h 331"/>
                <a:gd name="T12" fmla="*/ 132 w 268"/>
                <a:gd name="T13" fmla="*/ 150 h 331"/>
                <a:gd name="T14" fmla="*/ 135 w 268"/>
                <a:gd name="T15" fmla="*/ 98 h 331"/>
                <a:gd name="T16" fmla="*/ 174 w 268"/>
                <a:gd name="T17" fmla="*/ 98 h 331"/>
                <a:gd name="T18" fmla="*/ 213 w 268"/>
                <a:gd name="T19" fmla="*/ 59 h 331"/>
                <a:gd name="T20" fmla="*/ 194 w 268"/>
                <a:gd name="T21" fmla="*/ 40 h 331"/>
                <a:gd name="T22" fmla="*/ 181 w 268"/>
                <a:gd name="T23" fmla="*/ 10 h 331"/>
                <a:gd name="T24" fmla="*/ 227 w 268"/>
                <a:gd name="T25" fmla="*/ 0 h 331"/>
                <a:gd name="T26" fmla="*/ 268 w 268"/>
                <a:gd name="T27" fmla="*/ 64 h 331"/>
                <a:gd name="T28" fmla="*/ 0 w 268"/>
                <a:gd name="T29"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68" h="331">
                  <a:moveTo>
                    <a:pt x="0" y="331"/>
                  </a:moveTo>
                  <a:cubicBezTo>
                    <a:pt x="0" y="262"/>
                    <a:pt x="0" y="262"/>
                    <a:pt x="0" y="262"/>
                  </a:cubicBezTo>
                  <a:cubicBezTo>
                    <a:pt x="25" y="236"/>
                    <a:pt x="25" y="236"/>
                    <a:pt x="25" y="236"/>
                  </a:cubicBezTo>
                  <a:cubicBezTo>
                    <a:pt x="64" y="238"/>
                    <a:pt x="64" y="238"/>
                    <a:pt x="64" y="238"/>
                  </a:cubicBezTo>
                  <a:cubicBezTo>
                    <a:pt x="59" y="174"/>
                    <a:pt x="59" y="174"/>
                    <a:pt x="59" y="174"/>
                  </a:cubicBezTo>
                  <a:cubicBezTo>
                    <a:pt x="80" y="152"/>
                    <a:pt x="80" y="152"/>
                    <a:pt x="80" y="152"/>
                  </a:cubicBezTo>
                  <a:cubicBezTo>
                    <a:pt x="132" y="150"/>
                    <a:pt x="132" y="150"/>
                    <a:pt x="132" y="150"/>
                  </a:cubicBezTo>
                  <a:cubicBezTo>
                    <a:pt x="135" y="98"/>
                    <a:pt x="135" y="98"/>
                    <a:pt x="135" y="98"/>
                  </a:cubicBezTo>
                  <a:cubicBezTo>
                    <a:pt x="174" y="98"/>
                    <a:pt x="174" y="98"/>
                    <a:pt x="174" y="98"/>
                  </a:cubicBezTo>
                  <a:cubicBezTo>
                    <a:pt x="213" y="59"/>
                    <a:pt x="213" y="59"/>
                    <a:pt x="213" y="59"/>
                  </a:cubicBezTo>
                  <a:cubicBezTo>
                    <a:pt x="213" y="59"/>
                    <a:pt x="200" y="46"/>
                    <a:pt x="194" y="40"/>
                  </a:cubicBezTo>
                  <a:cubicBezTo>
                    <a:pt x="188" y="33"/>
                    <a:pt x="170" y="20"/>
                    <a:pt x="181" y="10"/>
                  </a:cubicBezTo>
                  <a:cubicBezTo>
                    <a:pt x="189" y="1"/>
                    <a:pt x="209" y="1"/>
                    <a:pt x="227" y="0"/>
                  </a:cubicBezTo>
                  <a:cubicBezTo>
                    <a:pt x="236" y="23"/>
                    <a:pt x="249" y="45"/>
                    <a:pt x="268" y="64"/>
                  </a:cubicBezTo>
                  <a:lnTo>
                    <a:pt x="0" y="331"/>
                  </a:ln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11"/>
            <p:cNvSpPr>
              <a:spLocks/>
            </p:cNvSpPr>
            <p:nvPr/>
          </p:nvSpPr>
          <p:spPr bwMode="auto">
            <a:xfrm>
              <a:off x="4869" y="355"/>
              <a:ext cx="106" cy="105"/>
            </a:xfrm>
            <a:custGeom>
              <a:avLst/>
              <a:gdLst>
                <a:gd name="T0" fmla="*/ 104 w 105"/>
                <a:gd name="T1" fmla="*/ 104 h 104"/>
                <a:gd name="T2" fmla="*/ 41 w 105"/>
                <a:gd name="T3" fmla="*/ 64 h 104"/>
                <a:gd name="T4" fmla="*/ 0 w 105"/>
                <a:gd name="T5" fmla="*/ 0 h 104"/>
                <a:gd name="T6" fmla="*/ 11 w 105"/>
                <a:gd name="T7" fmla="*/ 0 h 104"/>
                <a:gd name="T8" fmla="*/ 105 w 105"/>
                <a:gd name="T9" fmla="*/ 94 h 104"/>
                <a:gd name="T10" fmla="*/ 104 w 105"/>
                <a:gd name="T11" fmla="*/ 104 h 104"/>
              </a:gdLst>
              <a:ahLst/>
              <a:cxnLst>
                <a:cxn ang="0">
                  <a:pos x="T0" y="T1"/>
                </a:cxn>
                <a:cxn ang="0">
                  <a:pos x="T2" y="T3"/>
                </a:cxn>
                <a:cxn ang="0">
                  <a:pos x="T4" y="T5"/>
                </a:cxn>
                <a:cxn ang="0">
                  <a:pos x="T6" y="T7"/>
                </a:cxn>
                <a:cxn ang="0">
                  <a:pos x="T8" y="T9"/>
                </a:cxn>
                <a:cxn ang="0">
                  <a:pos x="T10" y="T11"/>
                </a:cxn>
              </a:cxnLst>
              <a:rect l="0" t="0" r="r" b="b"/>
              <a:pathLst>
                <a:path w="105" h="104">
                  <a:moveTo>
                    <a:pt x="104" y="104"/>
                  </a:moveTo>
                  <a:cubicBezTo>
                    <a:pt x="81" y="96"/>
                    <a:pt x="59" y="82"/>
                    <a:pt x="41" y="64"/>
                  </a:cubicBezTo>
                  <a:cubicBezTo>
                    <a:pt x="22" y="45"/>
                    <a:pt x="9" y="23"/>
                    <a:pt x="0" y="0"/>
                  </a:cubicBezTo>
                  <a:cubicBezTo>
                    <a:pt x="4" y="0"/>
                    <a:pt x="7" y="0"/>
                    <a:pt x="11" y="0"/>
                  </a:cubicBezTo>
                  <a:cubicBezTo>
                    <a:pt x="105" y="94"/>
                    <a:pt x="105" y="94"/>
                    <a:pt x="105" y="94"/>
                  </a:cubicBezTo>
                  <a:cubicBezTo>
                    <a:pt x="104" y="97"/>
                    <a:pt x="104" y="100"/>
                    <a:pt x="104" y="104"/>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12"/>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D8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13"/>
            <p:cNvSpPr>
              <a:spLocks noEditPoints="1"/>
            </p:cNvSpPr>
            <p:nvPr/>
          </p:nvSpPr>
          <p:spPr bwMode="auto">
            <a:xfrm>
              <a:off x="4848" y="107"/>
              <a:ext cx="375" cy="374"/>
            </a:xfrm>
            <a:custGeom>
              <a:avLst/>
              <a:gdLst>
                <a:gd name="T0" fmla="*/ 304 w 371"/>
                <a:gd name="T1" fmla="*/ 66 h 370"/>
                <a:gd name="T2" fmla="*/ 62 w 371"/>
                <a:gd name="T3" fmla="*/ 66 h 370"/>
                <a:gd name="T4" fmla="*/ 21 w 371"/>
                <a:gd name="T5" fmla="*/ 245 h 370"/>
                <a:gd name="T6" fmla="*/ 32 w 371"/>
                <a:gd name="T7" fmla="*/ 245 h 370"/>
                <a:gd name="T8" fmla="*/ 126 w 371"/>
                <a:gd name="T9" fmla="*/ 339 h 370"/>
                <a:gd name="T10" fmla="*/ 125 w 371"/>
                <a:gd name="T11" fmla="*/ 349 h 370"/>
                <a:gd name="T12" fmla="*/ 304 w 371"/>
                <a:gd name="T13" fmla="*/ 309 h 370"/>
                <a:gd name="T14" fmla="*/ 304 w 371"/>
                <a:gd name="T15" fmla="*/ 66 h 370"/>
                <a:gd name="T16" fmla="*/ 275 w 371"/>
                <a:gd name="T17" fmla="*/ 161 h 370"/>
                <a:gd name="T18" fmla="*/ 217 w 371"/>
                <a:gd name="T19" fmla="*/ 161 h 370"/>
                <a:gd name="T20" fmla="*/ 217 w 371"/>
                <a:gd name="T21" fmla="*/ 102 h 370"/>
                <a:gd name="T22" fmla="*/ 275 w 371"/>
                <a:gd name="T23" fmla="*/ 102 h 370"/>
                <a:gd name="T24" fmla="*/ 275 w 371"/>
                <a:gd name="T25" fmla="*/ 161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71" h="370">
                  <a:moveTo>
                    <a:pt x="304" y="66"/>
                  </a:moveTo>
                  <a:cubicBezTo>
                    <a:pt x="237" y="0"/>
                    <a:pt x="128" y="0"/>
                    <a:pt x="62" y="66"/>
                  </a:cubicBezTo>
                  <a:cubicBezTo>
                    <a:pt x="13" y="115"/>
                    <a:pt x="0" y="185"/>
                    <a:pt x="21" y="245"/>
                  </a:cubicBezTo>
                  <a:cubicBezTo>
                    <a:pt x="25" y="245"/>
                    <a:pt x="28" y="245"/>
                    <a:pt x="32" y="245"/>
                  </a:cubicBezTo>
                  <a:cubicBezTo>
                    <a:pt x="126" y="339"/>
                    <a:pt x="126" y="339"/>
                    <a:pt x="126" y="339"/>
                  </a:cubicBezTo>
                  <a:cubicBezTo>
                    <a:pt x="125" y="342"/>
                    <a:pt x="125" y="345"/>
                    <a:pt x="125" y="349"/>
                  </a:cubicBezTo>
                  <a:cubicBezTo>
                    <a:pt x="185" y="370"/>
                    <a:pt x="255" y="357"/>
                    <a:pt x="304" y="309"/>
                  </a:cubicBezTo>
                  <a:cubicBezTo>
                    <a:pt x="371" y="242"/>
                    <a:pt x="371" y="133"/>
                    <a:pt x="304" y="66"/>
                  </a:cubicBezTo>
                  <a:close/>
                  <a:moveTo>
                    <a:pt x="275" y="161"/>
                  </a:moveTo>
                  <a:cubicBezTo>
                    <a:pt x="259" y="177"/>
                    <a:pt x="233" y="177"/>
                    <a:pt x="217" y="161"/>
                  </a:cubicBezTo>
                  <a:cubicBezTo>
                    <a:pt x="201" y="144"/>
                    <a:pt x="201" y="118"/>
                    <a:pt x="217" y="102"/>
                  </a:cubicBezTo>
                  <a:cubicBezTo>
                    <a:pt x="233" y="86"/>
                    <a:pt x="259" y="86"/>
                    <a:pt x="275" y="102"/>
                  </a:cubicBezTo>
                  <a:cubicBezTo>
                    <a:pt x="291" y="118"/>
                    <a:pt x="291" y="144"/>
                    <a:pt x="275" y="161"/>
                  </a:cubicBezTo>
                  <a:close/>
                </a:path>
              </a:pathLst>
            </a:custGeom>
            <a:solidFill>
              <a:srgbClr val="FFC20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10" name="Rectangle 209"/>
          <p:cNvSpPr/>
          <p:nvPr/>
        </p:nvSpPr>
        <p:spPr>
          <a:xfrm>
            <a:off x="10056285" y="6028152"/>
            <a:ext cx="997902" cy="338554"/>
          </a:xfrm>
          <a:prstGeom prst="rect">
            <a:avLst/>
          </a:prstGeom>
        </p:spPr>
        <p:txBody>
          <a:bodyPr wrap="none">
            <a:spAutoFit/>
          </a:bodyPr>
          <a:lstStyle/>
          <a:p>
            <a:r>
              <a:rPr lang="en-US" sz="1600" dirty="0">
                <a:solidFill>
                  <a:schemeClr val="bg1"/>
                </a:solidFill>
              </a:rPr>
              <a:t>d</a:t>
            </a:r>
            <a:r>
              <a:rPr lang="en-US" sz="1600" dirty="0" smtClean="0">
                <a:solidFill>
                  <a:schemeClr val="bg1"/>
                </a:solidFill>
                <a:latin typeface="+mn-lt"/>
              </a:rPr>
              <a:t>atabase</a:t>
            </a:r>
            <a:endParaRPr lang="en-US" sz="1600" dirty="0">
              <a:solidFill>
                <a:schemeClr val="bg1"/>
              </a:solidFill>
              <a:latin typeface="+mn-lt"/>
            </a:endParaRPr>
          </a:p>
        </p:txBody>
      </p:sp>
      <p:sp>
        <p:nvSpPr>
          <p:cNvPr id="211" name="Rectangle 210"/>
          <p:cNvSpPr/>
          <p:nvPr/>
        </p:nvSpPr>
        <p:spPr>
          <a:xfrm>
            <a:off x="10046760" y="5790424"/>
            <a:ext cx="1899278" cy="338554"/>
          </a:xfrm>
          <a:prstGeom prst="rect">
            <a:avLst/>
          </a:prstGeom>
        </p:spPr>
        <p:txBody>
          <a:bodyPr wrap="square">
            <a:spAutoFit/>
          </a:bodyPr>
          <a:lstStyle/>
          <a:p>
            <a:r>
              <a:rPr lang="en-US" sz="1600" dirty="0" smtClean="0">
                <a:solidFill>
                  <a:schemeClr val="bg1"/>
                </a:solidFill>
                <a:latin typeface="+mn-lt"/>
              </a:rPr>
              <a:t>Encrypted CEK</a:t>
            </a:r>
            <a:endParaRPr lang="en-US" sz="1600" dirty="0">
              <a:solidFill>
                <a:schemeClr val="bg1"/>
              </a:solidFill>
              <a:latin typeface="+mn-lt"/>
            </a:endParaRPr>
          </a:p>
        </p:txBody>
      </p:sp>
      <p:grpSp>
        <p:nvGrpSpPr>
          <p:cNvPr id="29" name="Group 28"/>
          <p:cNvGrpSpPr/>
          <p:nvPr/>
        </p:nvGrpSpPr>
        <p:grpSpPr>
          <a:xfrm>
            <a:off x="9127515" y="2809054"/>
            <a:ext cx="753910" cy="753910"/>
            <a:chOff x="10349251" y="2961099"/>
            <a:chExt cx="753910" cy="753910"/>
          </a:xfrm>
        </p:grpSpPr>
        <p:sp>
          <p:nvSpPr>
            <p:cNvPr id="212" name="Oval 211"/>
            <p:cNvSpPr/>
            <p:nvPr/>
          </p:nvSpPr>
          <p:spPr bwMode="auto">
            <a:xfrm>
              <a:off x="10349251" y="2961099"/>
              <a:ext cx="753910" cy="753910"/>
            </a:xfrm>
            <a:prstGeom prst="ellipse">
              <a:avLst/>
            </a:prstGeom>
            <a:solidFill>
              <a:srgbClr val="C00000"/>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grpSp>
          <p:nvGrpSpPr>
            <p:cNvPr id="213" name="Group 212"/>
            <p:cNvGrpSpPr/>
            <p:nvPr/>
          </p:nvGrpSpPr>
          <p:grpSpPr>
            <a:xfrm>
              <a:off x="10559530" y="3078751"/>
              <a:ext cx="334360" cy="493206"/>
              <a:chOff x="12647198" y="1718034"/>
              <a:chExt cx="334360" cy="493206"/>
            </a:xfrm>
          </p:grpSpPr>
          <p:sp>
            <p:nvSpPr>
              <p:cNvPr id="214" name="Oval 213"/>
              <p:cNvSpPr/>
              <p:nvPr/>
            </p:nvSpPr>
            <p:spPr bwMode="auto">
              <a:xfrm>
                <a:off x="12750030" y="1964637"/>
                <a:ext cx="160258" cy="19633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grpSp>
            <p:nvGrpSpPr>
              <p:cNvPr id="215" name="Group 16"/>
              <p:cNvGrpSpPr>
                <a:grpSpLocks noChangeAspect="1"/>
              </p:cNvGrpSpPr>
              <p:nvPr/>
            </p:nvGrpSpPr>
            <p:grpSpPr bwMode="auto">
              <a:xfrm>
                <a:off x="12647198" y="1718034"/>
                <a:ext cx="334360" cy="493206"/>
                <a:chOff x="7468" y="893"/>
                <a:chExt cx="341" cy="503"/>
              </a:xfrm>
            </p:grpSpPr>
            <p:sp>
              <p:nvSpPr>
                <p:cNvPr id="216" name="Freeform 17"/>
                <p:cNvSpPr>
                  <a:spLocks/>
                </p:cNvSpPr>
                <p:nvPr/>
              </p:nvSpPr>
              <p:spPr bwMode="auto">
                <a:xfrm>
                  <a:off x="7532" y="893"/>
                  <a:ext cx="212" cy="238"/>
                </a:xfrm>
                <a:custGeom>
                  <a:avLst/>
                  <a:gdLst>
                    <a:gd name="T0" fmla="*/ 207 w 207"/>
                    <a:gd name="T1" fmla="*/ 214 h 234"/>
                    <a:gd name="T2" fmla="*/ 161 w 207"/>
                    <a:gd name="T3" fmla="*/ 214 h 234"/>
                    <a:gd name="T4" fmla="*/ 161 w 207"/>
                    <a:gd name="T5" fmla="*/ 102 h 234"/>
                    <a:gd name="T6" fmla="*/ 104 w 207"/>
                    <a:gd name="T7" fmla="*/ 45 h 234"/>
                    <a:gd name="T8" fmla="*/ 46 w 207"/>
                    <a:gd name="T9" fmla="*/ 102 h 234"/>
                    <a:gd name="T10" fmla="*/ 46 w 207"/>
                    <a:gd name="T11" fmla="*/ 234 h 234"/>
                    <a:gd name="T12" fmla="*/ 0 w 207"/>
                    <a:gd name="T13" fmla="*/ 234 h 234"/>
                    <a:gd name="T14" fmla="*/ 0 w 207"/>
                    <a:gd name="T15" fmla="*/ 102 h 234"/>
                    <a:gd name="T16" fmla="*/ 104 w 207"/>
                    <a:gd name="T17" fmla="*/ 0 h 234"/>
                    <a:gd name="T18" fmla="*/ 207 w 207"/>
                    <a:gd name="T19" fmla="*/ 102 h 234"/>
                    <a:gd name="T20" fmla="*/ 207 w 207"/>
                    <a:gd name="T21" fmla="*/ 214 h 234"/>
                    <a:gd name="T22" fmla="*/ 207 w 207"/>
                    <a:gd name="T23" fmla="*/ 214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7" h="234">
                      <a:moveTo>
                        <a:pt x="207" y="214"/>
                      </a:moveTo>
                      <a:cubicBezTo>
                        <a:pt x="161" y="214"/>
                        <a:pt x="161" y="214"/>
                        <a:pt x="161" y="214"/>
                      </a:cubicBezTo>
                      <a:cubicBezTo>
                        <a:pt x="161" y="190"/>
                        <a:pt x="161" y="102"/>
                        <a:pt x="161" y="102"/>
                      </a:cubicBezTo>
                      <a:cubicBezTo>
                        <a:pt x="161" y="72"/>
                        <a:pt x="134" y="45"/>
                        <a:pt x="104" y="45"/>
                      </a:cubicBezTo>
                      <a:cubicBezTo>
                        <a:pt x="73" y="45"/>
                        <a:pt x="46" y="72"/>
                        <a:pt x="46" y="102"/>
                      </a:cubicBezTo>
                      <a:cubicBezTo>
                        <a:pt x="46" y="234"/>
                        <a:pt x="46" y="234"/>
                        <a:pt x="46" y="234"/>
                      </a:cubicBezTo>
                      <a:cubicBezTo>
                        <a:pt x="0" y="234"/>
                        <a:pt x="0" y="234"/>
                        <a:pt x="0" y="234"/>
                      </a:cubicBezTo>
                      <a:cubicBezTo>
                        <a:pt x="0" y="102"/>
                        <a:pt x="0" y="102"/>
                        <a:pt x="0" y="102"/>
                      </a:cubicBezTo>
                      <a:cubicBezTo>
                        <a:pt x="0" y="45"/>
                        <a:pt x="46" y="0"/>
                        <a:pt x="104" y="0"/>
                      </a:cubicBezTo>
                      <a:cubicBezTo>
                        <a:pt x="161" y="0"/>
                        <a:pt x="207" y="45"/>
                        <a:pt x="207" y="102"/>
                      </a:cubicBezTo>
                      <a:cubicBezTo>
                        <a:pt x="207" y="214"/>
                        <a:pt x="207" y="214"/>
                        <a:pt x="207" y="214"/>
                      </a:cubicBezTo>
                      <a:cubicBezTo>
                        <a:pt x="207" y="214"/>
                        <a:pt x="207" y="214"/>
                        <a:pt x="207" y="21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18"/>
                <p:cNvSpPr>
                  <a:spLocks noEditPoints="1"/>
                </p:cNvSpPr>
                <p:nvPr/>
              </p:nvSpPr>
              <p:spPr bwMode="auto">
                <a:xfrm>
                  <a:off x="7468" y="1081"/>
                  <a:ext cx="341" cy="315"/>
                </a:xfrm>
                <a:custGeom>
                  <a:avLst/>
                  <a:gdLst>
                    <a:gd name="T0" fmla="*/ 0 w 334"/>
                    <a:gd name="T1" fmla="*/ 0 h 309"/>
                    <a:gd name="T2" fmla="*/ 0 w 334"/>
                    <a:gd name="T3" fmla="*/ 309 h 309"/>
                    <a:gd name="T4" fmla="*/ 334 w 334"/>
                    <a:gd name="T5" fmla="*/ 309 h 309"/>
                    <a:gd name="T6" fmla="*/ 334 w 334"/>
                    <a:gd name="T7" fmla="*/ 0 h 309"/>
                    <a:gd name="T8" fmla="*/ 0 w 334"/>
                    <a:gd name="T9" fmla="*/ 0 h 309"/>
                    <a:gd name="T10" fmla="*/ 181 w 334"/>
                    <a:gd name="T11" fmla="*/ 165 h 309"/>
                    <a:gd name="T12" fmla="*/ 181 w 334"/>
                    <a:gd name="T13" fmla="*/ 229 h 309"/>
                    <a:gd name="T14" fmla="*/ 152 w 334"/>
                    <a:gd name="T15" fmla="*/ 229 h 309"/>
                    <a:gd name="T16" fmla="*/ 152 w 334"/>
                    <a:gd name="T17" fmla="*/ 165 h 309"/>
                    <a:gd name="T18" fmla="*/ 128 w 334"/>
                    <a:gd name="T19" fmla="*/ 130 h 309"/>
                    <a:gd name="T20" fmla="*/ 167 w 334"/>
                    <a:gd name="T21" fmla="*/ 92 h 309"/>
                    <a:gd name="T22" fmla="*/ 205 w 334"/>
                    <a:gd name="T23" fmla="*/ 130 h 309"/>
                    <a:gd name="T24" fmla="*/ 181 w 334"/>
                    <a:gd name="T25" fmla="*/ 165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4" h="309">
                      <a:moveTo>
                        <a:pt x="0" y="0"/>
                      </a:moveTo>
                      <a:cubicBezTo>
                        <a:pt x="0" y="309"/>
                        <a:pt x="0" y="309"/>
                        <a:pt x="0" y="309"/>
                      </a:cubicBezTo>
                      <a:cubicBezTo>
                        <a:pt x="334" y="309"/>
                        <a:pt x="334" y="309"/>
                        <a:pt x="334" y="309"/>
                      </a:cubicBezTo>
                      <a:cubicBezTo>
                        <a:pt x="334" y="0"/>
                        <a:pt x="334" y="0"/>
                        <a:pt x="334" y="0"/>
                      </a:cubicBezTo>
                      <a:lnTo>
                        <a:pt x="0" y="0"/>
                      </a:lnTo>
                      <a:close/>
                      <a:moveTo>
                        <a:pt x="181" y="165"/>
                      </a:moveTo>
                      <a:cubicBezTo>
                        <a:pt x="181" y="165"/>
                        <a:pt x="181" y="165"/>
                        <a:pt x="181" y="229"/>
                      </a:cubicBezTo>
                      <a:cubicBezTo>
                        <a:pt x="181" y="229"/>
                        <a:pt x="181" y="229"/>
                        <a:pt x="152" y="229"/>
                      </a:cubicBezTo>
                      <a:cubicBezTo>
                        <a:pt x="152" y="229"/>
                        <a:pt x="152" y="229"/>
                        <a:pt x="152" y="165"/>
                      </a:cubicBezTo>
                      <a:cubicBezTo>
                        <a:pt x="138" y="162"/>
                        <a:pt x="128" y="148"/>
                        <a:pt x="128" y="130"/>
                      </a:cubicBezTo>
                      <a:cubicBezTo>
                        <a:pt x="128" y="109"/>
                        <a:pt x="145" y="92"/>
                        <a:pt x="167" y="92"/>
                      </a:cubicBezTo>
                      <a:cubicBezTo>
                        <a:pt x="188" y="92"/>
                        <a:pt x="205" y="109"/>
                        <a:pt x="205" y="130"/>
                      </a:cubicBezTo>
                      <a:cubicBezTo>
                        <a:pt x="205" y="148"/>
                        <a:pt x="195" y="162"/>
                        <a:pt x="181" y="16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grpSp>
      <p:sp>
        <p:nvSpPr>
          <p:cNvPr id="104" name="AutoShape 3"/>
          <p:cNvSpPr>
            <a:spLocks noChangeAspect="1" noChangeArrowheads="1" noTextEdit="1"/>
          </p:cNvSpPr>
          <p:nvPr/>
        </p:nvSpPr>
        <p:spPr bwMode="auto">
          <a:xfrm>
            <a:off x="9892246" y="1397612"/>
            <a:ext cx="1785938"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3" name="Title 33"/>
          <p:cNvSpPr>
            <a:spLocks noGrp="1"/>
          </p:cNvSpPr>
          <p:nvPr>
            <p:ph type="title"/>
          </p:nvPr>
        </p:nvSpPr>
        <p:spPr>
          <a:xfrm>
            <a:off x="274320" y="296898"/>
            <a:ext cx="11887518" cy="914365"/>
          </a:xfrm>
        </p:spPr>
        <p:txBody>
          <a:bodyPr/>
          <a:lstStyle/>
          <a:p>
            <a:r>
              <a:rPr lang="en-US" sz="4800" dirty="0">
                <a:solidFill>
                  <a:schemeClr val="bg1"/>
                </a:solidFill>
              </a:rPr>
              <a:t>Key provisioning</a:t>
            </a:r>
          </a:p>
        </p:txBody>
      </p:sp>
    </p:spTree>
    <p:extLst>
      <p:ext uri="{BB962C8B-B14F-4D97-AF65-F5344CB8AC3E}">
        <p14:creationId xmlns:p14="http://schemas.microsoft.com/office/powerpoint/2010/main" val="1082901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9"/>
                                        </p:tgtEl>
                                        <p:attrNameLst>
                                          <p:attrName>style.visibility</p:attrName>
                                        </p:attrNameLst>
                                      </p:cBhvr>
                                      <p:to>
                                        <p:strVal val="visible"/>
                                      </p:to>
                                    </p:set>
                                    <p:animEffect transition="in" filter="wipe(left)">
                                      <p:cBhvr>
                                        <p:cTn id="7" dur="500"/>
                                        <p:tgtEl>
                                          <p:spTgt spid="1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7"/>
                                        </p:tgtEl>
                                        <p:attrNameLst>
                                          <p:attrName>style.visibility</p:attrName>
                                        </p:attrNameLst>
                                      </p:cBhvr>
                                      <p:to>
                                        <p:strVal val="visible"/>
                                      </p:to>
                                    </p:set>
                                    <p:animEffect transition="in" filter="fade">
                                      <p:cBhvr>
                                        <p:cTn id="10" dur="500"/>
                                        <p:tgtEl>
                                          <p:spTgt spid="16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2"/>
                                        </p:tgtEl>
                                        <p:attrNameLst>
                                          <p:attrName>style.visibility</p:attrName>
                                        </p:attrNameLst>
                                      </p:cBhvr>
                                      <p:to>
                                        <p:strVal val="visible"/>
                                      </p:to>
                                    </p:set>
                                    <p:animEffect transition="in" filter="fade">
                                      <p:cBhvr>
                                        <p:cTn id="13" dur="500"/>
                                        <p:tgtEl>
                                          <p:spTgt spid="172"/>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20"/>
                                        </p:tgtEl>
                                        <p:attrNameLst>
                                          <p:attrName>style.visibility</p:attrName>
                                        </p:attrNameLst>
                                      </p:cBhvr>
                                      <p:to>
                                        <p:strVal val="visible"/>
                                      </p:to>
                                    </p:set>
                                    <p:animEffect transition="in" filter="wipe(left)">
                                      <p:cBhvr>
                                        <p:cTn id="24" dur="500"/>
                                        <p:tgtEl>
                                          <p:spTgt spid="120"/>
                                        </p:tgtEl>
                                      </p:cBhvr>
                                    </p:animEffect>
                                  </p:childTnLst>
                                </p:cTn>
                              </p:par>
                            </p:childTnLst>
                          </p:cTn>
                        </p:par>
                        <p:par>
                          <p:cTn id="25" fill="hold">
                            <p:stCondLst>
                              <p:cond delay="500"/>
                            </p:stCondLst>
                            <p:childTnLst>
                              <p:par>
                                <p:cTn id="26" presetID="9" presetClass="emph" presetSubtype="0" nodeType="afterEffect">
                                  <p:stCondLst>
                                    <p:cond delay="0"/>
                                  </p:stCondLst>
                                  <p:childTnLst>
                                    <p:set>
                                      <p:cBhvr rctx="PPT">
                                        <p:cTn id="27" dur="indefinite"/>
                                        <p:tgtEl>
                                          <p:spTgt spid="17"/>
                                        </p:tgtEl>
                                        <p:attrNameLst>
                                          <p:attrName>style.opacity</p:attrName>
                                        </p:attrNameLst>
                                      </p:cBhvr>
                                      <p:to>
                                        <p:strVal val="0.25"/>
                                      </p:to>
                                    </p:set>
                                    <p:animEffect filter="image" prLst="opacity: 0.25">
                                      <p:cBhvr rctx="IE">
                                        <p:cTn id="28" dur="indefinite"/>
                                        <p:tgtEl>
                                          <p:spTgt spid="17"/>
                                        </p:tgtEl>
                                      </p:cBhvr>
                                    </p:animEffect>
                                  </p:childTnLst>
                                </p:cTn>
                              </p:par>
                            </p:childTnLst>
                          </p:cTn>
                        </p:par>
                        <p:par>
                          <p:cTn id="29" fill="hold">
                            <p:stCondLst>
                              <p:cond delay="500"/>
                            </p:stCondLst>
                            <p:childTnLst>
                              <p:par>
                                <p:cTn id="30" presetID="9" presetClass="emph" presetSubtype="0" nodeType="afterEffect">
                                  <p:stCondLst>
                                    <p:cond delay="0"/>
                                  </p:stCondLst>
                                  <p:childTnLst>
                                    <p:set>
                                      <p:cBhvr rctx="PPT">
                                        <p:cTn id="31" dur="indefinite"/>
                                        <p:tgtEl>
                                          <p:spTgt spid="3"/>
                                        </p:tgtEl>
                                        <p:attrNameLst>
                                          <p:attrName>style.opacity</p:attrName>
                                        </p:attrNameLst>
                                      </p:cBhvr>
                                      <p:to>
                                        <p:strVal val="0.25"/>
                                      </p:to>
                                    </p:set>
                                    <p:animEffect filter="image" prLst="opacity: 0.25">
                                      <p:cBhvr rctx="IE">
                                        <p:cTn id="32" dur="indefinite"/>
                                        <p:tgtEl>
                                          <p:spTgt spid="3"/>
                                        </p:tgtEl>
                                      </p:cBhvr>
                                    </p:animEffect>
                                  </p:childTnLst>
                                </p:cTn>
                              </p:par>
                            </p:childTnLst>
                          </p:cTn>
                        </p:par>
                        <p:par>
                          <p:cTn id="33" fill="hold">
                            <p:stCondLst>
                              <p:cond delay="500"/>
                            </p:stCondLst>
                            <p:childTnLst>
                              <p:par>
                                <p:cTn id="34" presetID="10" presetClass="entr" presetSubtype="0" fill="hold" nodeType="afterEffect">
                                  <p:stCondLst>
                                    <p:cond delay="0"/>
                                  </p:stCondLst>
                                  <p:childTnLst>
                                    <p:set>
                                      <p:cBhvr>
                                        <p:cTn id="35" dur="1" fill="hold">
                                          <p:stCondLst>
                                            <p:cond delay="0"/>
                                          </p:stCondLst>
                                        </p:cTn>
                                        <p:tgtEl>
                                          <p:spTgt spid="191"/>
                                        </p:tgtEl>
                                        <p:attrNameLst>
                                          <p:attrName>style.visibility</p:attrName>
                                        </p:attrNameLst>
                                      </p:cBhvr>
                                      <p:to>
                                        <p:strVal val="visible"/>
                                      </p:to>
                                    </p:set>
                                    <p:animEffect transition="in" filter="fade">
                                      <p:cBhvr>
                                        <p:cTn id="36" dur="500"/>
                                        <p:tgtEl>
                                          <p:spTgt spid="191"/>
                                        </p:tgtEl>
                                      </p:cBhvr>
                                    </p:animEffect>
                                  </p:childTnLst>
                                </p:cTn>
                              </p:par>
                              <p:par>
                                <p:cTn id="37" presetID="10" presetClass="entr" presetSubtype="0" fill="hold" nodeType="withEffect">
                                  <p:stCondLst>
                                    <p:cond delay="0"/>
                                  </p:stCondLst>
                                  <p:childTnLst>
                                    <p:set>
                                      <p:cBhvr>
                                        <p:cTn id="38" dur="1" fill="hold">
                                          <p:stCondLst>
                                            <p:cond delay="0"/>
                                          </p:stCondLst>
                                        </p:cTn>
                                        <p:tgtEl>
                                          <p:spTgt spid="174"/>
                                        </p:tgtEl>
                                        <p:attrNameLst>
                                          <p:attrName>style.visibility</p:attrName>
                                        </p:attrNameLst>
                                      </p:cBhvr>
                                      <p:to>
                                        <p:strVal val="visible"/>
                                      </p:to>
                                    </p:set>
                                    <p:animEffect transition="in" filter="fade">
                                      <p:cBhvr>
                                        <p:cTn id="39" dur="500"/>
                                        <p:tgtEl>
                                          <p:spTgt spid="174"/>
                                        </p:tgtEl>
                                      </p:cBhvr>
                                    </p:animEffect>
                                  </p:childTnLst>
                                </p:cTn>
                              </p:par>
                            </p:childTnLst>
                          </p:cTn>
                        </p:par>
                        <p:par>
                          <p:cTn id="40" fill="hold">
                            <p:stCondLst>
                              <p:cond delay="1000"/>
                            </p:stCondLst>
                            <p:childTnLst>
                              <p:par>
                                <p:cTn id="41" presetID="49" presetClass="path" presetSubtype="0" accel="50000" decel="50000" fill="hold" nodeType="afterEffect">
                                  <p:stCondLst>
                                    <p:cond delay="0"/>
                                  </p:stCondLst>
                                  <p:childTnLst>
                                    <p:animMotion origin="layout" path="M -1.39903E-6 -4.46664E-6 L 0.1122 0.18135 " pathEditMode="relative" rAng="0" ptsTypes="AA">
                                      <p:cBhvr>
                                        <p:cTn id="42" dur="2000" fill="hold"/>
                                        <p:tgtEl>
                                          <p:spTgt spid="191"/>
                                        </p:tgtEl>
                                        <p:attrNameLst>
                                          <p:attrName>ppt_x</p:attrName>
                                          <p:attrName>ppt_y</p:attrName>
                                        </p:attrNameLst>
                                      </p:cBhvr>
                                      <p:rCtr x="5604" y="9056"/>
                                    </p:animMotion>
                                  </p:childTnLst>
                                </p:cTn>
                              </p:par>
                              <p:par>
                                <p:cTn id="43" presetID="49" presetClass="path" presetSubtype="0" accel="50000" decel="50000" fill="hold" nodeType="withEffect">
                                  <p:stCondLst>
                                    <p:cond delay="0"/>
                                  </p:stCondLst>
                                  <p:childTnLst>
                                    <p:animMotion origin="layout" path="M -1.65943E-6 4.64367E-6 L -0.09191 0.18111 " pathEditMode="relative" rAng="0" ptsTypes="AA">
                                      <p:cBhvr>
                                        <p:cTn id="44" dur="2000" fill="hold"/>
                                        <p:tgtEl>
                                          <p:spTgt spid="174"/>
                                        </p:tgtEl>
                                        <p:attrNameLst>
                                          <p:attrName>ppt_x</p:attrName>
                                          <p:attrName>ppt_y</p:attrName>
                                        </p:attrNameLst>
                                      </p:cBhvr>
                                      <p:rCtr x="-4595" y="9056"/>
                                    </p:animMotion>
                                  </p:childTnLst>
                                </p:cTn>
                              </p:par>
                            </p:childTnLst>
                          </p:cTn>
                        </p:par>
                        <p:par>
                          <p:cTn id="45" fill="hold">
                            <p:stCondLst>
                              <p:cond delay="3000"/>
                            </p:stCondLst>
                            <p:childTnLst>
                              <p:par>
                                <p:cTn id="46" presetID="10" presetClass="exit" presetSubtype="0" fill="hold" nodeType="afterEffect">
                                  <p:stCondLst>
                                    <p:cond delay="0"/>
                                  </p:stCondLst>
                                  <p:childTnLst>
                                    <p:animEffect transition="out" filter="fade">
                                      <p:cBhvr>
                                        <p:cTn id="47" dur="500"/>
                                        <p:tgtEl>
                                          <p:spTgt spid="191"/>
                                        </p:tgtEl>
                                      </p:cBhvr>
                                    </p:animEffect>
                                    <p:set>
                                      <p:cBhvr>
                                        <p:cTn id="48" dur="1" fill="hold">
                                          <p:stCondLst>
                                            <p:cond delay="499"/>
                                          </p:stCondLst>
                                        </p:cTn>
                                        <p:tgtEl>
                                          <p:spTgt spid="191"/>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174"/>
                                        </p:tgtEl>
                                      </p:cBhvr>
                                    </p:animEffect>
                                    <p:set>
                                      <p:cBhvr>
                                        <p:cTn id="51" dur="1" fill="hold">
                                          <p:stCondLst>
                                            <p:cond delay="499"/>
                                          </p:stCondLst>
                                        </p:cTn>
                                        <p:tgtEl>
                                          <p:spTgt spid="174"/>
                                        </p:tgtEl>
                                        <p:attrNameLst>
                                          <p:attrName>style.visibility</p:attrName>
                                        </p:attrNameLst>
                                      </p:cBhvr>
                                      <p:to>
                                        <p:strVal val="hidden"/>
                                      </p:to>
                                    </p:set>
                                  </p:childTnLst>
                                </p:cTn>
                              </p:par>
                            </p:childTnLst>
                          </p:cTn>
                        </p:par>
                        <p:par>
                          <p:cTn id="52" fill="hold">
                            <p:stCondLst>
                              <p:cond delay="3500"/>
                            </p:stCondLst>
                            <p:childTnLst>
                              <p:par>
                                <p:cTn id="53" presetID="10" presetClass="entr" presetSubtype="0" fill="hold" grpId="0" nodeType="afterEffect">
                                  <p:stCondLst>
                                    <p:cond delay="0"/>
                                  </p:stCondLst>
                                  <p:childTnLst>
                                    <p:set>
                                      <p:cBhvr>
                                        <p:cTn id="54" dur="1" fill="hold">
                                          <p:stCondLst>
                                            <p:cond delay="0"/>
                                          </p:stCondLst>
                                        </p:cTn>
                                        <p:tgtEl>
                                          <p:spTgt spid="162"/>
                                        </p:tgtEl>
                                        <p:attrNameLst>
                                          <p:attrName>style.visibility</p:attrName>
                                        </p:attrNameLst>
                                      </p:cBhvr>
                                      <p:to>
                                        <p:strVal val="visible"/>
                                      </p:to>
                                    </p:set>
                                    <p:animEffect transition="in" filter="fade">
                                      <p:cBhvr>
                                        <p:cTn id="55" dur="500"/>
                                        <p:tgtEl>
                                          <p:spTgt spid="162"/>
                                        </p:tgtEl>
                                      </p:cBhvr>
                                    </p:animEffect>
                                  </p:childTnLst>
                                </p:cTn>
                              </p:par>
                              <p:par>
                                <p:cTn id="56" presetID="1" presetClass="entr" presetSubtype="0" fill="hold" nodeType="withEffect">
                                  <p:stCondLst>
                                    <p:cond delay="0"/>
                                  </p:stCondLst>
                                  <p:childTnLst>
                                    <p:set>
                                      <p:cBhvr>
                                        <p:cTn id="57" dur="1" fill="hold">
                                          <p:stCondLst>
                                            <p:cond delay="0"/>
                                          </p:stCondLst>
                                        </p:cTn>
                                        <p:tgtEl>
                                          <p:spTgt spid="18"/>
                                        </p:tgtEl>
                                        <p:attrNameLst>
                                          <p:attrName>style.visibility</p:attrName>
                                        </p:attrNameLst>
                                      </p:cBhvr>
                                      <p:to>
                                        <p:strVal val="visible"/>
                                      </p:to>
                                    </p:set>
                                  </p:childTnLst>
                                </p:cTn>
                              </p:par>
                              <p:par>
                                <p:cTn id="58" presetID="10" presetClass="entr" presetSubtype="0" fill="hold" grpId="0" nodeType="withEffect">
                                  <p:stCondLst>
                                    <p:cond delay="0"/>
                                  </p:stCondLst>
                                  <p:childTnLst>
                                    <p:set>
                                      <p:cBhvr>
                                        <p:cTn id="59" dur="1" fill="hold">
                                          <p:stCondLst>
                                            <p:cond delay="0"/>
                                          </p:stCondLst>
                                        </p:cTn>
                                        <p:tgtEl>
                                          <p:spTgt spid="164"/>
                                        </p:tgtEl>
                                        <p:attrNameLst>
                                          <p:attrName>style.visibility</p:attrName>
                                        </p:attrNameLst>
                                      </p:cBhvr>
                                      <p:to>
                                        <p:strVal val="visible"/>
                                      </p:to>
                                    </p:set>
                                    <p:animEffect transition="in" filter="fade">
                                      <p:cBhvr>
                                        <p:cTn id="60" dur="500"/>
                                        <p:tgtEl>
                                          <p:spTgt spid="164"/>
                                        </p:tgtEl>
                                      </p:cBhvr>
                                    </p:animEffect>
                                  </p:childTnLst>
                                </p:cTn>
                              </p:par>
                            </p:childTnLst>
                          </p:cTn>
                        </p:par>
                        <p:par>
                          <p:cTn id="61" fill="hold">
                            <p:stCondLst>
                              <p:cond delay="4000"/>
                            </p:stCondLst>
                            <p:childTnLst>
                              <p:par>
                                <p:cTn id="62" presetID="9" presetClass="emph" presetSubtype="0" nodeType="afterEffect">
                                  <p:stCondLst>
                                    <p:cond delay="0"/>
                                  </p:stCondLst>
                                  <p:childTnLst>
                                    <p:set>
                                      <p:cBhvr rctx="PPT">
                                        <p:cTn id="63" dur="indefinite"/>
                                        <p:tgtEl>
                                          <p:spTgt spid="18"/>
                                        </p:tgtEl>
                                        <p:attrNameLst>
                                          <p:attrName>style.opacity</p:attrName>
                                        </p:attrNameLst>
                                      </p:cBhvr>
                                      <p:to>
                                        <p:strVal val="0.5"/>
                                      </p:to>
                                    </p:set>
                                    <p:animEffect filter="image" prLst="opacity: 0.5">
                                      <p:cBhvr rctx="IE">
                                        <p:cTn id="64" dur="indefinite"/>
                                        <p:tgtEl>
                                          <p:spTgt spid="18"/>
                                        </p:tgtEl>
                                      </p:cBhvr>
                                    </p:animEffect>
                                  </p:childTnLst>
                                </p:cTn>
                              </p:par>
                              <p:par>
                                <p:cTn id="65" presetID="10" presetClass="exit" presetSubtype="0" fill="hold" nodeType="withEffect">
                                  <p:stCondLst>
                                    <p:cond delay="0"/>
                                  </p:stCondLst>
                                  <p:childTnLst>
                                    <p:animEffect transition="out" filter="fade">
                                      <p:cBhvr>
                                        <p:cTn id="66" dur="500"/>
                                        <p:tgtEl>
                                          <p:spTgt spid="18"/>
                                        </p:tgtEl>
                                      </p:cBhvr>
                                    </p:animEffect>
                                    <p:set>
                                      <p:cBhvr>
                                        <p:cTn id="67" dur="1" fill="hold">
                                          <p:stCondLst>
                                            <p:cond delay="499"/>
                                          </p:stCondLst>
                                        </p:cTn>
                                        <p:tgtEl>
                                          <p:spTgt spid="18"/>
                                        </p:tgtEl>
                                        <p:attrNameLst>
                                          <p:attrName>style.visibility</p:attrName>
                                        </p:attrNameLst>
                                      </p:cBhvr>
                                      <p:to>
                                        <p:strVal val="hidden"/>
                                      </p:to>
                                    </p:set>
                                  </p:childTnLst>
                                </p:cTn>
                              </p:par>
                              <p:par>
                                <p:cTn id="68" presetID="53" presetClass="entr" presetSubtype="16" fill="hold" nodeType="withEffect">
                                  <p:stCondLst>
                                    <p:cond delay="0"/>
                                  </p:stCondLst>
                                  <p:childTnLst>
                                    <p:set>
                                      <p:cBhvr>
                                        <p:cTn id="69" dur="1" fill="hold">
                                          <p:stCondLst>
                                            <p:cond delay="0"/>
                                          </p:stCondLst>
                                        </p:cTn>
                                        <p:tgtEl>
                                          <p:spTgt spid="180"/>
                                        </p:tgtEl>
                                        <p:attrNameLst>
                                          <p:attrName>style.visibility</p:attrName>
                                        </p:attrNameLst>
                                      </p:cBhvr>
                                      <p:to>
                                        <p:strVal val="visible"/>
                                      </p:to>
                                    </p:set>
                                    <p:anim calcmode="lin" valueType="num">
                                      <p:cBhvr>
                                        <p:cTn id="70" dur="500" fill="hold"/>
                                        <p:tgtEl>
                                          <p:spTgt spid="180"/>
                                        </p:tgtEl>
                                        <p:attrNameLst>
                                          <p:attrName>ppt_w</p:attrName>
                                        </p:attrNameLst>
                                      </p:cBhvr>
                                      <p:tavLst>
                                        <p:tav tm="0">
                                          <p:val>
                                            <p:fltVal val="0"/>
                                          </p:val>
                                        </p:tav>
                                        <p:tav tm="100000">
                                          <p:val>
                                            <p:strVal val="#ppt_w"/>
                                          </p:val>
                                        </p:tav>
                                      </p:tavLst>
                                    </p:anim>
                                    <p:anim calcmode="lin" valueType="num">
                                      <p:cBhvr>
                                        <p:cTn id="71" dur="500" fill="hold"/>
                                        <p:tgtEl>
                                          <p:spTgt spid="180"/>
                                        </p:tgtEl>
                                        <p:attrNameLst>
                                          <p:attrName>ppt_h</p:attrName>
                                        </p:attrNameLst>
                                      </p:cBhvr>
                                      <p:tavLst>
                                        <p:tav tm="0">
                                          <p:val>
                                            <p:fltVal val="0"/>
                                          </p:val>
                                        </p:tav>
                                        <p:tav tm="100000">
                                          <p:val>
                                            <p:strVal val="#ppt_h"/>
                                          </p:val>
                                        </p:tav>
                                      </p:tavLst>
                                    </p:anim>
                                    <p:animEffect transition="in" filter="fade">
                                      <p:cBhvr>
                                        <p:cTn id="72" dur="500"/>
                                        <p:tgtEl>
                                          <p:spTgt spid="18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21"/>
                                        </p:tgtEl>
                                        <p:attrNameLst>
                                          <p:attrName>style.visibility</p:attrName>
                                        </p:attrNameLst>
                                      </p:cBhvr>
                                      <p:to>
                                        <p:strVal val="visible"/>
                                      </p:to>
                                    </p:set>
                                    <p:animEffect transition="in" filter="wipe(left)">
                                      <p:cBhvr>
                                        <p:cTn id="77" dur="500"/>
                                        <p:tgtEl>
                                          <p:spTgt spid="121"/>
                                        </p:tgtEl>
                                      </p:cBhvr>
                                    </p:animEffect>
                                  </p:childTnLst>
                                </p:cTn>
                              </p:par>
                            </p:childTnLst>
                          </p:cTn>
                        </p:par>
                        <p:par>
                          <p:cTn id="78" fill="hold">
                            <p:stCondLst>
                              <p:cond delay="500"/>
                            </p:stCondLst>
                            <p:childTnLst>
                              <p:par>
                                <p:cTn id="79" presetID="10" presetClass="entr" presetSubtype="0" fill="hold" grpId="0" nodeType="afterEffect">
                                  <p:stCondLst>
                                    <p:cond delay="0"/>
                                  </p:stCondLst>
                                  <p:childTnLst>
                                    <p:set>
                                      <p:cBhvr>
                                        <p:cTn id="80" dur="1" fill="hold">
                                          <p:stCondLst>
                                            <p:cond delay="0"/>
                                          </p:stCondLst>
                                        </p:cTn>
                                        <p:tgtEl>
                                          <p:spTgt spid="124"/>
                                        </p:tgtEl>
                                        <p:attrNameLst>
                                          <p:attrName>style.visibility</p:attrName>
                                        </p:attrNameLst>
                                      </p:cBhvr>
                                      <p:to>
                                        <p:strVal val="visible"/>
                                      </p:to>
                                    </p:set>
                                    <p:animEffect transition="in" filter="fade">
                                      <p:cBhvr>
                                        <p:cTn id="81" dur="500"/>
                                        <p:tgtEl>
                                          <p:spTgt spid="124"/>
                                        </p:tgtEl>
                                      </p:cBhvr>
                                    </p:animEffect>
                                  </p:childTnLst>
                                </p:cTn>
                              </p:par>
                              <p:par>
                                <p:cTn id="82" presetID="10" presetClass="entr" presetSubtype="0" fill="hold" nodeType="with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fade">
                                      <p:cBhvr>
                                        <p:cTn id="84" dur="500"/>
                                        <p:tgtEl>
                                          <p:spTgt spid="27"/>
                                        </p:tgtEl>
                                      </p:cBhvr>
                                    </p:animEffect>
                                  </p:childTnLst>
                                </p:cTn>
                              </p:par>
                              <p:par>
                                <p:cTn id="85" presetID="10" presetClass="entr" presetSubtype="0" fill="hold" nodeType="withEffect">
                                  <p:stCondLst>
                                    <p:cond delay="0"/>
                                  </p:stCondLst>
                                  <p:childTnLst>
                                    <p:set>
                                      <p:cBhvr>
                                        <p:cTn id="86" dur="1" fill="hold">
                                          <p:stCondLst>
                                            <p:cond delay="0"/>
                                          </p:stCondLst>
                                        </p:cTn>
                                        <p:tgtEl>
                                          <p:spTgt spid="198"/>
                                        </p:tgtEl>
                                        <p:attrNameLst>
                                          <p:attrName>style.visibility</p:attrName>
                                        </p:attrNameLst>
                                      </p:cBhvr>
                                      <p:to>
                                        <p:strVal val="visible"/>
                                      </p:to>
                                    </p:set>
                                    <p:animEffect transition="in" filter="fade">
                                      <p:cBhvr>
                                        <p:cTn id="87" dur="500"/>
                                        <p:tgtEl>
                                          <p:spTgt spid="198"/>
                                        </p:tgtEl>
                                      </p:cBhvr>
                                    </p:animEffect>
                                  </p:childTnLst>
                                </p:cTn>
                              </p:par>
                            </p:childTnLst>
                          </p:cTn>
                        </p:par>
                        <p:par>
                          <p:cTn id="88" fill="hold">
                            <p:stCondLst>
                              <p:cond delay="1000"/>
                            </p:stCondLst>
                            <p:childTnLst>
                              <p:par>
                                <p:cTn id="89" presetID="9" presetClass="emph" presetSubtype="0" nodeType="afterEffect">
                                  <p:stCondLst>
                                    <p:cond delay="0"/>
                                  </p:stCondLst>
                                  <p:childTnLst>
                                    <p:set>
                                      <p:cBhvr rctx="PPT">
                                        <p:cTn id="90" dur="indefinite"/>
                                        <p:tgtEl>
                                          <p:spTgt spid="198"/>
                                        </p:tgtEl>
                                        <p:attrNameLst>
                                          <p:attrName>style.opacity</p:attrName>
                                        </p:attrNameLst>
                                      </p:cBhvr>
                                      <p:to>
                                        <p:strVal val="0.25"/>
                                      </p:to>
                                    </p:set>
                                    <p:animEffect filter="image" prLst="opacity: 0.25">
                                      <p:cBhvr rctx="IE">
                                        <p:cTn id="91" dur="indefinite"/>
                                        <p:tgtEl>
                                          <p:spTgt spid="198"/>
                                        </p:tgtEl>
                                      </p:cBhvr>
                                    </p:animEffect>
                                  </p:childTnLst>
                                </p:cTn>
                              </p:par>
                            </p:childTnLst>
                          </p:cTn>
                        </p:par>
                        <p:par>
                          <p:cTn id="92" fill="hold">
                            <p:stCondLst>
                              <p:cond delay="1000"/>
                            </p:stCondLst>
                            <p:childTnLst>
                              <p:par>
                                <p:cTn id="93" presetID="9" presetClass="emph" presetSubtype="0" nodeType="afterEffect">
                                  <p:stCondLst>
                                    <p:cond delay="0"/>
                                  </p:stCondLst>
                                  <p:childTnLst>
                                    <p:set>
                                      <p:cBhvr rctx="PPT">
                                        <p:cTn id="94" dur="indefinite"/>
                                        <p:tgtEl>
                                          <p:spTgt spid="198"/>
                                        </p:tgtEl>
                                        <p:attrNameLst>
                                          <p:attrName>style.opacity</p:attrName>
                                        </p:attrNameLst>
                                      </p:cBhvr>
                                      <p:to>
                                        <p:strVal val="0.75"/>
                                      </p:to>
                                    </p:set>
                                    <p:animEffect filter="image" prLst="opacity: 0.75">
                                      <p:cBhvr rctx="IE">
                                        <p:cTn id="95" dur="indefinite"/>
                                        <p:tgtEl>
                                          <p:spTgt spid="198"/>
                                        </p:tgtEl>
                                      </p:cBhvr>
                                    </p:animEffect>
                                  </p:childTnLst>
                                </p:cTn>
                              </p:par>
                              <p:par>
                                <p:cTn id="96" presetID="42" presetClass="path" presetSubtype="0" accel="50000" decel="50000" fill="hold" nodeType="withEffect">
                                  <p:stCondLst>
                                    <p:cond delay="0"/>
                                  </p:stCondLst>
                                  <p:childTnLst>
                                    <p:animMotion origin="layout" path="M -1.65943E-6 2.4966E-6 L -0.06063 0.31548 " pathEditMode="relative" rAng="0" ptsTypes="AA">
                                      <p:cBhvr>
                                        <p:cTn id="97" dur="2000" fill="hold"/>
                                        <p:tgtEl>
                                          <p:spTgt spid="198"/>
                                        </p:tgtEl>
                                        <p:attrNameLst>
                                          <p:attrName>ppt_x</p:attrName>
                                          <p:attrName>ppt_y</p:attrName>
                                        </p:attrNameLst>
                                      </p:cBhvr>
                                      <p:rCtr x="-3038" y="15774"/>
                                    </p:animMotion>
                                  </p:childTnLst>
                                </p:cTn>
                              </p:par>
                              <p:par>
                                <p:cTn id="98" presetID="26" presetClass="emph" presetSubtype="0" fill="hold" nodeType="withEffect">
                                  <p:stCondLst>
                                    <p:cond delay="0"/>
                                  </p:stCondLst>
                                  <p:childTnLst>
                                    <p:animEffect transition="out" filter="fade">
                                      <p:cBhvr>
                                        <p:cTn id="99" dur="500" tmFilter="0, 0; .2, .5; .8, .5; 1, 0"/>
                                        <p:tgtEl>
                                          <p:spTgt spid="27"/>
                                        </p:tgtEl>
                                      </p:cBhvr>
                                    </p:animEffect>
                                    <p:animScale>
                                      <p:cBhvr>
                                        <p:cTn id="100" dur="250" autoRev="1" fill="hold"/>
                                        <p:tgtEl>
                                          <p:spTgt spid="27"/>
                                        </p:tgtEl>
                                      </p:cBhvr>
                                      <p:by x="105000" y="105000"/>
                                    </p:animScale>
                                  </p:childTnLst>
                                </p:cTn>
                              </p:par>
                            </p:childTnLst>
                          </p:cTn>
                        </p:par>
                        <p:par>
                          <p:cTn id="101" fill="hold">
                            <p:stCondLst>
                              <p:cond delay="3000"/>
                            </p:stCondLst>
                            <p:childTnLst>
                              <p:par>
                                <p:cTn id="102" presetID="10" presetClass="entr" presetSubtype="0" fill="hold" grpId="0" nodeType="afterEffect">
                                  <p:stCondLst>
                                    <p:cond delay="0"/>
                                  </p:stCondLst>
                                  <p:childTnLst>
                                    <p:set>
                                      <p:cBhvr>
                                        <p:cTn id="103" dur="1" fill="hold">
                                          <p:stCondLst>
                                            <p:cond delay="0"/>
                                          </p:stCondLst>
                                        </p:cTn>
                                        <p:tgtEl>
                                          <p:spTgt spid="197"/>
                                        </p:tgtEl>
                                        <p:attrNameLst>
                                          <p:attrName>style.visibility</p:attrName>
                                        </p:attrNameLst>
                                      </p:cBhvr>
                                      <p:to>
                                        <p:strVal val="visible"/>
                                      </p:to>
                                    </p:set>
                                    <p:animEffect transition="in" filter="fade">
                                      <p:cBhvr>
                                        <p:cTn id="104" dur="500"/>
                                        <p:tgtEl>
                                          <p:spTgt spid="19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grpId="0" nodeType="clickEffect">
                                  <p:stCondLst>
                                    <p:cond delay="0"/>
                                  </p:stCondLst>
                                  <p:childTnLst>
                                    <p:set>
                                      <p:cBhvr>
                                        <p:cTn id="108" dur="1" fill="hold">
                                          <p:stCondLst>
                                            <p:cond delay="0"/>
                                          </p:stCondLst>
                                        </p:cTn>
                                        <p:tgtEl>
                                          <p:spTgt spid="122"/>
                                        </p:tgtEl>
                                        <p:attrNameLst>
                                          <p:attrName>style.visibility</p:attrName>
                                        </p:attrNameLst>
                                      </p:cBhvr>
                                      <p:to>
                                        <p:strVal val="visible"/>
                                      </p:to>
                                    </p:set>
                                    <p:animEffect transition="in" filter="wipe(left)">
                                      <p:cBhvr>
                                        <p:cTn id="109" dur="500"/>
                                        <p:tgtEl>
                                          <p:spTgt spid="122"/>
                                        </p:tgtEl>
                                      </p:cBhvr>
                                    </p:animEffect>
                                  </p:childTnLst>
                                </p:cTn>
                              </p:par>
                            </p:childTnLst>
                          </p:cTn>
                        </p:par>
                        <p:par>
                          <p:cTn id="110" fill="hold">
                            <p:stCondLst>
                              <p:cond delay="500"/>
                            </p:stCondLst>
                            <p:childTnLst>
                              <p:par>
                                <p:cTn id="111" presetID="10" presetClass="entr" presetSubtype="0" fill="hold" nodeType="afterEffect">
                                  <p:stCondLst>
                                    <p:cond delay="0"/>
                                  </p:stCondLst>
                                  <p:childTnLst>
                                    <p:set>
                                      <p:cBhvr>
                                        <p:cTn id="112" dur="1" fill="hold">
                                          <p:stCondLst>
                                            <p:cond delay="0"/>
                                          </p:stCondLst>
                                        </p:cTn>
                                        <p:tgtEl>
                                          <p:spTgt spid="185"/>
                                        </p:tgtEl>
                                        <p:attrNameLst>
                                          <p:attrName>style.visibility</p:attrName>
                                        </p:attrNameLst>
                                      </p:cBhvr>
                                      <p:to>
                                        <p:strVal val="visible"/>
                                      </p:to>
                                    </p:set>
                                    <p:animEffect transition="in" filter="fade">
                                      <p:cBhvr>
                                        <p:cTn id="113" dur="500"/>
                                        <p:tgtEl>
                                          <p:spTgt spid="185"/>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221"/>
                                        </p:tgtEl>
                                        <p:attrNameLst>
                                          <p:attrName>style.visibility</p:attrName>
                                        </p:attrNameLst>
                                      </p:cBhvr>
                                      <p:to>
                                        <p:strVal val="visible"/>
                                      </p:to>
                                    </p:set>
                                    <p:animEffect transition="in" filter="fade">
                                      <p:cBhvr>
                                        <p:cTn id="116" dur="500"/>
                                        <p:tgtEl>
                                          <p:spTgt spid="221"/>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210"/>
                                        </p:tgtEl>
                                        <p:attrNameLst>
                                          <p:attrName>style.visibility</p:attrName>
                                        </p:attrNameLst>
                                      </p:cBhvr>
                                      <p:to>
                                        <p:strVal val="visible"/>
                                      </p:to>
                                    </p:set>
                                    <p:animEffect transition="in" filter="fade">
                                      <p:cBhvr>
                                        <p:cTn id="119" dur="500"/>
                                        <p:tgtEl>
                                          <p:spTgt spid="210"/>
                                        </p:tgtEl>
                                      </p:cBhvr>
                                    </p:animEffect>
                                  </p:childTnLst>
                                </p:cTn>
                              </p:par>
                            </p:childTnLst>
                          </p:cTn>
                        </p:par>
                        <p:par>
                          <p:cTn id="120" fill="hold">
                            <p:stCondLst>
                              <p:cond delay="1000"/>
                            </p:stCondLst>
                            <p:childTnLst>
                              <p:par>
                                <p:cTn id="121" presetID="1" presetClass="entr" presetSubtype="0" fill="hold" nodeType="afterEffect">
                                  <p:stCondLst>
                                    <p:cond delay="0"/>
                                  </p:stCondLst>
                                  <p:childTnLst>
                                    <p:set>
                                      <p:cBhvr>
                                        <p:cTn id="122" dur="1" fill="hold">
                                          <p:stCondLst>
                                            <p:cond delay="0"/>
                                          </p:stCondLst>
                                        </p:cTn>
                                        <p:tgtEl>
                                          <p:spTgt spid="29"/>
                                        </p:tgtEl>
                                        <p:attrNameLst>
                                          <p:attrName>style.visibility</p:attrName>
                                        </p:attrNameLst>
                                      </p:cBhvr>
                                      <p:to>
                                        <p:strVal val="visible"/>
                                      </p:to>
                                    </p:set>
                                  </p:childTnLst>
                                </p:cTn>
                              </p:par>
                              <p:par>
                                <p:cTn id="123" presetID="6" presetClass="emph" presetSubtype="0" fill="hold" nodeType="withEffect">
                                  <p:stCondLst>
                                    <p:cond delay="0"/>
                                  </p:stCondLst>
                                  <p:childTnLst>
                                    <p:animScale>
                                      <p:cBhvr>
                                        <p:cTn id="124" dur="1000" fill="hold"/>
                                        <p:tgtEl>
                                          <p:spTgt spid="29"/>
                                        </p:tgtEl>
                                      </p:cBhvr>
                                      <p:by x="50000" y="50000"/>
                                    </p:animScale>
                                  </p:childTnLst>
                                </p:cTn>
                              </p:par>
                              <p:par>
                                <p:cTn id="125" presetID="42" presetClass="path" presetSubtype="0" accel="50000" decel="50000" fill="hold" nodeType="withEffect">
                                  <p:stCondLst>
                                    <p:cond delay="0"/>
                                  </p:stCondLst>
                                  <p:childTnLst>
                                    <p:animMotion origin="layout" path="M -2.83125E-6 1.7567E-6 L -2.83125E-6 0.41421 " pathEditMode="relative" rAng="0" ptsTypes="AA">
                                      <p:cBhvr>
                                        <p:cTn id="126" dur="2000" fill="hold"/>
                                        <p:tgtEl>
                                          <p:spTgt spid="29"/>
                                        </p:tgtEl>
                                        <p:attrNameLst>
                                          <p:attrName>ppt_x</p:attrName>
                                          <p:attrName>ppt_y</p:attrName>
                                        </p:attrNameLst>
                                      </p:cBhvr>
                                      <p:rCtr x="0" y="20699"/>
                                    </p:animMotion>
                                  </p:childTnLst>
                                </p:cTn>
                              </p:par>
                              <p:par>
                                <p:cTn id="127" presetID="26" presetClass="emph" presetSubtype="0" fill="hold" nodeType="withEffect">
                                  <p:stCondLst>
                                    <p:cond delay="1800"/>
                                  </p:stCondLst>
                                  <p:childTnLst>
                                    <p:animEffect transition="out" filter="fade">
                                      <p:cBhvr>
                                        <p:cTn id="128" dur="500" tmFilter="0, 0; .2, .5; .8, .5; 1, 0"/>
                                        <p:tgtEl>
                                          <p:spTgt spid="185"/>
                                        </p:tgtEl>
                                      </p:cBhvr>
                                    </p:animEffect>
                                    <p:animScale>
                                      <p:cBhvr>
                                        <p:cTn id="129" dur="250" autoRev="1" fill="hold"/>
                                        <p:tgtEl>
                                          <p:spTgt spid="185"/>
                                        </p:tgtEl>
                                      </p:cBhvr>
                                      <p:by x="105000" y="105000"/>
                                    </p:animScale>
                                  </p:childTnLst>
                                </p:cTn>
                              </p:par>
                            </p:childTnLst>
                          </p:cTn>
                        </p:par>
                        <p:par>
                          <p:cTn id="130" fill="hold">
                            <p:stCondLst>
                              <p:cond delay="3300"/>
                            </p:stCondLst>
                            <p:childTnLst>
                              <p:par>
                                <p:cTn id="131" presetID="10" presetClass="entr" presetSubtype="0" fill="hold" grpId="0" nodeType="afterEffect">
                                  <p:stCondLst>
                                    <p:cond delay="0"/>
                                  </p:stCondLst>
                                  <p:childTnLst>
                                    <p:set>
                                      <p:cBhvr>
                                        <p:cTn id="132" dur="1" fill="hold">
                                          <p:stCondLst>
                                            <p:cond delay="0"/>
                                          </p:stCondLst>
                                        </p:cTn>
                                        <p:tgtEl>
                                          <p:spTgt spid="211"/>
                                        </p:tgtEl>
                                        <p:attrNameLst>
                                          <p:attrName>style.visibility</p:attrName>
                                        </p:attrNameLst>
                                      </p:cBhvr>
                                      <p:to>
                                        <p:strVal val="visible"/>
                                      </p:to>
                                    </p:set>
                                    <p:animEffect transition="in" filter="fade">
                                      <p:cBhvr>
                                        <p:cTn id="133" dur="500"/>
                                        <p:tgtEl>
                                          <p:spTgt spid="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1" grpId="0" animBg="1"/>
      <p:bldP spid="162" grpId="0" animBg="1"/>
      <p:bldP spid="119" grpId="0" animBg="1"/>
      <p:bldP spid="120" grpId="0" animBg="1"/>
      <p:bldP spid="121" grpId="0" animBg="1"/>
      <p:bldP spid="122" grpId="0" animBg="1"/>
      <p:bldP spid="124" grpId="0"/>
      <p:bldP spid="164" grpId="0"/>
      <p:bldP spid="167" grpId="0"/>
      <p:bldP spid="172" grpId="0"/>
      <p:bldP spid="197" grpId="0"/>
      <p:bldP spid="210" grpId="0"/>
      <p:bldP spid="211"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4800" dirty="0">
                <a:solidFill>
                  <a:schemeClr val="bg1"/>
                </a:solidFill>
              </a:rPr>
              <a:t>Query performance tools</a:t>
            </a:r>
          </a:p>
        </p:txBody>
      </p:sp>
      <p:grpSp>
        <p:nvGrpSpPr>
          <p:cNvPr id="19" name="Group 18"/>
          <p:cNvGrpSpPr/>
          <p:nvPr/>
        </p:nvGrpSpPr>
        <p:grpSpPr>
          <a:xfrm>
            <a:off x="458213" y="2042686"/>
            <a:ext cx="9727981" cy="2501900"/>
            <a:chOff x="508219" y="1543092"/>
            <a:chExt cx="9727981" cy="2501900"/>
          </a:xfrm>
        </p:grpSpPr>
        <p:sp>
          <p:nvSpPr>
            <p:cNvPr id="17" name="Rectangle 16"/>
            <p:cNvSpPr/>
            <p:nvPr/>
          </p:nvSpPr>
          <p:spPr bwMode="auto">
            <a:xfrm>
              <a:off x="1651219" y="1543092"/>
              <a:ext cx="8584981" cy="11430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1651219" y="2901992"/>
              <a:ext cx="8584981" cy="1143000"/>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ectangle 11"/>
            <p:cNvSpPr/>
            <p:nvPr/>
          </p:nvSpPr>
          <p:spPr bwMode="auto">
            <a:xfrm>
              <a:off x="508219" y="1543092"/>
              <a:ext cx="1143000" cy="1143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1</a:t>
              </a:r>
            </a:p>
          </p:txBody>
        </p:sp>
        <p:sp>
          <p:nvSpPr>
            <p:cNvPr id="14" name="Rectangle 13"/>
            <p:cNvSpPr/>
            <p:nvPr/>
          </p:nvSpPr>
          <p:spPr bwMode="auto">
            <a:xfrm>
              <a:off x="508219" y="2901992"/>
              <a:ext cx="1143000" cy="1143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6000" dirty="0">
                  <a:gradFill>
                    <a:gsLst>
                      <a:gs pos="0">
                        <a:srgbClr val="FFFFFF"/>
                      </a:gs>
                      <a:gs pos="100000">
                        <a:srgbClr val="FFFFFF"/>
                      </a:gs>
                    </a:gsLst>
                    <a:lin ang="5400000" scaled="0"/>
                  </a:gradFill>
                  <a:latin typeface="+mj-lt"/>
                  <a:ea typeface="Segoe UI" pitchFamily="34" charset="0"/>
                  <a:cs typeface="Segoe UI" pitchFamily="34" charset="0"/>
                </a:rPr>
                <a:t>2</a:t>
              </a:r>
            </a:p>
          </p:txBody>
        </p:sp>
        <p:sp>
          <p:nvSpPr>
            <p:cNvPr id="15" name="Content Placeholder 10"/>
            <p:cNvSpPr txBox="1">
              <a:spLocks/>
            </p:cNvSpPr>
            <p:nvPr/>
          </p:nvSpPr>
          <p:spPr>
            <a:xfrm>
              <a:off x="1905219" y="1714483"/>
              <a:ext cx="6126480"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dirty="0">
                  <a:solidFill>
                    <a:schemeClr val="bg1"/>
                  </a:solidFill>
                </a:rPr>
                <a:t>Live Query Statistics (LQS)</a:t>
              </a:r>
            </a:p>
          </p:txBody>
        </p:sp>
        <p:sp>
          <p:nvSpPr>
            <p:cNvPr id="16" name="Content Placeholder 10"/>
            <p:cNvSpPr txBox="1">
              <a:spLocks/>
            </p:cNvSpPr>
            <p:nvPr/>
          </p:nvSpPr>
          <p:spPr>
            <a:xfrm>
              <a:off x="1905219" y="3073382"/>
              <a:ext cx="6126480" cy="800219"/>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dirty="0">
                  <a:solidFill>
                    <a:schemeClr val="bg1"/>
                  </a:solidFill>
                </a:rPr>
                <a:t>Query Store</a:t>
              </a:r>
            </a:p>
          </p:txBody>
        </p:sp>
      </p:grpSp>
    </p:spTree>
    <p:extLst>
      <p:ext uri="{BB962C8B-B14F-4D97-AF65-F5344CB8AC3E}">
        <p14:creationId xmlns:p14="http://schemas.microsoft.com/office/powerpoint/2010/main" val="3686800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5" name="Title 13"/>
          <p:cNvSpPr>
            <a:spLocks noGrp="1"/>
          </p:cNvSpPr>
          <p:nvPr>
            <p:ph type="title"/>
          </p:nvPr>
        </p:nvSpPr>
        <p:spPr/>
        <p:txBody>
          <a:bodyPr/>
          <a:lstStyle/>
          <a:p>
            <a:r>
              <a:rPr lang="en-US" dirty="0">
                <a:solidFill>
                  <a:schemeClr val="bg1"/>
                </a:solidFill>
              </a:rPr>
              <a:t>How Query Store works</a:t>
            </a:r>
          </a:p>
        </p:txBody>
      </p:sp>
      <p:sp>
        <p:nvSpPr>
          <p:cNvPr id="82" name="Text Placeholder 2"/>
          <p:cNvSpPr txBox="1">
            <a:spLocks/>
          </p:cNvSpPr>
          <p:nvPr/>
        </p:nvSpPr>
        <p:spPr>
          <a:xfrm>
            <a:off x="6820630" y="1489468"/>
            <a:ext cx="5945476" cy="3449662"/>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1800" dirty="0">
                <a:solidFill>
                  <a:schemeClr val="bg1"/>
                </a:solidFill>
              </a:rPr>
              <a:t>Collects query texts (plus all relevant properties)</a:t>
            </a:r>
          </a:p>
          <a:p>
            <a:pPr marL="0" indent="0">
              <a:lnSpc>
                <a:spcPct val="100000"/>
              </a:lnSpc>
              <a:spcBef>
                <a:spcPts val="2500"/>
              </a:spcBef>
              <a:buNone/>
            </a:pPr>
            <a:r>
              <a:rPr lang="en-US" sz="1800" dirty="0">
                <a:solidFill>
                  <a:schemeClr val="bg1"/>
                </a:solidFill>
              </a:rPr>
              <a:t>Stores all plan choices and performance metrics</a:t>
            </a:r>
          </a:p>
          <a:p>
            <a:pPr marL="0" indent="0">
              <a:lnSpc>
                <a:spcPct val="100000"/>
              </a:lnSpc>
              <a:spcBef>
                <a:spcPts val="2500"/>
              </a:spcBef>
              <a:buNone/>
            </a:pPr>
            <a:r>
              <a:rPr lang="en-US" sz="1800" dirty="0">
                <a:solidFill>
                  <a:schemeClr val="bg1"/>
                </a:solidFill>
              </a:rPr>
              <a:t>Works across restarts/upgrades/recompiles</a:t>
            </a:r>
          </a:p>
          <a:p>
            <a:pPr marL="0" indent="0">
              <a:lnSpc>
                <a:spcPct val="100000"/>
              </a:lnSpc>
              <a:spcBef>
                <a:spcPts val="2500"/>
              </a:spcBef>
              <a:buNone/>
            </a:pPr>
            <a:r>
              <a:rPr lang="en-US" sz="1800" dirty="0">
                <a:solidFill>
                  <a:schemeClr val="bg1"/>
                </a:solidFill>
              </a:rPr>
              <a:t>Lowers bar for performance troubleshooting </a:t>
            </a:r>
          </a:p>
          <a:p>
            <a:pPr marL="0" indent="0">
              <a:lnSpc>
                <a:spcPct val="100000"/>
              </a:lnSpc>
              <a:spcBef>
                <a:spcPts val="2500"/>
              </a:spcBef>
              <a:buNone/>
            </a:pPr>
            <a:r>
              <a:rPr lang="en-US" sz="1800" dirty="0">
                <a:solidFill>
                  <a:schemeClr val="bg1"/>
                </a:solidFill>
              </a:rPr>
              <a:t>Allows new views</a:t>
            </a:r>
          </a:p>
          <a:p>
            <a:pPr marL="0" indent="0">
              <a:lnSpc>
                <a:spcPct val="100000"/>
              </a:lnSpc>
              <a:spcBef>
                <a:spcPts val="2500"/>
              </a:spcBef>
              <a:buNone/>
            </a:pPr>
            <a:r>
              <a:rPr lang="en-US" sz="1800" dirty="0">
                <a:solidFill>
                  <a:schemeClr val="bg1"/>
                </a:solidFill>
              </a:rPr>
              <a:t>Offers intuitive and easy plan forcing</a:t>
            </a:r>
          </a:p>
        </p:txBody>
      </p:sp>
      <p:grpSp>
        <p:nvGrpSpPr>
          <p:cNvPr id="11" name="Group 10"/>
          <p:cNvGrpSpPr/>
          <p:nvPr/>
        </p:nvGrpSpPr>
        <p:grpSpPr>
          <a:xfrm>
            <a:off x="447328" y="1439004"/>
            <a:ext cx="6888934" cy="3879840"/>
            <a:chOff x="533619" y="1439004"/>
            <a:chExt cx="6888934" cy="3879840"/>
          </a:xfrm>
        </p:grpSpPr>
        <p:sp>
          <p:nvSpPr>
            <p:cNvPr id="40" name="TextBox 39"/>
            <p:cNvSpPr txBox="1"/>
            <p:nvPr/>
          </p:nvSpPr>
          <p:spPr>
            <a:xfrm>
              <a:off x="2736494" y="4796601"/>
              <a:ext cx="4686059" cy="522243"/>
            </a:xfrm>
            <a:prstGeom prst="rect">
              <a:avLst/>
            </a:prstGeom>
            <a:noFill/>
          </p:spPr>
          <p:txBody>
            <a:bodyPr wrap="square" lIns="182880" tIns="146304" rIns="182880" bIns="146304" rtlCol="0">
              <a:noAutofit/>
            </a:bodyPr>
            <a:lstStyle/>
            <a:p>
              <a:pPr>
                <a:lnSpc>
                  <a:spcPct val="90000"/>
                </a:lnSpc>
                <a:spcAft>
                  <a:spcPts val="600"/>
                </a:spcAft>
              </a:pPr>
              <a:r>
                <a:rPr lang="en-US" sz="1600" dirty="0">
                  <a:solidFill>
                    <a:schemeClr val="bg1"/>
                  </a:solidFill>
                </a:rPr>
                <a:t>Durability latency controlled by DB option</a:t>
              </a:r>
            </a:p>
            <a:p>
              <a:pPr>
                <a:lnSpc>
                  <a:spcPct val="90000"/>
                </a:lnSpc>
                <a:spcAft>
                  <a:spcPts val="600"/>
                </a:spcAft>
              </a:pPr>
              <a:r>
                <a:rPr lang="en-US" sz="1600" dirty="0">
                  <a:solidFill>
                    <a:schemeClr val="bg1"/>
                  </a:solidFill>
                </a:rPr>
                <a:t>DATA_FLUSH_INTERNAL_SECONDS</a:t>
              </a:r>
            </a:p>
          </p:txBody>
        </p:sp>
        <p:grpSp>
          <p:nvGrpSpPr>
            <p:cNvPr id="10" name="Group 9"/>
            <p:cNvGrpSpPr/>
            <p:nvPr/>
          </p:nvGrpSpPr>
          <p:grpSpPr>
            <a:xfrm>
              <a:off x="533619" y="1439004"/>
              <a:ext cx="6134372" cy="3293715"/>
              <a:chOff x="533619" y="1439004"/>
              <a:chExt cx="6134372" cy="3293715"/>
            </a:xfrm>
          </p:grpSpPr>
          <p:cxnSp>
            <p:nvCxnSpPr>
              <p:cNvPr id="27" name="Straight Arrow Connector 26"/>
              <p:cNvCxnSpPr/>
              <p:nvPr/>
            </p:nvCxnSpPr>
            <p:spPr>
              <a:xfrm>
                <a:off x="1114778" y="2802167"/>
                <a:ext cx="0" cy="512981"/>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114778" y="1892666"/>
                <a:ext cx="0" cy="222747"/>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bwMode="auto">
              <a:xfrm>
                <a:off x="2899998" y="1581192"/>
                <a:ext cx="3767993" cy="3151527"/>
              </a:xfrm>
              <a:prstGeom prst="rect">
                <a:avLst/>
              </a:prstGeom>
              <a:solidFill>
                <a:schemeClr val="bg1">
                  <a:lumMod val="20000"/>
                  <a:lumOff val="80000"/>
                </a:schemeClr>
              </a:solidFill>
              <a:ln w="635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chemeClr val="bg1"/>
                  </a:solidFill>
                  <a:latin typeface="+mj-lt"/>
                  <a:ea typeface="Segoe UI" pitchFamily="34" charset="0"/>
                  <a:cs typeface="Segoe UI" pitchFamily="34" charset="0"/>
                </a:endParaRPr>
              </a:p>
            </p:txBody>
          </p:sp>
          <p:sp>
            <p:nvSpPr>
              <p:cNvPr id="34" name="TextBox 33"/>
              <p:cNvSpPr txBox="1"/>
              <p:nvPr/>
            </p:nvSpPr>
            <p:spPr>
              <a:xfrm>
                <a:off x="3482416" y="4044874"/>
                <a:ext cx="2586676" cy="522243"/>
              </a:xfrm>
              <a:prstGeom prst="rect">
                <a:avLst/>
              </a:prstGeom>
              <a:noFill/>
            </p:spPr>
            <p:txBody>
              <a:bodyPr wrap="square" lIns="182880" tIns="146304" rIns="182880" bIns="146304" rtlCol="0">
                <a:noAutofit/>
              </a:bodyPr>
              <a:lstStyle/>
              <a:p>
                <a:pPr algn="ctr">
                  <a:lnSpc>
                    <a:spcPct val="90000"/>
                  </a:lnSpc>
                  <a:spcAft>
                    <a:spcPts val="600"/>
                  </a:spcAft>
                </a:pPr>
                <a:r>
                  <a:rPr lang="en-US" sz="2400" dirty="0">
                    <a:solidFill>
                      <a:schemeClr val="bg1"/>
                    </a:solidFill>
                    <a:latin typeface="+mj-lt"/>
                  </a:rPr>
                  <a:t>Query Store</a:t>
                </a:r>
              </a:p>
            </p:txBody>
          </p:sp>
          <p:cxnSp>
            <p:nvCxnSpPr>
              <p:cNvPr id="35" name="Straight Arrow Connector 34"/>
              <p:cNvCxnSpPr/>
              <p:nvPr/>
            </p:nvCxnSpPr>
            <p:spPr>
              <a:xfrm>
                <a:off x="4431411" y="2427161"/>
                <a:ext cx="657263" cy="451746"/>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V="1">
                <a:off x="4418882" y="3135598"/>
                <a:ext cx="668603" cy="531187"/>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509120" y="2954216"/>
                <a:ext cx="1515831"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chemeClr val="bg1"/>
                    </a:solidFill>
                  </a:rPr>
                  <a:t>Async write-back</a:t>
                </a:r>
              </a:p>
            </p:txBody>
          </p:sp>
          <p:grpSp>
            <p:nvGrpSpPr>
              <p:cNvPr id="107" name="Group 106"/>
              <p:cNvGrpSpPr/>
              <p:nvPr/>
            </p:nvGrpSpPr>
            <p:grpSpPr>
              <a:xfrm>
                <a:off x="548518" y="2127557"/>
                <a:ext cx="1153875" cy="686192"/>
                <a:chOff x="5765273" y="2605240"/>
                <a:chExt cx="1153875" cy="686192"/>
              </a:xfrm>
            </p:grpSpPr>
            <p:sp>
              <p:nvSpPr>
                <p:cNvPr id="76" name="Rectangle 75"/>
                <p:cNvSpPr/>
                <p:nvPr/>
              </p:nvSpPr>
              <p:spPr bwMode="auto">
                <a:xfrm>
                  <a:off x="5765273" y="3245713"/>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chemeClr val="bg1"/>
                    </a:solidFill>
                    <a:latin typeface="+mj-lt"/>
                    <a:ea typeface="Segoe UI" pitchFamily="34" charset="0"/>
                    <a:cs typeface="Segoe UI" pitchFamily="34" charset="0"/>
                  </a:endParaRPr>
                </a:p>
              </p:txBody>
            </p:sp>
            <p:sp>
              <p:nvSpPr>
                <p:cNvPr id="46" name="Rectangle 45"/>
                <p:cNvSpPr/>
                <p:nvPr/>
              </p:nvSpPr>
              <p:spPr bwMode="auto">
                <a:xfrm>
                  <a:off x="5765642" y="2605240"/>
                  <a:ext cx="1153506"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Segoe UI" panose="020B0502040204020203" pitchFamily="34" charset="0"/>
                      <a:cs typeface="Segoe UI" panose="020B0502040204020203" pitchFamily="34" charset="0"/>
                    </a:rPr>
                    <a:t>Compile</a:t>
                  </a:r>
                </a:p>
              </p:txBody>
            </p:sp>
          </p:grpSp>
          <p:grpSp>
            <p:nvGrpSpPr>
              <p:cNvPr id="108" name="Group 107"/>
              <p:cNvGrpSpPr/>
              <p:nvPr/>
            </p:nvGrpSpPr>
            <p:grpSpPr>
              <a:xfrm>
                <a:off x="548518" y="3316381"/>
                <a:ext cx="1153875" cy="686935"/>
                <a:chOff x="5765273" y="3794064"/>
                <a:chExt cx="1153875" cy="686935"/>
              </a:xfrm>
            </p:grpSpPr>
            <p:sp>
              <p:nvSpPr>
                <p:cNvPr id="75" name="Rectangle 74"/>
                <p:cNvSpPr/>
                <p:nvPr/>
              </p:nvSpPr>
              <p:spPr bwMode="auto">
                <a:xfrm>
                  <a:off x="5765273" y="4435280"/>
                  <a:ext cx="1153875"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chemeClr val="bg1"/>
                    </a:solidFill>
                    <a:latin typeface="+mj-lt"/>
                    <a:ea typeface="Segoe UI" pitchFamily="34" charset="0"/>
                    <a:cs typeface="Segoe UI" pitchFamily="34" charset="0"/>
                  </a:endParaRPr>
                </a:p>
              </p:txBody>
            </p:sp>
            <p:sp>
              <p:nvSpPr>
                <p:cNvPr id="48" name="Rectangle 47"/>
                <p:cNvSpPr/>
                <p:nvPr/>
              </p:nvSpPr>
              <p:spPr bwMode="auto">
                <a:xfrm>
                  <a:off x="5765642" y="3794064"/>
                  <a:ext cx="1153506"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Segoe UI" panose="020B0502040204020203" pitchFamily="34" charset="0"/>
                      <a:cs typeface="Segoe UI" panose="020B0502040204020203" pitchFamily="34" charset="0"/>
                    </a:rPr>
                    <a:t>Execute</a:t>
                  </a:r>
                </a:p>
              </p:txBody>
            </p:sp>
          </p:grpSp>
          <p:sp>
            <p:nvSpPr>
              <p:cNvPr id="72" name="TextBox 71"/>
              <p:cNvSpPr txBox="1"/>
              <p:nvPr/>
            </p:nvSpPr>
            <p:spPr>
              <a:xfrm>
                <a:off x="533619" y="1439004"/>
                <a:ext cx="1153506" cy="522243"/>
              </a:xfrm>
              <a:prstGeom prst="rect">
                <a:avLst/>
              </a:prstGeom>
              <a:noFill/>
            </p:spPr>
            <p:txBody>
              <a:bodyPr wrap="square" lIns="182880" tIns="146304" rIns="182880" bIns="146304" rtlCol="0">
                <a:noAutofit/>
              </a:bodyPr>
              <a:lstStyle/>
              <a:p>
                <a:pPr algn="ctr">
                  <a:lnSpc>
                    <a:spcPct val="90000"/>
                  </a:lnSpc>
                  <a:spcAft>
                    <a:spcPts val="600"/>
                  </a:spcAft>
                </a:pPr>
                <a:r>
                  <a:rPr lang="en-US" sz="2400" dirty="0">
                    <a:solidFill>
                      <a:schemeClr val="bg1"/>
                    </a:solidFill>
                    <a:latin typeface="+mj-lt"/>
                  </a:rPr>
                  <a:t>SQL</a:t>
                </a:r>
              </a:p>
            </p:txBody>
          </p:sp>
          <p:grpSp>
            <p:nvGrpSpPr>
              <p:cNvPr id="109" name="Group 108"/>
              <p:cNvGrpSpPr/>
              <p:nvPr/>
            </p:nvGrpSpPr>
            <p:grpSpPr>
              <a:xfrm>
                <a:off x="3133821" y="2127557"/>
                <a:ext cx="1340358" cy="690255"/>
                <a:chOff x="8350576" y="2605240"/>
                <a:chExt cx="1340358" cy="690255"/>
              </a:xfrm>
            </p:grpSpPr>
            <p:sp>
              <p:nvSpPr>
                <p:cNvPr id="78" name="Rectangle 77"/>
                <p:cNvSpPr/>
                <p:nvPr/>
              </p:nvSpPr>
              <p:spPr bwMode="auto">
                <a:xfrm>
                  <a:off x="8352410" y="3249776"/>
                  <a:ext cx="1338524"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chemeClr val="bg1"/>
                    </a:solidFill>
                    <a:latin typeface="+mj-lt"/>
                    <a:ea typeface="Segoe UI" pitchFamily="34" charset="0"/>
                    <a:cs typeface="Segoe UI" pitchFamily="34" charset="0"/>
                  </a:endParaRPr>
                </a:p>
              </p:txBody>
            </p:sp>
            <p:sp>
              <p:nvSpPr>
                <p:cNvPr id="100" name="Rectangle 99"/>
                <p:cNvSpPr/>
                <p:nvPr/>
              </p:nvSpPr>
              <p:spPr bwMode="auto">
                <a:xfrm>
                  <a:off x="8350576" y="2605240"/>
                  <a:ext cx="1340090" cy="650007"/>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Segoe UI" panose="020B0502040204020203" pitchFamily="34" charset="0"/>
                      <a:cs typeface="Segoe UI" panose="020B0502040204020203" pitchFamily="34" charset="0"/>
                    </a:rPr>
                    <a:t>Plan store</a:t>
                  </a:r>
                </a:p>
              </p:txBody>
            </p:sp>
          </p:grpSp>
          <p:grpSp>
            <p:nvGrpSpPr>
              <p:cNvPr id="110" name="Group 109"/>
              <p:cNvGrpSpPr/>
              <p:nvPr/>
            </p:nvGrpSpPr>
            <p:grpSpPr>
              <a:xfrm>
                <a:off x="3129327" y="3316381"/>
                <a:ext cx="1340090" cy="690453"/>
                <a:chOff x="8346082" y="3794064"/>
                <a:chExt cx="1340090" cy="690453"/>
              </a:xfrm>
            </p:grpSpPr>
            <p:sp>
              <p:nvSpPr>
                <p:cNvPr id="101" name="Rectangle 100"/>
                <p:cNvSpPr/>
                <p:nvPr/>
              </p:nvSpPr>
              <p:spPr bwMode="auto">
                <a:xfrm>
                  <a:off x="8347648" y="4438798"/>
                  <a:ext cx="1338524" cy="4571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a:solidFill>
                      <a:schemeClr val="bg1"/>
                    </a:solidFill>
                    <a:latin typeface="+mj-lt"/>
                    <a:ea typeface="Segoe UI" pitchFamily="34" charset="0"/>
                    <a:cs typeface="Segoe UI" pitchFamily="34" charset="0"/>
                  </a:endParaRPr>
                </a:p>
              </p:txBody>
            </p:sp>
            <p:sp>
              <p:nvSpPr>
                <p:cNvPr id="102" name="Rectangle 101"/>
                <p:cNvSpPr/>
                <p:nvPr/>
              </p:nvSpPr>
              <p:spPr bwMode="auto">
                <a:xfrm>
                  <a:off x="8346082" y="3794064"/>
                  <a:ext cx="1340090" cy="65000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solidFill>
                        <a:schemeClr val="tx1"/>
                      </a:solidFill>
                      <a:latin typeface="Segoe UI" panose="020B0502040204020203" pitchFamily="34" charset="0"/>
                      <a:cs typeface="Segoe UI" panose="020B0502040204020203" pitchFamily="34" charset="0"/>
                    </a:rPr>
                    <a:t>Runtime stats</a:t>
                  </a:r>
                </a:p>
              </p:txBody>
            </p:sp>
          </p:grpSp>
          <p:grpSp>
            <p:nvGrpSpPr>
              <p:cNvPr id="4" name="Group 3"/>
              <p:cNvGrpSpPr/>
              <p:nvPr/>
            </p:nvGrpSpPr>
            <p:grpSpPr>
              <a:xfrm>
                <a:off x="5140863" y="2231684"/>
                <a:ext cx="1252886" cy="1662094"/>
                <a:chOff x="4563207" y="2652516"/>
                <a:chExt cx="1412650" cy="1874038"/>
              </a:xfrm>
            </p:grpSpPr>
            <p:grpSp>
              <p:nvGrpSpPr>
                <p:cNvPr id="3" name="Group 2"/>
                <p:cNvGrpSpPr/>
                <p:nvPr/>
              </p:nvGrpSpPr>
              <p:grpSpPr>
                <a:xfrm>
                  <a:off x="4563207" y="2652516"/>
                  <a:ext cx="1412650" cy="1874038"/>
                  <a:chOff x="7341304" y="2517313"/>
                  <a:chExt cx="1988447" cy="2637901"/>
                </a:xfrm>
              </p:grpSpPr>
              <p:sp>
                <p:nvSpPr>
                  <p:cNvPr id="84" name="Freeform 100"/>
                  <p:cNvSpPr>
                    <a:spLocks/>
                  </p:cNvSpPr>
                  <p:nvPr/>
                </p:nvSpPr>
                <p:spPr bwMode="auto">
                  <a:xfrm>
                    <a:off x="7341304" y="2517313"/>
                    <a:ext cx="1988447" cy="2637901"/>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Oval 101"/>
                  <p:cNvSpPr>
                    <a:spLocks noChangeArrowheads="1"/>
                  </p:cNvSpPr>
                  <p:nvPr/>
                </p:nvSpPr>
                <p:spPr bwMode="auto">
                  <a:xfrm>
                    <a:off x="7629950" y="2653618"/>
                    <a:ext cx="1403138" cy="42495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chemeClr val="bg1"/>
                      </a:solidFill>
                    </a:endParaRPr>
                  </a:p>
                </p:txBody>
              </p:sp>
            </p:grpSp>
            <p:sp>
              <p:nvSpPr>
                <p:cNvPr id="86" name="TextBox 85"/>
                <p:cNvSpPr txBox="1"/>
                <p:nvPr/>
              </p:nvSpPr>
              <p:spPr>
                <a:xfrm>
                  <a:off x="4568823" y="3259786"/>
                  <a:ext cx="1401419" cy="908908"/>
                </a:xfrm>
                <a:prstGeom prst="rect">
                  <a:avLst/>
                </a:prstGeom>
                <a:noFill/>
              </p:spPr>
              <p:txBody>
                <a:bodyPr wrap="square" lIns="182880" tIns="146304" rIns="182880" bIns="146304" rtlCol="0" anchor="ctr" anchorCtr="0">
                  <a:noAutofit/>
                </a:bodyPr>
                <a:lstStyle/>
                <a:p>
                  <a:pPr algn="ctr">
                    <a:spcAft>
                      <a:spcPts val="600"/>
                    </a:spcAft>
                  </a:pPr>
                  <a:r>
                    <a:rPr lang="en-US" sz="1400" dirty="0">
                      <a:latin typeface="Segoe UI" panose="020B0502040204020203" pitchFamily="34" charset="0"/>
                      <a:cs typeface="Segoe UI" panose="020B0502040204020203" pitchFamily="34" charset="0"/>
                    </a:rPr>
                    <a:t>Query Store schema</a:t>
                  </a:r>
                </a:p>
              </p:txBody>
            </p:sp>
          </p:grpSp>
          <p:sp>
            <p:nvSpPr>
              <p:cNvPr id="89" name="Right Arrow 88"/>
              <p:cNvSpPr/>
              <p:nvPr/>
            </p:nvSpPr>
            <p:spPr bwMode="auto">
              <a:xfrm>
                <a:off x="1676801" y="2160167"/>
                <a:ext cx="1452526" cy="591738"/>
              </a:xfrm>
              <a:prstGeom prst="rightArrow">
                <a:avLst>
                  <a:gd name="adj1" fmla="val 50000"/>
                  <a:gd name="adj2" fmla="val 69316"/>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0" name="TextBox 89"/>
              <p:cNvSpPr txBox="1"/>
              <p:nvPr/>
            </p:nvSpPr>
            <p:spPr>
              <a:xfrm>
                <a:off x="1676801" y="2359087"/>
                <a:ext cx="1212680" cy="193899"/>
              </a:xfrm>
              <a:prstGeom prst="rect">
                <a:avLst/>
              </a:prstGeom>
              <a:noFill/>
            </p:spPr>
            <p:txBody>
              <a:bodyPr wrap="square" lIns="0" tIns="0" rIns="0" bIns="0" rtlCol="0">
                <a:spAutoFit/>
              </a:bodyPr>
              <a:lstStyle/>
              <a:p>
                <a:pPr algn="ctr">
                  <a:lnSpc>
                    <a:spcPct val="90000"/>
                  </a:lnSpc>
                  <a:spcAft>
                    <a:spcPts val="600"/>
                  </a:spcAft>
                </a:pPr>
                <a:r>
                  <a:rPr lang="en-US" sz="1400" dirty="0"/>
                  <a:t>Compile MSG</a:t>
                </a:r>
              </a:p>
            </p:txBody>
          </p:sp>
          <p:sp>
            <p:nvSpPr>
              <p:cNvPr id="91" name="Right Arrow 90"/>
              <p:cNvSpPr/>
              <p:nvPr/>
            </p:nvSpPr>
            <p:spPr bwMode="auto">
              <a:xfrm>
                <a:off x="1676801" y="3352566"/>
                <a:ext cx="1452526" cy="591738"/>
              </a:xfrm>
              <a:prstGeom prst="rightArrow">
                <a:avLst>
                  <a:gd name="adj1" fmla="val 50000"/>
                  <a:gd name="adj2" fmla="val 69316"/>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92" name="TextBox 91"/>
              <p:cNvSpPr txBox="1"/>
              <p:nvPr/>
            </p:nvSpPr>
            <p:spPr>
              <a:xfrm>
                <a:off x="1676801" y="3551486"/>
                <a:ext cx="1212680" cy="193899"/>
              </a:xfrm>
              <a:prstGeom prst="rect">
                <a:avLst/>
              </a:prstGeom>
              <a:noFill/>
            </p:spPr>
            <p:txBody>
              <a:bodyPr wrap="square" lIns="0" tIns="0" rIns="0" bIns="0" rtlCol="0">
                <a:spAutoFit/>
              </a:bodyPr>
              <a:lstStyle/>
              <a:p>
                <a:pPr algn="ctr">
                  <a:lnSpc>
                    <a:spcPct val="90000"/>
                  </a:lnSpc>
                  <a:spcAft>
                    <a:spcPts val="600"/>
                  </a:spcAft>
                </a:pPr>
                <a:r>
                  <a:rPr lang="en-US" sz="1400" dirty="0"/>
                  <a:t>Execute MSG</a:t>
                </a:r>
              </a:p>
            </p:txBody>
          </p:sp>
        </p:grpSp>
      </p:grpSp>
    </p:spTree>
    <p:extLst>
      <p:ext uri="{BB962C8B-B14F-4D97-AF65-F5344CB8AC3E}">
        <p14:creationId xmlns:p14="http://schemas.microsoft.com/office/powerpoint/2010/main" val="1141495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solidFill>
                  <a:schemeClr val="bg1"/>
                </a:solidFill>
              </a:rPr>
              <a:t>Live Query Statistics</a:t>
            </a:r>
            <a:br>
              <a:rPr lang="en-US" dirty="0">
                <a:solidFill>
                  <a:schemeClr val="bg1"/>
                </a:solidFill>
              </a:rPr>
            </a:br>
            <a:r>
              <a:rPr lang="en-US" sz="3600" dirty="0">
                <a:solidFill>
                  <a:schemeClr val="bg2"/>
                </a:solidFill>
              </a:rPr>
              <a:t>Collect actual metrics about query while running</a:t>
            </a:r>
            <a:endParaRPr lang="en-US" dirty="0">
              <a:solidFill>
                <a:schemeClr val="bg2"/>
              </a:solidFill>
            </a:endParaRPr>
          </a:p>
        </p:txBody>
      </p:sp>
      <p:pic>
        <p:nvPicPr>
          <p:cNvPr id="11" name="Picture 2" descr="Live Query Stats button on toolb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412" y="2042687"/>
            <a:ext cx="5112326" cy="830753"/>
          </a:xfrm>
          <a:prstGeom prst="rect">
            <a:avLst/>
          </a:prstGeom>
          <a:noFill/>
          <a:ln w="63500">
            <a:solidFill>
              <a:srgbClr val="C00000"/>
            </a:solidFill>
            <a:miter lim="800000"/>
          </a:ln>
          <a:extLst/>
        </p:spPr>
      </p:pic>
      <p:sp>
        <p:nvSpPr>
          <p:cNvPr id="16" name="Text Placeholder 2"/>
          <p:cNvSpPr txBox="1">
            <a:spLocks/>
          </p:cNvSpPr>
          <p:nvPr/>
        </p:nvSpPr>
        <p:spPr>
          <a:xfrm>
            <a:off x="6058427" y="1884050"/>
            <a:ext cx="5911135" cy="4221669"/>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39"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500"/>
              </a:spcBef>
              <a:buNone/>
            </a:pPr>
            <a:r>
              <a:rPr lang="en-US" sz="1800" dirty="0">
                <a:solidFill>
                  <a:schemeClr val="bg1"/>
                </a:solidFill>
                <a:latin typeface="+mn-lt"/>
              </a:rPr>
              <a:t>To view live query execution plan, from </a:t>
            </a:r>
            <a:r>
              <a:rPr lang="en-US" sz="1800" b="1" dirty="0">
                <a:solidFill>
                  <a:schemeClr val="bg1"/>
                </a:solidFill>
                <a:latin typeface="+mn-lt"/>
              </a:rPr>
              <a:t>Tools</a:t>
            </a:r>
            <a:r>
              <a:rPr lang="en-US" sz="1800" dirty="0">
                <a:solidFill>
                  <a:schemeClr val="bg1"/>
                </a:solidFill>
                <a:latin typeface="+mn-lt"/>
              </a:rPr>
              <a:t> menu, click </a:t>
            </a:r>
            <a:r>
              <a:rPr lang="en-US" sz="1800" b="1" dirty="0">
                <a:solidFill>
                  <a:schemeClr val="bg1"/>
                </a:solidFill>
                <a:latin typeface="+mn-lt"/>
              </a:rPr>
              <a:t>Live Query Statistics</a:t>
            </a:r>
          </a:p>
          <a:p>
            <a:pPr marL="0" indent="0">
              <a:lnSpc>
                <a:spcPct val="100000"/>
              </a:lnSpc>
              <a:spcBef>
                <a:spcPts val="1500"/>
              </a:spcBef>
              <a:buNone/>
            </a:pPr>
            <a:r>
              <a:rPr lang="en-US" sz="1800" dirty="0">
                <a:solidFill>
                  <a:schemeClr val="bg1"/>
                </a:solidFill>
                <a:latin typeface="+mn-lt"/>
              </a:rPr>
              <a:t>Using LQS, you can view CPU/memory usage, execution time, query progress, and so on  </a:t>
            </a:r>
          </a:p>
          <a:p>
            <a:pPr marL="0" indent="0">
              <a:lnSpc>
                <a:spcPct val="100000"/>
              </a:lnSpc>
              <a:spcBef>
                <a:spcPts val="1500"/>
              </a:spcBef>
              <a:buNone/>
            </a:pPr>
            <a:r>
              <a:rPr lang="en-US" sz="1800" dirty="0">
                <a:solidFill>
                  <a:schemeClr val="bg1"/>
                </a:solidFill>
                <a:latin typeface="+mn-lt"/>
              </a:rPr>
              <a:t>Enables rapid identification of potential bottlenecks for troubleshooting query performance issues  </a:t>
            </a:r>
          </a:p>
          <a:p>
            <a:pPr marL="0" indent="0">
              <a:lnSpc>
                <a:spcPct val="100000"/>
              </a:lnSpc>
              <a:spcBef>
                <a:spcPts val="3500"/>
              </a:spcBef>
              <a:buNone/>
            </a:pPr>
            <a:r>
              <a:rPr lang="en-US" sz="1800" b="1" dirty="0">
                <a:solidFill>
                  <a:schemeClr val="bg2"/>
                </a:solidFill>
                <a:latin typeface="+mn-lt"/>
              </a:rPr>
              <a:t>Allows drill-down to live operator level statistics:</a:t>
            </a:r>
          </a:p>
          <a:p>
            <a:pPr marL="241300" lvl="1" indent="0">
              <a:lnSpc>
                <a:spcPct val="100000"/>
              </a:lnSpc>
              <a:spcBef>
                <a:spcPts val="1500"/>
              </a:spcBef>
              <a:buNone/>
            </a:pPr>
            <a:r>
              <a:rPr lang="en-US" sz="1800" dirty="0">
                <a:solidFill>
                  <a:schemeClr val="bg1"/>
                </a:solidFill>
              </a:rPr>
              <a:t>Number of generated rows</a:t>
            </a:r>
          </a:p>
          <a:p>
            <a:pPr marL="241300" lvl="1" indent="0">
              <a:lnSpc>
                <a:spcPct val="100000"/>
              </a:lnSpc>
              <a:spcBef>
                <a:spcPts val="1500"/>
              </a:spcBef>
              <a:buNone/>
            </a:pPr>
            <a:r>
              <a:rPr lang="en-US" sz="1800" dirty="0">
                <a:solidFill>
                  <a:schemeClr val="bg1"/>
                </a:solidFill>
              </a:rPr>
              <a:t>Elapsed time</a:t>
            </a:r>
          </a:p>
          <a:p>
            <a:pPr marL="241300" lvl="1" indent="0">
              <a:lnSpc>
                <a:spcPct val="100000"/>
              </a:lnSpc>
              <a:spcBef>
                <a:spcPts val="1500"/>
              </a:spcBef>
              <a:buNone/>
            </a:pPr>
            <a:r>
              <a:rPr lang="en-US" sz="1800" dirty="0">
                <a:solidFill>
                  <a:schemeClr val="bg1"/>
                </a:solidFill>
              </a:rPr>
              <a:t>Operator progress </a:t>
            </a:r>
          </a:p>
          <a:p>
            <a:pPr marL="241300" lvl="1" indent="0">
              <a:lnSpc>
                <a:spcPct val="100000"/>
              </a:lnSpc>
              <a:spcBef>
                <a:spcPts val="1500"/>
              </a:spcBef>
              <a:buNone/>
            </a:pPr>
            <a:r>
              <a:rPr lang="en-US" sz="1800" dirty="0">
                <a:solidFill>
                  <a:schemeClr val="bg1"/>
                </a:solidFill>
              </a:rPr>
              <a:t>Live warnings</a:t>
            </a:r>
          </a:p>
        </p:txBody>
      </p:sp>
      <p:grpSp>
        <p:nvGrpSpPr>
          <p:cNvPr id="2" name="Group 1"/>
          <p:cNvGrpSpPr/>
          <p:nvPr/>
        </p:nvGrpSpPr>
        <p:grpSpPr>
          <a:xfrm>
            <a:off x="534412" y="3148133"/>
            <a:ext cx="5093664" cy="3429812"/>
            <a:chOff x="533619" y="3401983"/>
            <a:chExt cx="5093664" cy="3429812"/>
          </a:xfrm>
        </p:grpSpPr>
        <p:pic>
          <p:nvPicPr>
            <p:cNvPr id="8" name="Picture 7"/>
            <p:cNvPicPr/>
            <p:nvPr/>
          </p:nvPicPr>
          <p:blipFill rotWithShape="1">
            <a:blip r:embed="rId4"/>
            <a:srcRect l="665" t="831" r="304" b="1274"/>
            <a:stretch/>
          </p:blipFill>
          <p:spPr>
            <a:xfrm>
              <a:off x="548132" y="3401983"/>
              <a:ext cx="5079151" cy="3407028"/>
            </a:xfrm>
            <a:prstGeom prst="rect">
              <a:avLst/>
            </a:prstGeom>
            <a:ln w="63500">
              <a:solidFill>
                <a:srgbClr val="C00000"/>
              </a:solidFill>
              <a:miter lim="800000"/>
            </a:ln>
          </p:spPr>
        </p:pic>
        <p:sp>
          <p:nvSpPr>
            <p:cNvPr id="19" name="Rectangle 18"/>
            <p:cNvSpPr/>
            <p:nvPr/>
          </p:nvSpPr>
          <p:spPr>
            <a:xfrm>
              <a:off x="533619" y="6638925"/>
              <a:ext cx="1154292" cy="192870"/>
            </a:xfrm>
            <a:prstGeom prst="rect">
              <a:avLst/>
            </a:prstGeom>
            <a:noFill/>
            <a:ln w="635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grpSp>
      <p:sp>
        <p:nvSpPr>
          <p:cNvPr id="20" name="Rectangle 19"/>
          <p:cNvSpPr/>
          <p:nvPr/>
        </p:nvSpPr>
        <p:spPr>
          <a:xfrm>
            <a:off x="3975099" y="2579319"/>
            <a:ext cx="1016794" cy="168645"/>
          </a:xfrm>
          <a:prstGeom prst="rect">
            <a:avLst/>
          </a:prstGeom>
          <a:noFill/>
          <a:ln w="635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
        <p:nvSpPr>
          <p:cNvPr id="21" name="Rectangle 20"/>
          <p:cNvSpPr/>
          <p:nvPr/>
        </p:nvSpPr>
        <p:spPr>
          <a:xfrm>
            <a:off x="3920331" y="2317380"/>
            <a:ext cx="245269" cy="239154"/>
          </a:xfrm>
          <a:prstGeom prst="rect">
            <a:avLst/>
          </a:prstGeom>
          <a:noFill/>
          <a:ln w="635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dirty="0"/>
          </a:p>
        </p:txBody>
      </p:sp>
    </p:spTree>
    <p:extLst>
      <p:ext uri="{BB962C8B-B14F-4D97-AF65-F5344CB8AC3E}">
        <p14:creationId xmlns:p14="http://schemas.microsoft.com/office/powerpoint/2010/main" val="3163077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 name="Picture 3"/>
          <p:cNvPicPr>
            <a:picLocks noGrp="1" noChangeAspect="1"/>
          </p:cNvPicPr>
          <p:nvPr>
            <p:ph type="pic" sz="quarter" idx="4294967295"/>
          </p:nvPr>
        </p:nvPicPr>
        <p:blipFill>
          <a:blip r:embed="rId3"/>
          <a:srcRect l="67" r="67"/>
          <a:stretch>
            <a:fillRect/>
          </a:stretch>
        </p:blipFill>
        <p:spPr>
          <a:xfrm>
            <a:off x="487818" y="1489468"/>
            <a:ext cx="6724168" cy="4562776"/>
          </a:xfrm>
          <a:prstGeom prst="rect">
            <a:avLst/>
          </a:prstGeom>
          <a:ln w="63500">
            <a:solidFill>
              <a:schemeClr val="bg2"/>
            </a:solidFill>
            <a:miter lim="800000"/>
          </a:ln>
        </p:spPr>
      </p:pic>
      <p:sp>
        <p:nvSpPr>
          <p:cNvPr id="6" name="Title 13"/>
          <p:cNvSpPr txBox="1">
            <a:spLocks/>
          </p:cNvSpPr>
          <p:nvPr/>
        </p:nvSpPr>
        <p:spPr>
          <a:xfrm>
            <a:off x="275082" y="296905"/>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lang="en-US" dirty="0">
                <a:solidFill>
                  <a:schemeClr val="bg1"/>
                </a:solidFill>
              </a:rPr>
              <a:t>Monitoring query performance</a:t>
            </a:r>
          </a:p>
        </p:txBody>
      </p:sp>
      <p:sp>
        <p:nvSpPr>
          <p:cNvPr id="7" name="Text Placeholder 2"/>
          <p:cNvSpPr txBox="1">
            <a:spLocks/>
          </p:cNvSpPr>
          <p:nvPr/>
        </p:nvSpPr>
        <p:spPr>
          <a:xfrm>
            <a:off x="7491117" y="1489468"/>
            <a:ext cx="4460377" cy="4149854"/>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400" dirty="0">
                <a:solidFill>
                  <a:schemeClr val="bg1"/>
                </a:solidFill>
                <a:latin typeface="+mj-lt"/>
              </a:rPr>
              <a:t>Query Store feature provides DBAs with insight on query plan choice and performance</a:t>
            </a:r>
          </a:p>
          <a:p>
            <a:pPr marL="0" indent="0">
              <a:lnSpc>
                <a:spcPct val="100000"/>
              </a:lnSpc>
              <a:spcBef>
                <a:spcPts val="2500"/>
              </a:spcBef>
              <a:buNone/>
            </a:pPr>
            <a:r>
              <a:rPr lang="en-US" sz="2400" b="1" dirty="0">
                <a:solidFill>
                  <a:schemeClr val="bg1"/>
                </a:solidFill>
                <a:latin typeface="+mj-lt"/>
              </a:rPr>
              <a:t>Regressed Queries </a:t>
            </a:r>
            <a:r>
              <a:rPr lang="en-US" sz="2400" dirty="0">
                <a:solidFill>
                  <a:schemeClr val="bg1"/>
                </a:solidFill>
                <a:latin typeface="+mj-lt"/>
              </a:rPr>
              <a:t>pane shows queries and plans in Query Store</a:t>
            </a:r>
          </a:p>
          <a:p>
            <a:pPr marL="0" indent="0">
              <a:lnSpc>
                <a:spcPct val="100000"/>
              </a:lnSpc>
              <a:spcBef>
                <a:spcPts val="2500"/>
              </a:spcBef>
              <a:buNone/>
            </a:pPr>
            <a:r>
              <a:rPr lang="en-US" sz="2400" dirty="0">
                <a:solidFill>
                  <a:schemeClr val="bg1"/>
                </a:solidFill>
                <a:latin typeface="+mj-lt"/>
              </a:rPr>
              <a:t>Drop-down boxes at top allow you to select queries based on various criteria</a:t>
            </a:r>
          </a:p>
        </p:txBody>
      </p:sp>
    </p:spTree>
    <p:extLst>
      <p:ext uri="{BB962C8B-B14F-4D97-AF65-F5344CB8AC3E}">
        <p14:creationId xmlns:p14="http://schemas.microsoft.com/office/powerpoint/2010/main" val="229720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auto">
          <a:xfrm>
            <a:off x="1074514" y="1978119"/>
            <a:ext cx="3064476" cy="30644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96898"/>
            <a:ext cx="11887518" cy="1004915"/>
          </a:xfrm>
        </p:spPr>
        <p:txBody>
          <a:bodyPr/>
          <a:lstStyle/>
          <a:p>
            <a:r>
              <a:rPr lang="en-GB" sz="4800" dirty="0"/>
              <a:t>W</a:t>
            </a:r>
            <a:r>
              <a:rPr lang="en-GB" sz="4800" dirty="0" smtClean="0"/>
              <a:t>hy PolyBase?</a:t>
            </a:r>
            <a:endParaRPr lang="en-GB" sz="4800" dirty="0"/>
          </a:p>
        </p:txBody>
      </p:sp>
      <p:grpSp>
        <p:nvGrpSpPr>
          <p:cNvPr id="41" name="Group 40"/>
          <p:cNvGrpSpPr/>
          <p:nvPr/>
        </p:nvGrpSpPr>
        <p:grpSpPr>
          <a:xfrm>
            <a:off x="2300296" y="3099243"/>
            <a:ext cx="547968" cy="619292"/>
            <a:chOff x="7811433" y="1426025"/>
            <a:chExt cx="800650" cy="904878"/>
          </a:xfrm>
          <a:solidFill>
            <a:schemeClr val="bg1"/>
          </a:solidFill>
        </p:grpSpPr>
        <p:sp>
          <p:nvSpPr>
            <p:cNvPr id="42" name="Freeform 67"/>
            <p:cNvSpPr>
              <a:spLocks/>
            </p:cNvSpPr>
            <p:nvPr/>
          </p:nvSpPr>
          <p:spPr bwMode="auto">
            <a:xfrm>
              <a:off x="7839858" y="1426025"/>
              <a:ext cx="739062" cy="421644"/>
            </a:xfrm>
            <a:custGeom>
              <a:avLst/>
              <a:gdLst>
                <a:gd name="T0" fmla="*/ 312 w 312"/>
                <a:gd name="T1" fmla="*/ 87 h 178"/>
                <a:gd name="T2" fmla="*/ 155 w 312"/>
                <a:gd name="T3" fmla="*/ 0 h 178"/>
                <a:gd name="T4" fmla="*/ 0 w 312"/>
                <a:gd name="T5" fmla="*/ 87 h 178"/>
                <a:gd name="T6" fmla="*/ 155 w 312"/>
                <a:gd name="T7" fmla="*/ 178 h 178"/>
                <a:gd name="T8" fmla="*/ 312 w 312"/>
                <a:gd name="T9" fmla="*/ 87 h 178"/>
              </a:gdLst>
              <a:ahLst/>
              <a:cxnLst>
                <a:cxn ang="0">
                  <a:pos x="T0" y="T1"/>
                </a:cxn>
                <a:cxn ang="0">
                  <a:pos x="T2" y="T3"/>
                </a:cxn>
                <a:cxn ang="0">
                  <a:pos x="T4" y="T5"/>
                </a:cxn>
                <a:cxn ang="0">
                  <a:pos x="T6" y="T7"/>
                </a:cxn>
                <a:cxn ang="0">
                  <a:pos x="T8" y="T9"/>
                </a:cxn>
              </a:cxnLst>
              <a:rect l="0" t="0" r="r" b="b"/>
              <a:pathLst>
                <a:path w="312" h="178">
                  <a:moveTo>
                    <a:pt x="312" y="87"/>
                  </a:moveTo>
                  <a:lnTo>
                    <a:pt x="155" y="0"/>
                  </a:lnTo>
                  <a:lnTo>
                    <a:pt x="0" y="87"/>
                  </a:lnTo>
                  <a:lnTo>
                    <a:pt x="155" y="178"/>
                  </a:lnTo>
                  <a:lnTo>
                    <a:pt x="312" y="87"/>
                  </a:lnTo>
                  <a:close/>
                </a:path>
              </a:pathLst>
            </a:custGeom>
            <a:grpFill/>
            <a:ln>
              <a:noFill/>
            </a:ln>
          </p:spPr>
          <p:txBody>
            <a:bodyPr vert="horz" wrap="square" lIns="93247" tIns="46624" rIns="93247" bIns="46624" numCol="1" anchor="t" anchorCtr="0" compatLnSpc="1">
              <a:prstTxWarp prst="textNoShape">
                <a:avLst/>
              </a:prstTxWarp>
            </a:bodyPr>
            <a:lstStyle/>
            <a:p>
              <a:pPr defTabSz="949420"/>
              <a:endParaRPr lang="en-US" sz="1248" dirty="0">
                <a:solidFill>
                  <a:srgbClr val="000000"/>
                </a:solidFill>
              </a:endParaRPr>
            </a:p>
          </p:txBody>
        </p:sp>
        <p:sp>
          <p:nvSpPr>
            <p:cNvPr id="43" name="Freeform 68"/>
            <p:cNvSpPr>
              <a:spLocks/>
            </p:cNvSpPr>
            <p:nvPr/>
          </p:nvSpPr>
          <p:spPr bwMode="auto">
            <a:xfrm>
              <a:off x="8252027" y="1693699"/>
              <a:ext cx="360056" cy="637204"/>
            </a:xfrm>
            <a:custGeom>
              <a:avLst/>
              <a:gdLst>
                <a:gd name="T0" fmla="*/ 152 w 152"/>
                <a:gd name="T1" fmla="*/ 0 h 269"/>
                <a:gd name="T2" fmla="*/ 0 w 152"/>
                <a:gd name="T3" fmla="*/ 91 h 269"/>
                <a:gd name="T4" fmla="*/ 0 w 152"/>
                <a:gd name="T5" fmla="*/ 269 h 269"/>
                <a:gd name="T6" fmla="*/ 152 w 152"/>
                <a:gd name="T7" fmla="*/ 180 h 269"/>
                <a:gd name="T8" fmla="*/ 152 w 152"/>
                <a:gd name="T9" fmla="*/ 0 h 269"/>
              </a:gdLst>
              <a:ahLst/>
              <a:cxnLst>
                <a:cxn ang="0">
                  <a:pos x="T0" y="T1"/>
                </a:cxn>
                <a:cxn ang="0">
                  <a:pos x="T2" y="T3"/>
                </a:cxn>
                <a:cxn ang="0">
                  <a:pos x="T4" y="T5"/>
                </a:cxn>
                <a:cxn ang="0">
                  <a:pos x="T6" y="T7"/>
                </a:cxn>
                <a:cxn ang="0">
                  <a:pos x="T8" y="T9"/>
                </a:cxn>
              </a:cxnLst>
              <a:rect l="0" t="0" r="r" b="b"/>
              <a:pathLst>
                <a:path w="152" h="269">
                  <a:moveTo>
                    <a:pt x="152" y="0"/>
                  </a:moveTo>
                  <a:lnTo>
                    <a:pt x="0" y="91"/>
                  </a:lnTo>
                  <a:lnTo>
                    <a:pt x="0" y="269"/>
                  </a:lnTo>
                  <a:lnTo>
                    <a:pt x="152" y="180"/>
                  </a:lnTo>
                  <a:lnTo>
                    <a:pt x="152" y="0"/>
                  </a:lnTo>
                  <a:close/>
                </a:path>
              </a:pathLst>
            </a:custGeom>
            <a:grpFill/>
            <a:ln>
              <a:noFill/>
            </a:ln>
          </p:spPr>
          <p:txBody>
            <a:bodyPr vert="horz" wrap="square" lIns="93247" tIns="46624" rIns="93247" bIns="46624" numCol="1" anchor="t" anchorCtr="0" compatLnSpc="1">
              <a:prstTxWarp prst="textNoShape">
                <a:avLst/>
              </a:prstTxWarp>
            </a:bodyPr>
            <a:lstStyle/>
            <a:p>
              <a:pPr defTabSz="949420"/>
              <a:endParaRPr lang="en-US" sz="1248" dirty="0">
                <a:solidFill>
                  <a:srgbClr val="000000"/>
                </a:solidFill>
              </a:endParaRPr>
            </a:p>
          </p:txBody>
        </p:sp>
        <p:sp>
          <p:nvSpPr>
            <p:cNvPr id="44" name="Freeform 69"/>
            <p:cNvSpPr>
              <a:spLocks/>
            </p:cNvSpPr>
            <p:nvPr/>
          </p:nvSpPr>
          <p:spPr bwMode="auto">
            <a:xfrm>
              <a:off x="7811433" y="1693699"/>
              <a:ext cx="364793" cy="637204"/>
            </a:xfrm>
            <a:custGeom>
              <a:avLst/>
              <a:gdLst>
                <a:gd name="T0" fmla="*/ 0 w 154"/>
                <a:gd name="T1" fmla="*/ 0 h 269"/>
                <a:gd name="T2" fmla="*/ 154 w 154"/>
                <a:gd name="T3" fmla="*/ 91 h 269"/>
                <a:gd name="T4" fmla="*/ 154 w 154"/>
                <a:gd name="T5" fmla="*/ 269 h 269"/>
                <a:gd name="T6" fmla="*/ 0 w 154"/>
                <a:gd name="T7" fmla="*/ 180 h 269"/>
                <a:gd name="T8" fmla="*/ 0 w 154"/>
                <a:gd name="T9" fmla="*/ 0 h 269"/>
              </a:gdLst>
              <a:ahLst/>
              <a:cxnLst>
                <a:cxn ang="0">
                  <a:pos x="T0" y="T1"/>
                </a:cxn>
                <a:cxn ang="0">
                  <a:pos x="T2" y="T3"/>
                </a:cxn>
                <a:cxn ang="0">
                  <a:pos x="T4" y="T5"/>
                </a:cxn>
                <a:cxn ang="0">
                  <a:pos x="T6" y="T7"/>
                </a:cxn>
                <a:cxn ang="0">
                  <a:pos x="T8" y="T9"/>
                </a:cxn>
              </a:cxnLst>
              <a:rect l="0" t="0" r="r" b="b"/>
              <a:pathLst>
                <a:path w="154" h="269">
                  <a:moveTo>
                    <a:pt x="0" y="0"/>
                  </a:moveTo>
                  <a:lnTo>
                    <a:pt x="154" y="91"/>
                  </a:lnTo>
                  <a:lnTo>
                    <a:pt x="154" y="269"/>
                  </a:lnTo>
                  <a:lnTo>
                    <a:pt x="0" y="180"/>
                  </a:lnTo>
                  <a:lnTo>
                    <a:pt x="0" y="0"/>
                  </a:lnTo>
                  <a:close/>
                </a:path>
              </a:pathLst>
            </a:custGeom>
            <a:grpFill/>
            <a:ln>
              <a:noFill/>
            </a:ln>
          </p:spPr>
          <p:txBody>
            <a:bodyPr vert="horz" wrap="square" lIns="93247" tIns="46624" rIns="93247" bIns="46624" numCol="1" anchor="t" anchorCtr="0" compatLnSpc="1">
              <a:prstTxWarp prst="textNoShape">
                <a:avLst/>
              </a:prstTxWarp>
            </a:bodyPr>
            <a:lstStyle/>
            <a:p>
              <a:pPr defTabSz="949420"/>
              <a:endParaRPr lang="en-US" sz="1248" dirty="0">
                <a:solidFill>
                  <a:srgbClr val="000000"/>
                </a:solidFill>
              </a:endParaRPr>
            </a:p>
          </p:txBody>
        </p:sp>
      </p:grpSp>
      <p:sp>
        <p:nvSpPr>
          <p:cNvPr id="53" name="Freeform 52"/>
          <p:cNvSpPr>
            <a:spLocks noChangeAspect="1"/>
          </p:cNvSpPr>
          <p:nvPr/>
        </p:nvSpPr>
        <p:spPr bwMode="black">
          <a:xfrm>
            <a:off x="3053721" y="3969357"/>
            <a:ext cx="573826" cy="573747"/>
          </a:xfrm>
          <a:custGeom>
            <a:avLst/>
            <a:gdLst>
              <a:gd name="connsiteX0" fmla="*/ 2846107 w 2846107"/>
              <a:gd name="connsiteY0" fmla="*/ 1526447 h 2845712"/>
              <a:gd name="connsiteX1" fmla="*/ 2844123 w 2846107"/>
              <a:gd name="connsiteY1" fmla="*/ 1565744 h 2845712"/>
              <a:gd name="connsiteX2" fmla="*/ 1425742 w 2846107"/>
              <a:gd name="connsiteY2" fmla="*/ 2845712 h 2845712"/>
              <a:gd name="connsiteX3" fmla="*/ 1138405 w 2846107"/>
              <a:gd name="connsiteY3" fmla="*/ 2816746 h 2845712"/>
              <a:gd name="connsiteX4" fmla="*/ 1045028 w 2846107"/>
              <a:gd name="connsiteY4" fmla="*/ 2792736 h 2845712"/>
              <a:gd name="connsiteX5" fmla="*/ 1505920 w 2846107"/>
              <a:gd name="connsiteY5" fmla="*/ 1526448 h 2845712"/>
              <a:gd name="connsiteX6" fmla="*/ 1540042 w 2846107"/>
              <a:gd name="connsiteY6" fmla="*/ 1526449 h 2845712"/>
              <a:gd name="connsiteX7" fmla="*/ 1540042 w 2846107"/>
              <a:gd name="connsiteY7" fmla="*/ 1526448 h 2845712"/>
              <a:gd name="connsiteX8" fmla="*/ 1311441 w 2846107"/>
              <a:gd name="connsiteY8" fmla="*/ 0 h 2845712"/>
              <a:gd name="connsiteX9" fmla="*/ 1311442 w 2846107"/>
              <a:gd name="connsiteY9" fmla="*/ 1297847 h 2845712"/>
              <a:gd name="connsiteX10" fmla="*/ 1311442 w 2846107"/>
              <a:gd name="connsiteY10" fmla="*/ 1392388 h 2845712"/>
              <a:gd name="connsiteX11" fmla="*/ 830345 w 2846107"/>
              <a:gd name="connsiteY11" fmla="*/ 2714192 h 2845712"/>
              <a:gd name="connsiteX12" fmla="*/ 746149 w 2846107"/>
              <a:gd name="connsiteY12" fmla="*/ 2673633 h 2845712"/>
              <a:gd name="connsiteX13" fmla="*/ 0 w 2846107"/>
              <a:gd name="connsiteY13" fmla="*/ 1419970 h 2845712"/>
              <a:gd name="connsiteX14" fmla="*/ 1279968 w 2846107"/>
              <a:gd name="connsiteY14" fmla="*/ 1589 h 2845712"/>
              <a:gd name="connsiteX15" fmla="*/ 1540042 w 2846107"/>
              <a:gd name="connsiteY15" fmla="*/ 0 h 2845712"/>
              <a:gd name="connsiteX16" fmla="*/ 1571516 w 2846107"/>
              <a:gd name="connsiteY16" fmla="*/ 1589 h 2845712"/>
              <a:gd name="connsiteX17" fmla="*/ 2844123 w 2846107"/>
              <a:gd name="connsiteY17" fmla="*/ 1274196 h 2845712"/>
              <a:gd name="connsiteX18" fmla="*/ 2845317 w 2846107"/>
              <a:gd name="connsiteY18" fmla="*/ 1297848 h 2845712"/>
              <a:gd name="connsiteX19" fmla="*/ 1540042 w 2846107"/>
              <a:gd name="connsiteY19" fmla="*/ 1297847 h 284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846107" h="2845712">
                <a:moveTo>
                  <a:pt x="2846107" y="1526447"/>
                </a:moveTo>
                <a:lnTo>
                  <a:pt x="2844123" y="1565744"/>
                </a:lnTo>
                <a:cubicBezTo>
                  <a:pt x="2771111" y="2284684"/>
                  <a:pt x="2163945" y="2845712"/>
                  <a:pt x="1425742" y="2845712"/>
                </a:cubicBezTo>
                <a:cubicBezTo>
                  <a:pt x="1327315" y="2845712"/>
                  <a:pt x="1231218" y="2835738"/>
                  <a:pt x="1138405" y="2816746"/>
                </a:cubicBezTo>
                <a:lnTo>
                  <a:pt x="1045028" y="2792736"/>
                </a:lnTo>
                <a:lnTo>
                  <a:pt x="1505920" y="1526448"/>
                </a:lnTo>
                <a:lnTo>
                  <a:pt x="1540042" y="1526449"/>
                </a:lnTo>
                <a:lnTo>
                  <a:pt x="1540042" y="1526448"/>
                </a:lnTo>
                <a:close/>
                <a:moveTo>
                  <a:pt x="1311441" y="0"/>
                </a:moveTo>
                <a:lnTo>
                  <a:pt x="1311442" y="1297847"/>
                </a:lnTo>
                <a:lnTo>
                  <a:pt x="1311442" y="1392388"/>
                </a:lnTo>
                <a:lnTo>
                  <a:pt x="830345" y="2714192"/>
                </a:lnTo>
                <a:lnTo>
                  <a:pt x="746149" y="2673633"/>
                </a:lnTo>
                <a:cubicBezTo>
                  <a:pt x="301709" y="2432199"/>
                  <a:pt x="0" y="1961319"/>
                  <a:pt x="0" y="1419970"/>
                </a:cubicBezTo>
                <a:cubicBezTo>
                  <a:pt x="0" y="681768"/>
                  <a:pt x="561029" y="74601"/>
                  <a:pt x="1279968" y="1589"/>
                </a:cubicBezTo>
                <a:close/>
                <a:moveTo>
                  <a:pt x="1540042" y="0"/>
                </a:moveTo>
                <a:lnTo>
                  <a:pt x="1571516" y="1589"/>
                </a:lnTo>
                <a:cubicBezTo>
                  <a:pt x="2242526" y="69734"/>
                  <a:pt x="2775978" y="603186"/>
                  <a:pt x="2844123" y="1274196"/>
                </a:cubicBezTo>
                <a:lnTo>
                  <a:pt x="2845317" y="1297848"/>
                </a:lnTo>
                <a:lnTo>
                  <a:pt x="1540042" y="1297847"/>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3" name="Freeform 62"/>
          <p:cNvSpPr>
            <a:spLocks noChangeAspect="1"/>
          </p:cNvSpPr>
          <p:nvPr/>
        </p:nvSpPr>
        <p:spPr bwMode="black">
          <a:xfrm>
            <a:off x="3182972" y="2380511"/>
            <a:ext cx="411658" cy="718732"/>
          </a:xfrm>
          <a:custGeom>
            <a:avLst/>
            <a:gdLst>
              <a:gd name="connsiteX0" fmla="*/ 64175 w 285415"/>
              <a:gd name="connsiteY0" fmla="*/ 373567 h 498318"/>
              <a:gd name="connsiteX1" fmla="*/ 220714 w 285415"/>
              <a:gd name="connsiteY1" fmla="*/ 373567 h 498318"/>
              <a:gd name="connsiteX2" fmla="*/ 223350 w 285415"/>
              <a:gd name="connsiteY2" fmla="*/ 377743 h 498318"/>
              <a:gd name="connsiteX3" fmla="*/ 188563 w 285415"/>
              <a:gd name="connsiteY3" fmla="*/ 433072 h 498318"/>
              <a:gd name="connsiteX4" fmla="*/ 186982 w 285415"/>
              <a:gd name="connsiteY4" fmla="*/ 435160 h 498318"/>
              <a:gd name="connsiteX5" fmla="*/ 189617 w 285415"/>
              <a:gd name="connsiteY5" fmla="*/ 442989 h 498318"/>
              <a:gd name="connsiteX6" fmla="*/ 186455 w 285415"/>
              <a:gd name="connsiteY6" fmla="*/ 451341 h 498318"/>
              <a:gd name="connsiteX7" fmla="*/ 189617 w 285415"/>
              <a:gd name="connsiteY7" fmla="*/ 459170 h 498318"/>
              <a:gd name="connsiteX8" fmla="*/ 186455 w 285415"/>
              <a:gd name="connsiteY8" fmla="*/ 467522 h 498318"/>
              <a:gd name="connsiteX9" fmla="*/ 189617 w 285415"/>
              <a:gd name="connsiteY9" fmla="*/ 475873 h 498318"/>
              <a:gd name="connsiteX10" fmla="*/ 177495 w 285415"/>
              <a:gd name="connsiteY10" fmla="*/ 487879 h 498318"/>
              <a:gd name="connsiteX11" fmla="*/ 170116 w 285415"/>
              <a:gd name="connsiteY11" fmla="*/ 487879 h 498318"/>
              <a:gd name="connsiteX12" fmla="*/ 164318 w 285415"/>
              <a:gd name="connsiteY12" fmla="*/ 497274 h 498318"/>
              <a:gd name="connsiteX13" fmla="*/ 162210 w 285415"/>
              <a:gd name="connsiteY13" fmla="*/ 498318 h 498318"/>
              <a:gd name="connsiteX14" fmla="*/ 133748 w 285415"/>
              <a:gd name="connsiteY14" fmla="*/ 498318 h 498318"/>
              <a:gd name="connsiteX15" fmla="*/ 131640 w 285415"/>
              <a:gd name="connsiteY15" fmla="*/ 497274 h 498318"/>
              <a:gd name="connsiteX16" fmla="*/ 124788 w 285415"/>
              <a:gd name="connsiteY16" fmla="*/ 487879 h 498318"/>
              <a:gd name="connsiteX17" fmla="*/ 116355 w 285415"/>
              <a:gd name="connsiteY17" fmla="*/ 487879 h 498318"/>
              <a:gd name="connsiteX18" fmla="*/ 103706 w 285415"/>
              <a:gd name="connsiteY18" fmla="*/ 475873 h 498318"/>
              <a:gd name="connsiteX19" fmla="*/ 106868 w 285415"/>
              <a:gd name="connsiteY19" fmla="*/ 467522 h 498318"/>
              <a:gd name="connsiteX20" fmla="*/ 103706 w 285415"/>
              <a:gd name="connsiteY20" fmla="*/ 459170 h 498318"/>
              <a:gd name="connsiteX21" fmla="*/ 106868 w 285415"/>
              <a:gd name="connsiteY21" fmla="*/ 451341 h 498318"/>
              <a:gd name="connsiteX22" fmla="*/ 103706 w 285415"/>
              <a:gd name="connsiteY22" fmla="*/ 442989 h 498318"/>
              <a:gd name="connsiteX23" fmla="*/ 105814 w 285415"/>
              <a:gd name="connsiteY23" fmla="*/ 436204 h 498318"/>
              <a:gd name="connsiteX24" fmla="*/ 102651 w 285415"/>
              <a:gd name="connsiteY24" fmla="*/ 433594 h 498318"/>
              <a:gd name="connsiteX25" fmla="*/ 62067 w 285415"/>
              <a:gd name="connsiteY25" fmla="*/ 377743 h 498318"/>
              <a:gd name="connsiteX26" fmla="*/ 64175 w 285415"/>
              <a:gd name="connsiteY26" fmla="*/ 373567 h 498318"/>
              <a:gd name="connsiteX27" fmla="*/ 142707 w 285415"/>
              <a:gd name="connsiteY27" fmla="*/ 0 h 498318"/>
              <a:gd name="connsiteX28" fmla="*/ 285415 w 285415"/>
              <a:gd name="connsiteY28" fmla="*/ 143004 h 498318"/>
              <a:gd name="connsiteX29" fmla="*/ 269269 w 285415"/>
              <a:gd name="connsiteY29" fmla="*/ 209287 h 498318"/>
              <a:gd name="connsiteX30" fmla="*/ 270832 w 285415"/>
              <a:gd name="connsiteY30" fmla="*/ 208765 h 498318"/>
              <a:gd name="connsiteX31" fmla="*/ 209374 w 285415"/>
              <a:gd name="connsiteY31" fmla="*/ 349681 h 498318"/>
              <a:gd name="connsiteX32" fmla="*/ 77604 w 285415"/>
              <a:gd name="connsiteY32" fmla="*/ 349681 h 498318"/>
              <a:gd name="connsiteX33" fmla="*/ 30729 w 285415"/>
              <a:gd name="connsiteY33" fmla="*/ 231729 h 498318"/>
              <a:gd name="connsiteX34" fmla="*/ 16146 w 285415"/>
              <a:gd name="connsiteY34" fmla="*/ 209287 h 498318"/>
              <a:gd name="connsiteX35" fmla="*/ 16146 w 285415"/>
              <a:gd name="connsiteY35" fmla="*/ 208765 h 498318"/>
              <a:gd name="connsiteX36" fmla="*/ 0 w 285415"/>
              <a:gd name="connsiteY36" fmla="*/ 143004 h 498318"/>
              <a:gd name="connsiteX37" fmla="*/ 142707 w 285415"/>
              <a:gd name="connsiteY37" fmla="*/ 0 h 4983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415" h="498318">
                <a:moveTo>
                  <a:pt x="64175" y="373567"/>
                </a:moveTo>
                <a:cubicBezTo>
                  <a:pt x="64175" y="373567"/>
                  <a:pt x="64175" y="373567"/>
                  <a:pt x="220714" y="373567"/>
                </a:cubicBezTo>
                <a:cubicBezTo>
                  <a:pt x="223877" y="373567"/>
                  <a:pt x="224931" y="375655"/>
                  <a:pt x="223350" y="377743"/>
                </a:cubicBezTo>
                <a:cubicBezTo>
                  <a:pt x="223350" y="377743"/>
                  <a:pt x="223350" y="377743"/>
                  <a:pt x="188563" y="433072"/>
                </a:cubicBezTo>
                <a:cubicBezTo>
                  <a:pt x="188036" y="433594"/>
                  <a:pt x="187509" y="434638"/>
                  <a:pt x="186982" y="435160"/>
                </a:cubicBezTo>
                <a:cubicBezTo>
                  <a:pt x="188563" y="437247"/>
                  <a:pt x="189617" y="440379"/>
                  <a:pt x="189617" y="442989"/>
                </a:cubicBezTo>
                <a:cubicBezTo>
                  <a:pt x="189617" y="446121"/>
                  <a:pt x="188563" y="448731"/>
                  <a:pt x="186455" y="451341"/>
                </a:cubicBezTo>
                <a:cubicBezTo>
                  <a:pt x="188563" y="453429"/>
                  <a:pt x="189617" y="456038"/>
                  <a:pt x="189617" y="459170"/>
                </a:cubicBezTo>
                <a:cubicBezTo>
                  <a:pt x="189617" y="462824"/>
                  <a:pt x="188563" y="465434"/>
                  <a:pt x="186455" y="467522"/>
                </a:cubicBezTo>
                <a:cubicBezTo>
                  <a:pt x="188563" y="469610"/>
                  <a:pt x="189617" y="472742"/>
                  <a:pt x="189617" y="475873"/>
                </a:cubicBezTo>
                <a:cubicBezTo>
                  <a:pt x="189617" y="482659"/>
                  <a:pt x="184347" y="487879"/>
                  <a:pt x="177495" y="487879"/>
                </a:cubicBezTo>
                <a:cubicBezTo>
                  <a:pt x="177495" y="487879"/>
                  <a:pt x="177495" y="487879"/>
                  <a:pt x="170116" y="487879"/>
                </a:cubicBezTo>
                <a:cubicBezTo>
                  <a:pt x="170116" y="487879"/>
                  <a:pt x="170116" y="487879"/>
                  <a:pt x="164318" y="497274"/>
                </a:cubicBezTo>
                <a:cubicBezTo>
                  <a:pt x="163791" y="497796"/>
                  <a:pt x="162737" y="498318"/>
                  <a:pt x="162210" y="498318"/>
                </a:cubicBezTo>
                <a:cubicBezTo>
                  <a:pt x="162210" y="498318"/>
                  <a:pt x="162210" y="498318"/>
                  <a:pt x="133748" y="498318"/>
                </a:cubicBezTo>
                <a:cubicBezTo>
                  <a:pt x="132694" y="498318"/>
                  <a:pt x="132167" y="497796"/>
                  <a:pt x="131640" y="497274"/>
                </a:cubicBezTo>
                <a:cubicBezTo>
                  <a:pt x="131640" y="497274"/>
                  <a:pt x="131640" y="497274"/>
                  <a:pt x="124788" y="487879"/>
                </a:cubicBezTo>
                <a:cubicBezTo>
                  <a:pt x="124788" y="487879"/>
                  <a:pt x="124788" y="487879"/>
                  <a:pt x="116355" y="487879"/>
                </a:cubicBezTo>
                <a:cubicBezTo>
                  <a:pt x="109503" y="487879"/>
                  <a:pt x="103706" y="482659"/>
                  <a:pt x="103706" y="475873"/>
                </a:cubicBezTo>
                <a:cubicBezTo>
                  <a:pt x="103706" y="472742"/>
                  <a:pt x="104760" y="469610"/>
                  <a:pt x="106868" y="467522"/>
                </a:cubicBezTo>
                <a:cubicBezTo>
                  <a:pt x="104760" y="465434"/>
                  <a:pt x="103706" y="462824"/>
                  <a:pt x="103706" y="459170"/>
                </a:cubicBezTo>
                <a:cubicBezTo>
                  <a:pt x="103706" y="456038"/>
                  <a:pt x="104760" y="453429"/>
                  <a:pt x="106868" y="451341"/>
                </a:cubicBezTo>
                <a:cubicBezTo>
                  <a:pt x="104760" y="448731"/>
                  <a:pt x="103706" y="446121"/>
                  <a:pt x="103706" y="442989"/>
                </a:cubicBezTo>
                <a:cubicBezTo>
                  <a:pt x="103706" y="440901"/>
                  <a:pt x="104760" y="438291"/>
                  <a:pt x="105814" y="436204"/>
                </a:cubicBezTo>
                <a:cubicBezTo>
                  <a:pt x="104760" y="435682"/>
                  <a:pt x="103178" y="434638"/>
                  <a:pt x="102651" y="433594"/>
                </a:cubicBezTo>
                <a:cubicBezTo>
                  <a:pt x="102651" y="433594"/>
                  <a:pt x="102651" y="433594"/>
                  <a:pt x="62067" y="377743"/>
                </a:cubicBezTo>
                <a:cubicBezTo>
                  <a:pt x="60486" y="375655"/>
                  <a:pt x="61540" y="373567"/>
                  <a:pt x="64175" y="373567"/>
                </a:cubicBezTo>
                <a:close/>
                <a:moveTo>
                  <a:pt x="142707" y="0"/>
                </a:moveTo>
                <a:cubicBezTo>
                  <a:pt x="221874" y="0"/>
                  <a:pt x="285415" y="64195"/>
                  <a:pt x="285415" y="143004"/>
                </a:cubicBezTo>
                <a:cubicBezTo>
                  <a:pt x="285415" y="167012"/>
                  <a:pt x="279686" y="189454"/>
                  <a:pt x="269269" y="209287"/>
                </a:cubicBezTo>
                <a:cubicBezTo>
                  <a:pt x="269269" y="209287"/>
                  <a:pt x="269269" y="209287"/>
                  <a:pt x="270832" y="208765"/>
                </a:cubicBezTo>
                <a:cubicBezTo>
                  <a:pt x="210936" y="297490"/>
                  <a:pt x="209374" y="341330"/>
                  <a:pt x="209374" y="349681"/>
                </a:cubicBezTo>
                <a:cubicBezTo>
                  <a:pt x="209374" y="349681"/>
                  <a:pt x="209374" y="349681"/>
                  <a:pt x="77604" y="349681"/>
                </a:cubicBezTo>
                <a:cubicBezTo>
                  <a:pt x="77604" y="342374"/>
                  <a:pt x="76041" y="305319"/>
                  <a:pt x="30729" y="231729"/>
                </a:cubicBezTo>
                <a:cubicBezTo>
                  <a:pt x="25521" y="224422"/>
                  <a:pt x="20312" y="217115"/>
                  <a:pt x="16146" y="209287"/>
                </a:cubicBezTo>
                <a:cubicBezTo>
                  <a:pt x="16146" y="209287"/>
                  <a:pt x="16146" y="208765"/>
                  <a:pt x="16146" y="208765"/>
                </a:cubicBezTo>
                <a:cubicBezTo>
                  <a:pt x="5729" y="189454"/>
                  <a:pt x="0" y="167012"/>
                  <a:pt x="0" y="143004"/>
                </a:cubicBezTo>
                <a:cubicBezTo>
                  <a:pt x="0" y="64195"/>
                  <a:pt x="64062" y="0"/>
                  <a:pt x="142707"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7" name="Freeform 66"/>
          <p:cNvSpPr>
            <a:spLocks noChangeAspect="1"/>
          </p:cNvSpPr>
          <p:nvPr/>
        </p:nvSpPr>
        <p:spPr bwMode="black">
          <a:xfrm>
            <a:off x="1503901" y="3969357"/>
            <a:ext cx="584662" cy="562786"/>
          </a:xfrm>
          <a:custGeom>
            <a:avLst/>
            <a:gdLst>
              <a:gd name="connsiteX0" fmla="*/ 439462 w 612464"/>
              <a:gd name="connsiteY0" fmla="*/ 297781 h 589547"/>
              <a:gd name="connsiteX1" fmla="*/ 612464 w 612464"/>
              <a:gd name="connsiteY1" fmla="*/ 297781 h 589547"/>
              <a:gd name="connsiteX2" fmla="*/ 612464 w 612464"/>
              <a:gd name="connsiteY2" fmla="*/ 589544 h 589547"/>
              <a:gd name="connsiteX3" fmla="*/ 439462 w 612464"/>
              <a:gd name="connsiteY3" fmla="*/ 589544 h 589547"/>
              <a:gd name="connsiteX4" fmla="*/ 0 w 612464"/>
              <a:gd name="connsiteY4" fmla="*/ 138826 h 589547"/>
              <a:gd name="connsiteX5" fmla="*/ 173002 w 612464"/>
              <a:gd name="connsiteY5" fmla="*/ 138826 h 589547"/>
              <a:gd name="connsiteX6" fmla="*/ 173002 w 612464"/>
              <a:gd name="connsiteY6" fmla="*/ 589547 h 589547"/>
              <a:gd name="connsiteX7" fmla="*/ 0 w 612464"/>
              <a:gd name="connsiteY7" fmla="*/ 589547 h 589547"/>
              <a:gd name="connsiteX8" fmla="*/ 219732 w 612464"/>
              <a:gd name="connsiteY8" fmla="*/ 0 h 589547"/>
              <a:gd name="connsiteX9" fmla="*/ 392734 w 612464"/>
              <a:gd name="connsiteY9" fmla="*/ 0 h 589547"/>
              <a:gd name="connsiteX10" fmla="*/ 392734 w 612464"/>
              <a:gd name="connsiteY10" fmla="*/ 589542 h 589547"/>
              <a:gd name="connsiteX11" fmla="*/ 219732 w 612464"/>
              <a:gd name="connsiteY11" fmla="*/ 589542 h 5895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2464" h="589547">
                <a:moveTo>
                  <a:pt x="439462" y="297781"/>
                </a:moveTo>
                <a:lnTo>
                  <a:pt x="612464" y="297781"/>
                </a:lnTo>
                <a:lnTo>
                  <a:pt x="612464" y="589544"/>
                </a:lnTo>
                <a:lnTo>
                  <a:pt x="439462" y="589544"/>
                </a:lnTo>
                <a:close/>
                <a:moveTo>
                  <a:pt x="0" y="138826"/>
                </a:moveTo>
                <a:lnTo>
                  <a:pt x="173002" y="138826"/>
                </a:lnTo>
                <a:lnTo>
                  <a:pt x="173002" y="589547"/>
                </a:lnTo>
                <a:lnTo>
                  <a:pt x="0" y="589547"/>
                </a:lnTo>
                <a:close/>
                <a:moveTo>
                  <a:pt x="219732" y="0"/>
                </a:moveTo>
                <a:lnTo>
                  <a:pt x="392734" y="0"/>
                </a:lnTo>
                <a:lnTo>
                  <a:pt x="392734" y="589542"/>
                </a:lnTo>
                <a:lnTo>
                  <a:pt x="219732" y="589542"/>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68" name="Freeform 48"/>
          <p:cNvSpPr>
            <a:spLocks noChangeAspect="1"/>
          </p:cNvSpPr>
          <p:nvPr/>
        </p:nvSpPr>
        <p:spPr bwMode="black">
          <a:xfrm>
            <a:off x="1514404" y="2444786"/>
            <a:ext cx="676038" cy="593173"/>
          </a:xfrm>
          <a:custGeom>
            <a:avLst/>
            <a:gdLst/>
            <a:ahLst/>
            <a:cxnLst/>
            <a:rect l="l" t="t" r="r" b="b"/>
            <a:pathLst>
              <a:path w="4740335" h="4048081">
                <a:moveTo>
                  <a:pt x="3683614" y="1098549"/>
                </a:moveTo>
                <a:cubicBezTo>
                  <a:pt x="3683654" y="1098549"/>
                  <a:pt x="3689354" y="1098549"/>
                  <a:pt x="4502870" y="1098549"/>
                </a:cubicBezTo>
                <a:cubicBezTo>
                  <a:pt x="4633477" y="1098549"/>
                  <a:pt x="4740335" y="1205183"/>
                  <a:pt x="4740335" y="1335514"/>
                </a:cubicBezTo>
                <a:cubicBezTo>
                  <a:pt x="4740335" y="1335569"/>
                  <a:pt x="4740335" y="1343335"/>
                  <a:pt x="4740335" y="2449249"/>
                </a:cubicBezTo>
                <a:cubicBezTo>
                  <a:pt x="4740335" y="2579580"/>
                  <a:pt x="4633477" y="2686214"/>
                  <a:pt x="4502870" y="2686214"/>
                </a:cubicBezTo>
                <a:cubicBezTo>
                  <a:pt x="4502870" y="2686253"/>
                  <a:pt x="4502870" y="2691777"/>
                  <a:pt x="4502870" y="3480046"/>
                </a:cubicBezTo>
                <a:cubicBezTo>
                  <a:pt x="4502870" y="3610377"/>
                  <a:pt x="4396011" y="3717011"/>
                  <a:pt x="4265405" y="3717011"/>
                </a:cubicBezTo>
                <a:cubicBezTo>
                  <a:pt x="4265376" y="3717011"/>
                  <a:pt x="4262133" y="3717011"/>
                  <a:pt x="3909206" y="3717011"/>
                </a:cubicBezTo>
                <a:cubicBezTo>
                  <a:pt x="3790473" y="3717011"/>
                  <a:pt x="3683614" y="3610377"/>
                  <a:pt x="3683614" y="3480046"/>
                </a:cubicBezTo>
                <a:cubicBezTo>
                  <a:pt x="3683614" y="3480010"/>
                  <a:pt x="3683614" y="3474701"/>
                  <a:pt x="3683614" y="2686214"/>
                </a:cubicBezTo>
                <a:cubicBezTo>
                  <a:pt x="3553008" y="2686214"/>
                  <a:pt x="3446148" y="2579580"/>
                  <a:pt x="3446148" y="2449249"/>
                </a:cubicBezTo>
                <a:cubicBezTo>
                  <a:pt x="3446148" y="2449192"/>
                  <a:pt x="3446148" y="2441288"/>
                  <a:pt x="3446148" y="1335514"/>
                </a:cubicBezTo>
                <a:cubicBezTo>
                  <a:pt x="3446148" y="1205183"/>
                  <a:pt x="3553008" y="1098549"/>
                  <a:pt x="3683614" y="1098549"/>
                </a:cubicBezTo>
                <a:close/>
                <a:moveTo>
                  <a:pt x="236546" y="1098549"/>
                </a:moveTo>
                <a:cubicBezTo>
                  <a:pt x="236570" y="1098549"/>
                  <a:pt x="240947" y="1098549"/>
                  <a:pt x="1052628" y="1098549"/>
                </a:cubicBezTo>
                <a:cubicBezTo>
                  <a:pt x="1182728" y="1098549"/>
                  <a:pt x="1289174" y="1205183"/>
                  <a:pt x="1289174" y="1335514"/>
                </a:cubicBezTo>
                <a:cubicBezTo>
                  <a:pt x="1289174" y="1335532"/>
                  <a:pt x="1289174" y="1340039"/>
                  <a:pt x="1289174" y="2449249"/>
                </a:cubicBezTo>
                <a:cubicBezTo>
                  <a:pt x="1289174" y="2579580"/>
                  <a:pt x="1182728" y="2686214"/>
                  <a:pt x="1052628" y="2686214"/>
                </a:cubicBezTo>
                <a:cubicBezTo>
                  <a:pt x="1052628" y="2686235"/>
                  <a:pt x="1052628" y="2690268"/>
                  <a:pt x="1052628" y="3480046"/>
                </a:cubicBezTo>
                <a:cubicBezTo>
                  <a:pt x="1052628" y="3610377"/>
                  <a:pt x="946183" y="3717011"/>
                  <a:pt x="827910" y="3717011"/>
                </a:cubicBezTo>
                <a:cubicBezTo>
                  <a:pt x="827894" y="3717011"/>
                  <a:pt x="825508" y="3717011"/>
                  <a:pt x="473091" y="3717011"/>
                </a:cubicBezTo>
                <a:cubicBezTo>
                  <a:pt x="342991" y="3717011"/>
                  <a:pt x="236546" y="3610377"/>
                  <a:pt x="236546" y="3480046"/>
                </a:cubicBezTo>
                <a:cubicBezTo>
                  <a:pt x="236546" y="3480026"/>
                  <a:pt x="236546" y="3476021"/>
                  <a:pt x="236546" y="2686214"/>
                </a:cubicBezTo>
                <a:cubicBezTo>
                  <a:pt x="106446" y="2686214"/>
                  <a:pt x="0" y="2579580"/>
                  <a:pt x="0" y="2449249"/>
                </a:cubicBezTo>
                <a:cubicBezTo>
                  <a:pt x="0" y="2449230"/>
                  <a:pt x="0" y="2444630"/>
                  <a:pt x="0" y="1335514"/>
                </a:cubicBezTo>
                <a:cubicBezTo>
                  <a:pt x="0" y="1205183"/>
                  <a:pt x="106446" y="1098549"/>
                  <a:pt x="236546" y="1098549"/>
                </a:cubicBezTo>
                <a:close/>
                <a:moveTo>
                  <a:pt x="1895194" y="993211"/>
                </a:moveTo>
                <a:cubicBezTo>
                  <a:pt x="1895245" y="993211"/>
                  <a:pt x="1902161" y="993211"/>
                  <a:pt x="2845141" y="993211"/>
                </a:cubicBezTo>
                <a:cubicBezTo>
                  <a:pt x="2999507" y="993211"/>
                  <a:pt x="3130125" y="1123457"/>
                  <a:pt x="3130125" y="1277385"/>
                </a:cubicBezTo>
                <a:cubicBezTo>
                  <a:pt x="3130125" y="1277420"/>
                  <a:pt x="3130125" y="1284134"/>
                  <a:pt x="3130125" y="2568008"/>
                </a:cubicBezTo>
                <a:cubicBezTo>
                  <a:pt x="3130125" y="2721936"/>
                  <a:pt x="2999507" y="2852182"/>
                  <a:pt x="2845141" y="2852182"/>
                </a:cubicBezTo>
                <a:cubicBezTo>
                  <a:pt x="2845141" y="2852231"/>
                  <a:pt x="2845141" y="2858826"/>
                  <a:pt x="2845141" y="3763907"/>
                </a:cubicBezTo>
                <a:cubicBezTo>
                  <a:pt x="2845141" y="3917835"/>
                  <a:pt x="2726398" y="4048081"/>
                  <a:pt x="2572031" y="4048081"/>
                </a:cubicBezTo>
                <a:cubicBezTo>
                  <a:pt x="2571992" y="4048081"/>
                  <a:pt x="2568051" y="4048081"/>
                  <a:pt x="2168304" y="4048081"/>
                </a:cubicBezTo>
                <a:cubicBezTo>
                  <a:pt x="2013937" y="4048081"/>
                  <a:pt x="1895194" y="3917835"/>
                  <a:pt x="1895194" y="3763907"/>
                </a:cubicBezTo>
                <a:cubicBezTo>
                  <a:pt x="1895194" y="3763858"/>
                  <a:pt x="1895194" y="3757193"/>
                  <a:pt x="1895194" y="2852182"/>
                </a:cubicBezTo>
                <a:cubicBezTo>
                  <a:pt x="1740828" y="2852182"/>
                  <a:pt x="1610210" y="2721936"/>
                  <a:pt x="1610210" y="2568008"/>
                </a:cubicBezTo>
                <a:cubicBezTo>
                  <a:pt x="1610210" y="2567966"/>
                  <a:pt x="1610210" y="2560581"/>
                  <a:pt x="1610210" y="1277385"/>
                </a:cubicBezTo>
                <a:cubicBezTo>
                  <a:pt x="1610210" y="1123457"/>
                  <a:pt x="1740828" y="993211"/>
                  <a:pt x="1895194" y="993211"/>
                </a:cubicBezTo>
                <a:close/>
                <a:moveTo>
                  <a:pt x="4093246" y="245790"/>
                </a:moveTo>
                <a:cubicBezTo>
                  <a:pt x="4306565" y="245790"/>
                  <a:pt x="4479495" y="420965"/>
                  <a:pt x="4479495" y="637055"/>
                </a:cubicBezTo>
                <a:cubicBezTo>
                  <a:pt x="4479495" y="853145"/>
                  <a:pt x="4306565" y="1028320"/>
                  <a:pt x="4093246" y="1028320"/>
                </a:cubicBezTo>
                <a:cubicBezTo>
                  <a:pt x="3879927" y="1028320"/>
                  <a:pt x="3706997" y="853145"/>
                  <a:pt x="3706997" y="637055"/>
                </a:cubicBezTo>
                <a:cubicBezTo>
                  <a:pt x="3706997" y="420965"/>
                  <a:pt x="3879927" y="245790"/>
                  <a:pt x="4093246" y="245790"/>
                </a:cubicBezTo>
                <a:close/>
                <a:moveTo>
                  <a:pt x="644584" y="245790"/>
                </a:moveTo>
                <a:cubicBezTo>
                  <a:pt x="856519" y="245790"/>
                  <a:pt x="1028326" y="420965"/>
                  <a:pt x="1028326" y="637055"/>
                </a:cubicBezTo>
                <a:cubicBezTo>
                  <a:pt x="1028326" y="853145"/>
                  <a:pt x="856519" y="1028320"/>
                  <a:pt x="644584" y="1028320"/>
                </a:cubicBezTo>
                <a:cubicBezTo>
                  <a:pt x="432649" y="1028320"/>
                  <a:pt x="260842" y="853145"/>
                  <a:pt x="260842" y="637055"/>
                </a:cubicBezTo>
                <a:cubicBezTo>
                  <a:pt x="260842" y="420965"/>
                  <a:pt x="432649" y="245790"/>
                  <a:pt x="644584" y="245790"/>
                </a:cubicBezTo>
                <a:close/>
                <a:moveTo>
                  <a:pt x="2367657" y="0"/>
                </a:moveTo>
                <a:cubicBezTo>
                  <a:pt x="2616992" y="0"/>
                  <a:pt x="2819118" y="203249"/>
                  <a:pt x="2819118" y="453969"/>
                </a:cubicBezTo>
                <a:cubicBezTo>
                  <a:pt x="2819118" y="704689"/>
                  <a:pt x="2616992" y="907938"/>
                  <a:pt x="2367657" y="907938"/>
                </a:cubicBezTo>
                <a:cubicBezTo>
                  <a:pt x="2118322" y="907938"/>
                  <a:pt x="1916196" y="704689"/>
                  <a:pt x="1916196" y="453969"/>
                </a:cubicBezTo>
                <a:cubicBezTo>
                  <a:pt x="1916196" y="203249"/>
                  <a:pt x="2118322" y="0"/>
                  <a:pt x="2367657" y="0"/>
                </a:cubicBezTo>
                <a:close/>
              </a:path>
            </a:pathLst>
          </a:custGeom>
          <a:solidFill>
            <a:schemeClr val="bg1"/>
          </a:solidFill>
          <a:ln>
            <a:noFill/>
            <a:headEnd type="none" w="med" len="med"/>
            <a:tailEnd type="none" w="med" len="med"/>
          </a:ln>
          <a:effectLst/>
          <a:ex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 name="Right Arrow 11"/>
          <p:cNvSpPr/>
          <p:nvPr/>
        </p:nvSpPr>
        <p:spPr bwMode="auto">
          <a:xfrm>
            <a:off x="4346154" y="2653550"/>
            <a:ext cx="977109" cy="673670"/>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9" name="Right Arrow 68"/>
          <p:cNvSpPr/>
          <p:nvPr/>
        </p:nvSpPr>
        <p:spPr bwMode="auto">
          <a:xfrm rot="10800000">
            <a:off x="4309083" y="3312645"/>
            <a:ext cx="977109" cy="673670"/>
          </a:xfrm>
          <a:prstGeom prst="rightArrow">
            <a:avLst/>
          </a:prstGeom>
          <a:solidFill>
            <a:schemeClr val="tx1">
              <a:lumMod val="60000"/>
              <a:lumOff val="4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30" name="Group 29"/>
          <p:cNvGrpSpPr/>
          <p:nvPr/>
        </p:nvGrpSpPr>
        <p:grpSpPr>
          <a:xfrm>
            <a:off x="5636880" y="2603974"/>
            <a:ext cx="1866725" cy="1198683"/>
            <a:chOff x="6768124" y="2776305"/>
            <a:chExt cx="1866725" cy="1198683"/>
          </a:xfrm>
        </p:grpSpPr>
        <p:sp>
          <p:nvSpPr>
            <p:cNvPr id="22" name="Freeform 5"/>
            <p:cNvSpPr>
              <a:spLocks noEditPoints="1"/>
            </p:cNvSpPr>
            <p:nvPr/>
          </p:nvSpPr>
          <p:spPr bwMode="auto">
            <a:xfrm>
              <a:off x="6768124" y="2781043"/>
              <a:ext cx="573283" cy="1193945"/>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Freeform 6"/>
            <p:cNvSpPr>
              <a:spLocks noEditPoints="1"/>
            </p:cNvSpPr>
            <p:nvPr/>
          </p:nvSpPr>
          <p:spPr bwMode="auto">
            <a:xfrm>
              <a:off x="7412476" y="2776305"/>
              <a:ext cx="578021" cy="1193945"/>
            </a:xfrm>
            <a:custGeom>
              <a:avLst/>
              <a:gdLst>
                <a:gd name="T0" fmla="*/ 245 w 272"/>
                <a:gd name="T1" fmla="*/ 0 h 560"/>
                <a:gd name="T2" fmla="*/ 27 w 272"/>
                <a:gd name="T3" fmla="*/ 0 h 560"/>
                <a:gd name="T4" fmla="*/ 0 w 272"/>
                <a:gd name="T5" fmla="*/ 27 h 560"/>
                <a:gd name="T6" fmla="*/ 0 w 272"/>
                <a:gd name="T7" fmla="*/ 560 h 560"/>
                <a:gd name="T8" fmla="*/ 272 w 272"/>
                <a:gd name="T9" fmla="*/ 560 h 560"/>
                <a:gd name="T10" fmla="*/ 272 w 272"/>
                <a:gd name="T11" fmla="*/ 27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7"/>
                  </a:cubicBezTo>
                  <a:lnTo>
                    <a:pt x="0" y="560"/>
                  </a:lnTo>
                  <a:lnTo>
                    <a:pt x="272" y="560"/>
                  </a:lnTo>
                  <a:lnTo>
                    <a:pt x="272" y="27"/>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Freeform 7"/>
            <p:cNvSpPr>
              <a:spLocks noEditPoints="1"/>
            </p:cNvSpPr>
            <p:nvPr/>
          </p:nvSpPr>
          <p:spPr bwMode="auto">
            <a:xfrm>
              <a:off x="8056828" y="2781043"/>
              <a:ext cx="578021" cy="1193945"/>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Freeform 104"/>
          <p:cNvSpPr>
            <a:spLocks noChangeAspect="1" noEditPoints="1"/>
          </p:cNvSpPr>
          <p:nvPr/>
        </p:nvSpPr>
        <p:spPr bwMode="black">
          <a:xfrm>
            <a:off x="7390142" y="3472487"/>
            <a:ext cx="650863" cy="650863"/>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nvGrpSpPr>
          <p:cNvPr id="74" name="Group 73"/>
          <p:cNvGrpSpPr/>
          <p:nvPr/>
        </p:nvGrpSpPr>
        <p:grpSpPr>
          <a:xfrm>
            <a:off x="6262943" y="4519939"/>
            <a:ext cx="714154" cy="526323"/>
            <a:chOff x="10490200" y="923926"/>
            <a:chExt cx="579437" cy="427038"/>
          </a:xfrm>
          <a:solidFill>
            <a:schemeClr val="tx2">
              <a:lumMod val="75000"/>
            </a:schemeClr>
          </a:solidFill>
        </p:grpSpPr>
        <p:sp>
          <p:nvSpPr>
            <p:cNvPr id="75" name="Freeform 5"/>
            <p:cNvSpPr>
              <a:spLocks/>
            </p:cNvSpPr>
            <p:nvPr/>
          </p:nvSpPr>
          <p:spPr bwMode="auto">
            <a:xfrm>
              <a:off x="10795000" y="1246188"/>
              <a:ext cx="65087" cy="85725"/>
            </a:xfrm>
            <a:custGeom>
              <a:avLst/>
              <a:gdLst>
                <a:gd name="T0" fmla="*/ 83 w 92"/>
                <a:gd name="T1" fmla="*/ 35 h 120"/>
                <a:gd name="T2" fmla="*/ 65 w 92"/>
                <a:gd name="T3" fmla="*/ 0 h 120"/>
                <a:gd name="T4" fmla="*/ 39 w 92"/>
                <a:gd name="T5" fmla="*/ 68 h 120"/>
                <a:gd name="T6" fmla="*/ 1 w 92"/>
                <a:gd name="T7" fmla="*/ 107 h 120"/>
                <a:gd name="T8" fmla="*/ 12 w 92"/>
                <a:gd name="T9" fmla="*/ 120 h 120"/>
                <a:gd name="T10" fmla="*/ 76 w 92"/>
                <a:gd name="T11" fmla="*/ 120 h 120"/>
                <a:gd name="T12" fmla="*/ 92 w 92"/>
                <a:gd name="T13" fmla="*/ 102 h 120"/>
                <a:gd name="T14" fmla="*/ 84 w 92"/>
                <a:gd name="T15" fmla="*/ 81 h 120"/>
                <a:gd name="T16" fmla="*/ 83 w 92"/>
                <a:gd name="T17" fmla="*/ 3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5"/>
                  </a:moveTo>
                  <a:cubicBezTo>
                    <a:pt x="79" y="23"/>
                    <a:pt x="65" y="0"/>
                    <a:pt x="65" y="0"/>
                  </a:cubicBezTo>
                  <a:cubicBezTo>
                    <a:pt x="65" y="0"/>
                    <a:pt x="62" y="34"/>
                    <a:pt x="39" y="68"/>
                  </a:cubicBezTo>
                  <a:cubicBezTo>
                    <a:pt x="16" y="102"/>
                    <a:pt x="1" y="107"/>
                    <a:pt x="1" y="107"/>
                  </a:cubicBezTo>
                  <a:cubicBezTo>
                    <a:pt x="1" y="107"/>
                    <a:pt x="0" y="118"/>
                    <a:pt x="12" y="120"/>
                  </a:cubicBezTo>
                  <a:cubicBezTo>
                    <a:pt x="16" y="120"/>
                    <a:pt x="68" y="120"/>
                    <a:pt x="76" y="120"/>
                  </a:cubicBezTo>
                  <a:cubicBezTo>
                    <a:pt x="86" y="120"/>
                    <a:pt x="92" y="111"/>
                    <a:pt x="92" y="102"/>
                  </a:cubicBezTo>
                  <a:cubicBezTo>
                    <a:pt x="92" y="92"/>
                    <a:pt x="84" y="81"/>
                    <a:pt x="84" y="81"/>
                  </a:cubicBezTo>
                  <a:cubicBezTo>
                    <a:pt x="84" y="81"/>
                    <a:pt x="86" y="46"/>
                    <a:pt x="83" y="3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6" name="Freeform 6"/>
            <p:cNvSpPr>
              <a:spLocks/>
            </p:cNvSpPr>
            <p:nvPr/>
          </p:nvSpPr>
          <p:spPr bwMode="auto">
            <a:xfrm>
              <a:off x="10496550" y="1214438"/>
              <a:ext cx="63500" cy="87313"/>
            </a:xfrm>
            <a:custGeom>
              <a:avLst/>
              <a:gdLst>
                <a:gd name="T0" fmla="*/ 44 w 89"/>
                <a:gd name="T1" fmla="*/ 0 h 121"/>
                <a:gd name="T2" fmla="*/ 44 w 89"/>
                <a:gd name="T3" fmla="*/ 0 h 121"/>
                <a:gd name="T4" fmla="*/ 13 w 89"/>
                <a:gd name="T5" fmla="*/ 38 h 121"/>
                <a:gd name="T6" fmla="*/ 9 w 89"/>
                <a:gd name="T7" fmla="*/ 66 h 121"/>
                <a:gd name="T8" fmla="*/ 71 w 89"/>
                <a:gd name="T9" fmla="*/ 113 h 121"/>
                <a:gd name="T10" fmla="*/ 89 w 89"/>
                <a:gd name="T11" fmla="*/ 96 h 121"/>
                <a:gd name="T12" fmla="*/ 67 w 89"/>
                <a:gd name="T13" fmla="*/ 59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3" y="38"/>
                  </a:cubicBezTo>
                  <a:cubicBezTo>
                    <a:pt x="0" y="55"/>
                    <a:pt x="9" y="66"/>
                    <a:pt x="9" y="66"/>
                  </a:cubicBezTo>
                  <a:cubicBezTo>
                    <a:pt x="9" y="66"/>
                    <a:pt x="43" y="121"/>
                    <a:pt x="71" y="113"/>
                  </a:cubicBezTo>
                  <a:cubicBezTo>
                    <a:pt x="81" y="110"/>
                    <a:pt x="89" y="96"/>
                    <a:pt x="89" y="96"/>
                  </a:cubicBezTo>
                  <a:cubicBezTo>
                    <a:pt x="89" y="96"/>
                    <a:pt x="77" y="79"/>
                    <a:pt x="67" y="59"/>
                  </a:cubicBezTo>
                  <a:cubicBezTo>
                    <a:pt x="56" y="37"/>
                    <a:pt x="47" y="4"/>
                    <a:pt x="44"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noEditPoints="1"/>
            </p:cNvSpPr>
            <p:nvPr/>
          </p:nvSpPr>
          <p:spPr bwMode="auto">
            <a:xfrm>
              <a:off x="10490200" y="923926"/>
              <a:ext cx="579437" cy="427038"/>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37" name="Freeform 12"/>
          <p:cNvSpPr>
            <a:spLocks noEditPoints="1"/>
          </p:cNvSpPr>
          <p:nvPr/>
        </p:nvSpPr>
        <p:spPr bwMode="auto">
          <a:xfrm>
            <a:off x="5565859" y="4461094"/>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87" name="Group 86"/>
          <p:cNvGrpSpPr/>
          <p:nvPr/>
        </p:nvGrpSpPr>
        <p:grpSpPr>
          <a:xfrm>
            <a:off x="7190632" y="4498166"/>
            <a:ext cx="561657" cy="585168"/>
            <a:chOff x="8205788" y="4241800"/>
            <a:chExt cx="682625" cy="711200"/>
          </a:xfrm>
          <a:solidFill>
            <a:schemeClr val="tx2">
              <a:lumMod val="75000"/>
            </a:schemeClr>
          </a:solidFill>
        </p:grpSpPr>
        <p:sp>
          <p:nvSpPr>
            <p:cNvPr id="80"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1"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2"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83"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88" name="Rectangle 87"/>
          <p:cNvSpPr/>
          <p:nvPr/>
        </p:nvSpPr>
        <p:spPr>
          <a:xfrm>
            <a:off x="559453" y="5354337"/>
            <a:ext cx="4084773" cy="461665"/>
          </a:xfrm>
          <a:prstGeom prst="rect">
            <a:avLst/>
          </a:prstGeom>
        </p:spPr>
        <p:txBody>
          <a:bodyPr wrap="none">
            <a:spAutoFit/>
          </a:bodyPr>
          <a:lstStyle/>
          <a:p>
            <a:pPr algn="ctr"/>
            <a:r>
              <a:rPr lang="en-GB" sz="2400" dirty="0">
                <a:latin typeface="Segoe UI Light"/>
              </a:rPr>
              <a:t>Unique, innovative technology</a:t>
            </a:r>
          </a:p>
        </p:txBody>
      </p:sp>
      <p:sp>
        <p:nvSpPr>
          <p:cNvPr id="89" name="Rectangle 88"/>
          <p:cNvSpPr/>
          <p:nvPr/>
        </p:nvSpPr>
        <p:spPr>
          <a:xfrm>
            <a:off x="5323263" y="5379603"/>
            <a:ext cx="2834430" cy="461665"/>
          </a:xfrm>
          <a:prstGeom prst="rect">
            <a:avLst/>
          </a:prstGeom>
        </p:spPr>
        <p:txBody>
          <a:bodyPr wrap="none">
            <a:spAutoFit/>
          </a:bodyPr>
          <a:lstStyle/>
          <a:p>
            <a:pPr algn="ctr"/>
            <a:r>
              <a:rPr lang="en-GB" sz="2400" dirty="0">
                <a:latin typeface="Segoe UI Light"/>
              </a:rPr>
              <a:t>Seamless integration</a:t>
            </a:r>
          </a:p>
        </p:txBody>
      </p:sp>
      <p:sp>
        <p:nvSpPr>
          <p:cNvPr id="90" name="Rectangle 89"/>
          <p:cNvSpPr/>
          <p:nvPr/>
        </p:nvSpPr>
        <p:spPr>
          <a:xfrm>
            <a:off x="8405964" y="1121896"/>
            <a:ext cx="2783145" cy="830997"/>
          </a:xfrm>
          <a:prstGeom prst="rect">
            <a:avLst/>
          </a:prstGeom>
        </p:spPr>
        <p:txBody>
          <a:bodyPr wrap="square">
            <a:spAutoFit/>
          </a:bodyPr>
          <a:lstStyle/>
          <a:p>
            <a:r>
              <a:rPr lang="en-GB" sz="2400" dirty="0">
                <a:latin typeface="Segoe UI Light"/>
              </a:rPr>
              <a:t>Component </a:t>
            </a:r>
            <a:r>
              <a:rPr lang="en-GB" sz="2400" dirty="0" smtClean="0">
                <a:latin typeface="Segoe UI Light"/>
              </a:rPr>
              <a:t>of PDW </a:t>
            </a:r>
            <a:r>
              <a:rPr lang="en-GB" sz="2400" dirty="0">
                <a:latin typeface="Segoe UI Light"/>
              </a:rPr>
              <a:t>region in APS</a:t>
            </a:r>
          </a:p>
        </p:txBody>
      </p:sp>
      <p:sp>
        <p:nvSpPr>
          <p:cNvPr id="91" name="Rectangle 90"/>
          <p:cNvSpPr/>
          <p:nvPr/>
        </p:nvSpPr>
        <p:spPr>
          <a:xfrm>
            <a:off x="8405965" y="2496070"/>
            <a:ext cx="3477980" cy="1200329"/>
          </a:xfrm>
          <a:prstGeom prst="rect">
            <a:avLst/>
          </a:prstGeom>
        </p:spPr>
        <p:txBody>
          <a:bodyPr wrap="square">
            <a:spAutoFit/>
          </a:bodyPr>
          <a:lstStyle/>
          <a:p>
            <a:r>
              <a:rPr lang="en-GB" sz="2400" dirty="0">
                <a:latin typeface="Segoe UI Light"/>
              </a:rPr>
              <a:t>Transparent Database Encryption (TDE) and Always Encrypted</a:t>
            </a:r>
          </a:p>
        </p:txBody>
      </p:sp>
      <p:sp>
        <p:nvSpPr>
          <p:cNvPr id="92" name="Rectangle 91"/>
          <p:cNvSpPr/>
          <p:nvPr/>
        </p:nvSpPr>
        <p:spPr>
          <a:xfrm>
            <a:off x="8405965" y="4262666"/>
            <a:ext cx="3477980" cy="1569660"/>
          </a:xfrm>
          <a:prstGeom prst="rect">
            <a:avLst/>
          </a:prstGeom>
        </p:spPr>
        <p:txBody>
          <a:bodyPr wrap="square">
            <a:spAutoFit/>
          </a:bodyPr>
          <a:lstStyle/>
          <a:p>
            <a:r>
              <a:rPr lang="en-GB" sz="2400" dirty="0">
                <a:latin typeface="Segoe UI Light"/>
              </a:rPr>
              <a:t>Highly </a:t>
            </a:r>
            <a:r>
              <a:rPr lang="en-GB" sz="2400" dirty="0" smtClean="0">
                <a:latin typeface="Segoe UI Light"/>
              </a:rPr>
              <a:t>parallelized, distributed </a:t>
            </a:r>
            <a:r>
              <a:rPr lang="en-GB" sz="2400" dirty="0">
                <a:latin typeface="Segoe UI Light"/>
              </a:rPr>
              <a:t>query engine accessing heterogeneous data via SQL</a:t>
            </a:r>
          </a:p>
        </p:txBody>
      </p:sp>
    </p:spTree>
    <p:extLst>
      <p:ext uri="{BB962C8B-B14F-4D97-AF65-F5344CB8AC3E}">
        <p14:creationId xmlns:p14="http://schemas.microsoft.com/office/powerpoint/2010/main" val="40742326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Right Arrow 280"/>
          <p:cNvSpPr/>
          <p:nvPr/>
        </p:nvSpPr>
        <p:spPr bwMode="auto">
          <a:xfrm rot="10800000">
            <a:off x="4474590" y="4222696"/>
            <a:ext cx="790833" cy="41058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0" name="Right Arrow 29"/>
          <p:cNvSpPr/>
          <p:nvPr/>
        </p:nvSpPr>
        <p:spPr bwMode="auto">
          <a:xfrm>
            <a:off x="7875091" y="4272877"/>
            <a:ext cx="790833" cy="410589"/>
          </a:xfrm>
          <a:prstGeom prs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8" name="Rectangle 17"/>
          <p:cNvSpPr/>
          <p:nvPr/>
        </p:nvSpPr>
        <p:spPr bwMode="auto">
          <a:xfrm>
            <a:off x="5008574" y="3621722"/>
            <a:ext cx="3148080" cy="130237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96898"/>
            <a:ext cx="11887518" cy="848681"/>
          </a:xfrm>
        </p:spPr>
        <p:txBody>
          <a:bodyPr>
            <a:normAutofit/>
          </a:bodyPr>
          <a:lstStyle/>
          <a:p>
            <a:r>
              <a:rPr lang="en-GB" sz="4800" dirty="0" smtClean="0"/>
              <a:t>How it works</a:t>
            </a:r>
            <a:endParaRPr lang="en-GB" sz="4800" dirty="0"/>
          </a:p>
        </p:txBody>
      </p:sp>
      <p:grpSp>
        <p:nvGrpSpPr>
          <p:cNvPr id="174" name="Group 173"/>
          <p:cNvGrpSpPr/>
          <p:nvPr/>
        </p:nvGrpSpPr>
        <p:grpSpPr>
          <a:xfrm>
            <a:off x="2506009" y="2627619"/>
            <a:ext cx="1525018" cy="979262"/>
            <a:chOff x="6768124" y="2776305"/>
            <a:chExt cx="1866725" cy="1198683"/>
          </a:xfrm>
        </p:grpSpPr>
        <p:sp>
          <p:nvSpPr>
            <p:cNvPr id="175" name="Freeform 5"/>
            <p:cNvSpPr>
              <a:spLocks noEditPoints="1"/>
            </p:cNvSpPr>
            <p:nvPr/>
          </p:nvSpPr>
          <p:spPr bwMode="auto">
            <a:xfrm>
              <a:off x="6768124" y="2781043"/>
              <a:ext cx="573283" cy="1193945"/>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6" name="Freeform 6"/>
            <p:cNvSpPr>
              <a:spLocks noEditPoints="1"/>
            </p:cNvSpPr>
            <p:nvPr/>
          </p:nvSpPr>
          <p:spPr bwMode="auto">
            <a:xfrm>
              <a:off x="7412476" y="2776305"/>
              <a:ext cx="578021" cy="1193945"/>
            </a:xfrm>
            <a:custGeom>
              <a:avLst/>
              <a:gdLst>
                <a:gd name="T0" fmla="*/ 245 w 272"/>
                <a:gd name="T1" fmla="*/ 0 h 560"/>
                <a:gd name="T2" fmla="*/ 27 w 272"/>
                <a:gd name="T3" fmla="*/ 0 h 560"/>
                <a:gd name="T4" fmla="*/ 0 w 272"/>
                <a:gd name="T5" fmla="*/ 27 h 560"/>
                <a:gd name="T6" fmla="*/ 0 w 272"/>
                <a:gd name="T7" fmla="*/ 560 h 560"/>
                <a:gd name="T8" fmla="*/ 272 w 272"/>
                <a:gd name="T9" fmla="*/ 560 h 560"/>
                <a:gd name="T10" fmla="*/ 272 w 272"/>
                <a:gd name="T11" fmla="*/ 27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7"/>
                  </a:cubicBezTo>
                  <a:lnTo>
                    <a:pt x="0" y="560"/>
                  </a:lnTo>
                  <a:lnTo>
                    <a:pt x="272" y="560"/>
                  </a:lnTo>
                  <a:lnTo>
                    <a:pt x="272" y="27"/>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77" name="Freeform 7"/>
            <p:cNvSpPr>
              <a:spLocks noEditPoints="1"/>
            </p:cNvSpPr>
            <p:nvPr/>
          </p:nvSpPr>
          <p:spPr bwMode="auto">
            <a:xfrm>
              <a:off x="8056828" y="2781043"/>
              <a:ext cx="578021" cy="1193945"/>
            </a:xfrm>
            <a:custGeom>
              <a:avLst/>
              <a:gdLst>
                <a:gd name="T0" fmla="*/ 245 w 272"/>
                <a:gd name="T1" fmla="*/ 0 h 560"/>
                <a:gd name="T2" fmla="*/ 27 w 272"/>
                <a:gd name="T3" fmla="*/ 0 h 560"/>
                <a:gd name="T4" fmla="*/ 0 w 272"/>
                <a:gd name="T5" fmla="*/ 26 h 560"/>
                <a:gd name="T6" fmla="*/ 0 w 272"/>
                <a:gd name="T7" fmla="*/ 560 h 560"/>
                <a:gd name="T8" fmla="*/ 272 w 272"/>
                <a:gd name="T9" fmla="*/ 560 h 560"/>
                <a:gd name="T10" fmla="*/ 272 w 272"/>
                <a:gd name="T11" fmla="*/ 26 h 560"/>
                <a:gd name="T12" fmla="*/ 245 w 272"/>
                <a:gd name="T13" fmla="*/ 0 h 560"/>
                <a:gd name="T14" fmla="*/ 224 w 272"/>
                <a:gd name="T15" fmla="*/ 512 h 560"/>
                <a:gd name="T16" fmla="*/ 48 w 272"/>
                <a:gd name="T17" fmla="*/ 512 h 560"/>
                <a:gd name="T18" fmla="*/ 48 w 272"/>
                <a:gd name="T19" fmla="*/ 480 h 560"/>
                <a:gd name="T20" fmla="*/ 224 w 272"/>
                <a:gd name="T21" fmla="*/ 480 h 560"/>
                <a:gd name="T22" fmla="*/ 224 w 272"/>
                <a:gd name="T23" fmla="*/ 512 h 560"/>
                <a:gd name="T24" fmla="*/ 224 w 272"/>
                <a:gd name="T25" fmla="*/ 448 h 560"/>
                <a:gd name="T26" fmla="*/ 48 w 272"/>
                <a:gd name="T27" fmla="*/ 448 h 560"/>
                <a:gd name="T28" fmla="*/ 48 w 272"/>
                <a:gd name="T29" fmla="*/ 416 h 560"/>
                <a:gd name="T30" fmla="*/ 224 w 272"/>
                <a:gd name="T31" fmla="*/ 416 h 560"/>
                <a:gd name="T32" fmla="*/ 224 w 272"/>
                <a:gd name="T33" fmla="*/ 448 h 560"/>
                <a:gd name="T34" fmla="*/ 224 w 272"/>
                <a:gd name="T35" fmla="*/ 112 h 560"/>
                <a:gd name="T36" fmla="*/ 48 w 272"/>
                <a:gd name="T37" fmla="*/ 112 h 560"/>
                <a:gd name="T38" fmla="*/ 48 w 272"/>
                <a:gd name="T39" fmla="*/ 80 h 560"/>
                <a:gd name="T40" fmla="*/ 224 w 272"/>
                <a:gd name="T41" fmla="*/ 80 h 560"/>
                <a:gd name="T42" fmla="*/ 224 w 272"/>
                <a:gd name="T43" fmla="*/ 112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2" h="560">
                  <a:moveTo>
                    <a:pt x="245" y="0"/>
                  </a:moveTo>
                  <a:lnTo>
                    <a:pt x="27" y="0"/>
                  </a:lnTo>
                  <a:cubicBezTo>
                    <a:pt x="12" y="0"/>
                    <a:pt x="0" y="12"/>
                    <a:pt x="0" y="26"/>
                  </a:cubicBezTo>
                  <a:lnTo>
                    <a:pt x="0" y="560"/>
                  </a:lnTo>
                  <a:lnTo>
                    <a:pt x="272" y="560"/>
                  </a:lnTo>
                  <a:lnTo>
                    <a:pt x="272" y="26"/>
                  </a:lnTo>
                  <a:cubicBezTo>
                    <a:pt x="272" y="12"/>
                    <a:pt x="260" y="0"/>
                    <a:pt x="245" y="0"/>
                  </a:cubicBezTo>
                  <a:close/>
                  <a:moveTo>
                    <a:pt x="224" y="512"/>
                  </a:moveTo>
                  <a:lnTo>
                    <a:pt x="48" y="512"/>
                  </a:lnTo>
                  <a:lnTo>
                    <a:pt x="48" y="480"/>
                  </a:lnTo>
                  <a:lnTo>
                    <a:pt x="224" y="480"/>
                  </a:lnTo>
                  <a:lnTo>
                    <a:pt x="224" y="512"/>
                  </a:lnTo>
                  <a:close/>
                  <a:moveTo>
                    <a:pt x="224" y="448"/>
                  </a:moveTo>
                  <a:lnTo>
                    <a:pt x="48" y="448"/>
                  </a:lnTo>
                  <a:lnTo>
                    <a:pt x="48" y="416"/>
                  </a:lnTo>
                  <a:lnTo>
                    <a:pt x="224" y="416"/>
                  </a:lnTo>
                  <a:lnTo>
                    <a:pt x="224" y="448"/>
                  </a:lnTo>
                  <a:close/>
                  <a:moveTo>
                    <a:pt x="224" y="112"/>
                  </a:moveTo>
                  <a:lnTo>
                    <a:pt x="48" y="112"/>
                  </a:lnTo>
                  <a:lnTo>
                    <a:pt x="48" y="80"/>
                  </a:lnTo>
                  <a:lnTo>
                    <a:pt x="224" y="80"/>
                  </a:lnTo>
                  <a:lnTo>
                    <a:pt x="224" y="112"/>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96" name="Up Arrow 195"/>
          <p:cNvSpPr/>
          <p:nvPr/>
        </p:nvSpPr>
        <p:spPr bwMode="auto">
          <a:xfrm rot="10800000">
            <a:off x="6377584" y="1667069"/>
            <a:ext cx="499620" cy="527902"/>
          </a:xfrm>
          <a:prstGeom prst="up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0" name="Group 9"/>
          <p:cNvGrpSpPr/>
          <p:nvPr/>
        </p:nvGrpSpPr>
        <p:grpSpPr>
          <a:xfrm>
            <a:off x="2299653" y="3919690"/>
            <a:ext cx="1939334" cy="605800"/>
            <a:chOff x="2484489" y="3985799"/>
            <a:chExt cx="2061712" cy="644028"/>
          </a:xfrm>
        </p:grpSpPr>
        <p:sp>
          <p:nvSpPr>
            <p:cNvPr id="197" name="Freeform 12"/>
            <p:cNvSpPr>
              <a:spLocks noEditPoints="1"/>
            </p:cNvSpPr>
            <p:nvPr/>
          </p:nvSpPr>
          <p:spPr bwMode="auto">
            <a:xfrm>
              <a:off x="2484489" y="3985799"/>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8" name="Freeform 12"/>
            <p:cNvSpPr>
              <a:spLocks noEditPoints="1"/>
            </p:cNvSpPr>
            <p:nvPr/>
          </p:nvSpPr>
          <p:spPr bwMode="auto">
            <a:xfrm>
              <a:off x="3009738" y="3985799"/>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99" name="Freeform 12"/>
            <p:cNvSpPr>
              <a:spLocks noEditPoints="1"/>
            </p:cNvSpPr>
            <p:nvPr/>
          </p:nvSpPr>
          <p:spPr bwMode="auto">
            <a:xfrm>
              <a:off x="3532774" y="3985799"/>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0" name="Freeform 12"/>
            <p:cNvSpPr>
              <a:spLocks noEditPoints="1"/>
            </p:cNvSpPr>
            <p:nvPr/>
          </p:nvSpPr>
          <p:spPr bwMode="auto">
            <a:xfrm>
              <a:off x="4058023" y="3985799"/>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12"/>
          <p:cNvGrpSpPr/>
          <p:nvPr/>
        </p:nvGrpSpPr>
        <p:grpSpPr>
          <a:xfrm>
            <a:off x="2299653" y="4579339"/>
            <a:ext cx="1939334" cy="605800"/>
            <a:chOff x="2484489" y="4933311"/>
            <a:chExt cx="2061712" cy="644028"/>
          </a:xfrm>
        </p:grpSpPr>
        <p:sp>
          <p:nvSpPr>
            <p:cNvPr id="201" name="Freeform 12"/>
            <p:cNvSpPr>
              <a:spLocks noEditPoints="1"/>
            </p:cNvSpPr>
            <p:nvPr/>
          </p:nvSpPr>
          <p:spPr bwMode="auto">
            <a:xfrm>
              <a:off x="2484489"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2" name="Freeform 12"/>
            <p:cNvSpPr>
              <a:spLocks noEditPoints="1"/>
            </p:cNvSpPr>
            <p:nvPr/>
          </p:nvSpPr>
          <p:spPr bwMode="auto">
            <a:xfrm>
              <a:off x="3009738"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3" name="Freeform 12"/>
            <p:cNvSpPr>
              <a:spLocks noEditPoints="1"/>
            </p:cNvSpPr>
            <p:nvPr/>
          </p:nvSpPr>
          <p:spPr bwMode="auto">
            <a:xfrm>
              <a:off x="3532774"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4" name="Freeform 12"/>
            <p:cNvSpPr>
              <a:spLocks noEditPoints="1"/>
            </p:cNvSpPr>
            <p:nvPr/>
          </p:nvSpPr>
          <p:spPr bwMode="auto">
            <a:xfrm>
              <a:off x="4058023"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05" name="Group 204"/>
          <p:cNvGrpSpPr/>
          <p:nvPr/>
        </p:nvGrpSpPr>
        <p:grpSpPr>
          <a:xfrm>
            <a:off x="2282224" y="5287169"/>
            <a:ext cx="1939334" cy="605800"/>
            <a:chOff x="2484489" y="4933311"/>
            <a:chExt cx="2061712" cy="644028"/>
          </a:xfrm>
        </p:grpSpPr>
        <p:sp>
          <p:nvSpPr>
            <p:cNvPr id="206" name="Freeform 12"/>
            <p:cNvSpPr>
              <a:spLocks noEditPoints="1"/>
            </p:cNvSpPr>
            <p:nvPr/>
          </p:nvSpPr>
          <p:spPr bwMode="auto">
            <a:xfrm>
              <a:off x="2484489"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7" name="Freeform 12"/>
            <p:cNvSpPr>
              <a:spLocks noEditPoints="1"/>
            </p:cNvSpPr>
            <p:nvPr/>
          </p:nvSpPr>
          <p:spPr bwMode="auto">
            <a:xfrm>
              <a:off x="3009738"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8" name="Freeform 12"/>
            <p:cNvSpPr>
              <a:spLocks noEditPoints="1"/>
            </p:cNvSpPr>
            <p:nvPr/>
          </p:nvSpPr>
          <p:spPr bwMode="auto">
            <a:xfrm>
              <a:off x="3532774"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09" name="Freeform 12"/>
            <p:cNvSpPr>
              <a:spLocks noEditPoints="1"/>
            </p:cNvSpPr>
            <p:nvPr/>
          </p:nvSpPr>
          <p:spPr bwMode="auto">
            <a:xfrm>
              <a:off x="4058023" y="4933311"/>
              <a:ext cx="488178" cy="644028"/>
            </a:xfrm>
            <a:custGeom>
              <a:avLst/>
              <a:gdLst>
                <a:gd name="T0" fmla="*/ 238 w 475"/>
                <a:gd name="T1" fmla="*/ 136 h 621"/>
                <a:gd name="T2" fmla="*/ 69 w 475"/>
                <a:gd name="T3" fmla="*/ 85 h 621"/>
                <a:gd name="T4" fmla="*/ 238 w 475"/>
                <a:gd name="T5" fmla="*/ 34 h 621"/>
                <a:gd name="T6" fmla="*/ 407 w 475"/>
                <a:gd name="T7" fmla="*/ 85 h 621"/>
                <a:gd name="T8" fmla="*/ 238 w 475"/>
                <a:gd name="T9" fmla="*/ 136 h 621"/>
                <a:gd name="T10" fmla="*/ 0 w 475"/>
                <a:gd name="T11" fmla="*/ 430 h 621"/>
                <a:gd name="T12" fmla="*/ 0 w 475"/>
                <a:gd name="T13" fmla="*/ 523 h 621"/>
                <a:gd name="T14" fmla="*/ 200 w 475"/>
                <a:gd name="T15" fmla="*/ 621 h 621"/>
                <a:gd name="T16" fmla="*/ 276 w 475"/>
                <a:gd name="T17" fmla="*/ 621 h 621"/>
                <a:gd name="T18" fmla="*/ 475 w 475"/>
                <a:gd name="T19" fmla="*/ 531 h 621"/>
                <a:gd name="T20" fmla="*/ 475 w 475"/>
                <a:gd name="T21" fmla="*/ 95 h 621"/>
                <a:gd name="T22" fmla="*/ 237 w 475"/>
                <a:gd name="T23" fmla="*/ 0 h 621"/>
                <a:gd name="T24" fmla="*/ 0 w 475"/>
                <a:gd name="T25" fmla="*/ 93 h 621"/>
                <a:gd name="T26" fmla="*/ 0 w 475"/>
                <a:gd name="T27" fmla="*/ 430 h 621"/>
                <a:gd name="T28" fmla="*/ 0 w 475"/>
                <a:gd name="T29" fmla="*/ 43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5" h="621">
                  <a:moveTo>
                    <a:pt x="238" y="136"/>
                  </a:moveTo>
                  <a:cubicBezTo>
                    <a:pt x="145" y="136"/>
                    <a:pt x="69" y="113"/>
                    <a:pt x="69" y="85"/>
                  </a:cubicBezTo>
                  <a:cubicBezTo>
                    <a:pt x="69" y="57"/>
                    <a:pt x="144" y="34"/>
                    <a:pt x="238" y="34"/>
                  </a:cubicBezTo>
                  <a:cubicBezTo>
                    <a:pt x="331" y="34"/>
                    <a:pt x="407" y="56"/>
                    <a:pt x="407" y="85"/>
                  </a:cubicBezTo>
                  <a:cubicBezTo>
                    <a:pt x="407" y="113"/>
                    <a:pt x="331" y="136"/>
                    <a:pt x="238" y="136"/>
                  </a:cubicBezTo>
                  <a:close/>
                  <a:moveTo>
                    <a:pt x="0" y="430"/>
                  </a:moveTo>
                  <a:lnTo>
                    <a:pt x="0" y="523"/>
                  </a:lnTo>
                  <a:cubicBezTo>
                    <a:pt x="0" y="566"/>
                    <a:pt x="87" y="614"/>
                    <a:pt x="200" y="621"/>
                  </a:cubicBezTo>
                  <a:lnTo>
                    <a:pt x="276" y="621"/>
                  </a:lnTo>
                  <a:cubicBezTo>
                    <a:pt x="389" y="614"/>
                    <a:pt x="475" y="575"/>
                    <a:pt x="475" y="531"/>
                  </a:cubicBezTo>
                  <a:lnTo>
                    <a:pt x="475" y="95"/>
                  </a:lnTo>
                  <a:cubicBezTo>
                    <a:pt x="475" y="47"/>
                    <a:pt x="368" y="0"/>
                    <a:pt x="237" y="0"/>
                  </a:cubicBezTo>
                  <a:cubicBezTo>
                    <a:pt x="107" y="0"/>
                    <a:pt x="0" y="44"/>
                    <a:pt x="0" y="93"/>
                  </a:cubicBezTo>
                  <a:lnTo>
                    <a:pt x="0" y="430"/>
                  </a:lnTo>
                  <a:lnTo>
                    <a:pt x="0" y="430"/>
                  </a:lnTo>
                  <a:close/>
                </a:path>
              </a:pathLst>
            </a:custGeom>
            <a:solidFill>
              <a:schemeClr val="tx2">
                <a:lumMod val="7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10" name="Group 209"/>
          <p:cNvGrpSpPr/>
          <p:nvPr/>
        </p:nvGrpSpPr>
        <p:grpSpPr>
          <a:xfrm>
            <a:off x="9275556" y="2580437"/>
            <a:ext cx="1323482" cy="975391"/>
            <a:chOff x="10490200" y="923926"/>
            <a:chExt cx="579437" cy="427038"/>
          </a:xfrm>
          <a:solidFill>
            <a:schemeClr val="tx2"/>
          </a:solidFill>
        </p:grpSpPr>
        <p:sp>
          <p:nvSpPr>
            <p:cNvPr id="211" name="Freeform 5"/>
            <p:cNvSpPr>
              <a:spLocks/>
            </p:cNvSpPr>
            <p:nvPr/>
          </p:nvSpPr>
          <p:spPr bwMode="auto">
            <a:xfrm>
              <a:off x="10795000" y="1246188"/>
              <a:ext cx="65087" cy="85725"/>
            </a:xfrm>
            <a:custGeom>
              <a:avLst/>
              <a:gdLst>
                <a:gd name="T0" fmla="*/ 83 w 92"/>
                <a:gd name="T1" fmla="*/ 35 h 120"/>
                <a:gd name="T2" fmla="*/ 65 w 92"/>
                <a:gd name="T3" fmla="*/ 0 h 120"/>
                <a:gd name="T4" fmla="*/ 39 w 92"/>
                <a:gd name="T5" fmla="*/ 68 h 120"/>
                <a:gd name="T6" fmla="*/ 1 w 92"/>
                <a:gd name="T7" fmla="*/ 107 h 120"/>
                <a:gd name="T8" fmla="*/ 12 w 92"/>
                <a:gd name="T9" fmla="*/ 120 h 120"/>
                <a:gd name="T10" fmla="*/ 76 w 92"/>
                <a:gd name="T11" fmla="*/ 120 h 120"/>
                <a:gd name="T12" fmla="*/ 92 w 92"/>
                <a:gd name="T13" fmla="*/ 102 h 120"/>
                <a:gd name="T14" fmla="*/ 84 w 92"/>
                <a:gd name="T15" fmla="*/ 81 h 120"/>
                <a:gd name="T16" fmla="*/ 83 w 92"/>
                <a:gd name="T17" fmla="*/ 3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5"/>
                  </a:moveTo>
                  <a:cubicBezTo>
                    <a:pt x="79" y="23"/>
                    <a:pt x="65" y="0"/>
                    <a:pt x="65" y="0"/>
                  </a:cubicBezTo>
                  <a:cubicBezTo>
                    <a:pt x="65" y="0"/>
                    <a:pt x="62" y="34"/>
                    <a:pt x="39" y="68"/>
                  </a:cubicBezTo>
                  <a:cubicBezTo>
                    <a:pt x="16" y="102"/>
                    <a:pt x="1" y="107"/>
                    <a:pt x="1" y="107"/>
                  </a:cubicBezTo>
                  <a:cubicBezTo>
                    <a:pt x="1" y="107"/>
                    <a:pt x="0" y="118"/>
                    <a:pt x="12" y="120"/>
                  </a:cubicBezTo>
                  <a:cubicBezTo>
                    <a:pt x="16" y="120"/>
                    <a:pt x="68" y="120"/>
                    <a:pt x="76" y="120"/>
                  </a:cubicBezTo>
                  <a:cubicBezTo>
                    <a:pt x="86" y="120"/>
                    <a:pt x="92" y="111"/>
                    <a:pt x="92" y="102"/>
                  </a:cubicBezTo>
                  <a:cubicBezTo>
                    <a:pt x="92" y="92"/>
                    <a:pt x="84" y="81"/>
                    <a:pt x="84" y="81"/>
                  </a:cubicBezTo>
                  <a:cubicBezTo>
                    <a:pt x="84" y="81"/>
                    <a:pt x="86" y="46"/>
                    <a:pt x="83" y="3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2" name="Freeform 6"/>
            <p:cNvSpPr>
              <a:spLocks/>
            </p:cNvSpPr>
            <p:nvPr/>
          </p:nvSpPr>
          <p:spPr bwMode="auto">
            <a:xfrm>
              <a:off x="10496550" y="1214438"/>
              <a:ext cx="63500" cy="87313"/>
            </a:xfrm>
            <a:custGeom>
              <a:avLst/>
              <a:gdLst>
                <a:gd name="T0" fmla="*/ 44 w 89"/>
                <a:gd name="T1" fmla="*/ 0 h 121"/>
                <a:gd name="T2" fmla="*/ 44 w 89"/>
                <a:gd name="T3" fmla="*/ 0 h 121"/>
                <a:gd name="T4" fmla="*/ 13 w 89"/>
                <a:gd name="T5" fmla="*/ 38 h 121"/>
                <a:gd name="T6" fmla="*/ 9 w 89"/>
                <a:gd name="T7" fmla="*/ 66 h 121"/>
                <a:gd name="T8" fmla="*/ 71 w 89"/>
                <a:gd name="T9" fmla="*/ 113 h 121"/>
                <a:gd name="T10" fmla="*/ 89 w 89"/>
                <a:gd name="T11" fmla="*/ 96 h 121"/>
                <a:gd name="T12" fmla="*/ 67 w 89"/>
                <a:gd name="T13" fmla="*/ 59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3" y="38"/>
                  </a:cubicBezTo>
                  <a:cubicBezTo>
                    <a:pt x="0" y="55"/>
                    <a:pt x="9" y="66"/>
                    <a:pt x="9" y="66"/>
                  </a:cubicBezTo>
                  <a:cubicBezTo>
                    <a:pt x="9" y="66"/>
                    <a:pt x="43" y="121"/>
                    <a:pt x="71" y="113"/>
                  </a:cubicBezTo>
                  <a:cubicBezTo>
                    <a:pt x="81" y="110"/>
                    <a:pt x="89" y="96"/>
                    <a:pt x="89" y="96"/>
                  </a:cubicBezTo>
                  <a:cubicBezTo>
                    <a:pt x="89" y="96"/>
                    <a:pt x="77" y="79"/>
                    <a:pt x="67" y="59"/>
                  </a:cubicBezTo>
                  <a:cubicBezTo>
                    <a:pt x="56" y="37"/>
                    <a:pt x="47" y="4"/>
                    <a:pt x="44"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3" name="Freeform 7"/>
            <p:cNvSpPr>
              <a:spLocks noEditPoints="1"/>
            </p:cNvSpPr>
            <p:nvPr/>
          </p:nvSpPr>
          <p:spPr bwMode="auto">
            <a:xfrm>
              <a:off x="10490200" y="923926"/>
              <a:ext cx="579437" cy="427038"/>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14" name="Group 13"/>
          <p:cNvGrpSpPr/>
          <p:nvPr/>
        </p:nvGrpSpPr>
        <p:grpSpPr>
          <a:xfrm>
            <a:off x="8854431" y="3872706"/>
            <a:ext cx="2253409" cy="556814"/>
            <a:chOff x="7815588" y="3981137"/>
            <a:chExt cx="2395764" cy="591990"/>
          </a:xfrm>
        </p:grpSpPr>
        <p:grpSp>
          <p:nvGrpSpPr>
            <p:cNvPr id="214" name="Group 213"/>
            <p:cNvGrpSpPr/>
            <p:nvPr/>
          </p:nvGrpSpPr>
          <p:grpSpPr>
            <a:xfrm>
              <a:off x="7815588" y="3981842"/>
              <a:ext cx="561657" cy="585168"/>
              <a:chOff x="8205788" y="4241800"/>
              <a:chExt cx="682625" cy="711200"/>
            </a:xfrm>
            <a:solidFill>
              <a:schemeClr val="tx2">
                <a:lumMod val="75000"/>
              </a:schemeClr>
            </a:solidFill>
          </p:grpSpPr>
          <p:sp>
            <p:nvSpPr>
              <p:cNvPr id="215"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6"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7"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8"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19" name="Group 218"/>
            <p:cNvGrpSpPr/>
            <p:nvPr/>
          </p:nvGrpSpPr>
          <p:grpSpPr>
            <a:xfrm>
              <a:off x="8426957" y="3981842"/>
              <a:ext cx="561657" cy="585168"/>
              <a:chOff x="8205788" y="4241800"/>
              <a:chExt cx="682625" cy="711200"/>
            </a:xfrm>
            <a:solidFill>
              <a:schemeClr val="tx2">
                <a:lumMod val="75000"/>
              </a:schemeClr>
            </a:solidFill>
          </p:grpSpPr>
          <p:sp>
            <p:nvSpPr>
              <p:cNvPr id="220"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1"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2"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3"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24" name="Group 223"/>
            <p:cNvGrpSpPr/>
            <p:nvPr/>
          </p:nvGrpSpPr>
          <p:grpSpPr>
            <a:xfrm>
              <a:off x="9038326" y="3981137"/>
              <a:ext cx="561657" cy="585168"/>
              <a:chOff x="8205788" y="4241800"/>
              <a:chExt cx="682625" cy="711200"/>
            </a:xfrm>
            <a:solidFill>
              <a:schemeClr val="tx2">
                <a:lumMod val="75000"/>
              </a:schemeClr>
            </a:solidFill>
          </p:grpSpPr>
          <p:sp>
            <p:nvSpPr>
              <p:cNvPr id="225"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6"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7"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8"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29" name="Group 228"/>
            <p:cNvGrpSpPr/>
            <p:nvPr/>
          </p:nvGrpSpPr>
          <p:grpSpPr>
            <a:xfrm>
              <a:off x="9649695" y="3987959"/>
              <a:ext cx="561657" cy="585168"/>
              <a:chOff x="8205788" y="4241800"/>
              <a:chExt cx="682625" cy="711200"/>
            </a:xfrm>
            <a:solidFill>
              <a:schemeClr val="tx2">
                <a:lumMod val="75000"/>
              </a:schemeClr>
            </a:solidFill>
          </p:grpSpPr>
          <p:sp>
            <p:nvSpPr>
              <p:cNvPr id="230"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1"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2"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34" name="Group 233"/>
          <p:cNvGrpSpPr/>
          <p:nvPr/>
        </p:nvGrpSpPr>
        <p:grpSpPr>
          <a:xfrm>
            <a:off x="8853397" y="4583181"/>
            <a:ext cx="2253409" cy="556814"/>
            <a:chOff x="7815588" y="3981137"/>
            <a:chExt cx="2395764" cy="591990"/>
          </a:xfrm>
        </p:grpSpPr>
        <p:grpSp>
          <p:nvGrpSpPr>
            <p:cNvPr id="235" name="Group 234"/>
            <p:cNvGrpSpPr/>
            <p:nvPr/>
          </p:nvGrpSpPr>
          <p:grpSpPr>
            <a:xfrm>
              <a:off x="7815588" y="3981842"/>
              <a:ext cx="561657" cy="585168"/>
              <a:chOff x="8205788" y="4241800"/>
              <a:chExt cx="682625" cy="711200"/>
            </a:xfrm>
            <a:solidFill>
              <a:schemeClr val="tx2">
                <a:lumMod val="75000"/>
              </a:schemeClr>
            </a:solidFill>
          </p:grpSpPr>
          <p:sp>
            <p:nvSpPr>
              <p:cNvPr id="251"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2"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3"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4"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36" name="Group 235"/>
            <p:cNvGrpSpPr/>
            <p:nvPr/>
          </p:nvGrpSpPr>
          <p:grpSpPr>
            <a:xfrm>
              <a:off x="8426957" y="3981842"/>
              <a:ext cx="561657" cy="585168"/>
              <a:chOff x="8205788" y="4241800"/>
              <a:chExt cx="682625" cy="711200"/>
            </a:xfrm>
            <a:solidFill>
              <a:schemeClr val="tx2">
                <a:lumMod val="75000"/>
              </a:schemeClr>
            </a:solidFill>
          </p:grpSpPr>
          <p:sp>
            <p:nvSpPr>
              <p:cNvPr id="247"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8"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9"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0"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37" name="Group 236"/>
            <p:cNvGrpSpPr/>
            <p:nvPr/>
          </p:nvGrpSpPr>
          <p:grpSpPr>
            <a:xfrm>
              <a:off x="9038326" y="3981137"/>
              <a:ext cx="561657" cy="585168"/>
              <a:chOff x="8205788" y="4241800"/>
              <a:chExt cx="682625" cy="711200"/>
            </a:xfrm>
            <a:solidFill>
              <a:schemeClr val="tx2">
                <a:lumMod val="75000"/>
              </a:schemeClr>
            </a:solidFill>
          </p:grpSpPr>
          <p:sp>
            <p:nvSpPr>
              <p:cNvPr id="243"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4"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5"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6"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38" name="Group 237"/>
            <p:cNvGrpSpPr/>
            <p:nvPr/>
          </p:nvGrpSpPr>
          <p:grpSpPr>
            <a:xfrm>
              <a:off x="9649695" y="3987959"/>
              <a:ext cx="561657" cy="585168"/>
              <a:chOff x="8205788" y="4241800"/>
              <a:chExt cx="682625" cy="711200"/>
            </a:xfrm>
            <a:solidFill>
              <a:schemeClr val="tx2">
                <a:lumMod val="75000"/>
              </a:schemeClr>
            </a:solidFill>
          </p:grpSpPr>
          <p:sp>
            <p:nvSpPr>
              <p:cNvPr id="239"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0"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1"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2"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grpSp>
        <p:nvGrpSpPr>
          <p:cNvPr id="255" name="Group 254"/>
          <p:cNvGrpSpPr/>
          <p:nvPr/>
        </p:nvGrpSpPr>
        <p:grpSpPr>
          <a:xfrm>
            <a:off x="8853397" y="5299935"/>
            <a:ext cx="2253409" cy="556814"/>
            <a:chOff x="7815588" y="3981137"/>
            <a:chExt cx="2395764" cy="591990"/>
          </a:xfrm>
        </p:grpSpPr>
        <p:grpSp>
          <p:nvGrpSpPr>
            <p:cNvPr id="256" name="Group 255"/>
            <p:cNvGrpSpPr/>
            <p:nvPr/>
          </p:nvGrpSpPr>
          <p:grpSpPr>
            <a:xfrm>
              <a:off x="7815588" y="3981842"/>
              <a:ext cx="561657" cy="585168"/>
              <a:chOff x="8205788" y="4241800"/>
              <a:chExt cx="682625" cy="711200"/>
            </a:xfrm>
            <a:solidFill>
              <a:schemeClr val="tx2">
                <a:lumMod val="75000"/>
              </a:schemeClr>
            </a:solidFill>
          </p:grpSpPr>
          <p:sp>
            <p:nvSpPr>
              <p:cNvPr id="272"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3"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4"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5"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57" name="Group 256"/>
            <p:cNvGrpSpPr/>
            <p:nvPr/>
          </p:nvGrpSpPr>
          <p:grpSpPr>
            <a:xfrm>
              <a:off x="8426957" y="3981842"/>
              <a:ext cx="561657" cy="585168"/>
              <a:chOff x="8205788" y="4241800"/>
              <a:chExt cx="682625" cy="711200"/>
            </a:xfrm>
            <a:solidFill>
              <a:schemeClr val="tx2">
                <a:lumMod val="75000"/>
              </a:schemeClr>
            </a:solidFill>
          </p:grpSpPr>
          <p:sp>
            <p:nvSpPr>
              <p:cNvPr id="268"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9"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0"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1"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58" name="Group 257"/>
            <p:cNvGrpSpPr/>
            <p:nvPr/>
          </p:nvGrpSpPr>
          <p:grpSpPr>
            <a:xfrm>
              <a:off x="9038326" y="3981137"/>
              <a:ext cx="561657" cy="585168"/>
              <a:chOff x="8205788" y="4241800"/>
              <a:chExt cx="682625" cy="711200"/>
            </a:xfrm>
            <a:solidFill>
              <a:schemeClr val="tx2">
                <a:lumMod val="75000"/>
              </a:schemeClr>
            </a:solidFill>
          </p:grpSpPr>
          <p:sp>
            <p:nvSpPr>
              <p:cNvPr id="264"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5"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6"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7"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nvGrpSpPr>
            <p:cNvPr id="259" name="Group 258"/>
            <p:cNvGrpSpPr/>
            <p:nvPr/>
          </p:nvGrpSpPr>
          <p:grpSpPr>
            <a:xfrm>
              <a:off x="9649695" y="3987959"/>
              <a:ext cx="561657" cy="585168"/>
              <a:chOff x="8205788" y="4241800"/>
              <a:chExt cx="682625" cy="711200"/>
            </a:xfrm>
            <a:solidFill>
              <a:schemeClr val="tx2">
                <a:lumMod val="75000"/>
              </a:schemeClr>
            </a:solidFill>
          </p:grpSpPr>
          <p:sp>
            <p:nvSpPr>
              <p:cNvPr id="260" name="Rectangle 17"/>
              <p:cNvSpPr>
                <a:spLocks noChangeArrowheads="1"/>
              </p:cNvSpPr>
              <p:nvPr/>
            </p:nvSpPr>
            <p:spPr bwMode="auto">
              <a:xfrm>
                <a:off x="8385175" y="4468813"/>
                <a:ext cx="315913" cy="60325"/>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1" name="Rectangle 18"/>
              <p:cNvSpPr>
                <a:spLocks noChangeArrowheads="1"/>
              </p:cNvSpPr>
              <p:nvPr/>
            </p:nvSpPr>
            <p:spPr bwMode="auto">
              <a:xfrm>
                <a:off x="8385175" y="4581525"/>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2" name="Rectangle 19"/>
              <p:cNvSpPr>
                <a:spLocks noChangeArrowheads="1"/>
              </p:cNvSpPr>
              <p:nvPr/>
            </p:nvSpPr>
            <p:spPr bwMode="auto">
              <a:xfrm>
                <a:off x="8385175" y="4694238"/>
                <a:ext cx="315913" cy="58737"/>
              </a:xfrm>
              <a:prstGeom prst="rect">
                <a:avLst/>
              </a:prstGeom>
              <a:grpFill/>
              <a:ln w="9525">
                <a:noFill/>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3" name="Freeform 20"/>
              <p:cNvSpPr>
                <a:spLocks noEditPoints="1"/>
              </p:cNvSpPr>
              <p:nvPr/>
            </p:nvSpPr>
            <p:spPr bwMode="auto">
              <a:xfrm>
                <a:off x="8205788" y="4241800"/>
                <a:ext cx="682625" cy="711200"/>
              </a:xfrm>
              <a:custGeom>
                <a:avLst/>
                <a:gdLst>
                  <a:gd name="T0" fmla="*/ 429 w 542"/>
                  <a:gd name="T1" fmla="*/ 0 h 563"/>
                  <a:gd name="T2" fmla="*/ 75 w 542"/>
                  <a:gd name="T3" fmla="*/ 0 h 563"/>
                  <a:gd name="T4" fmla="*/ 0 w 542"/>
                  <a:gd name="T5" fmla="*/ 75 h 563"/>
                  <a:gd name="T6" fmla="*/ 0 w 542"/>
                  <a:gd name="T7" fmla="*/ 488 h 563"/>
                  <a:gd name="T8" fmla="*/ 75 w 542"/>
                  <a:gd name="T9" fmla="*/ 563 h 563"/>
                  <a:gd name="T10" fmla="*/ 467 w 542"/>
                  <a:gd name="T11" fmla="*/ 563 h 563"/>
                  <a:gd name="T12" fmla="*/ 542 w 542"/>
                  <a:gd name="T13" fmla="*/ 488 h 563"/>
                  <a:gd name="T14" fmla="*/ 542 w 542"/>
                  <a:gd name="T15" fmla="*/ 112 h 563"/>
                  <a:gd name="T16" fmla="*/ 429 w 542"/>
                  <a:gd name="T17" fmla="*/ 0 h 563"/>
                  <a:gd name="T18" fmla="*/ 467 w 542"/>
                  <a:gd name="T19" fmla="*/ 518 h 563"/>
                  <a:gd name="T20" fmla="*/ 75 w 542"/>
                  <a:gd name="T21" fmla="*/ 518 h 563"/>
                  <a:gd name="T22" fmla="*/ 45 w 542"/>
                  <a:gd name="T23" fmla="*/ 488 h 563"/>
                  <a:gd name="T24" fmla="*/ 45 w 542"/>
                  <a:gd name="T25" fmla="*/ 75 h 563"/>
                  <a:gd name="T26" fmla="*/ 75 w 542"/>
                  <a:gd name="T27" fmla="*/ 46 h 563"/>
                  <a:gd name="T28" fmla="*/ 406 w 542"/>
                  <a:gd name="T29" fmla="*/ 46 h 563"/>
                  <a:gd name="T30" fmla="*/ 406 w 542"/>
                  <a:gd name="T31" fmla="*/ 139 h 563"/>
                  <a:gd name="T32" fmla="*/ 496 w 542"/>
                  <a:gd name="T33" fmla="*/ 139 h 563"/>
                  <a:gd name="T34" fmla="*/ 496 w 542"/>
                  <a:gd name="T35" fmla="*/ 488 h 563"/>
                  <a:gd name="T36" fmla="*/ 467 w 542"/>
                  <a:gd name="T37" fmla="*/ 518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42" h="563">
                    <a:moveTo>
                      <a:pt x="429" y="0"/>
                    </a:moveTo>
                    <a:lnTo>
                      <a:pt x="75" y="0"/>
                    </a:lnTo>
                    <a:cubicBezTo>
                      <a:pt x="33" y="0"/>
                      <a:pt x="0" y="34"/>
                      <a:pt x="0" y="75"/>
                    </a:cubicBezTo>
                    <a:lnTo>
                      <a:pt x="0" y="488"/>
                    </a:lnTo>
                    <a:cubicBezTo>
                      <a:pt x="0" y="530"/>
                      <a:pt x="33" y="563"/>
                      <a:pt x="75" y="563"/>
                    </a:cubicBezTo>
                    <a:lnTo>
                      <a:pt x="467" y="563"/>
                    </a:lnTo>
                    <a:cubicBezTo>
                      <a:pt x="508" y="563"/>
                      <a:pt x="542" y="530"/>
                      <a:pt x="542" y="488"/>
                    </a:cubicBezTo>
                    <a:lnTo>
                      <a:pt x="542" y="112"/>
                    </a:lnTo>
                    <a:lnTo>
                      <a:pt x="429" y="0"/>
                    </a:lnTo>
                    <a:close/>
                    <a:moveTo>
                      <a:pt x="467" y="518"/>
                    </a:moveTo>
                    <a:lnTo>
                      <a:pt x="75" y="518"/>
                    </a:lnTo>
                    <a:cubicBezTo>
                      <a:pt x="59" y="518"/>
                      <a:pt x="45" y="505"/>
                      <a:pt x="45" y="488"/>
                    </a:cubicBezTo>
                    <a:lnTo>
                      <a:pt x="45" y="75"/>
                    </a:lnTo>
                    <a:cubicBezTo>
                      <a:pt x="45" y="59"/>
                      <a:pt x="59" y="46"/>
                      <a:pt x="75" y="46"/>
                    </a:cubicBezTo>
                    <a:lnTo>
                      <a:pt x="406" y="46"/>
                    </a:lnTo>
                    <a:lnTo>
                      <a:pt x="406" y="139"/>
                    </a:lnTo>
                    <a:lnTo>
                      <a:pt x="496" y="139"/>
                    </a:lnTo>
                    <a:lnTo>
                      <a:pt x="496" y="488"/>
                    </a:lnTo>
                    <a:cubicBezTo>
                      <a:pt x="496" y="505"/>
                      <a:pt x="483" y="518"/>
                      <a:pt x="467" y="51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5" name="Rectangle 14"/>
          <p:cNvSpPr/>
          <p:nvPr/>
        </p:nvSpPr>
        <p:spPr>
          <a:xfrm>
            <a:off x="5701965" y="2107014"/>
            <a:ext cx="1915011" cy="461665"/>
          </a:xfrm>
          <a:prstGeom prst="rect">
            <a:avLst/>
          </a:prstGeom>
        </p:spPr>
        <p:txBody>
          <a:bodyPr wrap="none">
            <a:spAutoFit/>
          </a:bodyPr>
          <a:lstStyle/>
          <a:p>
            <a:pPr algn="ctr"/>
            <a:r>
              <a:rPr lang="en-GB" sz="2400" dirty="0">
                <a:latin typeface="+mj-lt"/>
              </a:rPr>
              <a:t>External table</a:t>
            </a:r>
          </a:p>
        </p:txBody>
      </p:sp>
      <p:sp>
        <p:nvSpPr>
          <p:cNvPr id="16" name="Rectangle 15"/>
          <p:cNvSpPr/>
          <p:nvPr/>
        </p:nvSpPr>
        <p:spPr bwMode="auto">
          <a:xfrm>
            <a:off x="5008375" y="2659768"/>
            <a:ext cx="1515974" cy="8675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GB" sz="1600" dirty="0">
                <a:solidFill>
                  <a:schemeClr val="tx1"/>
                </a:solidFill>
              </a:rPr>
              <a:t>External data source</a:t>
            </a:r>
          </a:p>
        </p:txBody>
      </p:sp>
      <p:sp>
        <p:nvSpPr>
          <p:cNvPr id="276" name="Rectangle 275"/>
          <p:cNvSpPr/>
          <p:nvPr/>
        </p:nvSpPr>
        <p:spPr bwMode="auto">
          <a:xfrm>
            <a:off x="6639752" y="2658748"/>
            <a:ext cx="1516902" cy="867577"/>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r>
              <a:rPr lang="en-GB" sz="1600" dirty="0">
                <a:solidFill>
                  <a:schemeClr val="tx1"/>
                </a:solidFill>
              </a:rPr>
              <a:t>External file format</a:t>
            </a:r>
          </a:p>
        </p:txBody>
      </p:sp>
      <p:grpSp>
        <p:nvGrpSpPr>
          <p:cNvPr id="277" name="Group 276"/>
          <p:cNvGrpSpPr/>
          <p:nvPr/>
        </p:nvGrpSpPr>
        <p:grpSpPr bwMode="black">
          <a:xfrm>
            <a:off x="6206901" y="3763218"/>
            <a:ext cx="733469" cy="596709"/>
            <a:chOff x="5184775" y="225425"/>
            <a:chExt cx="1500188" cy="1220788"/>
          </a:xfrm>
          <a:solidFill>
            <a:schemeClr val="bg1"/>
          </a:solidFill>
        </p:grpSpPr>
        <p:sp>
          <p:nvSpPr>
            <p:cNvPr id="278"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79"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sp>
          <p:nvSpPr>
            <p:cNvPr id="280"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600" dirty="0"/>
            </a:p>
          </p:txBody>
        </p:sp>
      </p:grpSp>
      <p:sp>
        <p:nvSpPr>
          <p:cNvPr id="17" name="Rectangle 16"/>
          <p:cNvSpPr/>
          <p:nvPr/>
        </p:nvSpPr>
        <p:spPr>
          <a:xfrm>
            <a:off x="5234982" y="4362867"/>
            <a:ext cx="2769861" cy="461665"/>
          </a:xfrm>
          <a:prstGeom prst="rect">
            <a:avLst/>
          </a:prstGeom>
        </p:spPr>
        <p:txBody>
          <a:bodyPr wrap="none">
            <a:spAutoFit/>
          </a:bodyPr>
          <a:lstStyle/>
          <a:p>
            <a:pPr algn="ctr"/>
            <a:r>
              <a:rPr lang="en-GB" sz="2400" dirty="0">
                <a:solidFill>
                  <a:schemeClr val="bg1"/>
                </a:solidFill>
                <a:latin typeface="+mj-lt"/>
              </a:rPr>
              <a:t>PDW engine service</a:t>
            </a:r>
          </a:p>
        </p:txBody>
      </p:sp>
      <p:sp>
        <p:nvSpPr>
          <p:cNvPr id="19" name="Rectangle 18"/>
          <p:cNvSpPr/>
          <p:nvPr/>
        </p:nvSpPr>
        <p:spPr>
          <a:xfrm>
            <a:off x="6047701" y="5133629"/>
            <a:ext cx="1016625" cy="461665"/>
          </a:xfrm>
          <a:prstGeom prst="rect">
            <a:avLst/>
          </a:prstGeom>
        </p:spPr>
        <p:txBody>
          <a:bodyPr wrap="none">
            <a:spAutoFit/>
          </a:bodyPr>
          <a:lstStyle/>
          <a:p>
            <a:pPr algn="ctr"/>
            <a:r>
              <a:rPr lang="en-GB" sz="2400" dirty="0">
                <a:solidFill>
                  <a:schemeClr val="tx2"/>
                </a:solidFill>
                <a:latin typeface="+mj-lt"/>
              </a:rPr>
              <a:t>Bridge</a:t>
            </a:r>
          </a:p>
        </p:txBody>
      </p:sp>
      <p:sp>
        <p:nvSpPr>
          <p:cNvPr id="31" name="Left-Right Arrow 30"/>
          <p:cNvSpPr/>
          <p:nvPr/>
        </p:nvSpPr>
        <p:spPr bwMode="auto">
          <a:xfrm>
            <a:off x="7779418" y="5185139"/>
            <a:ext cx="864973" cy="376684"/>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82" name="Left-Right Arrow 281"/>
          <p:cNvSpPr/>
          <p:nvPr/>
        </p:nvSpPr>
        <p:spPr bwMode="auto">
          <a:xfrm>
            <a:off x="4474167" y="5210618"/>
            <a:ext cx="864973" cy="376684"/>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83" name="Left-Right Arrow 282"/>
          <p:cNvSpPr/>
          <p:nvPr/>
        </p:nvSpPr>
        <p:spPr bwMode="auto">
          <a:xfrm rot="5400000">
            <a:off x="6238241" y="5749698"/>
            <a:ext cx="606767" cy="376684"/>
          </a:xfrm>
          <a:prstGeom prst="leftRigh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a:xfrm>
            <a:off x="599909" y="2640761"/>
            <a:ext cx="1716328" cy="830997"/>
          </a:xfrm>
          <a:prstGeom prst="rect">
            <a:avLst/>
          </a:prstGeom>
        </p:spPr>
        <p:txBody>
          <a:bodyPr wrap="square">
            <a:spAutoFit/>
          </a:bodyPr>
          <a:lstStyle/>
          <a:p>
            <a:r>
              <a:rPr lang="en-GB" sz="2400" dirty="0">
                <a:solidFill>
                  <a:schemeClr val="tx2"/>
                </a:solidFill>
                <a:latin typeface="+mj-lt"/>
              </a:rPr>
              <a:t>User perspective</a:t>
            </a:r>
          </a:p>
        </p:txBody>
      </p:sp>
      <p:sp>
        <p:nvSpPr>
          <p:cNvPr id="34" name="Rectangle 33"/>
          <p:cNvSpPr/>
          <p:nvPr/>
        </p:nvSpPr>
        <p:spPr>
          <a:xfrm>
            <a:off x="574417" y="4226806"/>
            <a:ext cx="1672364" cy="830997"/>
          </a:xfrm>
          <a:prstGeom prst="rect">
            <a:avLst/>
          </a:prstGeom>
        </p:spPr>
        <p:txBody>
          <a:bodyPr wrap="square">
            <a:spAutoFit/>
          </a:bodyPr>
          <a:lstStyle/>
          <a:p>
            <a:r>
              <a:rPr lang="en-GB" sz="2400" dirty="0">
                <a:solidFill>
                  <a:schemeClr val="tx2"/>
                </a:solidFill>
                <a:latin typeface="+mj-lt"/>
              </a:rPr>
              <a:t>Systems perspective</a:t>
            </a:r>
          </a:p>
        </p:txBody>
      </p:sp>
      <p:sp>
        <p:nvSpPr>
          <p:cNvPr id="35" name="TextBox 34"/>
          <p:cNvSpPr txBox="1"/>
          <p:nvPr/>
        </p:nvSpPr>
        <p:spPr>
          <a:xfrm>
            <a:off x="5349439" y="6192465"/>
            <a:ext cx="2399247"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gradFill>
                  <a:gsLst>
                    <a:gs pos="2917">
                      <a:schemeClr val="tx1"/>
                    </a:gs>
                    <a:gs pos="30000">
                      <a:schemeClr val="tx1"/>
                    </a:gs>
                  </a:gsLst>
                  <a:lin ang="5400000" scaled="0"/>
                </a:gradFill>
                <a:latin typeface="+mj-lt"/>
              </a:rPr>
              <a:t>Microsoft Azure</a:t>
            </a:r>
          </a:p>
        </p:txBody>
      </p:sp>
      <p:pic>
        <p:nvPicPr>
          <p:cNvPr id="117" name="Picture 116"/>
          <p:cNvPicPr>
            <a:picLocks noChangeAspect="1"/>
          </p:cNvPicPr>
          <p:nvPr/>
        </p:nvPicPr>
        <p:blipFill>
          <a:blip r:embed="rId3"/>
          <a:stretch>
            <a:fillRect/>
          </a:stretch>
        </p:blipFill>
        <p:spPr>
          <a:xfrm>
            <a:off x="5880434" y="484177"/>
            <a:ext cx="1384411" cy="1281811"/>
          </a:xfrm>
          <a:prstGeom prst="rect">
            <a:avLst/>
          </a:prstGeom>
        </p:spPr>
      </p:pic>
      <p:grpSp>
        <p:nvGrpSpPr>
          <p:cNvPr id="118" name="Group 117"/>
          <p:cNvGrpSpPr/>
          <p:nvPr/>
        </p:nvGrpSpPr>
        <p:grpSpPr>
          <a:xfrm>
            <a:off x="5402316" y="287582"/>
            <a:ext cx="763765" cy="763763"/>
            <a:chOff x="4598443" y="975137"/>
            <a:chExt cx="848683" cy="848681"/>
          </a:xfrm>
        </p:grpSpPr>
        <p:sp>
          <p:nvSpPr>
            <p:cNvPr id="119" name="Freeform 95"/>
            <p:cNvSpPr>
              <a:spLocks noChangeAspect="1"/>
            </p:cNvSpPr>
            <p:nvPr/>
          </p:nvSpPr>
          <p:spPr bwMode="black">
            <a:xfrm>
              <a:off x="4598443" y="975137"/>
              <a:ext cx="848683" cy="848681"/>
            </a:xfrm>
            <a:custGeom>
              <a:avLst/>
              <a:gdLst>
                <a:gd name="T0" fmla="*/ 59 w 67"/>
                <a:gd name="T1" fmla="*/ 0 h 67"/>
                <a:gd name="T2" fmla="*/ 9 w 67"/>
                <a:gd name="T3" fmla="*/ 0 h 67"/>
                <a:gd name="T4" fmla="*/ 0 w 67"/>
                <a:gd name="T5" fmla="*/ 9 h 67"/>
                <a:gd name="T6" fmla="*/ 0 w 67"/>
                <a:gd name="T7" fmla="*/ 41 h 67"/>
                <a:gd name="T8" fmla="*/ 9 w 67"/>
                <a:gd name="T9" fmla="*/ 50 h 67"/>
                <a:gd name="T10" fmla="*/ 21 w 67"/>
                <a:gd name="T11" fmla="*/ 50 h 67"/>
                <a:gd name="T12" fmla="*/ 47 w 67"/>
                <a:gd name="T13" fmla="*/ 67 h 67"/>
                <a:gd name="T14" fmla="*/ 41 w 67"/>
                <a:gd name="T15" fmla="*/ 50 h 67"/>
                <a:gd name="T16" fmla="*/ 59 w 67"/>
                <a:gd name="T17" fmla="*/ 50 h 67"/>
                <a:gd name="T18" fmla="*/ 67 w 67"/>
                <a:gd name="T19" fmla="*/ 41 h 67"/>
                <a:gd name="T20" fmla="*/ 67 w 67"/>
                <a:gd name="T21" fmla="*/ 9 h 67"/>
                <a:gd name="T22" fmla="*/ 59 w 67"/>
                <a:gd name="T23" fmla="*/ 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7" h="67">
                  <a:moveTo>
                    <a:pt x="59" y="0"/>
                  </a:moveTo>
                  <a:cubicBezTo>
                    <a:pt x="9" y="0"/>
                    <a:pt x="9" y="0"/>
                    <a:pt x="9" y="0"/>
                  </a:cubicBezTo>
                  <a:cubicBezTo>
                    <a:pt x="4" y="0"/>
                    <a:pt x="0" y="4"/>
                    <a:pt x="0" y="9"/>
                  </a:cubicBezTo>
                  <a:cubicBezTo>
                    <a:pt x="0" y="41"/>
                    <a:pt x="0" y="41"/>
                    <a:pt x="0" y="41"/>
                  </a:cubicBezTo>
                  <a:cubicBezTo>
                    <a:pt x="0" y="46"/>
                    <a:pt x="4" y="50"/>
                    <a:pt x="9" y="50"/>
                  </a:cubicBezTo>
                  <a:cubicBezTo>
                    <a:pt x="21" y="50"/>
                    <a:pt x="21" y="50"/>
                    <a:pt x="21" y="50"/>
                  </a:cubicBezTo>
                  <a:cubicBezTo>
                    <a:pt x="47" y="67"/>
                    <a:pt x="47" y="67"/>
                    <a:pt x="47" y="67"/>
                  </a:cubicBezTo>
                  <a:cubicBezTo>
                    <a:pt x="41" y="50"/>
                    <a:pt x="41" y="50"/>
                    <a:pt x="41" y="50"/>
                  </a:cubicBezTo>
                  <a:cubicBezTo>
                    <a:pt x="59" y="50"/>
                    <a:pt x="59" y="50"/>
                    <a:pt x="59" y="50"/>
                  </a:cubicBezTo>
                  <a:cubicBezTo>
                    <a:pt x="63" y="50"/>
                    <a:pt x="67" y="46"/>
                    <a:pt x="67" y="41"/>
                  </a:cubicBezTo>
                  <a:cubicBezTo>
                    <a:pt x="67" y="9"/>
                    <a:pt x="67" y="9"/>
                    <a:pt x="67" y="9"/>
                  </a:cubicBezTo>
                  <a:cubicBezTo>
                    <a:pt x="67" y="4"/>
                    <a:pt x="63" y="0"/>
                    <a:pt x="59" y="0"/>
                  </a:cubicBezTo>
                </a:path>
              </a:pathLst>
            </a:custGeom>
            <a:solidFill>
              <a:schemeClr val="tx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sp>
          <p:nvSpPr>
            <p:cNvPr id="120" name="Freeform 125"/>
            <p:cNvSpPr>
              <a:spLocks noChangeAspect="1" noEditPoints="1"/>
            </p:cNvSpPr>
            <p:nvPr/>
          </p:nvSpPr>
          <p:spPr bwMode="black">
            <a:xfrm>
              <a:off x="4872189" y="1074387"/>
              <a:ext cx="268829" cy="404825"/>
            </a:xfrm>
            <a:custGeom>
              <a:avLst/>
              <a:gdLst>
                <a:gd name="T0" fmla="*/ 2 w 51"/>
                <a:gd name="T1" fmla="*/ 16 h 77"/>
                <a:gd name="T2" fmla="*/ 7 w 51"/>
                <a:gd name="T3" fmla="*/ 8 h 77"/>
                <a:gd name="T4" fmla="*/ 15 w 51"/>
                <a:gd name="T5" fmla="*/ 2 h 77"/>
                <a:gd name="T6" fmla="*/ 25 w 51"/>
                <a:gd name="T7" fmla="*/ 0 h 77"/>
                <a:gd name="T8" fmla="*/ 37 w 51"/>
                <a:gd name="T9" fmla="*/ 2 h 77"/>
                <a:gd name="T10" fmla="*/ 45 w 51"/>
                <a:gd name="T11" fmla="*/ 7 h 77"/>
                <a:gd name="T12" fmla="*/ 50 w 51"/>
                <a:gd name="T13" fmla="*/ 14 h 77"/>
                <a:gd name="T14" fmla="*/ 51 w 51"/>
                <a:gd name="T15" fmla="*/ 20 h 77"/>
                <a:gd name="T16" fmla="*/ 50 w 51"/>
                <a:gd name="T17" fmla="*/ 29 h 77"/>
                <a:gd name="T18" fmla="*/ 46 w 51"/>
                <a:gd name="T19" fmla="*/ 34 h 77"/>
                <a:gd name="T20" fmla="*/ 42 w 51"/>
                <a:gd name="T21" fmla="*/ 38 h 77"/>
                <a:gd name="T22" fmla="*/ 38 w 51"/>
                <a:gd name="T23" fmla="*/ 41 h 77"/>
                <a:gd name="T24" fmla="*/ 34 w 51"/>
                <a:gd name="T25" fmla="*/ 45 h 77"/>
                <a:gd name="T26" fmla="*/ 32 w 51"/>
                <a:gd name="T27" fmla="*/ 50 h 77"/>
                <a:gd name="T28" fmla="*/ 32 w 51"/>
                <a:gd name="T29" fmla="*/ 54 h 77"/>
                <a:gd name="T30" fmla="*/ 18 w 51"/>
                <a:gd name="T31" fmla="*/ 54 h 77"/>
                <a:gd name="T32" fmla="*/ 18 w 51"/>
                <a:gd name="T33" fmla="*/ 49 h 77"/>
                <a:gd name="T34" fmla="*/ 20 w 51"/>
                <a:gd name="T35" fmla="*/ 42 h 77"/>
                <a:gd name="T36" fmla="*/ 23 w 51"/>
                <a:gd name="T37" fmla="*/ 37 h 77"/>
                <a:gd name="T38" fmla="*/ 27 w 51"/>
                <a:gd name="T39" fmla="*/ 33 h 77"/>
                <a:gd name="T40" fmla="*/ 31 w 51"/>
                <a:gd name="T41" fmla="*/ 30 h 77"/>
                <a:gd name="T42" fmla="*/ 34 w 51"/>
                <a:gd name="T43" fmla="*/ 27 h 77"/>
                <a:gd name="T44" fmla="*/ 35 w 51"/>
                <a:gd name="T45" fmla="*/ 22 h 77"/>
                <a:gd name="T46" fmla="*/ 32 w 51"/>
                <a:gd name="T47" fmla="*/ 15 h 77"/>
                <a:gd name="T48" fmla="*/ 26 w 51"/>
                <a:gd name="T49" fmla="*/ 13 h 77"/>
                <a:gd name="T50" fmla="*/ 21 w 51"/>
                <a:gd name="T51" fmla="*/ 14 h 77"/>
                <a:gd name="T52" fmla="*/ 18 w 51"/>
                <a:gd name="T53" fmla="*/ 17 h 77"/>
                <a:gd name="T54" fmla="*/ 16 w 51"/>
                <a:gd name="T55" fmla="*/ 21 h 77"/>
                <a:gd name="T56" fmla="*/ 15 w 51"/>
                <a:gd name="T57" fmla="*/ 26 h 77"/>
                <a:gd name="T58" fmla="*/ 0 w 51"/>
                <a:gd name="T59" fmla="*/ 26 h 77"/>
                <a:gd name="T60" fmla="*/ 2 w 51"/>
                <a:gd name="T61" fmla="*/ 16 h 77"/>
                <a:gd name="T62" fmla="*/ 33 w 51"/>
                <a:gd name="T63" fmla="*/ 68 h 77"/>
                <a:gd name="T64" fmla="*/ 25 w 51"/>
                <a:gd name="T65" fmla="*/ 60 h 77"/>
                <a:gd name="T66" fmla="*/ 17 w 51"/>
                <a:gd name="T67" fmla="*/ 68 h 77"/>
                <a:gd name="T68" fmla="*/ 25 w 51"/>
                <a:gd name="T69" fmla="*/ 77 h 77"/>
                <a:gd name="T70" fmla="*/ 33 w 51"/>
                <a:gd name="T71"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77">
                  <a:moveTo>
                    <a:pt x="2" y="16"/>
                  </a:moveTo>
                  <a:cubicBezTo>
                    <a:pt x="3" y="13"/>
                    <a:pt x="5" y="10"/>
                    <a:pt x="7" y="8"/>
                  </a:cubicBezTo>
                  <a:cubicBezTo>
                    <a:pt x="9" y="5"/>
                    <a:pt x="12" y="4"/>
                    <a:pt x="15" y="2"/>
                  </a:cubicBezTo>
                  <a:cubicBezTo>
                    <a:pt x="18" y="1"/>
                    <a:pt x="21" y="0"/>
                    <a:pt x="25" y="0"/>
                  </a:cubicBezTo>
                  <a:cubicBezTo>
                    <a:pt x="30" y="0"/>
                    <a:pt x="34" y="1"/>
                    <a:pt x="37" y="2"/>
                  </a:cubicBezTo>
                  <a:cubicBezTo>
                    <a:pt x="41" y="4"/>
                    <a:pt x="43" y="5"/>
                    <a:pt x="45" y="7"/>
                  </a:cubicBezTo>
                  <a:cubicBezTo>
                    <a:pt x="47" y="9"/>
                    <a:pt x="49" y="12"/>
                    <a:pt x="50" y="14"/>
                  </a:cubicBezTo>
                  <a:cubicBezTo>
                    <a:pt x="50" y="16"/>
                    <a:pt x="51" y="18"/>
                    <a:pt x="51" y="20"/>
                  </a:cubicBezTo>
                  <a:cubicBezTo>
                    <a:pt x="51" y="24"/>
                    <a:pt x="50" y="26"/>
                    <a:pt x="50" y="29"/>
                  </a:cubicBezTo>
                  <a:cubicBezTo>
                    <a:pt x="49" y="31"/>
                    <a:pt x="48" y="33"/>
                    <a:pt x="46" y="34"/>
                  </a:cubicBezTo>
                  <a:cubicBezTo>
                    <a:pt x="45" y="36"/>
                    <a:pt x="44" y="37"/>
                    <a:pt x="42" y="38"/>
                  </a:cubicBezTo>
                  <a:cubicBezTo>
                    <a:pt x="41" y="39"/>
                    <a:pt x="39" y="40"/>
                    <a:pt x="38" y="41"/>
                  </a:cubicBezTo>
                  <a:cubicBezTo>
                    <a:pt x="36" y="42"/>
                    <a:pt x="35" y="44"/>
                    <a:pt x="34" y="45"/>
                  </a:cubicBezTo>
                  <a:cubicBezTo>
                    <a:pt x="33" y="46"/>
                    <a:pt x="32" y="48"/>
                    <a:pt x="32" y="50"/>
                  </a:cubicBezTo>
                  <a:cubicBezTo>
                    <a:pt x="32" y="54"/>
                    <a:pt x="32" y="54"/>
                    <a:pt x="32" y="54"/>
                  </a:cubicBezTo>
                  <a:cubicBezTo>
                    <a:pt x="18" y="54"/>
                    <a:pt x="18" y="54"/>
                    <a:pt x="18" y="54"/>
                  </a:cubicBezTo>
                  <a:cubicBezTo>
                    <a:pt x="18" y="49"/>
                    <a:pt x="18" y="49"/>
                    <a:pt x="18" y="49"/>
                  </a:cubicBezTo>
                  <a:cubicBezTo>
                    <a:pt x="18" y="46"/>
                    <a:pt x="19" y="44"/>
                    <a:pt x="20" y="42"/>
                  </a:cubicBezTo>
                  <a:cubicBezTo>
                    <a:pt x="21" y="40"/>
                    <a:pt x="22" y="38"/>
                    <a:pt x="23" y="37"/>
                  </a:cubicBezTo>
                  <a:cubicBezTo>
                    <a:pt x="24" y="35"/>
                    <a:pt x="25" y="34"/>
                    <a:pt x="27" y="33"/>
                  </a:cubicBezTo>
                  <a:cubicBezTo>
                    <a:pt x="28" y="32"/>
                    <a:pt x="30" y="31"/>
                    <a:pt x="31" y="30"/>
                  </a:cubicBezTo>
                  <a:cubicBezTo>
                    <a:pt x="32" y="29"/>
                    <a:pt x="33" y="28"/>
                    <a:pt x="34" y="27"/>
                  </a:cubicBezTo>
                  <a:cubicBezTo>
                    <a:pt x="34" y="25"/>
                    <a:pt x="35" y="24"/>
                    <a:pt x="35" y="22"/>
                  </a:cubicBezTo>
                  <a:cubicBezTo>
                    <a:pt x="35" y="19"/>
                    <a:pt x="34" y="16"/>
                    <a:pt x="32" y="15"/>
                  </a:cubicBezTo>
                  <a:cubicBezTo>
                    <a:pt x="31" y="13"/>
                    <a:pt x="29" y="13"/>
                    <a:pt x="26" y="13"/>
                  </a:cubicBezTo>
                  <a:cubicBezTo>
                    <a:pt x="24" y="13"/>
                    <a:pt x="22" y="13"/>
                    <a:pt x="21" y="14"/>
                  </a:cubicBezTo>
                  <a:cubicBezTo>
                    <a:pt x="20" y="14"/>
                    <a:pt x="18" y="15"/>
                    <a:pt x="18" y="17"/>
                  </a:cubicBezTo>
                  <a:cubicBezTo>
                    <a:pt x="17" y="18"/>
                    <a:pt x="16" y="19"/>
                    <a:pt x="16" y="21"/>
                  </a:cubicBezTo>
                  <a:cubicBezTo>
                    <a:pt x="15" y="22"/>
                    <a:pt x="15" y="24"/>
                    <a:pt x="15" y="26"/>
                  </a:cubicBezTo>
                  <a:cubicBezTo>
                    <a:pt x="0" y="26"/>
                    <a:pt x="0" y="26"/>
                    <a:pt x="0" y="26"/>
                  </a:cubicBezTo>
                  <a:cubicBezTo>
                    <a:pt x="0" y="22"/>
                    <a:pt x="0" y="19"/>
                    <a:pt x="2" y="16"/>
                  </a:cubicBezTo>
                  <a:moveTo>
                    <a:pt x="33" y="68"/>
                  </a:moveTo>
                  <a:cubicBezTo>
                    <a:pt x="33" y="64"/>
                    <a:pt x="29" y="60"/>
                    <a:pt x="25" y="60"/>
                  </a:cubicBezTo>
                  <a:cubicBezTo>
                    <a:pt x="20" y="60"/>
                    <a:pt x="17" y="64"/>
                    <a:pt x="17" y="68"/>
                  </a:cubicBezTo>
                  <a:cubicBezTo>
                    <a:pt x="17" y="73"/>
                    <a:pt x="20" y="77"/>
                    <a:pt x="25" y="77"/>
                  </a:cubicBezTo>
                  <a:cubicBezTo>
                    <a:pt x="29" y="77"/>
                    <a:pt x="33" y="73"/>
                    <a:pt x="33" y="68"/>
                  </a:cubicBezTo>
                </a:path>
              </a:pathLst>
            </a:custGeom>
            <a:solidFill>
              <a:schemeClr val="bg1"/>
            </a:solidFill>
            <a:ln>
              <a:noFill/>
            </a:ln>
            <a:extLst/>
          </p:spPr>
          <p:txBody>
            <a:bodyPr vert="horz" wrap="square" lIns="93278" tIns="46639" rIns="93278" bIns="46639" numCol="1" anchor="t" anchorCtr="0" compatLnSpc="1">
              <a:prstTxWarp prst="textNoShape">
                <a:avLst/>
              </a:prstTxWarp>
            </a:bodyPr>
            <a:lstStyle/>
            <a:p>
              <a:endParaRPr lang="en-US" dirty="0">
                <a:solidFill>
                  <a:srgbClr val="000000"/>
                </a:solidFill>
              </a:endParaRPr>
            </a:p>
          </p:txBody>
        </p:sp>
      </p:grpSp>
    </p:spTree>
    <p:extLst>
      <p:ext uri="{BB962C8B-B14F-4D97-AF65-F5344CB8AC3E}">
        <p14:creationId xmlns:p14="http://schemas.microsoft.com/office/powerpoint/2010/main" val="42553012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 name="Rectangle 159"/>
          <p:cNvSpPr/>
          <p:nvPr/>
        </p:nvSpPr>
        <p:spPr bwMode="auto">
          <a:xfrm>
            <a:off x="5210816" y="2137602"/>
            <a:ext cx="3016212" cy="33879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61" name="Freeform 160"/>
          <p:cNvSpPr>
            <a:spLocks/>
          </p:cNvSpPr>
          <p:nvPr/>
        </p:nvSpPr>
        <p:spPr bwMode="auto">
          <a:xfrm>
            <a:off x="6791736" y="2437122"/>
            <a:ext cx="1153729" cy="708950"/>
          </a:xfrm>
          <a:custGeom>
            <a:avLst/>
            <a:gdLst>
              <a:gd name="T0" fmla="*/ 860 w 994"/>
              <a:gd name="T1" fmla="*/ 342 h 610"/>
              <a:gd name="T2" fmla="*/ 858 w 994"/>
              <a:gd name="T3" fmla="*/ 342 h 610"/>
              <a:gd name="T4" fmla="*/ 860 w 994"/>
              <a:gd name="T5" fmla="*/ 305 h 610"/>
              <a:gd name="T6" fmla="*/ 555 w 994"/>
              <a:gd name="T7" fmla="*/ 0 h 610"/>
              <a:gd name="T8" fmla="*/ 272 w 994"/>
              <a:gd name="T9" fmla="*/ 193 h 610"/>
              <a:gd name="T10" fmla="*/ 212 w 994"/>
              <a:gd name="T11" fmla="*/ 185 h 610"/>
              <a:gd name="T12" fmla="*/ 0 w 994"/>
              <a:gd name="T13" fmla="*/ 397 h 610"/>
              <a:gd name="T14" fmla="*/ 212 w 994"/>
              <a:gd name="T15" fmla="*/ 610 h 610"/>
              <a:gd name="T16" fmla="*/ 860 w 994"/>
              <a:gd name="T17" fmla="*/ 610 h 610"/>
              <a:gd name="T18" fmla="*/ 994 w 994"/>
              <a:gd name="T19" fmla="*/ 476 h 610"/>
              <a:gd name="T20" fmla="*/ 860 w 994"/>
              <a:gd name="T21" fmla="*/ 342 h 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94" h="610">
                <a:moveTo>
                  <a:pt x="860" y="342"/>
                </a:moveTo>
                <a:cubicBezTo>
                  <a:pt x="859" y="342"/>
                  <a:pt x="858" y="342"/>
                  <a:pt x="858" y="342"/>
                </a:cubicBezTo>
                <a:cubicBezTo>
                  <a:pt x="859" y="330"/>
                  <a:pt x="860" y="318"/>
                  <a:pt x="860" y="305"/>
                </a:cubicBezTo>
                <a:cubicBezTo>
                  <a:pt x="860" y="137"/>
                  <a:pt x="723" y="0"/>
                  <a:pt x="555" y="0"/>
                </a:cubicBezTo>
                <a:cubicBezTo>
                  <a:pt x="426" y="0"/>
                  <a:pt x="316" y="80"/>
                  <a:pt x="272" y="193"/>
                </a:cubicBezTo>
                <a:cubicBezTo>
                  <a:pt x="253" y="188"/>
                  <a:pt x="233" y="185"/>
                  <a:pt x="212" y="185"/>
                </a:cubicBezTo>
                <a:cubicBezTo>
                  <a:pt x="95" y="185"/>
                  <a:pt x="0" y="280"/>
                  <a:pt x="0" y="397"/>
                </a:cubicBezTo>
                <a:cubicBezTo>
                  <a:pt x="0" y="515"/>
                  <a:pt x="95" y="610"/>
                  <a:pt x="212" y="610"/>
                </a:cubicBezTo>
                <a:cubicBezTo>
                  <a:pt x="860" y="610"/>
                  <a:pt x="860" y="610"/>
                  <a:pt x="860" y="610"/>
                </a:cubicBezTo>
                <a:cubicBezTo>
                  <a:pt x="934" y="610"/>
                  <a:pt x="994" y="550"/>
                  <a:pt x="994" y="476"/>
                </a:cubicBezTo>
                <a:cubicBezTo>
                  <a:pt x="994" y="402"/>
                  <a:pt x="934" y="342"/>
                  <a:pt x="860" y="342"/>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9" dirty="0">
              <a:solidFill>
                <a:srgbClr val="000000"/>
              </a:solidFill>
            </a:endParaRPr>
          </a:p>
        </p:txBody>
      </p:sp>
      <p:sp>
        <p:nvSpPr>
          <p:cNvPr id="162" name="Freeform 161"/>
          <p:cNvSpPr>
            <a:spLocks/>
          </p:cNvSpPr>
          <p:nvPr/>
        </p:nvSpPr>
        <p:spPr bwMode="auto">
          <a:xfrm>
            <a:off x="6096324" y="2922688"/>
            <a:ext cx="831188" cy="376150"/>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chemeClr val="bg1"/>
          </a:solidFill>
          <a:ln>
            <a:noFill/>
          </a:ln>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sz="1199" dirty="0">
              <a:solidFill>
                <a:srgbClr val="000000"/>
              </a:solidFill>
            </a:endParaRPr>
          </a:p>
        </p:txBody>
      </p:sp>
      <p:sp>
        <p:nvSpPr>
          <p:cNvPr id="156" name="Rectangle 155"/>
          <p:cNvSpPr/>
          <p:nvPr/>
        </p:nvSpPr>
        <p:spPr bwMode="auto">
          <a:xfrm>
            <a:off x="509990" y="2137602"/>
            <a:ext cx="2269841" cy="3387969"/>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26" name="Object 25" hidden="1"/>
          <p:cNvGraphicFramePr>
            <a:graphicFrameLocks noChangeAspect="1"/>
          </p:cNvGraphicFramePr>
          <p:nvPr>
            <p:custDataLst>
              <p:tags r:id="rId2"/>
            </p:custDataLst>
            <p:extLst/>
          </p:nvPr>
        </p:nvGraphicFramePr>
        <p:xfrm>
          <a:off x="2471" y="2085"/>
          <a:ext cx="1587" cy="1587"/>
        </p:xfrm>
        <a:graphic>
          <a:graphicData uri="http://schemas.openxmlformats.org/presentationml/2006/ole">
            <mc:AlternateContent xmlns:mc="http://schemas.openxmlformats.org/markup-compatibility/2006">
              <mc:Choice xmlns:v="urn:schemas-microsoft-com:vml" Requires="v">
                <p:oleObj spid="_x0000_s2071"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2471" y="2085"/>
                        <a:ext cx="1587" cy="1587"/>
                      </a:xfrm>
                      <a:prstGeom prst="rect">
                        <a:avLst/>
                      </a:prstGeom>
                    </p:spPr>
                  </p:pic>
                </p:oleObj>
              </mc:Fallback>
            </mc:AlternateContent>
          </a:graphicData>
        </a:graphic>
      </p:graphicFrame>
      <p:sp>
        <p:nvSpPr>
          <p:cNvPr id="7" name="Rectangle 6"/>
          <p:cNvSpPr/>
          <p:nvPr/>
        </p:nvSpPr>
        <p:spPr bwMode="auto">
          <a:xfrm>
            <a:off x="8584539" y="2050047"/>
            <a:ext cx="3504455" cy="38369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5713" rIns="0" bIns="45713" numCol="1" spcCol="0" rtlCol="0" fromWordArt="0" anchor="t" anchorCtr="0" forceAA="0" compatLnSpc="1">
            <a:prstTxWarp prst="textNoShape">
              <a:avLst/>
            </a:prstTxWarp>
            <a:spAutoFit/>
          </a:bodyPr>
          <a:lstStyle/>
          <a:p>
            <a:pPr defTabSz="931954">
              <a:spcBef>
                <a:spcPts val="2000"/>
              </a:spcBef>
            </a:pPr>
            <a:r>
              <a:rPr lang="en-US" dirty="0">
                <a:ln>
                  <a:solidFill>
                    <a:srgbClr val="FFFFFF">
                      <a:alpha val="0"/>
                    </a:srgbClr>
                  </a:solidFill>
                </a:ln>
                <a:solidFill>
                  <a:schemeClr val="tx2"/>
                </a:solidFill>
                <a:latin typeface="Segoe UI Semilight" panose="020B0402040204020203" pitchFamily="34" charset="0"/>
                <a:ea typeface="Segoe UI" pitchFamily="34" charset="0"/>
                <a:cs typeface="Segoe UI Semilight" panose="020B0402040204020203" pitchFamily="34" charset="0"/>
              </a:rPr>
              <a:t>Capability</a:t>
            </a:r>
          </a:p>
          <a:p>
            <a:pPr defTabSz="931954">
              <a:spcBef>
                <a:spcPts val="1200"/>
              </a:spcBef>
            </a:pPr>
            <a:r>
              <a:rPr lang="en-US" sz="1600" dirty="0">
                <a:ln>
                  <a:solidFill>
                    <a:srgbClr val="FFFFFF">
                      <a:alpha val="0"/>
                    </a:srgbClr>
                  </a:solidFill>
                </a:ln>
                <a:solidFill>
                  <a:schemeClr val="tx1"/>
                </a:solidFill>
                <a:ea typeface="Segoe UI" pitchFamily="34" charset="0"/>
                <a:cs typeface="Segoe UI" pitchFamily="34" charset="0"/>
              </a:rPr>
              <a:t>T-SQL for querying relational </a:t>
            </a:r>
            <a:br>
              <a:rPr lang="en-US" sz="1600" dirty="0">
                <a:ln>
                  <a:solidFill>
                    <a:srgbClr val="FFFFFF">
                      <a:alpha val="0"/>
                    </a:srgbClr>
                  </a:solidFill>
                </a:ln>
                <a:solidFill>
                  <a:schemeClr val="tx1"/>
                </a:solidFill>
                <a:ea typeface="Segoe UI" pitchFamily="34" charset="0"/>
                <a:cs typeface="Segoe UI" pitchFamily="34" charset="0"/>
              </a:rPr>
            </a:br>
            <a:r>
              <a:rPr lang="en-US" sz="1600" dirty="0">
                <a:ln>
                  <a:solidFill>
                    <a:srgbClr val="FFFFFF">
                      <a:alpha val="0"/>
                    </a:srgbClr>
                  </a:solidFill>
                </a:ln>
                <a:solidFill>
                  <a:schemeClr val="tx1"/>
                </a:solidFill>
                <a:ea typeface="Segoe UI" pitchFamily="34" charset="0"/>
                <a:cs typeface="Segoe UI" pitchFamily="34" charset="0"/>
              </a:rPr>
              <a:t>and non-relational data across </a:t>
            </a:r>
            <a:r>
              <a:rPr lang="en-US" sz="1600" dirty="0" smtClean="0">
                <a:ln>
                  <a:solidFill>
                    <a:srgbClr val="FFFFFF">
                      <a:alpha val="0"/>
                    </a:srgbClr>
                  </a:solidFill>
                </a:ln>
                <a:solidFill>
                  <a:schemeClr val="tx1"/>
                </a:solidFill>
                <a:ea typeface="Segoe UI" pitchFamily="34" charset="0"/>
                <a:cs typeface="Segoe UI" pitchFamily="34" charset="0"/>
              </a:rPr>
              <a:t>Microsoft SQL </a:t>
            </a:r>
            <a:r>
              <a:rPr lang="en-US" sz="1600" dirty="0">
                <a:ln>
                  <a:solidFill>
                    <a:srgbClr val="FFFFFF">
                      <a:alpha val="0"/>
                    </a:srgbClr>
                  </a:solidFill>
                </a:ln>
                <a:solidFill>
                  <a:schemeClr val="tx1"/>
                </a:solidFill>
                <a:ea typeface="Segoe UI" pitchFamily="34" charset="0"/>
                <a:cs typeface="Segoe UI" pitchFamily="34" charset="0"/>
              </a:rPr>
              <a:t>Server and Hadoop  </a:t>
            </a:r>
          </a:p>
          <a:p>
            <a:pPr defTabSz="931954">
              <a:spcBef>
                <a:spcPts val="2000"/>
              </a:spcBef>
            </a:pPr>
            <a:r>
              <a:rPr lang="en-US" dirty="0">
                <a:ln>
                  <a:solidFill>
                    <a:srgbClr val="FFFFFF">
                      <a:alpha val="0"/>
                    </a:srgbClr>
                  </a:solidFill>
                </a:ln>
                <a:solidFill>
                  <a:schemeClr val="tx2"/>
                </a:solidFill>
                <a:latin typeface="Segoe UI Semilight" panose="020B0402040204020203" pitchFamily="34" charset="0"/>
                <a:ea typeface="Segoe UI" pitchFamily="34" charset="0"/>
                <a:cs typeface="Segoe UI Semilight" panose="020B0402040204020203" pitchFamily="34" charset="0"/>
              </a:rPr>
              <a:t>Benefits</a:t>
            </a:r>
          </a:p>
          <a:p>
            <a:pPr defTabSz="931954">
              <a:spcBef>
                <a:spcPts val="1200"/>
              </a:spcBef>
              <a:buClr>
                <a:srgbClr val="FF8C00"/>
              </a:buClr>
            </a:pPr>
            <a:r>
              <a:rPr lang="en-US" sz="1600" dirty="0">
                <a:ln>
                  <a:solidFill>
                    <a:srgbClr val="FFFFFF">
                      <a:alpha val="0"/>
                    </a:srgbClr>
                  </a:solidFill>
                </a:ln>
                <a:solidFill>
                  <a:schemeClr val="tx1"/>
                </a:solidFill>
                <a:ea typeface="Segoe UI" pitchFamily="34" charset="0"/>
                <a:cs typeface="Segoe UI" pitchFamily="34" charset="0"/>
              </a:rPr>
              <a:t>New business insights across your </a:t>
            </a:r>
            <a:r>
              <a:rPr lang="en-US" sz="1600" dirty="0" smtClean="0">
                <a:ln>
                  <a:solidFill>
                    <a:srgbClr val="FFFFFF">
                      <a:alpha val="0"/>
                    </a:srgbClr>
                  </a:solidFill>
                </a:ln>
                <a:solidFill>
                  <a:schemeClr val="tx1"/>
                </a:solidFill>
                <a:ea typeface="Segoe UI" pitchFamily="34" charset="0"/>
                <a:cs typeface="Segoe UI" pitchFamily="34" charset="0"/>
              </a:rPr>
              <a:t>Azure Data Lake</a:t>
            </a:r>
            <a:endParaRPr lang="en-US" sz="1600" dirty="0">
              <a:ln>
                <a:solidFill>
                  <a:srgbClr val="FFFFFF">
                    <a:alpha val="0"/>
                  </a:srgbClr>
                </a:solidFill>
              </a:ln>
              <a:solidFill>
                <a:schemeClr val="tx1"/>
              </a:solidFill>
              <a:ea typeface="Segoe UI" pitchFamily="34" charset="0"/>
              <a:cs typeface="Segoe UI" pitchFamily="34" charset="0"/>
            </a:endParaRPr>
          </a:p>
          <a:p>
            <a:pPr defTabSz="931954">
              <a:spcBef>
                <a:spcPts val="1200"/>
              </a:spcBef>
              <a:buClr>
                <a:srgbClr val="FF8C00"/>
              </a:buClr>
            </a:pPr>
            <a:r>
              <a:rPr lang="en-US" sz="1600" dirty="0" smtClean="0">
                <a:ln>
                  <a:solidFill>
                    <a:srgbClr val="FFFFFF">
                      <a:alpha val="0"/>
                    </a:srgbClr>
                  </a:solidFill>
                </a:ln>
                <a:solidFill>
                  <a:schemeClr val="tx1"/>
                </a:solidFill>
                <a:ea typeface="Segoe UI" pitchFamily="34" charset="0"/>
                <a:cs typeface="Segoe UI" pitchFamily="34" charset="0"/>
              </a:rPr>
              <a:t>Leveraging of </a:t>
            </a:r>
            <a:r>
              <a:rPr lang="en-US" sz="1600" dirty="0">
                <a:ln>
                  <a:solidFill>
                    <a:srgbClr val="FFFFFF">
                      <a:alpha val="0"/>
                    </a:srgbClr>
                  </a:solidFill>
                </a:ln>
                <a:solidFill>
                  <a:schemeClr val="tx1"/>
                </a:solidFill>
                <a:ea typeface="Segoe UI" pitchFamily="34" charset="0"/>
                <a:cs typeface="Segoe UI" pitchFamily="34" charset="0"/>
              </a:rPr>
              <a:t>existing </a:t>
            </a:r>
            <a:r>
              <a:rPr lang="en-US" sz="1600" dirty="0" smtClean="0">
                <a:ln>
                  <a:solidFill>
                    <a:srgbClr val="FFFFFF">
                      <a:alpha val="0"/>
                    </a:srgbClr>
                  </a:solidFill>
                </a:ln>
                <a:solidFill>
                  <a:schemeClr val="tx1"/>
                </a:solidFill>
                <a:ea typeface="Segoe UI" pitchFamily="34" charset="0"/>
                <a:cs typeface="Segoe UI" pitchFamily="34" charset="0"/>
              </a:rPr>
              <a:t>skill sets </a:t>
            </a:r>
            <a:r>
              <a:rPr lang="en-US" sz="1600" dirty="0">
                <a:ln>
                  <a:solidFill>
                    <a:srgbClr val="FFFFFF">
                      <a:alpha val="0"/>
                    </a:srgbClr>
                  </a:solidFill>
                </a:ln>
                <a:solidFill>
                  <a:schemeClr val="tx1"/>
                </a:solidFill>
                <a:ea typeface="Segoe UI" pitchFamily="34" charset="0"/>
                <a:cs typeface="Segoe UI" pitchFamily="34" charset="0"/>
              </a:rPr>
              <a:t/>
            </a:r>
            <a:br>
              <a:rPr lang="en-US" sz="1600" dirty="0">
                <a:ln>
                  <a:solidFill>
                    <a:srgbClr val="FFFFFF">
                      <a:alpha val="0"/>
                    </a:srgbClr>
                  </a:solidFill>
                </a:ln>
                <a:solidFill>
                  <a:schemeClr val="tx1"/>
                </a:solidFill>
                <a:ea typeface="Segoe UI" pitchFamily="34" charset="0"/>
                <a:cs typeface="Segoe UI" pitchFamily="34" charset="0"/>
              </a:rPr>
            </a:br>
            <a:r>
              <a:rPr lang="en-US" sz="1600" dirty="0">
                <a:ln>
                  <a:solidFill>
                    <a:srgbClr val="FFFFFF">
                      <a:alpha val="0"/>
                    </a:srgbClr>
                  </a:solidFill>
                </a:ln>
                <a:solidFill>
                  <a:schemeClr val="tx1"/>
                </a:solidFill>
                <a:ea typeface="Segoe UI" pitchFamily="34" charset="0"/>
                <a:cs typeface="Segoe UI" pitchFamily="34" charset="0"/>
              </a:rPr>
              <a:t>and BI </a:t>
            </a:r>
            <a:r>
              <a:rPr lang="en-US" sz="1600" dirty="0" smtClean="0">
                <a:ln>
                  <a:solidFill>
                    <a:srgbClr val="FFFFFF">
                      <a:alpha val="0"/>
                    </a:srgbClr>
                  </a:solidFill>
                </a:ln>
                <a:solidFill>
                  <a:schemeClr val="tx1"/>
                </a:solidFill>
                <a:ea typeface="Segoe UI" pitchFamily="34" charset="0"/>
                <a:cs typeface="Segoe UI" pitchFamily="34" charset="0"/>
              </a:rPr>
              <a:t>tools</a:t>
            </a:r>
            <a:endParaRPr lang="en-US" sz="1600" dirty="0">
              <a:ln>
                <a:solidFill>
                  <a:srgbClr val="FFFFFF">
                    <a:alpha val="0"/>
                  </a:srgbClr>
                </a:solidFill>
              </a:ln>
              <a:solidFill>
                <a:schemeClr val="tx1"/>
              </a:solidFill>
              <a:ea typeface="Segoe UI" pitchFamily="34" charset="0"/>
              <a:cs typeface="Segoe UI" pitchFamily="34" charset="0"/>
            </a:endParaRPr>
          </a:p>
          <a:p>
            <a:pPr defTabSz="931954">
              <a:spcBef>
                <a:spcPts val="1200"/>
              </a:spcBef>
              <a:buClr>
                <a:srgbClr val="FF8C00"/>
              </a:buClr>
            </a:pPr>
            <a:r>
              <a:rPr lang="en-US" sz="1600" dirty="0">
                <a:ln>
                  <a:solidFill>
                    <a:srgbClr val="FFFFFF">
                      <a:alpha val="0"/>
                    </a:srgbClr>
                  </a:solidFill>
                </a:ln>
                <a:solidFill>
                  <a:schemeClr val="tx1"/>
                </a:solidFill>
                <a:ea typeface="Segoe UI" pitchFamily="34" charset="0"/>
                <a:cs typeface="Segoe UI" pitchFamily="34" charset="0"/>
              </a:rPr>
              <a:t>Faster time to insights </a:t>
            </a:r>
            <a:r>
              <a:rPr lang="en-US" sz="1600" dirty="0" smtClean="0">
                <a:ln>
                  <a:solidFill>
                    <a:srgbClr val="FFFFFF">
                      <a:alpha val="0"/>
                    </a:srgbClr>
                  </a:solidFill>
                </a:ln>
                <a:solidFill>
                  <a:schemeClr val="tx1"/>
                </a:solidFill>
                <a:ea typeface="Segoe UI" pitchFamily="34" charset="0"/>
                <a:cs typeface="Segoe UI" pitchFamily="34" charset="0"/>
              </a:rPr>
              <a:t>and simplified </a:t>
            </a:r>
            <a:r>
              <a:rPr lang="en-US" sz="1600" dirty="0">
                <a:ln>
                  <a:solidFill>
                    <a:srgbClr val="FFFFFF">
                      <a:alpha val="0"/>
                    </a:srgbClr>
                  </a:solidFill>
                </a:ln>
                <a:solidFill>
                  <a:schemeClr val="tx1"/>
                </a:solidFill>
                <a:ea typeface="Segoe UI" pitchFamily="34" charset="0"/>
                <a:cs typeface="Segoe UI" pitchFamily="34" charset="0"/>
              </a:rPr>
              <a:t>ETL process</a:t>
            </a:r>
          </a:p>
        </p:txBody>
      </p:sp>
      <p:sp>
        <p:nvSpPr>
          <p:cNvPr id="56" name="Title 1"/>
          <p:cNvSpPr txBox="1">
            <a:spLocks noGrp="1"/>
          </p:cNvSpPr>
          <p:nvPr>
            <p:ph type="title"/>
          </p:nvPr>
        </p:nvSpPr>
        <p:spPr>
          <a:xfrm>
            <a:off x="274320" y="296898"/>
            <a:ext cx="11887518" cy="864637"/>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800" dirty="0" smtClean="0"/>
              <a:t>PolyBase benefits</a:t>
            </a:r>
            <a:endParaRPr lang="en-US" sz="3600" dirty="0"/>
          </a:p>
        </p:txBody>
      </p:sp>
      <p:sp>
        <p:nvSpPr>
          <p:cNvPr id="4" name="Rectangle 3"/>
          <p:cNvSpPr/>
          <p:nvPr/>
        </p:nvSpPr>
        <p:spPr>
          <a:xfrm>
            <a:off x="360817" y="1204542"/>
            <a:ext cx="6867649" cy="461665"/>
          </a:xfrm>
          <a:prstGeom prst="rect">
            <a:avLst/>
          </a:prstGeom>
        </p:spPr>
        <p:txBody>
          <a:bodyPr wrap="none">
            <a:spAutoFit/>
          </a:bodyPr>
          <a:lstStyle/>
          <a:p>
            <a:r>
              <a:rPr lang="en-US" sz="2400" dirty="0">
                <a:solidFill>
                  <a:schemeClr val="tx2"/>
                </a:solidFill>
                <a:latin typeface="+mj-lt"/>
              </a:rPr>
              <a:t>Query relational and non-relational data with T-SQL</a:t>
            </a:r>
          </a:p>
        </p:txBody>
      </p:sp>
      <p:grpSp>
        <p:nvGrpSpPr>
          <p:cNvPr id="63" name="Group 62"/>
          <p:cNvGrpSpPr/>
          <p:nvPr/>
        </p:nvGrpSpPr>
        <p:grpSpPr>
          <a:xfrm>
            <a:off x="694143" y="2809544"/>
            <a:ext cx="1217613" cy="866776"/>
            <a:chOff x="638175" y="2120902"/>
            <a:chExt cx="1217613" cy="866776"/>
          </a:xfrm>
        </p:grpSpPr>
        <p:sp>
          <p:nvSpPr>
            <p:cNvPr id="57" name="Rectangle 56"/>
            <p:cNvSpPr/>
            <p:nvPr/>
          </p:nvSpPr>
          <p:spPr bwMode="auto">
            <a:xfrm>
              <a:off x="647719" y="2203506"/>
              <a:ext cx="1197412" cy="7667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dirty="0" smtClean="0">
                <a:solidFill>
                  <a:srgbClr val="FFFFFF"/>
                </a:solidFill>
                <a:latin typeface="Segoe UI Light"/>
                <a:ea typeface="Segoe UI" pitchFamily="34" charset="0"/>
                <a:cs typeface="Segoe UI" pitchFamily="34" charset="0"/>
              </a:endParaRPr>
            </a:p>
          </p:txBody>
        </p:sp>
        <p:sp>
          <p:nvSpPr>
            <p:cNvPr id="61" name="Freeform 14"/>
            <p:cNvSpPr>
              <a:spLocks noEditPoints="1"/>
            </p:cNvSpPr>
            <p:nvPr/>
          </p:nvSpPr>
          <p:spPr bwMode="auto">
            <a:xfrm>
              <a:off x="1038993" y="2365743"/>
              <a:ext cx="415748" cy="442334"/>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chemeClr val="tx1"/>
            </a:solidFill>
            <a:ln>
              <a:noFill/>
            </a:ln>
            <a:extLst/>
          </p:spPr>
          <p:txBody>
            <a:bodyPr vert="horz" wrap="square" lIns="93247" tIns="46623" rIns="93247" bIns="46623" numCol="1" anchor="t" anchorCtr="0" compatLnSpc="1">
              <a:prstTxWarp prst="textNoShape">
                <a:avLst/>
              </a:prstTxWarp>
            </a:bodyPr>
            <a:lstStyle/>
            <a:p>
              <a:pPr defTabSz="684942" fontAlgn="auto">
                <a:spcBef>
                  <a:spcPts val="0"/>
                </a:spcBef>
                <a:spcAft>
                  <a:spcPts val="0"/>
                </a:spcAft>
              </a:pPr>
              <a:endParaRPr lang="en-US" sz="1399" dirty="0">
                <a:ln>
                  <a:solidFill>
                    <a:srgbClr val="FFFFFF">
                      <a:alpha val="0"/>
                    </a:srgbClr>
                  </a:solidFill>
                </a:ln>
                <a:gradFill>
                  <a:gsLst>
                    <a:gs pos="0">
                      <a:srgbClr val="FFFFFF">
                        <a:lumMod val="0"/>
                        <a:lumOff val="100000"/>
                      </a:srgbClr>
                    </a:gs>
                    <a:gs pos="100000">
                      <a:srgbClr val="FFFFFF">
                        <a:lumMod val="0"/>
                        <a:lumOff val="100000"/>
                      </a:srgbClr>
                    </a:gs>
                  </a:gsLst>
                  <a:lin ang="5400000" scaled="0"/>
                </a:gradFill>
                <a:latin typeface="Segoe UI"/>
                <a:ea typeface="+mn-ea"/>
                <a:cs typeface="+mn-cs"/>
              </a:endParaRPr>
            </a:p>
          </p:txBody>
        </p:sp>
        <p:sp>
          <p:nvSpPr>
            <p:cNvPr id="13" name="Rectangle 124"/>
            <p:cNvSpPr>
              <a:spLocks noChangeArrowheads="1"/>
            </p:cNvSpPr>
            <p:nvPr/>
          </p:nvSpPr>
          <p:spPr bwMode="auto">
            <a:xfrm>
              <a:off x="638175" y="2120902"/>
              <a:ext cx="1217613" cy="104775"/>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15" name="Freeform 125"/>
            <p:cNvSpPr>
              <a:spLocks noEditPoints="1"/>
            </p:cNvSpPr>
            <p:nvPr/>
          </p:nvSpPr>
          <p:spPr bwMode="auto">
            <a:xfrm>
              <a:off x="638175" y="2209802"/>
              <a:ext cx="1217613" cy="777876"/>
            </a:xfrm>
            <a:custGeom>
              <a:avLst/>
              <a:gdLst>
                <a:gd name="T0" fmla="*/ 0 w 767"/>
                <a:gd name="T1" fmla="*/ 0 h 490"/>
                <a:gd name="T2" fmla="*/ 0 w 767"/>
                <a:gd name="T3" fmla="*/ 490 h 490"/>
                <a:gd name="T4" fmla="*/ 767 w 767"/>
                <a:gd name="T5" fmla="*/ 490 h 490"/>
                <a:gd name="T6" fmla="*/ 767 w 767"/>
                <a:gd name="T7" fmla="*/ 0 h 490"/>
                <a:gd name="T8" fmla="*/ 0 w 767"/>
                <a:gd name="T9" fmla="*/ 0 h 490"/>
                <a:gd name="T10" fmla="*/ 747 w 767"/>
                <a:gd name="T11" fmla="*/ 466 h 490"/>
                <a:gd name="T12" fmla="*/ 20 w 767"/>
                <a:gd name="T13" fmla="*/ 466 h 490"/>
                <a:gd name="T14" fmla="*/ 20 w 767"/>
                <a:gd name="T15" fmla="*/ 17 h 490"/>
                <a:gd name="T16" fmla="*/ 747 w 767"/>
                <a:gd name="T17" fmla="*/ 17 h 490"/>
                <a:gd name="T18" fmla="*/ 747 w 767"/>
                <a:gd name="T19" fmla="*/ 466 h 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7" h="490">
                  <a:moveTo>
                    <a:pt x="0" y="0"/>
                  </a:moveTo>
                  <a:lnTo>
                    <a:pt x="0" y="490"/>
                  </a:lnTo>
                  <a:lnTo>
                    <a:pt x="767" y="490"/>
                  </a:lnTo>
                  <a:lnTo>
                    <a:pt x="767" y="0"/>
                  </a:lnTo>
                  <a:lnTo>
                    <a:pt x="0" y="0"/>
                  </a:lnTo>
                  <a:close/>
                  <a:moveTo>
                    <a:pt x="747" y="466"/>
                  </a:moveTo>
                  <a:lnTo>
                    <a:pt x="20" y="466"/>
                  </a:lnTo>
                  <a:lnTo>
                    <a:pt x="20" y="17"/>
                  </a:lnTo>
                  <a:lnTo>
                    <a:pt x="747" y="17"/>
                  </a:lnTo>
                  <a:lnTo>
                    <a:pt x="747" y="46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26"/>
            <p:cNvSpPr>
              <a:spLocks/>
            </p:cNvSpPr>
            <p:nvPr/>
          </p:nvSpPr>
          <p:spPr bwMode="auto">
            <a:xfrm>
              <a:off x="1651001" y="2171702"/>
              <a:ext cx="49213" cy="15875"/>
            </a:xfrm>
            <a:custGeom>
              <a:avLst/>
              <a:gdLst>
                <a:gd name="T0" fmla="*/ 0 w 31"/>
                <a:gd name="T1" fmla="*/ 0 h 10"/>
                <a:gd name="T2" fmla="*/ 0 w 31"/>
                <a:gd name="T3" fmla="*/ 10 h 10"/>
                <a:gd name="T4" fmla="*/ 31 w 31"/>
                <a:gd name="T5" fmla="*/ 10 h 10"/>
                <a:gd name="T6" fmla="*/ 31 w 31"/>
                <a:gd name="T7" fmla="*/ 0 h 10"/>
                <a:gd name="T8" fmla="*/ 0 w 31"/>
                <a:gd name="T9" fmla="*/ 0 h 10"/>
                <a:gd name="T10" fmla="*/ 0 w 31"/>
                <a:gd name="T11" fmla="*/ 0 h 10"/>
                <a:gd name="T12" fmla="*/ 0 w 31"/>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31" h="10">
                  <a:moveTo>
                    <a:pt x="0" y="0"/>
                  </a:moveTo>
                  <a:lnTo>
                    <a:pt x="0" y="10"/>
                  </a:lnTo>
                  <a:lnTo>
                    <a:pt x="31" y="10"/>
                  </a:lnTo>
                  <a:lnTo>
                    <a:pt x="31"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27"/>
            <p:cNvSpPr>
              <a:spLocks/>
            </p:cNvSpPr>
            <p:nvPr/>
          </p:nvSpPr>
          <p:spPr bwMode="auto">
            <a:xfrm>
              <a:off x="1717676" y="2154240"/>
              <a:ext cx="36513" cy="33338"/>
            </a:xfrm>
            <a:custGeom>
              <a:avLst/>
              <a:gdLst>
                <a:gd name="T0" fmla="*/ 0 w 23"/>
                <a:gd name="T1" fmla="*/ 0 h 21"/>
                <a:gd name="T2" fmla="*/ 0 w 23"/>
                <a:gd name="T3" fmla="*/ 21 h 21"/>
                <a:gd name="T4" fmla="*/ 23 w 23"/>
                <a:gd name="T5" fmla="*/ 21 h 21"/>
                <a:gd name="T6" fmla="*/ 23 w 23"/>
                <a:gd name="T7" fmla="*/ 0 h 21"/>
                <a:gd name="T8" fmla="*/ 0 w 23"/>
                <a:gd name="T9" fmla="*/ 0 h 21"/>
                <a:gd name="T10" fmla="*/ 0 w 23"/>
                <a:gd name="T11" fmla="*/ 0 h 21"/>
                <a:gd name="T12" fmla="*/ 0 w 23"/>
                <a:gd name="T13" fmla="*/ 0 h 21"/>
              </a:gdLst>
              <a:ahLst/>
              <a:cxnLst>
                <a:cxn ang="0">
                  <a:pos x="T0" y="T1"/>
                </a:cxn>
                <a:cxn ang="0">
                  <a:pos x="T2" y="T3"/>
                </a:cxn>
                <a:cxn ang="0">
                  <a:pos x="T4" y="T5"/>
                </a:cxn>
                <a:cxn ang="0">
                  <a:pos x="T6" y="T7"/>
                </a:cxn>
                <a:cxn ang="0">
                  <a:pos x="T8" y="T9"/>
                </a:cxn>
                <a:cxn ang="0">
                  <a:pos x="T10" y="T11"/>
                </a:cxn>
                <a:cxn ang="0">
                  <a:pos x="T12" y="T13"/>
                </a:cxn>
              </a:cxnLst>
              <a:rect l="0" t="0" r="r" b="b"/>
              <a:pathLst>
                <a:path w="23" h="21">
                  <a:moveTo>
                    <a:pt x="0" y="0"/>
                  </a:moveTo>
                  <a:lnTo>
                    <a:pt x="0" y="21"/>
                  </a:lnTo>
                  <a:lnTo>
                    <a:pt x="23" y="21"/>
                  </a:lnTo>
                  <a:lnTo>
                    <a:pt x="23" y="0"/>
                  </a:lnTo>
                  <a:lnTo>
                    <a:pt x="0" y="0"/>
                  </a:lnTo>
                  <a:lnTo>
                    <a:pt x="0" y="0"/>
                  </a:lnTo>
                  <a:lnTo>
                    <a:pt x="0"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28"/>
            <p:cNvSpPr>
              <a:spLocks/>
            </p:cNvSpPr>
            <p:nvPr/>
          </p:nvSpPr>
          <p:spPr bwMode="auto">
            <a:xfrm>
              <a:off x="1771651" y="2152652"/>
              <a:ext cx="44450" cy="34925"/>
            </a:xfrm>
            <a:custGeom>
              <a:avLst/>
              <a:gdLst>
                <a:gd name="T0" fmla="*/ 1 w 28"/>
                <a:gd name="T1" fmla="*/ 0 h 22"/>
                <a:gd name="T2" fmla="*/ 10 w 28"/>
                <a:gd name="T3" fmla="*/ 11 h 22"/>
                <a:gd name="T4" fmla="*/ 0 w 28"/>
                <a:gd name="T5" fmla="*/ 22 h 22"/>
                <a:gd name="T6" fmla="*/ 8 w 28"/>
                <a:gd name="T7" fmla="*/ 22 h 22"/>
                <a:gd name="T8" fmla="*/ 14 w 28"/>
                <a:gd name="T9" fmla="*/ 15 h 22"/>
                <a:gd name="T10" fmla="*/ 14 w 28"/>
                <a:gd name="T11" fmla="*/ 14 h 22"/>
                <a:gd name="T12" fmla="*/ 14 w 28"/>
                <a:gd name="T13" fmla="*/ 14 h 22"/>
                <a:gd name="T14" fmla="*/ 14 w 28"/>
                <a:gd name="T15" fmla="*/ 14 h 22"/>
                <a:gd name="T16" fmla="*/ 14 w 28"/>
                <a:gd name="T17" fmla="*/ 15 h 22"/>
                <a:gd name="T18" fmla="*/ 15 w 28"/>
                <a:gd name="T19" fmla="*/ 15 h 22"/>
                <a:gd name="T20" fmla="*/ 19 w 28"/>
                <a:gd name="T21" fmla="*/ 22 h 22"/>
                <a:gd name="T22" fmla="*/ 28 w 28"/>
                <a:gd name="T23" fmla="*/ 22 h 22"/>
                <a:gd name="T24" fmla="*/ 18 w 28"/>
                <a:gd name="T25" fmla="*/ 11 h 22"/>
                <a:gd name="T26" fmla="*/ 28 w 28"/>
                <a:gd name="T27" fmla="*/ 0 h 22"/>
                <a:gd name="T28" fmla="*/ 19 w 28"/>
                <a:gd name="T29" fmla="*/ 0 h 22"/>
                <a:gd name="T30" fmla="*/ 15 w 28"/>
                <a:gd name="T31" fmla="*/ 7 h 22"/>
                <a:gd name="T32" fmla="*/ 15 w 28"/>
                <a:gd name="T33" fmla="*/ 8 h 22"/>
                <a:gd name="T34" fmla="*/ 14 w 28"/>
                <a:gd name="T35" fmla="*/ 8 h 22"/>
                <a:gd name="T36" fmla="*/ 14 w 28"/>
                <a:gd name="T37" fmla="*/ 8 h 22"/>
                <a:gd name="T38" fmla="*/ 14 w 28"/>
                <a:gd name="T39" fmla="*/ 8 h 22"/>
                <a:gd name="T40" fmla="*/ 14 w 28"/>
                <a:gd name="T41" fmla="*/ 7 h 22"/>
                <a:gd name="T42" fmla="*/ 10 w 28"/>
                <a:gd name="T43" fmla="*/ 0 h 22"/>
                <a:gd name="T44" fmla="*/ 1 w 28"/>
                <a:gd name="T45" fmla="*/ 0 h 22"/>
                <a:gd name="T46" fmla="*/ 1 w 28"/>
                <a:gd name="T47" fmla="*/ 0 h 22"/>
                <a:gd name="T48" fmla="*/ 1 w 28"/>
                <a:gd name="T4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8" h="22">
                  <a:moveTo>
                    <a:pt x="1" y="0"/>
                  </a:moveTo>
                  <a:lnTo>
                    <a:pt x="10" y="11"/>
                  </a:lnTo>
                  <a:lnTo>
                    <a:pt x="0" y="22"/>
                  </a:lnTo>
                  <a:lnTo>
                    <a:pt x="8" y="22"/>
                  </a:lnTo>
                  <a:lnTo>
                    <a:pt x="14" y="15"/>
                  </a:lnTo>
                  <a:lnTo>
                    <a:pt x="14" y="14"/>
                  </a:lnTo>
                  <a:lnTo>
                    <a:pt x="14" y="14"/>
                  </a:lnTo>
                  <a:lnTo>
                    <a:pt x="14" y="14"/>
                  </a:lnTo>
                  <a:lnTo>
                    <a:pt x="14" y="15"/>
                  </a:lnTo>
                  <a:lnTo>
                    <a:pt x="15" y="15"/>
                  </a:lnTo>
                  <a:lnTo>
                    <a:pt x="19" y="22"/>
                  </a:lnTo>
                  <a:lnTo>
                    <a:pt x="28" y="22"/>
                  </a:lnTo>
                  <a:lnTo>
                    <a:pt x="18" y="11"/>
                  </a:lnTo>
                  <a:lnTo>
                    <a:pt x="28" y="0"/>
                  </a:lnTo>
                  <a:lnTo>
                    <a:pt x="19" y="0"/>
                  </a:lnTo>
                  <a:lnTo>
                    <a:pt x="15" y="7"/>
                  </a:lnTo>
                  <a:lnTo>
                    <a:pt x="15" y="8"/>
                  </a:lnTo>
                  <a:lnTo>
                    <a:pt x="14" y="8"/>
                  </a:lnTo>
                  <a:lnTo>
                    <a:pt x="14" y="8"/>
                  </a:lnTo>
                  <a:lnTo>
                    <a:pt x="14" y="8"/>
                  </a:lnTo>
                  <a:lnTo>
                    <a:pt x="14" y="7"/>
                  </a:lnTo>
                  <a:lnTo>
                    <a:pt x="10" y="0"/>
                  </a:lnTo>
                  <a:lnTo>
                    <a:pt x="1" y="0"/>
                  </a:lnTo>
                  <a:lnTo>
                    <a:pt x="1" y="0"/>
                  </a:lnTo>
                  <a:lnTo>
                    <a:pt x="1" y="0"/>
                  </a:lnTo>
                  <a:close/>
                </a:path>
              </a:pathLst>
            </a:custGeom>
            <a:solidFill>
              <a:srgbClr val="F1F2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94" name="Group 93"/>
          <p:cNvGrpSpPr/>
          <p:nvPr/>
        </p:nvGrpSpPr>
        <p:grpSpPr>
          <a:xfrm>
            <a:off x="694143" y="3795872"/>
            <a:ext cx="1222432" cy="867194"/>
            <a:chOff x="659275" y="3735613"/>
            <a:chExt cx="1222432" cy="867194"/>
          </a:xfrm>
        </p:grpSpPr>
        <p:grpSp>
          <p:nvGrpSpPr>
            <p:cNvPr id="96" name="Group 95"/>
            <p:cNvGrpSpPr/>
            <p:nvPr/>
          </p:nvGrpSpPr>
          <p:grpSpPr>
            <a:xfrm>
              <a:off x="659275" y="3827823"/>
              <a:ext cx="1203176" cy="766732"/>
              <a:chOff x="2000982" y="3629316"/>
              <a:chExt cx="1203176" cy="766732"/>
            </a:xfrm>
          </p:grpSpPr>
          <p:sp>
            <p:nvSpPr>
              <p:cNvPr id="101" name="Rectangle 100"/>
              <p:cNvSpPr/>
              <p:nvPr/>
            </p:nvSpPr>
            <p:spPr bwMode="auto">
              <a:xfrm>
                <a:off x="2006746" y="3629316"/>
                <a:ext cx="1197412" cy="76673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dirty="0" smtClean="0">
                  <a:solidFill>
                    <a:srgbClr val="FFFFFF"/>
                  </a:solidFill>
                  <a:latin typeface="Segoe UI Light"/>
                  <a:ea typeface="Segoe UI" pitchFamily="34" charset="0"/>
                  <a:cs typeface="Segoe UI" pitchFamily="34" charset="0"/>
                </a:endParaRPr>
              </a:p>
            </p:txBody>
          </p:sp>
          <p:sp>
            <p:nvSpPr>
              <p:cNvPr id="102" name="Flowchart: Manual Input 101"/>
              <p:cNvSpPr/>
              <p:nvPr/>
            </p:nvSpPr>
            <p:spPr bwMode="auto">
              <a:xfrm>
                <a:off x="2000982" y="3929179"/>
                <a:ext cx="1186180" cy="446908"/>
              </a:xfrm>
              <a:prstGeom prst="flowChartManualInput">
                <a:avLst/>
              </a:prstGeom>
              <a:solidFill>
                <a:schemeClr val="bg1">
                  <a:lumMod val="95000"/>
                  <a:alpha val="29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a:lnSpc>
                    <a:spcPct val="90000"/>
                  </a:lnSpc>
                  <a:buFont typeface="Wingdings 3" panose="05040102010807070707" pitchFamily="18" charset="2"/>
                  <a:buChar char="Æ"/>
                </a:pPr>
                <a:endParaRPr lang="en-US" sz="2000" b="1" dirty="0" smtClean="0">
                  <a:solidFill>
                    <a:srgbClr val="FFFFFF"/>
                  </a:solidFill>
                  <a:latin typeface="Segoe UI Light"/>
                  <a:ea typeface="Segoe UI" pitchFamily="34" charset="0"/>
                  <a:cs typeface="Segoe UI" pitchFamily="34" charset="0"/>
                </a:endParaRPr>
              </a:p>
            </p:txBody>
          </p:sp>
        </p:grpSp>
        <p:pic>
          <p:nvPicPr>
            <p:cNvPr id="99" name="Picture 98"/>
            <p:cNvPicPr>
              <a:picLocks noChangeAspect="1"/>
            </p:cNvPicPr>
            <p:nvPr/>
          </p:nvPicPr>
          <p:blipFill>
            <a:blip r:embed="rId7"/>
            <a:stretch>
              <a:fillRect/>
            </a:stretch>
          </p:blipFill>
          <p:spPr>
            <a:xfrm>
              <a:off x="663664" y="3735613"/>
              <a:ext cx="1218043" cy="867194"/>
            </a:xfrm>
            <a:prstGeom prst="rect">
              <a:avLst/>
            </a:prstGeom>
          </p:spPr>
        </p:pic>
        <p:sp>
          <p:nvSpPr>
            <p:cNvPr id="100" name="Freeform 99"/>
            <p:cNvSpPr/>
            <p:nvPr/>
          </p:nvSpPr>
          <p:spPr>
            <a:xfrm flipH="1">
              <a:off x="1081646" y="3935617"/>
              <a:ext cx="382079" cy="468431"/>
            </a:xfrm>
            <a:custGeom>
              <a:avLst/>
              <a:gdLst/>
              <a:ahLst/>
              <a:cxnLst/>
              <a:rect l="l" t="t" r="r" b="b"/>
              <a:pathLst>
                <a:path w="1932881" h="2369719">
                  <a:moveTo>
                    <a:pt x="488093" y="575323"/>
                  </a:moveTo>
                  <a:cubicBezTo>
                    <a:pt x="338893" y="573077"/>
                    <a:pt x="169762" y="642935"/>
                    <a:pt x="53413" y="804583"/>
                  </a:cubicBezTo>
                  <a:cubicBezTo>
                    <a:pt x="497047" y="1068979"/>
                    <a:pt x="330747" y="1613691"/>
                    <a:pt x="0" y="1740159"/>
                  </a:cubicBezTo>
                  <a:cubicBezTo>
                    <a:pt x="105673" y="2034797"/>
                    <a:pt x="299409" y="2333820"/>
                    <a:pt x="513657" y="2366173"/>
                  </a:cubicBezTo>
                  <a:cubicBezTo>
                    <a:pt x="594199" y="2391136"/>
                    <a:pt x="729454" y="2276492"/>
                    <a:pt x="890919" y="2266437"/>
                  </a:cubicBezTo>
                  <a:cubicBezTo>
                    <a:pt x="890918" y="2266609"/>
                    <a:pt x="890917" y="2266782"/>
                    <a:pt x="890916" y="2266954"/>
                  </a:cubicBezTo>
                  <a:cubicBezTo>
                    <a:pt x="901140" y="2265818"/>
                    <a:pt x="911280" y="2265182"/>
                    <a:pt x="921362" y="2266695"/>
                  </a:cubicBezTo>
                  <a:cubicBezTo>
                    <a:pt x="931443" y="2265182"/>
                    <a:pt x="941583" y="2265818"/>
                    <a:pt x="951807" y="2266954"/>
                  </a:cubicBezTo>
                  <a:cubicBezTo>
                    <a:pt x="951806" y="2266782"/>
                    <a:pt x="951806" y="2266609"/>
                    <a:pt x="951805" y="2266437"/>
                  </a:cubicBezTo>
                  <a:cubicBezTo>
                    <a:pt x="1113270" y="2276492"/>
                    <a:pt x="1248524" y="2391136"/>
                    <a:pt x="1329066" y="2366173"/>
                  </a:cubicBezTo>
                  <a:cubicBezTo>
                    <a:pt x="1644449" y="2318548"/>
                    <a:pt x="1915383" y="1693073"/>
                    <a:pt x="1932316" y="1356523"/>
                  </a:cubicBezTo>
                  <a:cubicBezTo>
                    <a:pt x="1947794" y="814789"/>
                    <a:pt x="1642585" y="587454"/>
                    <a:pt x="1382833" y="575744"/>
                  </a:cubicBezTo>
                  <a:cubicBezTo>
                    <a:pt x="1322890" y="573042"/>
                    <a:pt x="1265368" y="581823"/>
                    <a:pt x="1214766" y="600873"/>
                  </a:cubicBezTo>
                  <a:cubicBezTo>
                    <a:pt x="1134096" y="619227"/>
                    <a:pt x="996615" y="685867"/>
                    <a:pt x="898814" y="685867"/>
                  </a:cubicBezTo>
                  <a:cubicBezTo>
                    <a:pt x="825776" y="681035"/>
                    <a:pt x="696845" y="624112"/>
                    <a:pt x="627957" y="600873"/>
                  </a:cubicBezTo>
                  <a:cubicBezTo>
                    <a:pt x="585346" y="584831"/>
                    <a:pt x="537827" y="576071"/>
                    <a:pt x="488093" y="575323"/>
                  </a:cubicBezTo>
                  <a:close/>
                  <a:moveTo>
                    <a:pt x="492096" y="0"/>
                  </a:moveTo>
                  <a:cubicBezTo>
                    <a:pt x="474634" y="292100"/>
                    <a:pt x="711965" y="562768"/>
                    <a:pt x="968346" y="540543"/>
                  </a:cubicBezTo>
                  <a:cubicBezTo>
                    <a:pt x="947708" y="119855"/>
                    <a:pt x="619890" y="25399"/>
                    <a:pt x="4920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31684" fontAlgn="auto">
                <a:spcBef>
                  <a:spcPts val="0"/>
                </a:spcBef>
                <a:spcAft>
                  <a:spcPts val="0"/>
                </a:spcAft>
              </a:pPr>
              <a:endParaRPr lang="en-US" sz="1800" dirty="0">
                <a:ln>
                  <a:solidFill>
                    <a:srgbClr val="FFFFFF">
                      <a:alpha val="0"/>
                    </a:srgbClr>
                  </a:solidFill>
                </a:ln>
                <a:solidFill>
                  <a:srgbClr val="FFFFFF"/>
                </a:solidFill>
              </a:endParaRPr>
            </a:p>
          </p:txBody>
        </p:sp>
      </p:grpSp>
      <p:grpSp>
        <p:nvGrpSpPr>
          <p:cNvPr id="54" name="Group 53"/>
          <p:cNvGrpSpPr/>
          <p:nvPr/>
        </p:nvGrpSpPr>
        <p:grpSpPr>
          <a:xfrm>
            <a:off x="2022099" y="3761360"/>
            <a:ext cx="528638" cy="898525"/>
            <a:chOff x="2494768" y="3697288"/>
            <a:chExt cx="528638" cy="898525"/>
          </a:xfrm>
        </p:grpSpPr>
        <p:grpSp>
          <p:nvGrpSpPr>
            <p:cNvPr id="44" name="Group 142"/>
            <p:cNvGrpSpPr>
              <a:grpSpLocks noChangeAspect="1"/>
            </p:cNvGrpSpPr>
            <p:nvPr/>
          </p:nvGrpSpPr>
          <p:grpSpPr bwMode="auto">
            <a:xfrm>
              <a:off x="2494768" y="3697288"/>
              <a:ext cx="528638" cy="898525"/>
              <a:chOff x="1246" y="2329"/>
              <a:chExt cx="333" cy="566"/>
            </a:xfrm>
          </p:grpSpPr>
          <p:sp>
            <p:nvSpPr>
              <p:cNvPr id="45" name="AutoShape 141"/>
              <p:cNvSpPr>
                <a:spLocks noChangeAspect="1" noChangeArrowheads="1" noTextEdit="1"/>
              </p:cNvSpPr>
              <p:nvPr/>
            </p:nvSpPr>
            <p:spPr bwMode="auto">
              <a:xfrm>
                <a:off x="1246" y="2330"/>
                <a:ext cx="331" cy="5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43"/>
              <p:cNvSpPr>
                <a:spLocks/>
              </p:cNvSpPr>
              <p:nvPr/>
            </p:nvSpPr>
            <p:spPr bwMode="auto">
              <a:xfrm>
                <a:off x="1248" y="2329"/>
                <a:ext cx="331" cy="566"/>
              </a:xfrm>
              <a:custGeom>
                <a:avLst/>
                <a:gdLst>
                  <a:gd name="T0" fmla="*/ 205 w 219"/>
                  <a:gd name="T1" fmla="*/ 0 h 377"/>
                  <a:gd name="T2" fmla="*/ 14 w 219"/>
                  <a:gd name="T3" fmla="*/ 0 h 377"/>
                  <a:gd name="T4" fmla="*/ 0 w 219"/>
                  <a:gd name="T5" fmla="*/ 14 h 377"/>
                  <a:gd name="T6" fmla="*/ 0 w 219"/>
                  <a:gd name="T7" fmla="*/ 362 h 377"/>
                  <a:gd name="T8" fmla="*/ 14 w 219"/>
                  <a:gd name="T9" fmla="*/ 377 h 377"/>
                  <a:gd name="T10" fmla="*/ 205 w 219"/>
                  <a:gd name="T11" fmla="*/ 377 h 377"/>
                  <a:gd name="T12" fmla="*/ 219 w 219"/>
                  <a:gd name="T13" fmla="*/ 362 h 377"/>
                  <a:gd name="T14" fmla="*/ 219 w 219"/>
                  <a:gd name="T15" fmla="*/ 14 h 377"/>
                  <a:gd name="T16" fmla="*/ 205 w 219"/>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77">
                    <a:moveTo>
                      <a:pt x="205" y="0"/>
                    </a:moveTo>
                    <a:cubicBezTo>
                      <a:pt x="14" y="0"/>
                      <a:pt x="14" y="0"/>
                      <a:pt x="14" y="0"/>
                    </a:cubicBezTo>
                    <a:cubicBezTo>
                      <a:pt x="7" y="0"/>
                      <a:pt x="0" y="6"/>
                      <a:pt x="0" y="14"/>
                    </a:cubicBezTo>
                    <a:cubicBezTo>
                      <a:pt x="0" y="362"/>
                      <a:pt x="0" y="362"/>
                      <a:pt x="0" y="362"/>
                    </a:cubicBezTo>
                    <a:cubicBezTo>
                      <a:pt x="0" y="370"/>
                      <a:pt x="7" y="377"/>
                      <a:pt x="14" y="377"/>
                    </a:cubicBezTo>
                    <a:cubicBezTo>
                      <a:pt x="205" y="377"/>
                      <a:pt x="205" y="377"/>
                      <a:pt x="205" y="377"/>
                    </a:cubicBezTo>
                    <a:cubicBezTo>
                      <a:pt x="212" y="377"/>
                      <a:pt x="219" y="370"/>
                      <a:pt x="219" y="362"/>
                    </a:cubicBezTo>
                    <a:cubicBezTo>
                      <a:pt x="219" y="14"/>
                      <a:pt x="219" y="14"/>
                      <a:pt x="219" y="14"/>
                    </a:cubicBezTo>
                    <a:cubicBezTo>
                      <a:pt x="219" y="6"/>
                      <a:pt x="212" y="0"/>
                      <a:pt x="20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Rectangle 144"/>
              <p:cNvSpPr>
                <a:spLocks noChangeArrowheads="1"/>
              </p:cNvSpPr>
              <p:nvPr/>
            </p:nvSpPr>
            <p:spPr bwMode="auto">
              <a:xfrm>
                <a:off x="1279" y="2360"/>
                <a:ext cx="266" cy="44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Rectangle 145"/>
              <p:cNvSpPr>
                <a:spLocks noChangeArrowheads="1"/>
              </p:cNvSpPr>
              <p:nvPr/>
            </p:nvSpPr>
            <p:spPr bwMode="auto">
              <a:xfrm>
                <a:off x="1279" y="2360"/>
                <a:ext cx="266" cy="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46"/>
              <p:cNvSpPr>
                <a:spLocks noChangeArrowheads="1"/>
              </p:cNvSpPr>
              <p:nvPr/>
            </p:nvSpPr>
            <p:spPr bwMode="auto">
              <a:xfrm>
                <a:off x="1390" y="2829"/>
                <a:ext cx="34" cy="3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47"/>
              <p:cNvSpPr>
                <a:spLocks noChangeArrowheads="1"/>
              </p:cNvSpPr>
              <p:nvPr/>
            </p:nvSpPr>
            <p:spPr bwMode="auto">
              <a:xfrm>
                <a:off x="1446" y="2838"/>
                <a:ext cx="16"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48"/>
              <p:cNvSpPr>
                <a:spLocks noChangeArrowheads="1"/>
              </p:cNvSpPr>
              <p:nvPr/>
            </p:nvSpPr>
            <p:spPr bwMode="auto">
              <a:xfrm>
                <a:off x="1350" y="2838"/>
                <a:ext cx="17" cy="1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Freeform 150"/>
              <p:cNvSpPr>
                <a:spLocks/>
              </p:cNvSpPr>
              <p:nvPr/>
            </p:nvSpPr>
            <p:spPr bwMode="auto">
              <a:xfrm>
                <a:off x="1279" y="2360"/>
                <a:ext cx="266" cy="447"/>
              </a:xfrm>
              <a:custGeom>
                <a:avLst/>
                <a:gdLst>
                  <a:gd name="T0" fmla="*/ 266 w 266"/>
                  <a:gd name="T1" fmla="*/ 0 h 447"/>
                  <a:gd name="T2" fmla="*/ 266 w 266"/>
                  <a:gd name="T3" fmla="*/ 0 h 447"/>
                  <a:gd name="T4" fmla="*/ 0 w 266"/>
                  <a:gd name="T5" fmla="*/ 447 h 447"/>
                  <a:gd name="T6" fmla="*/ 266 w 266"/>
                  <a:gd name="T7" fmla="*/ 447 h 447"/>
                  <a:gd name="T8" fmla="*/ 266 w 266"/>
                  <a:gd name="T9" fmla="*/ 0 h 447"/>
                </a:gdLst>
                <a:ahLst/>
                <a:cxnLst>
                  <a:cxn ang="0">
                    <a:pos x="T0" y="T1"/>
                  </a:cxn>
                  <a:cxn ang="0">
                    <a:pos x="T2" y="T3"/>
                  </a:cxn>
                  <a:cxn ang="0">
                    <a:pos x="T4" y="T5"/>
                  </a:cxn>
                  <a:cxn ang="0">
                    <a:pos x="T6" y="T7"/>
                  </a:cxn>
                  <a:cxn ang="0">
                    <a:pos x="T8" y="T9"/>
                  </a:cxn>
                </a:cxnLst>
                <a:rect l="0" t="0" r="r" b="b"/>
                <a:pathLst>
                  <a:path w="266" h="447">
                    <a:moveTo>
                      <a:pt x="266" y="0"/>
                    </a:moveTo>
                    <a:lnTo>
                      <a:pt x="266" y="0"/>
                    </a:lnTo>
                    <a:lnTo>
                      <a:pt x="0" y="447"/>
                    </a:lnTo>
                    <a:lnTo>
                      <a:pt x="266" y="447"/>
                    </a:lnTo>
                    <a:lnTo>
                      <a:pt x="26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05" name="Freeform 14"/>
            <p:cNvSpPr>
              <a:spLocks noEditPoints="1"/>
            </p:cNvSpPr>
            <p:nvPr/>
          </p:nvSpPr>
          <p:spPr bwMode="auto">
            <a:xfrm>
              <a:off x="2621757" y="3959579"/>
              <a:ext cx="267471" cy="284575"/>
            </a:xfrm>
            <a:custGeom>
              <a:avLst/>
              <a:gdLst>
                <a:gd name="T0" fmla="*/ 52 w 117"/>
                <a:gd name="T1" fmla="*/ 9 h 117"/>
                <a:gd name="T2" fmla="*/ 117 w 117"/>
                <a:gd name="T3" fmla="*/ 0 h 117"/>
                <a:gd name="T4" fmla="*/ 117 w 117"/>
                <a:gd name="T5" fmla="*/ 57 h 117"/>
                <a:gd name="T6" fmla="*/ 52 w 117"/>
                <a:gd name="T7" fmla="*/ 57 h 117"/>
                <a:gd name="T8" fmla="*/ 52 w 117"/>
                <a:gd name="T9" fmla="*/ 9 h 117"/>
                <a:gd name="T10" fmla="*/ 52 w 117"/>
                <a:gd name="T11" fmla="*/ 9 h 117"/>
                <a:gd name="T12" fmla="*/ 50 w 117"/>
                <a:gd name="T13" fmla="*/ 57 h 117"/>
                <a:gd name="T14" fmla="*/ 50 w 117"/>
                <a:gd name="T15" fmla="*/ 9 h 117"/>
                <a:gd name="T16" fmla="*/ 0 w 117"/>
                <a:gd name="T17" fmla="*/ 16 h 117"/>
                <a:gd name="T18" fmla="*/ 0 w 117"/>
                <a:gd name="T19" fmla="*/ 57 h 117"/>
                <a:gd name="T20" fmla="*/ 50 w 117"/>
                <a:gd name="T21" fmla="*/ 57 h 117"/>
                <a:gd name="T22" fmla="*/ 50 w 117"/>
                <a:gd name="T23" fmla="*/ 57 h 117"/>
                <a:gd name="T24" fmla="*/ 52 w 117"/>
                <a:gd name="T25" fmla="*/ 59 h 117"/>
                <a:gd name="T26" fmla="*/ 52 w 117"/>
                <a:gd name="T27" fmla="*/ 108 h 117"/>
                <a:gd name="T28" fmla="*/ 117 w 117"/>
                <a:gd name="T29" fmla="*/ 117 h 117"/>
                <a:gd name="T30" fmla="*/ 117 w 117"/>
                <a:gd name="T31" fmla="*/ 59 h 117"/>
                <a:gd name="T32" fmla="*/ 52 w 117"/>
                <a:gd name="T33" fmla="*/ 59 h 117"/>
                <a:gd name="T34" fmla="*/ 52 w 117"/>
                <a:gd name="T35" fmla="*/ 59 h 117"/>
                <a:gd name="T36" fmla="*/ 50 w 117"/>
                <a:gd name="T37" fmla="*/ 59 h 117"/>
                <a:gd name="T38" fmla="*/ 0 w 117"/>
                <a:gd name="T39" fmla="*/ 59 h 117"/>
                <a:gd name="T40" fmla="*/ 0 w 117"/>
                <a:gd name="T41" fmla="*/ 100 h 117"/>
                <a:gd name="T42" fmla="*/ 50 w 117"/>
                <a:gd name="T43" fmla="*/ 107 h 117"/>
                <a:gd name="T44" fmla="*/ 50 w 117"/>
                <a:gd name="T45" fmla="*/ 59 h 117"/>
                <a:gd name="T46" fmla="*/ 50 w 117"/>
                <a:gd name="T47" fmla="*/ 59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7" h="117">
                  <a:moveTo>
                    <a:pt x="52" y="9"/>
                  </a:moveTo>
                  <a:cubicBezTo>
                    <a:pt x="117" y="0"/>
                    <a:pt x="117" y="0"/>
                    <a:pt x="117" y="0"/>
                  </a:cubicBezTo>
                  <a:cubicBezTo>
                    <a:pt x="117" y="57"/>
                    <a:pt x="117" y="57"/>
                    <a:pt x="117" y="57"/>
                  </a:cubicBezTo>
                  <a:cubicBezTo>
                    <a:pt x="52" y="57"/>
                    <a:pt x="52" y="57"/>
                    <a:pt x="52" y="57"/>
                  </a:cubicBezTo>
                  <a:cubicBezTo>
                    <a:pt x="52" y="9"/>
                    <a:pt x="52" y="9"/>
                    <a:pt x="52" y="9"/>
                  </a:cubicBezTo>
                  <a:cubicBezTo>
                    <a:pt x="52" y="9"/>
                    <a:pt x="52" y="9"/>
                    <a:pt x="52" y="9"/>
                  </a:cubicBezTo>
                  <a:close/>
                  <a:moveTo>
                    <a:pt x="50" y="57"/>
                  </a:moveTo>
                  <a:cubicBezTo>
                    <a:pt x="50" y="9"/>
                    <a:pt x="50" y="9"/>
                    <a:pt x="50" y="9"/>
                  </a:cubicBezTo>
                  <a:cubicBezTo>
                    <a:pt x="0" y="16"/>
                    <a:pt x="0" y="16"/>
                    <a:pt x="0" y="16"/>
                  </a:cubicBezTo>
                  <a:cubicBezTo>
                    <a:pt x="0" y="57"/>
                    <a:pt x="0" y="57"/>
                    <a:pt x="0" y="57"/>
                  </a:cubicBezTo>
                  <a:cubicBezTo>
                    <a:pt x="50" y="57"/>
                    <a:pt x="50" y="57"/>
                    <a:pt x="50" y="57"/>
                  </a:cubicBezTo>
                  <a:cubicBezTo>
                    <a:pt x="50" y="57"/>
                    <a:pt x="50" y="57"/>
                    <a:pt x="50" y="57"/>
                  </a:cubicBezTo>
                  <a:close/>
                  <a:moveTo>
                    <a:pt x="52" y="59"/>
                  </a:moveTo>
                  <a:cubicBezTo>
                    <a:pt x="52" y="108"/>
                    <a:pt x="52" y="108"/>
                    <a:pt x="52" y="108"/>
                  </a:cubicBezTo>
                  <a:cubicBezTo>
                    <a:pt x="117" y="117"/>
                    <a:pt x="117" y="117"/>
                    <a:pt x="117" y="117"/>
                  </a:cubicBezTo>
                  <a:cubicBezTo>
                    <a:pt x="117" y="59"/>
                    <a:pt x="117" y="59"/>
                    <a:pt x="117" y="59"/>
                  </a:cubicBezTo>
                  <a:cubicBezTo>
                    <a:pt x="52" y="59"/>
                    <a:pt x="52" y="59"/>
                    <a:pt x="52" y="59"/>
                  </a:cubicBezTo>
                  <a:cubicBezTo>
                    <a:pt x="52" y="59"/>
                    <a:pt x="52" y="59"/>
                    <a:pt x="52" y="59"/>
                  </a:cubicBezTo>
                  <a:close/>
                  <a:moveTo>
                    <a:pt x="50" y="59"/>
                  </a:moveTo>
                  <a:cubicBezTo>
                    <a:pt x="0" y="59"/>
                    <a:pt x="0" y="59"/>
                    <a:pt x="0" y="59"/>
                  </a:cubicBezTo>
                  <a:cubicBezTo>
                    <a:pt x="0" y="100"/>
                    <a:pt x="0" y="100"/>
                    <a:pt x="0" y="100"/>
                  </a:cubicBezTo>
                  <a:cubicBezTo>
                    <a:pt x="50" y="107"/>
                    <a:pt x="50" y="107"/>
                    <a:pt x="50" y="107"/>
                  </a:cubicBezTo>
                  <a:cubicBezTo>
                    <a:pt x="50" y="59"/>
                    <a:pt x="50" y="59"/>
                    <a:pt x="50" y="59"/>
                  </a:cubicBezTo>
                  <a:cubicBezTo>
                    <a:pt x="50" y="59"/>
                    <a:pt x="50" y="59"/>
                    <a:pt x="50" y="59"/>
                  </a:cubicBezTo>
                  <a:close/>
                </a:path>
              </a:pathLst>
            </a:custGeom>
            <a:solidFill>
              <a:srgbClr val="515151"/>
            </a:solidFill>
            <a:ln>
              <a:noFill/>
            </a:ln>
            <a:extLst/>
          </p:spPr>
          <p:txBody>
            <a:bodyPr vert="horz" wrap="square" lIns="93247" tIns="46623" rIns="93247" bIns="46623" numCol="1" anchor="t" anchorCtr="0" compatLnSpc="1">
              <a:prstTxWarp prst="textNoShape">
                <a:avLst/>
              </a:prstTxWarp>
            </a:bodyPr>
            <a:lstStyle/>
            <a:p>
              <a:pPr defTabSz="684942" fontAlgn="auto">
                <a:spcBef>
                  <a:spcPts val="0"/>
                </a:spcBef>
                <a:spcAft>
                  <a:spcPts val="0"/>
                </a:spcAft>
              </a:pPr>
              <a:endParaRPr lang="en-US" sz="1399" dirty="0">
                <a:ln>
                  <a:solidFill>
                    <a:srgbClr val="FFFFFF">
                      <a:alpha val="0"/>
                    </a:srgbClr>
                  </a:solidFill>
                </a:ln>
                <a:gradFill>
                  <a:gsLst>
                    <a:gs pos="0">
                      <a:srgbClr val="FFFFFF">
                        <a:lumMod val="0"/>
                        <a:lumOff val="100000"/>
                      </a:srgbClr>
                    </a:gs>
                    <a:gs pos="100000">
                      <a:srgbClr val="FFFFFF">
                        <a:lumMod val="0"/>
                        <a:lumOff val="100000"/>
                      </a:srgbClr>
                    </a:gs>
                  </a:gsLst>
                  <a:lin ang="5400000" scaled="0"/>
                </a:gradFill>
                <a:latin typeface="Segoe UI"/>
                <a:ea typeface="+mn-ea"/>
                <a:cs typeface="+mn-cs"/>
              </a:endParaRPr>
            </a:p>
          </p:txBody>
        </p:sp>
      </p:grpSp>
      <p:grpSp>
        <p:nvGrpSpPr>
          <p:cNvPr id="62" name="Group 61"/>
          <p:cNvGrpSpPr/>
          <p:nvPr/>
        </p:nvGrpSpPr>
        <p:grpSpPr>
          <a:xfrm>
            <a:off x="2022099" y="2802510"/>
            <a:ext cx="528637" cy="901700"/>
            <a:chOff x="1966131" y="2586038"/>
            <a:chExt cx="528637" cy="901700"/>
          </a:xfrm>
        </p:grpSpPr>
        <p:sp>
          <p:nvSpPr>
            <p:cNvPr id="23" name="Rectangle 134"/>
            <p:cNvSpPr>
              <a:spLocks noChangeArrowheads="1"/>
            </p:cNvSpPr>
            <p:nvPr/>
          </p:nvSpPr>
          <p:spPr bwMode="auto">
            <a:xfrm>
              <a:off x="2035174" y="2635251"/>
              <a:ext cx="425449"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3" name="Freeform 139"/>
            <p:cNvSpPr>
              <a:spLocks/>
            </p:cNvSpPr>
            <p:nvPr/>
          </p:nvSpPr>
          <p:spPr bwMode="auto">
            <a:xfrm>
              <a:off x="2035174" y="2635251"/>
              <a:ext cx="425449" cy="711200"/>
            </a:xfrm>
            <a:custGeom>
              <a:avLst/>
              <a:gdLst>
                <a:gd name="T0" fmla="*/ 268 w 268"/>
                <a:gd name="T1" fmla="*/ 0 h 448"/>
                <a:gd name="T2" fmla="*/ 268 w 268"/>
                <a:gd name="T3" fmla="*/ 0 h 448"/>
                <a:gd name="T4" fmla="*/ 0 w 268"/>
                <a:gd name="T5" fmla="*/ 448 h 448"/>
                <a:gd name="T6" fmla="*/ 268 w 268"/>
                <a:gd name="T7" fmla="*/ 448 h 448"/>
                <a:gd name="T8" fmla="*/ 268 w 268"/>
                <a:gd name="T9" fmla="*/ 0 h 448"/>
              </a:gdLst>
              <a:ahLst/>
              <a:cxnLst>
                <a:cxn ang="0">
                  <a:pos x="T0" y="T1"/>
                </a:cxn>
                <a:cxn ang="0">
                  <a:pos x="T2" y="T3"/>
                </a:cxn>
                <a:cxn ang="0">
                  <a:pos x="T4" y="T5"/>
                </a:cxn>
                <a:cxn ang="0">
                  <a:pos x="T6" y="T7"/>
                </a:cxn>
                <a:cxn ang="0">
                  <a:pos x="T8" y="T9"/>
                </a:cxn>
              </a:cxnLst>
              <a:rect l="0" t="0" r="r" b="b"/>
              <a:pathLst>
                <a:path w="268" h="448">
                  <a:moveTo>
                    <a:pt x="268" y="0"/>
                  </a:moveTo>
                  <a:lnTo>
                    <a:pt x="268" y="0"/>
                  </a:lnTo>
                  <a:lnTo>
                    <a:pt x="0" y="448"/>
                  </a:lnTo>
                  <a:lnTo>
                    <a:pt x="268" y="448"/>
                  </a:lnTo>
                  <a:lnTo>
                    <a:pt x="26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4" name="Group 33"/>
            <p:cNvGrpSpPr/>
            <p:nvPr/>
          </p:nvGrpSpPr>
          <p:grpSpPr>
            <a:xfrm>
              <a:off x="1966131" y="2586038"/>
              <a:ext cx="528637" cy="901700"/>
              <a:chOff x="1985125" y="2586038"/>
              <a:chExt cx="528637" cy="901700"/>
            </a:xfrm>
          </p:grpSpPr>
          <p:sp>
            <p:nvSpPr>
              <p:cNvPr id="21" name="Freeform 132"/>
              <p:cNvSpPr>
                <a:spLocks/>
              </p:cNvSpPr>
              <p:nvPr/>
            </p:nvSpPr>
            <p:spPr bwMode="auto">
              <a:xfrm>
                <a:off x="1985125" y="2586038"/>
                <a:ext cx="528637" cy="901700"/>
              </a:xfrm>
              <a:custGeom>
                <a:avLst/>
                <a:gdLst>
                  <a:gd name="T0" fmla="*/ 205 w 219"/>
                  <a:gd name="T1" fmla="*/ 0 h 377"/>
                  <a:gd name="T2" fmla="*/ 14 w 219"/>
                  <a:gd name="T3" fmla="*/ 0 h 377"/>
                  <a:gd name="T4" fmla="*/ 0 w 219"/>
                  <a:gd name="T5" fmla="*/ 14 h 377"/>
                  <a:gd name="T6" fmla="*/ 0 w 219"/>
                  <a:gd name="T7" fmla="*/ 362 h 377"/>
                  <a:gd name="T8" fmla="*/ 14 w 219"/>
                  <a:gd name="T9" fmla="*/ 377 h 377"/>
                  <a:gd name="T10" fmla="*/ 205 w 219"/>
                  <a:gd name="T11" fmla="*/ 377 h 377"/>
                  <a:gd name="T12" fmla="*/ 219 w 219"/>
                  <a:gd name="T13" fmla="*/ 362 h 377"/>
                  <a:gd name="T14" fmla="*/ 219 w 219"/>
                  <a:gd name="T15" fmla="*/ 14 h 377"/>
                  <a:gd name="T16" fmla="*/ 205 w 219"/>
                  <a:gd name="T17" fmla="*/ 0 h 3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9" h="377">
                    <a:moveTo>
                      <a:pt x="205" y="0"/>
                    </a:moveTo>
                    <a:cubicBezTo>
                      <a:pt x="14" y="0"/>
                      <a:pt x="14" y="0"/>
                      <a:pt x="14" y="0"/>
                    </a:cubicBezTo>
                    <a:cubicBezTo>
                      <a:pt x="7" y="0"/>
                      <a:pt x="0" y="6"/>
                      <a:pt x="0" y="14"/>
                    </a:cubicBezTo>
                    <a:cubicBezTo>
                      <a:pt x="0" y="362"/>
                      <a:pt x="0" y="362"/>
                      <a:pt x="0" y="362"/>
                    </a:cubicBezTo>
                    <a:cubicBezTo>
                      <a:pt x="0" y="370"/>
                      <a:pt x="7" y="377"/>
                      <a:pt x="14" y="377"/>
                    </a:cubicBezTo>
                    <a:cubicBezTo>
                      <a:pt x="205" y="377"/>
                      <a:pt x="205" y="377"/>
                      <a:pt x="205" y="377"/>
                    </a:cubicBezTo>
                    <a:cubicBezTo>
                      <a:pt x="212" y="377"/>
                      <a:pt x="219" y="370"/>
                      <a:pt x="219" y="362"/>
                    </a:cubicBezTo>
                    <a:cubicBezTo>
                      <a:pt x="219" y="14"/>
                      <a:pt x="219" y="14"/>
                      <a:pt x="219" y="14"/>
                    </a:cubicBezTo>
                    <a:cubicBezTo>
                      <a:pt x="219" y="6"/>
                      <a:pt x="212" y="0"/>
                      <a:pt x="205" y="0"/>
                    </a:cubicBezTo>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Rectangle 133"/>
              <p:cNvSpPr>
                <a:spLocks noChangeArrowheads="1"/>
              </p:cNvSpPr>
              <p:nvPr/>
            </p:nvSpPr>
            <p:spPr bwMode="auto">
              <a:xfrm>
                <a:off x="2034338" y="2635251"/>
                <a:ext cx="425449" cy="7112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4"/>
              <p:cNvSpPr/>
              <p:nvPr/>
            </p:nvSpPr>
            <p:spPr bwMode="auto">
              <a:xfrm>
                <a:off x="2135641" y="2846260"/>
                <a:ext cx="222842" cy="274062"/>
              </a:xfrm>
              <a:custGeom>
                <a:avLst/>
                <a:gdLst/>
                <a:ahLst/>
                <a:cxnLst/>
                <a:rect l="l" t="t" r="r" b="b"/>
                <a:pathLst>
                  <a:path w="1747578" h="2149246">
                    <a:moveTo>
                      <a:pt x="302203" y="735737"/>
                    </a:moveTo>
                    <a:lnTo>
                      <a:pt x="1445203" y="735737"/>
                    </a:lnTo>
                    <a:lnTo>
                      <a:pt x="1445203" y="1520085"/>
                    </a:lnTo>
                    <a:cubicBezTo>
                      <a:pt x="1445203" y="1632311"/>
                      <a:pt x="1359911" y="1723289"/>
                      <a:pt x="1254699" y="1723289"/>
                    </a:cubicBezTo>
                    <a:lnTo>
                      <a:pt x="1205230" y="1723289"/>
                    </a:lnTo>
                    <a:lnTo>
                      <a:pt x="1205230" y="2013356"/>
                    </a:lnTo>
                    <a:cubicBezTo>
                      <a:pt x="1205230" y="2088406"/>
                      <a:pt x="1144390" y="2149246"/>
                      <a:pt x="1069340" y="2149246"/>
                    </a:cubicBezTo>
                    <a:cubicBezTo>
                      <a:pt x="994290" y="2149246"/>
                      <a:pt x="933450" y="2088406"/>
                      <a:pt x="933450" y="2013356"/>
                    </a:cubicBezTo>
                    <a:lnTo>
                      <a:pt x="933450" y="1723289"/>
                    </a:lnTo>
                    <a:lnTo>
                      <a:pt x="799241" y="1723289"/>
                    </a:lnTo>
                    <a:lnTo>
                      <a:pt x="799241" y="2013356"/>
                    </a:lnTo>
                    <a:cubicBezTo>
                      <a:pt x="799241" y="2088406"/>
                      <a:pt x="738401" y="2149246"/>
                      <a:pt x="663351" y="2149246"/>
                    </a:cubicBezTo>
                    <a:cubicBezTo>
                      <a:pt x="588301" y="2149246"/>
                      <a:pt x="527461" y="2088406"/>
                      <a:pt x="527461" y="2013356"/>
                    </a:cubicBezTo>
                    <a:lnTo>
                      <a:pt x="527461" y="1723289"/>
                    </a:lnTo>
                    <a:lnTo>
                      <a:pt x="492707" y="1723289"/>
                    </a:lnTo>
                    <a:cubicBezTo>
                      <a:pt x="387495" y="1723289"/>
                      <a:pt x="302203" y="1632311"/>
                      <a:pt x="302203" y="1520085"/>
                    </a:cubicBezTo>
                    <a:close/>
                    <a:moveTo>
                      <a:pt x="1611688" y="697637"/>
                    </a:moveTo>
                    <a:cubicBezTo>
                      <a:pt x="1686738" y="697637"/>
                      <a:pt x="1747578" y="758477"/>
                      <a:pt x="1747578" y="833527"/>
                    </a:cubicBezTo>
                    <a:lnTo>
                      <a:pt x="1747578" y="1354862"/>
                    </a:lnTo>
                    <a:cubicBezTo>
                      <a:pt x="1747578" y="1429912"/>
                      <a:pt x="1686738" y="1490752"/>
                      <a:pt x="1611688" y="1490752"/>
                    </a:cubicBezTo>
                    <a:cubicBezTo>
                      <a:pt x="1536638" y="1490752"/>
                      <a:pt x="1475798" y="1429912"/>
                      <a:pt x="1475798" y="1354862"/>
                    </a:cubicBezTo>
                    <a:lnTo>
                      <a:pt x="1475798" y="833527"/>
                    </a:lnTo>
                    <a:cubicBezTo>
                      <a:pt x="1475798" y="758477"/>
                      <a:pt x="1536638" y="697637"/>
                      <a:pt x="1611688" y="697637"/>
                    </a:cubicBezTo>
                    <a:close/>
                    <a:moveTo>
                      <a:pt x="135890" y="697637"/>
                    </a:moveTo>
                    <a:cubicBezTo>
                      <a:pt x="210940" y="697637"/>
                      <a:pt x="271780" y="758477"/>
                      <a:pt x="271780" y="833527"/>
                    </a:cubicBezTo>
                    <a:lnTo>
                      <a:pt x="271780" y="1354862"/>
                    </a:lnTo>
                    <a:cubicBezTo>
                      <a:pt x="271780" y="1429912"/>
                      <a:pt x="210940" y="1490752"/>
                      <a:pt x="135890" y="1490752"/>
                    </a:cubicBezTo>
                    <a:cubicBezTo>
                      <a:pt x="60840" y="1490752"/>
                      <a:pt x="0" y="1429912"/>
                      <a:pt x="0" y="1354862"/>
                    </a:cubicBezTo>
                    <a:lnTo>
                      <a:pt x="0" y="833527"/>
                    </a:lnTo>
                    <a:cubicBezTo>
                      <a:pt x="0" y="758477"/>
                      <a:pt x="60840" y="697637"/>
                      <a:pt x="135890" y="697637"/>
                    </a:cubicBezTo>
                    <a:close/>
                    <a:moveTo>
                      <a:pt x="1115060" y="402743"/>
                    </a:moveTo>
                    <a:cubicBezTo>
                      <a:pt x="1089810" y="402743"/>
                      <a:pt x="1069340" y="423213"/>
                      <a:pt x="1069340" y="448463"/>
                    </a:cubicBezTo>
                    <a:cubicBezTo>
                      <a:pt x="1069340" y="473713"/>
                      <a:pt x="1089810" y="494183"/>
                      <a:pt x="1115060" y="494183"/>
                    </a:cubicBezTo>
                    <a:cubicBezTo>
                      <a:pt x="1140310" y="494183"/>
                      <a:pt x="1160780" y="473713"/>
                      <a:pt x="1160780" y="448463"/>
                    </a:cubicBezTo>
                    <a:cubicBezTo>
                      <a:pt x="1160780" y="423213"/>
                      <a:pt x="1140310" y="402743"/>
                      <a:pt x="1115060" y="402743"/>
                    </a:cubicBezTo>
                    <a:close/>
                    <a:moveTo>
                      <a:pt x="617631" y="402743"/>
                    </a:moveTo>
                    <a:cubicBezTo>
                      <a:pt x="592381" y="402743"/>
                      <a:pt x="571911" y="423213"/>
                      <a:pt x="571911" y="448463"/>
                    </a:cubicBezTo>
                    <a:cubicBezTo>
                      <a:pt x="571911" y="473713"/>
                      <a:pt x="592381" y="494183"/>
                      <a:pt x="617631" y="494183"/>
                    </a:cubicBezTo>
                    <a:cubicBezTo>
                      <a:pt x="642881" y="494183"/>
                      <a:pt x="663351" y="473713"/>
                      <a:pt x="663351" y="448463"/>
                    </a:cubicBezTo>
                    <a:cubicBezTo>
                      <a:pt x="663351" y="423213"/>
                      <a:pt x="642881" y="402743"/>
                      <a:pt x="617631" y="402743"/>
                    </a:cubicBezTo>
                    <a:close/>
                    <a:moveTo>
                      <a:pt x="503712" y="1331"/>
                    </a:moveTo>
                    <a:cubicBezTo>
                      <a:pt x="509223" y="3295"/>
                      <a:pt x="513985" y="7361"/>
                      <a:pt x="516691" y="13064"/>
                    </a:cubicBezTo>
                    <a:lnTo>
                      <a:pt x="605714" y="200650"/>
                    </a:lnTo>
                    <a:cubicBezTo>
                      <a:pt x="686256" y="157855"/>
                      <a:pt x="778646" y="135027"/>
                      <a:pt x="876459" y="135027"/>
                    </a:cubicBezTo>
                    <a:cubicBezTo>
                      <a:pt x="970781" y="135027"/>
                      <a:pt x="1060059" y="156255"/>
                      <a:pt x="1138506" y="196288"/>
                    </a:cubicBezTo>
                    <a:lnTo>
                      <a:pt x="1225459" y="13064"/>
                    </a:lnTo>
                    <a:cubicBezTo>
                      <a:pt x="1230872" y="1658"/>
                      <a:pt x="1244507" y="-3200"/>
                      <a:pt x="1255912" y="2212"/>
                    </a:cubicBezTo>
                    <a:cubicBezTo>
                      <a:pt x="1267318" y="7625"/>
                      <a:pt x="1272177" y="21260"/>
                      <a:pt x="1266764" y="32666"/>
                    </a:cubicBezTo>
                    <a:lnTo>
                      <a:pt x="1179385" y="216788"/>
                    </a:lnTo>
                    <a:cubicBezTo>
                      <a:pt x="1345378" y="310132"/>
                      <a:pt x="1460253" y="479859"/>
                      <a:pt x="1475798" y="677317"/>
                    </a:cubicBezTo>
                    <a:lnTo>
                      <a:pt x="277120" y="677317"/>
                    </a:lnTo>
                    <a:cubicBezTo>
                      <a:pt x="292400" y="483225"/>
                      <a:pt x="403654" y="315925"/>
                      <a:pt x="564836" y="221150"/>
                    </a:cubicBezTo>
                    <a:lnTo>
                      <a:pt x="475386" y="32666"/>
                    </a:lnTo>
                    <a:cubicBezTo>
                      <a:pt x="469974" y="21260"/>
                      <a:pt x="474832" y="7625"/>
                      <a:pt x="486238" y="2213"/>
                    </a:cubicBezTo>
                    <a:cubicBezTo>
                      <a:pt x="491941" y="-494"/>
                      <a:pt x="498201" y="-633"/>
                      <a:pt x="503712" y="1331"/>
                    </a:cubicBezTo>
                    <a:close/>
                  </a:path>
                </a:pathLst>
              </a:custGeom>
              <a:solidFill>
                <a:schemeClr val="tx1"/>
              </a:solidFill>
              <a:ln>
                <a:noFill/>
              </a:ln>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32742" fontAlgn="auto">
                  <a:spcBef>
                    <a:spcPts val="0"/>
                  </a:spcBef>
                  <a:spcAft>
                    <a:spcPts val="0"/>
                  </a:spcAft>
                  <a:defRPr/>
                </a:pPr>
                <a:endParaRPr lang="en-US" sz="1800" kern="0" dirty="0">
                  <a:ln>
                    <a:solidFill>
                      <a:srgbClr val="FFFFFF">
                        <a:alpha val="0"/>
                      </a:srgbClr>
                    </a:solidFill>
                  </a:ln>
                  <a:solidFill>
                    <a:srgbClr val="FFFFFF"/>
                  </a:solidFill>
                  <a:latin typeface="Segoe UI"/>
                  <a:ea typeface="+mn-ea"/>
                  <a:cs typeface="+mn-cs"/>
                </a:endParaRPr>
              </a:p>
            </p:txBody>
          </p:sp>
        </p:grpSp>
        <p:sp>
          <p:nvSpPr>
            <p:cNvPr id="106" name="Oval 146"/>
            <p:cNvSpPr>
              <a:spLocks noChangeArrowheads="1"/>
            </p:cNvSpPr>
            <p:nvPr/>
          </p:nvSpPr>
          <p:spPr bwMode="auto">
            <a:xfrm>
              <a:off x="2203983" y="3389313"/>
              <a:ext cx="53975" cy="5556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Oval 147"/>
            <p:cNvSpPr>
              <a:spLocks noChangeArrowheads="1"/>
            </p:cNvSpPr>
            <p:nvPr/>
          </p:nvSpPr>
          <p:spPr bwMode="auto">
            <a:xfrm>
              <a:off x="2292883" y="3403601"/>
              <a:ext cx="25400"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Oval 148"/>
            <p:cNvSpPr>
              <a:spLocks noChangeArrowheads="1"/>
            </p:cNvSpPr>
            <p:nvPr/>
          </p:nvSpPr>
          <p:spPr bwMode="auto">
            <a:xfrm>
              <a:off x="2140483" y="3403601"/>
              <a:ext cx="26988" cy="26988"/>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4" name="Rectangle 63"/>
          <p:cNvSpPr/>
          <p:nvPr/>
        </p:nvSpPr>
        <p:spPr>
          <a:xfrm>
            <a:off x="2992086" y="2649981"/>
            <a:ext cx="2122082" cy="1077218"/>
          </a:xfrm>
          <a:prstGeom prst="rect">
            <a:avLst/>
          </a:prstGeom>
        </p:spPr>
        <p:txBody>
          <a:bodyPr wrap="square">
            <a:spAutoFit/>
          </a:bodyPr>
          <a:lstStyle/>
          <a:p>
            <a:pPr defTabSz="932293" fontAlgn="auto">
              <a:spcBef>
                <a:spcPts val="0"/>
              </a:spcBef>
              <a:spcAft>
                <a:spcPts val="0"/>
              </a:spcAft>
            </a:pPr>
            <a:r>
              <a:rPr lang="en-US" sz="1600" dirty="0">
                <a:solidFill>
                  <a:srgbClr val="505050"/>
                </a:solidFill>
                <a:ea typeface="Segoe UI" pitchFamily="34" charset="0"/>
                <a:cs typeface="Segoe UI Semibold" panose="020B0702040204020203" pitchFamily="34" charset="0"/>
              </a:rPr>
              <a:t>Query relational </a:t>
            </a:r>
            <a:br>
              <a:rPr lang="en-US" sz="1600" dirty="0">
                <a:solidFill>
                  <a:srgbClr val="505050"/>
                </a:solidFill>
                <a:ea typeface="Segoe UI" pitchFamily="34" charset="0"/>
                <a:cs typeface="Segoe UI Semibold" panose="020B0702040204020203" pitchFamily="34" charset="0"/>
              </a:rPr>
            </a:br>
            <a:r>
              <a:rPr lang="en-US" sz="1600" dirty="0">
                <a:solidFill>
                  <a:srgbClr val="505050"/>
                </a:solidFill>
                <a:ea typeface="Segoe UI" pitchFamily="34" charset="0"/>
                <a:cs typeface="Segoe UI Semibold" panose="020B0702040204020203" pitchFamily="34" charset="0"/>
              </a:rPr>
              <a:t>and non-relational data, on-premises and in Azure</a:t>
            </a:r>
          </a:p>
        </p:txBody>
      </p:sp>
      <p:cxnSp>
        <p:nvCxnSpPr>
          <p:cNvPr id="67" name="Straight Arrow Connector 66"/>
          <p:cNvCxnSpPr/>
          <p:nvPr/>
        </p:nvCxnSpPr>
        <p:spPr>
          <a:xfrm>
            <a:off x="2922094" y="3991503"/>
            <a:ext cx="1882727" cy="0"/>
          </a:xfrm>
          <a:prstGeom prst="straightConnector1">
            <a:avLst/>
          </a:prstGeom>
          <a:ln w="5715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1" name="Group 110"/>
          <p:cNvGrpSpPr/>
          <p:nvPr/>
        </p:nvGrpSpPr>
        <p:grpSpPr>
          <a:xfrm rot="20267722" flipH="1" flipV="1">
            <a:off x="4566944" y="3579936"/>
            <a:ext cx="955915" cy="960504"/>
            <a:chOff x="3724865" y="3416489"/>
            <a:chExt cx="988398" cy="988397"/>
          </a:xfrm>
        </p:grpSpPr>
        <p:grpSp>
          <p:nvGrpSpPr>
            <p:cNvPr id="112" name="Group 111"/>
            <p:cNvGrpSpPr/>
            <p:nvPr/>
          </p:nvGrpSpPr>
          <p:grpSpPr>
            <a:xfrm>
              <a:off x="3724865" y="3416489"/>
              <a:ext cx="988398" cy="988397"/>
              <a:chOff x="3706887" y="3169520"/>
              <a:chExt cx="988398" cy="988397"/>
            </a:xfrm>
          </p:grpSpPr>
          <p:sp>
            <p:nvSpPr>
              <p:cNvPr id="115" name="Oval 114"/>
              <p:cNvSpPr/>
              <p:nvPr/>
            </p:nvSpPr>
            <p:spPr bwMode="auto">
              <a:xfrm>
                <a:off x="3810997" y="3558943"/>
                <a:ext cx="432251" cy="432252"/>
              </a:xfrm>
              <a:prstGeom prst="ellipse">
                <a:avLst/>
              </a:prstGeom>
              <a:solidFill>
                <a:schemeClr val="bg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auto">
                  <a:lnSpc>
                    <a:spcPct val="90000"/>
                  </a:lnSpc>
                  <a:spcBef>
                    <a:spcPts val="0"/>
                  </a:spcBef>
                  <a:spcAft>
                    <a:spcPts val="0"/>
                  </a:spcAft>
                </a:pPr>
                <a:endParaRPr lang="en-US" sz="2000" b="1" dirty="0">
                  <a:solidFill>
                    <a:srgbClr val="FFFFFF"/>
                  </a:solidFill>
                  <a:latin typeface="Segoe UI Light"/>
                  <a:ea typeface="Segoe UI" pitchFamily="34" charset="0"/>
                  <a:cs typeface="Segoe UI" pitchFamily="34" charset="0"/>
                </a:endParaRPr>
              </a:p>
            </p:txBody>
          </p:sp>
          <p:sp>
            <p:nvSpPr>
              <p:cNvPr id="116" name="Freeform 115"/>
              <p:cNvSpPr>
                <a:spLocks noEditPoints="1"/>
              </p:cNvSpPr>
              <p:nvPr/>
            </p:nvSpPr>
            <p:spPr bwMode="auto">
              <a:xfrm rot="16770598">
                <a:off x="3706887" y="3169520"/>
                <a:ext cx="988397" cy="988398"/>
              </a:xfrm>
              <a:custGeom>
                <a:avLst/>
                <a:gdLst>
                  <a:gd name="T0" fmla="*/ 54 w 428"/>
                  <a:gd name="T1" fmla="*/ 53 h 428"/>
                  <a:gd name="T2" fmla="*/ 54 w 428"/>
                  <a:gd name="T3" fmla="*/ 249 h 428"/>
                  <a:gd name="T4" fmla="*/ 218 w 428"/>
                  <a:gd name="T5" fmla="*/ 272 h 428"/>
                  <a:gd name="T6" fmla="*/ 359 w 428"/>
                  <a:gd name="T7" fmla="*/ 413 h 428"/>
                  <a:gd name="T8" fmla="*/ 413 w 428"/>
                  <a:gd name="T9" fmla="*/ 413 h 428"/>
                  <a:gd name="T10" fmla="*/ 413 w 428"/>
                  <a:gd name="T11" fmla="*/ 359 h 428"/>
                  <a:gd name="T12" fmla="*/ 272 w 428"/>
                  <a:gd name="T13" fmla="*/ 218 h 428"/>
                  <a:gd name="T14" fmla="*/ 249 w 428"/>
                  <a:gd name="T15" fmla="*/ 53 h 428"/>
                  <a:gd name="T16" fmla="*/ 54 w 428"/>
                  <a:gd name="T17" fmla="*/ 53 h 428"/>
                  <a:gd name="T18" fmla="*/ 216 w 428"/>
                  <a:gd name="T19" fmla="*/ 215 h 428"/>
                  <a:gd name="T20" fmla="*/ 87 w 428"/>
                  <a:gd name="T21" fmla="*/ 215 h 428"/>
                  <a:gd name="T22" fmla="*/ 87 w 428"/>
                  <a:gd name="T23" fmla="*/ 87 h 428"/>
                  <a:gd name="T24" fmla="*/ 216 w 428"/>
                  <a:gd name="T25" fmla="*/ 87 h 428"/>
                  <a:gd name="T26" fmla="*/ 216 w 428"/>
                  <a:gd name="T27" fmla="*/ 215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28" h="428">
                    <a:moveTo>
                      <a:pt x="54" y="53"/>
                    </a:moveTo>
                    <a:cubicBezTo>
                      <a:pt x="0" y="107"/>
                      <a:pt x="0" y="195"/>
                      <a:pt x="54" y="249"/>
                    </a:cubicBezTo>
                    <a:cubicBezTo>
                      <a:pt x="98" y="293"/>
                      <a:pt x="166" y="301"/>
                      <a:pt x="218" y="272"/>
                    </a:cubicBezTo>
                    <a:cubicBezTo>
                      <a:pt x="359" y="413"/>
                      <a:pt x="359" y="413"/>
                      <a:pt x="359" y="413"/>
                    </a:cubicBezTo>
                    <a:cubicBezTo>
                      <a:pt x="374" y="428"/>
                      <a:pt x="398" y="428"/>
                      <a:pt x="413" y="413"/>
                    </a:cubicBezTo>
                    <a:cubicBezTo>
                      <a:pt x="428" y="398"/>
                      <a:pt x="428" y="374"/>
                      <a:pt x="413" y="359"/>
                    </a:cubicBezTo>
                    <a:cubicBezTo>
                      <a:pt x="272" y="218"/>
                      <a:pt x="272" y="218"/>
                      <a:pt x="272" y="218"/>
                    </a:cubicBezTo>
                    <a:cubicBezTo>
                      <a:pt x="301" y="166"/>
                      <a:pt x="294" y="98"/>
                      <a:pt x="249" y="53"/>
                    </a:cubicBezTo>
                    <a:cubicBezTo>
                      <a:pt x="195" y="0"/>
                      <a:pt x="108" y="0"/>
                      <a:pt x="54" y="53"/>
                    </a:cubicBezTo>
                    <a:close/>
                    <a:moveTo>
                      <a:pt x="216" y="215"/>
                    </a:moveTo>
                    <a:cubicBezTo>
                      <a:pt x="180" y="251"/>
                      <a:pt x="123" y="251"/>
                      <a:pt x="87" y="215"/>
                    </a:cubicBezTo>
                    <a:cubicBezTo>
                      <a:pt x="52" y="180"/>
                      <a:pt x="52" y="122"/>
                      <a:pt x="87" y="87"/>
                    </a:cubicBezTo>
                    <a:cubicBezTo>
                      <a:pt x="123" y="51"/>
                      <a:pt x="180" y="51"/>
                      <a:pt x="216" y="87"/>
                    </a:cubicBezTo>
                    <a:cubicBezTo>
                      <a:pt x="251" y="122"/>
                      <a:pt x="251" y="180"/>
                      <a:pt x="216" y="2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sp>
          <p:nvSpPr>
            <p:cNvPr id="114" name="Freeform 113"/>
            <p:cNvSpPr>
              <a:spLocks/>
            </p:cNvSpPr>
            <p:nvPr/>
          </p:nvSpPr>
          <p:spPr bwMode="auto">
            <a:xfrm rot="16770598">
              <a:off x="4245007" y="3769494"/>
              <a:ext cx="145281" cy="148436"/>
            </a:xfrm>
            <a:custGeom>
              <a:avLst/>
              <a:gdLst>
                <a:gd name="T0" fmla="*/ 0 w 64"/>
                <a:gd name="T1" fmla="*/ 54 h 68"/>
                <a:gd name="T2" fmla="*/ 54 w 64"/>
                <a:gd name="T3" fmla="*/ 0 h 68"/>
                <a:gd name="T4" fmla="*/ 64 w 64"/>
                <a:gd name="T5" fmla="*/ 10 h 68"/>
                <a:gd name="T6" fmla="*/ 15 w 64"/>
                <a:gd name="T7" fmla="*/ 68 h 68"/>
                <a:gd name="T8" fmla="*/ 0 w 64"/>
                <a:gd name="T9" fmla="*/ 54 h 68"/>
              </a:gdLst>
              <a:ahLst/>
              <a:cxnLst>
                <a:cxn ang="0">
                  <a:pos x="T0" y="T1"/>
                </a:cxn>
                <a:cxn ang="0">
                  <a:pos x="T2" y="T3"/>
                </a:cxn>
                <a:cxn ang="0">
                  <a:pos x="T4" y="T5"/>
                </a:cxn>
                <a:cxn ang="0">
                  <a:pos x="T6" y="T7"/>
                </a:cxn>
                <a:cxn ang="0">
                  <a:pos x="T8" y="T9"/>
                </a:cxn>
              </a:cxnLst>
              <a:rect l="0" t="0" r="r" b="b"/>
              <a:pathLst>
                <a:path w="64" h="68">
                  <a:moveTo>
                    <a:pt x="0" y="54"/>
                  </a:moveTo>
                  <a:cubicBezTo>
                    <a:pt x="0" y="54"/>
                    <a:pt x="42" y="29"/>
                    <a:pt x="54" y="0"/>
                  </a:cubicBezTo>
                  <a:cubicBezTo>
                    <a:pt x="64" y="10"/>
                    <a:pt x="64" y="10"/>
                    <a:pt x="64" y="10"/>
                  </a:cubicBezTo>
                  <a:cubicBezTo>
                    <a:pt x="64" y="10"/>
                    <a:pt x="48" y="46"/>
                    <a:pt x="15" y="68"/>
                  </a:cubicBezTo>
                  <a:lnTo>
                    <a:pt x="0" y="54"/>
                  </a:lnTo>
                  <a:close/>
                </a:path>
              </a:pathLst>
            </a:custGeom>
            <a:solidFill>
              <a:srgbClr val="282827">
                <a:alpha val="5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grpSp>
        <p:nvGrpSpPr>
          <p:cNvPr id="151" name="Group 150"/>
          <p:cNvGrpSpPr/>
          <p:nvPr/>
        </p:nvGrpSpPr>
        <p:grpSpPr>
          <a:xfrm>
            <a:off x="6858462" y="3398526"/>
            <a:ext cx="1097309" cy="808704"/>
            <a:chOff x="10490200" y="923926"/>
            <a:chExt cx="579437" cy="427038"/>
          </a:xfrm>
          <a:solidFill>
            <a:schemeClr val="tx2"/>
          </a:solidFill>
        </p:grpSpPr>
        <p:sp>
          <p:nvSpPr>
            <p:cNvPr id="152" name="Freeform 5"/>
            <p:cNvSpPr>
              <a:spLocks/>
            </p:cNvSpPr>
            <p:nvPr/>
          </p:nvSpPr>
          <p:spPr bwMode="auto">
            <a:xfrm>
              <a:off x="10795000" y="1246188"/>
              <a:ext cx="65087" cy="85725"/>
            </a:xfrm>
            <a:custGeom>
              <a:avLst/>
              <a:gdLst>
                <a:gd name="T0" fmla="*/ 83 w 92"/>
                <a:gd name="T1" fmla="*/ 35 h 120"/>
                <a:gd name="T2" fmla="*/ 65 w 92"/>
                <a:gd name="T3" fmla="*/ 0 h 120"/>
                <a:gd name="T4" fmla="*/ 39 w 92"/>
                <a:gd name="T5" fmla="*/ 68 h 120"/>
                <a:gd name="T6" fmla="*/ 1 w 92"/>
                <a:gd name="T7" fmla="*/ 107 h 120"/>
                <a:gd name="T8" fmla="*/ 12 w 92"/>
                <a:gd name="T9" fmla="*/ 120 h 120"/>
                <a:gd name="T10" fmla="*/ 76 w 92"/>
                <a:gd name="T11" fmla="*/ 120 h 120"/>
                <a:gd name="T12" fmla="*/ 92 w 92"/>
                <a:gd name="T13" fmla="*/ 102 h 120"/>
                <a:gd name="T14" fmla="*/ 84 w 92"/>
                <a:gd name="T15" fmla="*/ 81 h 120"/>
                <a:gd name="T16" fmla="*/ 83 w 92"/>
                <a:gd name="T17" fmla="*/ 35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2" h="120">
                  <a:moveTo>
                    <a:pt x="83" y="35"/>
                  </a:moveTo>
                  <a:cubicBezTo>
                    <a:pt x="79" y="23"/>
                    <a:pt x="65" y="0"/>
                    <a:pt x="65" y="0"/>
                  </a:cubicBezTo>
                  <a:cubicBezTo>
                    <a:pt x="65" y="0"/>
                    <a:pt x="62" y="34"/>
                    <a:pt x="39" y="68"/>
                  </a:cubicBezTo>
                  <a:cubicBezTo>
                    <a:pt x="16" y="102"/>
                    <a:pt x="1" y="107"/>
                    <a:pt x="1" y="107"/>
                  </a:cubicBezTo>
                  <a:cubicBezTo>
                    <a:pt x="1" y="107"/>
                    <a:pt x="0" y="118"/>
                    <a:pt x="12" y="120"/>
                  </a:cubicBezTo>
                  <a:cubicBezTo>
                    <a:pt x="16" y="120"/>
                    <a:pt x="68" y="120"/>
                    <a:pt x="76" y="120"/>
                  </a:cubicBezTo>
                  <a:cubicBezTo>
                    <a:pt x="86" y="120"/>
                    <a:pt x="92" y="111"/>
                    <a:pt x="92" y="102"/>
                  </a:cubicBezTo>
                  <a:cubicBezTo>
                    <a:pt x="92" y="92"/>
                    <a:pt x="84" y="81"/>
                    <a:pt x="84" y="81"/>
                  </a:cubicBezTo>
                  <a:cubicBezTo>
                    <a:pt x="84" y="81"/>
                    <a:pt x="86" y="46"/>
                    <a:pt x="83" y="35"/>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3" name="Freeform 6"/>
            <p:cNvSpPr>
              <a:spLocks/>
            </p:cNvSpPr>
            <p:nvPr/>
          </p:nvSpPr>
          <p:spPr bwMode="auto">
            <a:xfrm>
              <a:off x="10496550" y="1214438"/>
              <a:ext cx="63500" cy="87313"/>
            </a:xfrm>
            <a:custGeom>
              <a:avLst/>
              <a:gdLst>
                <a:gd name="T0" fmla="*/ 44 w 89"/>
                <a:gd name="T1" fmla="*/ 0 h 121"/>
                <a:gd name="T2" fmla="*/ 44 w 89"/>
                <a:gd name="T3" fmla="*/ 0 h 121"/>
                <a:gd name="T4" fmla="*/ 13 w 89"/>
                <a:gd name="T5" fmla="*/ 38 h 121"/>
                <a:gd name="T6" fmla="*/ 9 w 89"/>
                <a:gd name="T7" fmla="*/ 66 h 121"/>
                <a:gd name="T8" fmla="*/ 71 w 89"/>
                <a:gd name="T9" fmla="*/ 113 h 121"/>
                <a:gd name="T10" fmla="*/ 89 w 89"/>
                <a:gd name="T11" fmla="*/ 96 h 121"/>
                <a:gd name="T12" fmla="*/ 67 w 89"/>
                <a:gd name="T13" fmla="*/ 59 h 121"/>
                <a:gd name="T14" fmla="*/ 44 w 89"/>
                <a:gd name="T15" fmla="*/ 0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 h="121">
                  <a:moveTo>
                    <a:pt x="44" y="0"/>
                  </a:moveTo>
                  <a:cubicBezTo>
                    <a:pt x="44" y="0"/>
                    <a:pt x="44" y="0"/>
                    <a:pt x="44" y="0"/>
                  </a:cubicBezTo>
                  <a:cubicBezTo>
                    <a:pt x="44" y="0"/>
                    <a:pt x="25" y="22"/>
                    <a:pt x="13" y="38"/>
                  </a:cubicBezTo>
                  <a:cubicBezTo>
                    <a:pt x="0" y="55"/>
                    <a:pt x="9" y="66"/>
                    <a:pt x="9" y="66"/>
                  </a:cubicBezTo>
                  <a:cubicBezTo>
                    <a:pt x="9" y="66"/>
                    <a:pt x="43" y="121"/>
                    <a:pt x="71" y="113"/>
                  </a:cubicBezTo>
                  <a:cubicBezTo>
                    <a:pt x="81" y="110"/>
                    <a:pt x="89" y="96"/>
                    <a:pt x="89" y="96"/>
                  </a:cubicBezTo>
                  <a:cubicBezTo>
                    <a:pt x="89" y="96"/>
                    <a:pt x="77" y="79"/>
                    <a:pt x="67" y="59"/>
                  </a:cubicBezTo>
                  <a:cubicBezTo>
                    <a:pt x="56" y="37"/>
                    <a:pt x="47" y="4"/>
                    <a:pt x="44" y="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54" name="Freeform 7"/>
            <p:cNvSpPr>
              <a:spLocks noEditPoints="1"/>
            </p:cNvSpPr>
            <p:nvPr/>
          </p:nvSpPr>
          <p:spPr bwMode="auto">
            <a:xfrm>
              <a:off x="10490200" y="923926"/>
              <a:ext cx="579437" cy="427038"/>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57" name="TextBox 156"/>
          <p:cNvSpPr txBox="1"/>
          <p:nvPr/>
        </p:nvSpPr>
        <p:spPr>
          <a:xfrm>
            <a:off x="5361068" y="4273798"/>
            <a:ext cx="1481688"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rPr>
              <a:t>SQL Server</a:t>
            </a:r>
          </a:p>
        </p:txBody>
      </p:sp>
      <p:sp>
        <p:nvSpPr>
          <p:cNvPr id="158" name="TextBox 157"/>
          <p:cNvSpPr txBox="1"/>
          <p:nvPr/>
        </p:nvSpPr>
        <p:spPr>
          <a:xfrm>
            <a:off x="6811279" y="4260849"/>
            <a:ext cx="1191673"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rPr>
              <a:t>Hadoop</a:t>
            </a:r>
          </a:p>
        </p:txBody>
      </p:sp>
      <p:sp>
        <p:nvSpPr>
          <p:cNvPr id="159" name="Rectangle 158"/>
          <p:cNvSpPr/>
          <p:nvPr/>
        </p:nvSpPr>
        <p:spPr>
          <a:xfrm>
            <a:off x="3011958" y="4084992"/>
            <a:ext cx="1530804" cy="341632"/>
          </a:xfrm>
          <a:prstGeom prst="rect">
            <a:avLst/>
          </a:prstGeom>
        </p:spPr>
        <p:txBody>
          <a:bodyPr wrap="none">
            <a:spAutoFit/>
          </a:bodyPr>
          <a:lstStyle/>
          <a:p>
            <a:pPr algn="ctr" defTabSz="931684" fontAlgn="auto">
              <a:lnSpc>
                <a:spcPct val="90000"/>
              </a:lnSpc>
              <a:spcBef>
                <a:spcPts val="0"/>
              </a:spcBef>
              <a:spcAft>
                <a:spcPts val="600"/>
              </a:spcAft>
            </a:pPr>
            <a:r>
              <a:rPr lang="en-US" b="1" dirty="0">
                <a:solidFill>
                  <a:srgbClr val="505050"/>
                </a:solidFill>
                <a:cs typeface="Segoe UI Semibold" panose="020B0702040204020203" pitchFamily="34" charset="0"/>
              </a:rPr>
              <a:t>T-SQL query</a:t>
            </a:r>
          </a:p>
        </p:txBody>
      </p:sp>
      <p:sp>
        <p:nvSpPr>
          <p:cNvPr id="164" name="Rectangle 163"/>
          <p:cNvSpPr/>
          <p:nvPr/>
        </p:nvSpPr>
        <p:spPr>
          <a:xfrm>
            <a:off x="1285677" y="5026926"/>
            <a:ext cx="718465" cy="341632"/>
          </a:xfrm>
          <a:prstGeom prst="rect">
            <a:avLst/>
          </a:prstGeom>
        </p:spPr>
        <p:txBody>
          <a:bodyPr wrap="none">
            <a:spAutoFit/>
          </a:bodyPr>
          <a:lstStyle/>
          <a:p>
            <a:pPr algn="ctr" defTabSz="931684" fontAlgn="auto">
              <a:lnSpc>
                <a:spcPct val="90000"/>
              </a:lnSpc>
              <a:spcBef>
                <a:spcPts val="0"/>
              </a:spcBef>
              <a:spcAft>
                <a:spcPts val="600"/>
              </a:spcAft>
            </a:pPr>
            <a:r>
              <a:rPr lang="en-US" dirty="0">
                <a:solidFill>
                  <a:srgbClr val="505050"/>
                </a:solidFill>
                <a:latin typeface="Segoe UI Semibold" panose="020B0702040204020203" pitchFamily="34" charset="0"/>
                <a:cs typeface="Segoe UI Semibold" panose="020B0702040204020203" pitchFamily="34" charset="0"/>
              </a:rPr>
              <a:t>Apps</a:t>
            </a:r>
          </a:p>
        </p:txBody>
      </p:sp>
      <p:grpSp>
        <p:nvGrpSpPr>
          <p:cNvPr id="95" name="Group 21"/>
          <p:cNvGrpSpPr>
            <a:grpSpLocks noChangeAspect="1"/>
          </p:cNvGrpSpPr>
          <p:nvPr/>
        </p:nvGrpSpPr>
        <p:grpSpPr bwMode="auto">
          <a:xfrm>
            <a:off x="5717036" y="3334156"/>
            <a:ext cx="689229" cy="923432"/>
            <a:chOff x="966" y="2128"/>
            <a:chExt cx="206" cy="276"/>
          </a:xfrm>
          <a:solidFill>
            <a:schemeClr val="tx2"/>
          </a:solidFill>
        </p:grpSpPr>
        <p:sp>
          <p:nvSpPr>
            <p:cNvPr id="97"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98"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38171172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70080" y="1346094"/>
            <a:ext cx="5511567" cy="5415433"/>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96898"/>
            <a:ext cx="11887518" cy="1049196"/>
          </a:xfrm>
        </p:spPr>
        <p:txBody>
          <a:bodyPr/>
          <a:lstStyle/>
          <a:p>
            <a:r>
              <a:rPr lang="en-US" sz="4800" dirty="0">
                <a:solidFill>
                  <a:schemeClr val="tx1"/>
                </a:solidFill>
              </a:rPr>
              <a:t>PolyBase </a:t>
            </a:r>
            <a:r>
              <a:rPr lang="en-US" sz="4800" dirty="0" smtClean="0">
                <a:solidFill>
                  <a:schemeClr val="tx1"/>
                </a:solidFill>
              </a:rPr>
              <a:t>view </a:t>
            </a:r>
            <a:r>
              <a:rPr lang="en-US" sz="4800" dirty="0">
                <a:solidFill>
                  <a:schemeClr val="tx1"/>
                </a:solidFill>
              </a:rPr>
              <a:t>in SQL Server 2016</a:t>
            </a:r>
          </a:p>
        </p:txBody>
      </p:sp>
      <p:sp>
        <p:nvSpPr>
          <p:cNvPr id="4" name="Text Placeholder 2"/>
          <p:cNvSpPr txBox="1">
            <a:spLocks/>
          </p:cNvSpPr>
          <p:nvPr/>
        </p:nvSpPr>
        <p:spPr>
          <a:xfrm>
            <a:off x="6273865" y="1539893"/>
            <a:ext cx="4353211" cy="4117501"/>
          </a:xfrm>
          <a:prstGeom prst="rect">
            <a:avLst/>
          </a:prstGeom>
        </p:spPr>
        <p:txBody>
          <a:bodyPr>
            <a:no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1800" dirty="0" smtClean="0">
                <a:solidFill>
                  <a:schemeClr val="tx1"/>
                </a:solidFill>
                <a:latin typeface="+mn-lt"/>
              </a:rPr>
              <a:t>Allow </a:t>
            </a:r>
            <a:r>
              <a:rPr lang="en-US" sz="1800" dirty="0">
                <a:solidFill>
                  <a:schemeClr val="tx1"/>
                </a:solidFill>
                <a:latin typeface="+mn-lt"/>
              </a:rPr>
              <a:t>SQL </a:t>
            </a:r>
            <a:r>
              <a:rPr lang="en-US" sz="1800" dirty="0" smtClean="0">
                <a:solidFill>
                  <a:schemeClr val="tx1"/>
                </a:solidFill>
                <a:latin typeface="+mn-lt"/>
              </a:rPr>
              <a:t>Server 2016 </a:t>
            </a:r>
            <a:r>
              <a:rPr lang="en-US" sz="1800" dirty="0">
                <a:solidFill>
                  <a:schemeClr val="tx1"/>
                </a:solidFill>
                <a:latin typeface="+mn-lt"/>
              </a:rPr>
              <a:t>customers to execute T-SQL queries against relational data in SQL Server and “</a:t>
            </a:r>
            <a:r>
              <a:rPr lang="en-US" sz="1800" dirty="0" smtClean="0">
                <a:solidFill>
                  <a:schemeClr val="tx1"/>
                </a:solidFill>
                <a:latin typeface="+mn-lt"/>
              </a:rPr>
              <a:t>semi-structured</a:t>
            </a:r>
            <a:r>
              <a:rPr lang="en-US" sz="1800" dirty="0">
                <a:solidFill>
                  <a:schemeClr val="tx1"/>
                </a:solidFill>
                <a:latin typeface="+mn-lt"/>
              </a:rPr>
              <a:t>” data in HDFS </a:t>
            </a:r>
            <a:r>
              <a:rPr lang="en-US" sz="1800" dirty="0" smtClean="0">
                <a:solidFill>
                  <a:schemeClr val="tx1"/>
                </a:solidFill>
                <a:latin typeface="+mn-lt"/>
              </a:rPr>
              <a:t>and </a:t>
            </a:r>
            <a:r>
              <a:rPr lang="en-US" sz="1800" dirty="0">
                <a:solidFill>
                  <a:schemeClr val="tx1"/>
                </a:solidFill>
                <a:latin typeface="+mn-lt"/>
              </a:rPr>
              <a:t>Azure</a:t>
            </a:r>
          </a:p>
          <a:p>
            <a:pPr marL="0" indent="0">
              <a:lnSpc>
                <a:spcPct val="100000"/>
              </a:lnSpc>
              <a:spcBef>
                <a:spcPts val="2500"/>
              </a:spcBef>
              <a:buNone/>
            </a:pPr>
            <a:r>
              <a:rPr lang="en-US" sz="1800" dirty="0">
                <a:solidFill>
                  <a:schemeClr val="tx1"/>
                </a:solidFill>
                <a:latin typeface="+mn-lt"/>
              </a:rPr>
              <a:t>Leverage existing T-SQL </a:t>
            </a:r>
            <a:r>
              <a:rPr lang="en-US" sz="1800" dirty="0" smtClean="0">
                <a:solidFill>
                  <a:schemeClr val="tx1"/>
                </a:solidFill>
                <a:latin typeface="+mn-lt"/>
              </a:rPr>
              <a:t>skills and </a:t>
            </a:r>
            <a:r>
              <a:rPr lang="en-US" sz="1800" dirty="0">
                <a:solidFill>
                  <a:schemeClr val="tx1"/>
                </a:solidFill>
                <a:latin typeface="+mn-lt"/>
              </a:rPr>
              <a:t>BI tools to gain insights from different data </a:t>
            </a:r>
            <a:r>
              <a:rPr lang="en-US" sz="1800" dirty="0" smtClean="0">
                <a:solidFill>
                  <a:schemeClr val="tx1"/>
                </a:solidFill>
                <a:latin typeface="+mn-lt"/>
              </a:rPr>
              <a:t>stores</a:t>
            </a:r>
          </a:p>
          <a:p>
            <a:pPr marL="0" indent="0">
              <a:lnSpc>
                <a:spcPct val="100000"/>
              </a:lnSpc>
              <a:spcBef>
                <a:spcPts val="2500"/>
              </a:spcBef>
              <a:buNone/>
            </a:pPr>
            <a:r>
              <a:rPr lang="en-US" sz="1800" dirty="0" smtClean="0">
                <a:solidFill>
                  <a:schemeClr val="tx1"/>
                </a:solidFill>
                <a:latin typeface="+mn-lt"/>
              </a:rPr>
              <a:t>Expand reach </a:t>
            </a:r>
            <a:r>
              <a:rPr lang="en-US" sz="1800" dirty="0">
                <a:solidFill>
                  <a:schemeClr val="tx1"/>
                </a:solidFill>
                <a:latin typeface="+mn-lt"/>
              </a:rPr>
              <a:t>of SQL Server to </a:t>
            </a:r>
            <a:r>
              <a:rPr lang="en-US" sz="1800" dirty="0" smtClean="0">
                <a:solidFill>
                  <a:schemeClr val="tx1"/>
                </a:solidFill>
                <a:latin typeface="+mn-lt"/>
              </a:rPr>
              <a:t>Hadoop (</a:t>
            </a:r>
            <a:r>
              <a:rPr lang="en-US" sz="1800" dirty="0">
                <a:solidFill>
                  <a:schemeClr val="tx1"/>
                </a:solidFill>
                <a:latin typeface="+mn-lt"/>
              </a:rPr>
              <a:t>HDFS)</a:t>
            </a:r>
          </a:p>
          <a:p>
            <a:pPr marL="0" indent="0">
              <a:lnSpc>
                <a:spcPct val="100000"/>
              </a:lnSpc>
              <a:spcBef>
                <a:spcPts val="2500"/>
              </a:spcBef>
              <a:buNone/>
            </a:pPr>
            <a:endParaRPr lang="en-US" sz="1800" dirty="0">
              <a:solidFill>
                <a:schemeClr val="tx1"/>
              </a:solidFill>
              <a:latin typeface="+mn-lt"/>
            </a:endParaRPr>
          </a:p>
        </p:txBody>
      </p:sp>
      <p:sp>
        <p:nvSpPr>
          <p:cNvPr id="5" name="Rectangle 4"/>
          <p:cNvSpPr/>
          <p:nvPr/>
        </p:nvSpPr>
        <p:spPr bwMode="auto">
          <a:xfrm>
            <a:off x="2373472" y="3227419"/>
            <a:ext cx="1576552" cy="1261242"/>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32472" fontAlgn="base">
              <a:spcBef>
                <a:spcPct val="0"/>
              </a:spcBef>
              <a:spcAft>
                <a:spcPct val="0"/>
              </a:spcAft>
            </a:pPr>
            <a:r>
              <a:rPr lang="en-US" dirty="0" smtClean="0">
                <a:gradFill>
                  <a:gsLst>
                    <a:gs pos="0">
                      <a:srgbClr val="FFFFFF"/>
                    </a:gs>
                    <a:gs pos="100000">
                      <a:srgbClr val="FFFFFF"/>
                    </a:gs>
                  </a:gsLst>
                  <a:lin ang="5400000" scaled="0"/>
                </a:gradFill>
              </a:rPr>
              <a:t>SQL Server</a:t>
            </a:r>
            <a:endParaRPr lang="en-US" dirty="0">
              <a:gradFill>
                <a:gsLst>
                  <a:gs pos="0">
                    <a:srgbClr val="FFFFFF"/>
                  </a:gs>
                  <a:gs pos="100000">
                    <a:srgbClr val="FFFFFF"/>
                  </a:gs>
                </a:gsLst>
                <a:lin ang="5400000" scaled="0"/>
              </a:gradFill>
            </a:endParaRPr>
          </a:p>
        </p:txBody>
      </p:sp>
      <p:sp>
        <p:nvSpPr>
          <p:cNvPr id="6" name="Rectangle 5"/>
          <p:cNvSpPr/>
          <p:nvPr/>
        </p:nvSpPr>
        <p:spPr bwMode="auto">
          <a:xfrm>
            <a:off x="804803" y="5173648"/>
            <a:ext cx="1513489" cy="1303283"/>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32472" fontAlgn="base">
              <a:spcBef>
                <a:spcPct val="0"/>
              </a:spcBef>
              <a:spcAft>
                <a:spcPct val="0"/>
              </a:spcAft>
            </a:pPr>
            <a:r>
              <a:rPr lang="en-US" dirty="0" smtClean="0">
                <a:gradFill>
                  <a:gsLst>
                    <a:gs pos="0">
                      <a:srgbClr val="FFFFFF"/>
                    </a:gs>
                    <a:gs pos="100000">
                      <a:srgbClr val="FFFFFF"/>
                    </a:gs>
                  </a:gsLst>
                  <a:lin ang="5400000" scaled="0"/>
                </a:gradFill>
              </a:rPr>
              <a:t>Hadoop</a:t>
            </a:r>
            <a:endParaRPr lang="en-US" dirty="0">
              <a:gradFill>
                <a:gsLst>
                  <a:gs pos="0">
                    <a:srgbClr val="FFFFFF"/>
                  </a:gs>
                  <a:gs pos="100000">
                    <a:srgbClr val="FFFFFF"/>
                  </a:gs>
                </a:gsLst>
                <a:lin ang="5400000" scaled="0"/>
              </a:gradFill>
            </a:endParaRPr>
          </a:p>
        </p:txBody>
      </p:sp>
      <p:sp>
        <p:nvSpPr>
          <p:cNvPr id="7" name="Rectangle 6"/>
          <p:cNvSpPr/>
          <p:nvPr/>
        </p:nvSpPr>
        <p:spPr bwMode="auto">
          <a:xfrm>
            <a:off x="4040999" y="5173648"/>
            <a:ext cx="1576552" cy="1261242"/>
          </a:xfrm>
          <a:prstGeom prst="rect">
            <a:avLst/>
          </a:prstGeom>
          <a:solidFill>
            <a:schemeClr val="tx2"/>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dirty="0" smtClean="0">
              <a:gradFill>
                <a:gsLst>
                  <a:gs pos="0">
                    <a:srgbClr val="FFFFFF"/>
                  </a:gs>
                  <a:gs pos="100000">
                    <a:srgbClr val="FFFFFF"/>
                  </a:gs>
                </a:gsLst>
                <a:lin ang="5400000" scaled="0"/>
              </a:gradFill>
            </a:endParaRPr>
          </a:p>
          <a:p>
            <a:pPr algn="ctr" defTabSz="932472" fontAlgn="base">
              <a:spcBef>
                <a:spcPct val="0"/>
              </a:spcBef>
              <a:spcAft>
                <a:spcPct val="0"/>
              </a:spcAft>
            </a:pPr>
            <a:r>
              <a:rPr lang="en-US" dirty="0" smtClean="0">
                <a:gradFill>
                  <a:gsLst>
                    <a:gs pos="0">
                      <a:srgbClr val="FFFFFF"/>
                    </a:gs>
                    <a:gs pos="100000">
                      <a:srgbClr val="FFFFFF"/>
                    </a:gs>
                  </a:gsLst>
                  <a:lin ang="5400000" scaled="0"/>
                </a:gradFill>
              </a:rPr>
              <a:t>Azure Blob Storage</a:t>
            </a:r>
            <a:endParaRPr lang="en-US" dirty="0">
              <a:gradFill>
                <a:gsLst>
                  <a:gs pos="0">
                    <a:srgbClr val="FFFFFF"/>
                  </a:gs>
                  <a:gs pos="100000">
                    <a:srgbClr val="FFFFFF"/>
                  </a:gs>
                </a:gsLst>
                <a:lin ang="5400000" scaled="0"/>
              </a:gradFill>
            </a:endParaRPr>
          </a:p>
        </p:txBody>
      </p:sp>
      <p:grpSp>
        <p:nvGrpSpPr>
          <p:cNvPr id="9" name="Group 8"/>
          <p:cNvGrpSpPr/>
          <p:nvPr/>
        </p:nvGrpSpPr>
        <p:grpSpPr>
          <a:xfrm>
            <a:off x="1653513" y="4488661"/>
            <a:ext cx="756692" cy="593068"/>
            <a:chOff x="3862552" y="3920359"/>
            <a:chExt cx="756692" cy="593068"/>
          </a:xfrm>
        </p:grpSpPr>
        <p:cxnSp>
          <p:nvCxnSpPr>
            <p:cNvPr id="10" name="Straight Arrow Connector 9"/>
            <p:cNvCxnSpPr/>
            <p:nvPr/>
          </p:nvCxnSpPr>
          <p:spPr>
            <a:xfrm flipH="1">
              <a:off x="3862552" y="3920359"/>
              <a:ext cx="614855" cy="483484"/>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4020154" y="4024709"/>
              <a:ext cx="599090" cy="488718"/>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2" name="Group 11"/>
          <p:cNvGrpSpPr/>
          <p:nvPr/>
        </p:nvGrpSpPr>
        <p:grpSpPr>
          <a:xfrm rot="4646260">
            <a:off x="3950970" y="4457690"/>
            <a:ext cx="697632" cy="634089"/>
            <a:chOff x="3884879" y="3817042"/>
            <a:chExt cx="697632" cy="634089"/>
          </a:xfrm>
        </p:grpSpPr>
        <p:cxnSp>
          <p:nvCxnSpPr>
            <p:cNvPr id="13" name="Straight Arrow Connector 12"/>
            <p:cNvCxnSpPr/>
            <p:nvPr/>
          </p:nvCxnSpPr>
          <p:spPr>
            <a:xfrm flipH="1">
              <a:off x="3884879" y="3817042"/>
              <a:ext cx="614855" cy="483484"/>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983421" y="3962413"/>
              <a:ext cx="599090" cy="488718"/>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p:cNvGrpSpPr/>
          <p:nvPr/>
        </p:nvGrpSpPr>
        <p:grpSpPr>
          <a:xfrm>
            <a:off x="3074863" y="2614415"/>
            <a:ext cx="165951" cy="529102"/>
            <a:chOff x="5234151" y="2070798"/>
            <a:chExt cx="165951" cy="529102"/>
          </a:xfrm>
        </p:grpSpPr>
        <p:cxnSp>
          <p:nvCxnSpPr>
            <p:cNvPr id="16" name="Straight Arrow Connector 15"/>
            <p:cNvCxnSpPr/>
            <p:nvPr/>
          </p:nvCxnSpPr>
          <p:spPr>
            <a:xfrm>
              <a:off x="5234151" y="2070798"/>
              <a:ext cx="0" cy="529102"/>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V="1">
              <a:off x="5400102" y="2070798"/>
              <a:ext cx="0" cy="529101"/>
            </a:xfrm>
            <a:prstGeom prst="straightConnector1">
              <a:avLst/>
            </a:prstGeom>
            <a:ln w="38100">
              <a:solidFill>
                <a:schemeClr val="bg2">
                  <a:lumMod val="75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18" name="TextBox 17"/>
          <p:cNvSpPr txBox="1"/>
          <p:nvPr/>
        </p:nvSpPr>
        <p:spPr>
          <a:xfrm>
            <a:off x="1662805" y="2490858"/>
            <a:ext cx="1205586"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latin typeface="+mj-lt"/>
              </a:rPr>
              <a:t>Query</a:t>
            </a:r>
          </a:p>
        </p:txBody>
      </p:sp>
      <p:sp>
        <p:nvSpPr>
          <p:cNvPr id="19" name="TextBox 18"/>
          <p:cNvSpPr txBox="1"/>
          <p:nvPr/>
        </p:nvSpPr>
        <p:spPr>
          <a:xfrm>
            <a:off x="3411312" y="2522774"/>
            <a:ext cx="1255793"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latin typeface="+mj-lt"/>
              </a:rPr>
              <a:t>Results</a:t>
            </a:r>
          </a:p>
        </p:txBody>
      </p:sp>
      <p:sp>
        <p:nvSpPr>
          <p:cNvPr id="25" name="Freeform 7"/>
          <p:cNvSpPr>
            <a:spLocks noEditPoints="1"/>
          </p:cNvSpPr>
          <p:nvPr/>
        </p:nvSpPr>
        <p:spPr bwMode="auto">
          <a:xfrm>
            <a:off x="1347664" y="5387664"/>
            <a:ext cx="455061" cy="335375"/>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26" name="Group 21"/>
          <p:cNvGrpSpPr>
            <a:grpSpLocks noChangeAspect="1"/>
          </p:cNvGrpSpPr>
          <p:nvPr/>
        </p:nvGrpSpPr>
        <p:grpSpPr bwMode="auto">
          <a:xfrm>
            <a:off x="2981170" y="3391027"/>
            <a:ext cx="324092" cy="434219"/>
            <a:chOff x="966" y="2128"/>
            <a:chExt cx="206" cy="276"/>
          </a:xfrm>
          <a:solidFill>
            <a:schemeClr val="bg1"/>
          </a:solidFill>
        </p:grpSpPr>
        <p:sp>
          <p:nvSpPr>
            <p:cNvPr id="27"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29" name="Freeform 31"/>
          <p:cNvSpPr>
            <a:spLocks noEditPoints="1"/>
          </p:cNvSpPr>
          <p:nvPr/>
        </p:nvSpPr>
        <p:spPr bwMode="auto">
          <a:xfrm>
            <a:off x="4667105" y="5337515"/>
            <a:ext cx="371251" cy="321345"/>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pic>
        <p:nvPicPr>
          <p:cNvPr id="31" name="Picture 30"/>
          <p:cNvPicPr>
            <a:picLocks noChangeAspect="1"/>
          </p:cNvPicPr>
          <p:nvPr/>
        </p:nvPicPr>
        <p:blipFill>
          <a:blip r:embed="rId3"/>
          <a:stretch>
            <a:fillRect/>
          </a:stretch>
        </p:blipFill>
        <p:spPr>
          <a:xfrm>
            <a:off x="2641999" y="1630689"/>
            <a:ext cx="974115" cy="901922"/>
          </a:xfrm>
          <a:prstGeom prst="rect">
            <a:avLst/>
          </a:prstGeom>
        </p:spPr>
      </p:pic>
    </p:spTree>
    <p:extLst>
      <p:ext uri="{BB962C8B-B14F-4D97-AF65-F5344CB8AC3E}">
        <p14:creationId xmlns:p14="http://schemas.microsoft.com/office/powerpoint/2010/main" val="2018718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tx1"/>
                </a:solidFill>
              </a:rPr>
              <a:t>Capabilities and functions</a:t>
            </a:r>
            <a:endParaRPr lang="en-US" sz="4800" dirty="0">
              <a:solidFill>
                <a:schemeClr val="tx1"/>
              </a:solidFill>
            </a:endParaRPr>
          </a:p>
        </p:txBody>
      </p:sp>
      <p:sp>
        <p:nvSpPr>
          <p:cNvPr id="3" name="Text Placeholder 2"/>
          <p:cNvSpPr>
            <a:spLocks noGrp="1"/>
          </p:cNvSpPr>
          <p:nvPr>
            <p:ph sz="quarter" idx="10"/>
          </p:nvPr>
        </p:nvSpPr>
        <p:spPr>
          <a:xfrm>
            <a:off x="8704978" y="1497762"/>
            <a:ext cx="2770566" cy="3176942"/>
          </a:xfrm>
        </p:spPr>
        <p:txBody>
          <a:bodyPr/>
          <a:lstStyle/>
          <a:p>
            <a:pPr marL="0" indent="0">
              <a:spcBef>
                <a:spcPts val="600"/>
              </a:spcBef>
              <a:spcAft>
                <a:spcPts val="600"/>
              </a:spcAft>
              <a:buNone/>
            </a:pPr>
            <a:r>
              <a:rPr lang="en-US" sz="1800" dirty="0" smtClean="0">
                <a:solidFill>
                  <a:schemeClr val="tx1"/>
                </a:solidFill>
              </a:rPr>
              <a:t>Use T-SQL </a:t>
            </a:r>
            <a:r>
              <a:rPr lang="en-US" sz="1800" dirty="0">
                <a:solidFill>
                  <a:schemeClr val="tx1"/>
                </a:solidFill>
              </a:rPr>
              <a:t>s</a:t>
            </a:r>
            <a:r>
              <a:rPr lang="en-US" sz="1800" dirty="0" smtClean="0">
                <a:solidFill>
                  <a:schemeClr val="tx1"/>
                </a:solidFill>
              </a:rPr>
              <a:t>tatements to access and query data in Hadoop or Azure Blob Storage</a:t>
            </a:r>
          </a:p>
          <a:p>
            <a:pPr marL="0" indent="0">
              <a:spcBef>
                <a:spcPts val="600"/>
              </a:spcBef>
              <a:spcAft>
                <a:spcPts val="600"/>
              </a:spcAft>
              <a:buNone/>
            </a:pPr>
            <a:r>
              <a:rPr lang="en-US" sz="1800" dirty="0" smtClean="0">
                <a:solidFill>
                  <a:schemeClr val="tx1"/>
                </a:solidFill>
              </a:rPr>
              <a:t>Use T-SQL to store data from Hadoop or Azure Blob Storage</a:t>
            </a:r>
          </a:p>
          <a:p>
            <a:pPr marL="0" indent="0">
              <a:spcBef>
                <a:spcPts val="600"/>
              </a:spcBef>
              <a:spcAft>
                <a:spcPts val="600"/>
              </a:spcAft>
              <a:buNone/>
            </a:pPr>
            <a:r>
              <a:rPr lang="en-US" sz="1800" dirty="0" smtClean="0">
                <a:solidFill>
                  <a:schemeClr val="tx1"/>
                </a:solidFill>
              </a:rPr>
              <a:t>Export data to Hadoop or Azure Blob Storage</a:t>
            </a:r>
          </a:p>
        </p:txBody>
      </p:sp>
      <p:grpSp>
        <p:nvGrpSpPr>
          <p:cNvPr id="4" name="Group 3"/>
          <p:cNvGrpSpPr/>
          <p:nvPr/>
        </p:nvGrpSpPr>
        <p:grpSpPr>
          <a:xfrm>
            <a:off x="462658" y="1346094"/>
            <a:ext cx="7995541" cy="3819525"/>
            <a:chOff x="462658" y="1621341"/>
            <a:chExt cx="7995541" cy="3819525"/>
          </a:xfrm>
        </p:grpSpPr>
        <p:sp>
          <p:nvSpPr>
            <p:cNvPr id="154" name="Rectangle 153"/>
            <p:cNvSpPr/>
            <p:nvPr/>
          </p:nvSpPr>
          <p:spPr bwMode="auto">
            <a:xfrm>
              <a:off x="462658" y="1621341"/>
              <a:ext cx="7995541" cy="381952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81" name="Group 80"/>
            <p:cNvGrpSpPr/>
            <p:nvPr/>
          </p:nvGrpSpPr>
          <p:grpSpPr>
            <a:xfrm>
              <a:off x="715440" y="2759471"/>
              <a:ext cx="1126462" cy="1126462"/>
              <a:chOff x="422656" y="2448084"/>
              <a:chExt cx="1126462" cy="1126462"/>
            </a:xfrm>
          </p:grpSpPr>
          <p:pic>
            <p:nvPicPr>
              <p:cNvPr id="79" name="Picture 78"/>
              <p:cNvPicPr>
                <a:picLocks noChangeAspect="1"/>
              </p:cNvPicPr>
              <p:nvPr/>
            </p:nvPicPr>
            <p:blipFill>
              <a:blip r:embed="rId3"/>
              <a:stretch>
                <a:fillRect/>
              </a:stretch>
            </p:blipFill>
            <p:spPr>
              <a:xfrm>
                <a:off x="440017" y="2457848"/>
                <a:ext cx="1109101" cy="1116698"/>
              </a:xfrm>
              <a:prstGeom prst="rect">
                <a:avLst/>
              </a:prstGeom>
            </p:spPr>
          </p:pic>
          <p:sp>
            <p:nvSpPr>
              <p:cNvPr id="80" name="Oval 79"/>
              <p:cNvSpPr/>
              <p:nvPr/>
            </p:nvSpPr>
            <p:spPr bwMode="auto">
              <a:xfrm>
                <a:off x="422656" y="2448084"/>
                <a:ext cx="1126462" cy="1126462"/>
              </a:xfrm>
              <a:prstGeom prst="ellipse">
                <a:avLst/>
              </a:prstGeom>
              <a:noFill/>
              <a:ln w="76200">
                <a:solidFill>
                  <a:schemeClr val="tx2"/>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sp>
          <p:nvSpPr>
            <p:cNvPr id="82" name="TextBox 81"/>
            <p:cNvSpPr txBox="1"/>
            <p:nvPr/>
          </p:nvSpPr>
          <p:spPr>
            <a:xfrm>
              <a:off x="818990" y="3895697"/>
              <a:ext cx="936721" cy="544765"/>
            </a:xfrm>
            <a:prstGeom prst="rect">
              <a:avLst/>
            </a:prstGeom>
            <a:noFill/>
          </p:spPr>
          <p:txBody>
            <a:bodyPr wrap="square" lIns="182880" tIns="146304" rIns="182880" bIns="146304" rtlCol="0">
              <a:spAutoFit/>
            </a:bodyPr>
            <a:lstStyle/>
            <a:p>
              <a:pPr>
                <a:lnSpc>
                  <a:spcPct val="90000"/>
                </a:lnSpc>
                <a:spcAft>
                  <a:spcPts val="600"/>
                </a:spcAft>
              </a:pPr>
              <a:r>
                <a:rPr lang="en-US" dirty="0" smtClean="0">
                  <a:gradFill>
                    <a:gsLst>
                      <a:gs pos="2917">
                        <a:schemeClr val="tx1"/>
                      </a:gs>
                      <a:gs pos="30000">
                        <a:schemeClr val="tx1"/>
                      </a:gs>
                    </a:gsLst>
                    <a:lin ang="5400000" scaled="0"/>
                  </a:gradFill>
                </a:rPr>
                <a:t>Users</a:t>
              </a:r>
            </a:p>
          </p:txBody>
        </p:sp>
        <p:grpSp>
          <p:nvGrpSpPr>
            <p:cNvPr id="116" name="Group 115"/>
            <p:cNvGrpSpPr/>
            <p:nvPr/>
          </p:nvGrpSpPr>
          <p:grpSpPr>
            <a:xfrm>
              <a:off x="3387133" y="2612433"/>
              <a:ext cx="2237936" cy="1430075"/>
              <a:chOff x="3492449" y="2548583"/>
              <a:chExt cx="2237936" cy="1430075"/>
            </a:xfrm>
          </p:grpSpPr>
          <p:sp>
            <p:nvSpPr>
              <p:cNvPr id="84" name="Freeform 35"/>
              <p:cNvSpPr>
                <a:spLocks/>
              </p:cNvSpPr>
              <p:nvPr/>
            </p:nvSpPr>
            <p:spPr bwMode="auto">
              <a:xfrm>
                <a:off x="5471878" y="3853097"/>
                <a:ext cx="258507" cy="125561"/>
              </a:xfrm>
              <a:custGeom>
                <a:avLst/>
                <a:gdLst>
                  <a:gd name="T0" fmla="*/ 51 w 100"/>
                  <a:gd name="T1" fmla="*/ 1 h 49"/>
                  <a:gd name="T2" fmla="*/ 0 w 100"/>
                  <a:gd name="T3" fmla="*/ 49 h 49"/>
                  <a:gd name="T4" fmla="*/ 99 w 100"/>
                  <a:gd name="T5" fmla="*/ 49 h 49"/>
                  <a:gd name="T6" fmla="*/ 51 w 100"/>
                  <a:gd name="T7" fmla="*/ 1 h 49"/>
                </a:gdLst>
                <a:ahLst/>
                <a:cxnLst>
                  <a:cxn ang="0">
                    <a:pos x="T0" y="T1"/>
                  </a:cxn>
                  <a:cxn ang="0">
                    <a:pos x="T2" y="T3"/>
                  </a:cxn>
                  <a:cxn ang="0">
                    <a:pos x="T4" y="T5"/>
                  </a:cxn>
                  <a:cxn ang="0">
                    <a:pos x="T6" y="T7"/>
                  </a:cxn>
                </a:cxnLst>
                <a:rect l="0" t="0" r="r" b="b"/>
                <a:pathLst>
                  <a:path w="100" h="49">
                    <a:moveTo>
                      <a:pt x="51" y="1"/>
                    </a:moveTo>
                    <a:cubicBezTo>
                      <a:pt x="24" y="0"/>
                      <a:pt x="1" y="21"/>
                      <a:pt x="0" y="49"/>
                    </a:cubicBezTo>
                    <a:cubicBezTo>
                      <a:pt x="99" y="49"/>
                      <a:pt x="99" y="49"/>
                      <a:pt x="99" y="49"/>
                    </a:cubicBezTo>
                    <a:cubicBezTo>
                      <a:pt x="100" y="21"/>
                      <a:pt x="79" y="2"/>
                      <a:pt x="51" y="1"/>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5" name="Freeform 36"/>
              <p:cNvSpPr>
                <a:spLocks/>
              </p:cNvSpPr>
              <p:nvPr/>
            </p:nvSpPr>
            <p:spPr bwMode="auto">
              <a:xfrm>
                <a:off x="4995485" y="3854943"/>
                <a:ext cx="550252" cy="70166"/>
              </a:xfrm>
              <a:custGeom>
                <a:avLst/>
                <a:gdLst>
                  <a:gd name="T0" fmla="*/ 210 w 213"/>
                  <a:gd name="T1" fmla="*/ 27 h 27"/>
                  <a:gd name="T2" fmla="*/ 188 w 213"/>
                  <a:gd name="T3" fmla="*/ 17 h 27"/>
                  <a:gd name="T4" fmla="*/ 142 w 213"/>
                  <a:gd name="T5" fmla="*/ 8 h 27"/>
                  <a:gd name="T6" fmla="*/ 0 w 213"/>
                  <a:gd name="T7" fmla="*/ 8 h 27"/>
                  <a:gd name="T8" fmla="*/ 0 w 213"/>
                  <a:gd name="T9" fmla="*/ 0 h 27"/>
                  <a:gd name="T10" fmla="*/ 142 w 213"/>
                  <a:gd name="T11" fmla="*/ 0 h 27"/>
                  <a:gd name="T12" fmla="*/ 191 w 213"/>
                  <a:gd name="T13" fmla="*/ 10 h 27"/>
                  <a:gd name="T14" fmla="*/ 213 w 213"/>
                  <a:gd name="T15" fmla="*/ 20 h 27"/>
                  <a:gd name="T16" fmla="*/ 210 w 213"/>
                  <a:gd name="T17"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3" h="27">
                    <a:moveTo>
                      <a:pt x="210" y="27"/>
                    </a:moveTo>
                    <a:cubicBezTo>
                      <a:pt x="188" y="17"/>
                      <a:pt x="188" y="17"/>
                      <a:pt x="188" y="17"/>
                    </a:cubicBezTo>
                    <a:cubicBezTo>
                      <a:pt x="177" y="12"/>
                      <a:pt x="155" y="8"/>
                      <a:pt x="142" y="8"/>
                    </a:cubicBezTo>
                    <a:cubicBezTo>
                      <a:pt x="0" y="8"/>
                      <a:pt x="0" y="8"/>
                      <a:pt x="0" y="8"/>
                    </a:cubicBezTo>
                    <a:cubicBezTo>
                      <a:pt x="0" y="0"/>
                      <a:pt x="0" y="0"/>
                      <a:pt x="0" y="0"/>
                    </a:cubicBezTo>
                    <a:cubicBezTo>
                      <a:pt x="142" y="0"/>
                      <a:pt x="142" y="0"/>
                      <a:pt x="142" y="0"/>
                    </a:cubicBezTo>
                    <a:cubicBezTo>
                      <a:pt x="157" y="0"/>
                      <a:pt x="179" y="5"/>
                      <a:pt x="191" y="10"/>
                    </a:cubicBezTo>
                    <a:cubicBezTo>
                      <a:pt x="213" y="20"/>
                      <a:pt x="213" y="20"/>
                      <a:pt x="213" y="20"/>
                    </a:cubicBezTo>
                    <a:lnTo>
                      <a:pt x="210" y="27"/>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6" name="Oval 37"/>
              <p:cNvSpPr>
                <a:spLocks noChangeArrowheads="1"/>
              </p:cNvSpPr>
              <p:nvPr/>
            </p:nvSpPr>
            <p:spPr bwMode="auto">
              <a:xfrm>
                <a:off x="4066704" y="3653677"/>
                <a:ext cx="574256" cy="121868"/>
              </a:xfrm>
              <a:prstGeom prst="ellipse">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7" name="Freeform 38"/>
              <p:cNvSpPr>
                <a:spLocks/>
              </p:cNvSpPr>
              <p:nvPr/>
            </p:nvSpPr>
            <p:spPr bwMode="auto">
              <a:xfrm>
                <a:off x="3647553" y="2750747"/>
                <a:ext cx="1388554" cy="963863"/>
              </a:xfrm>
              <a:custGeom>
                <a:avLst/>
                <a:gdLst>
                  <a:gd name="T0" fmla="*/ 527 w 537"/>
                  <a:gd name="T1" fmla="*/ 373 h 373"/>
                  <a:gd name="T2" fmla="*/ 537 w 537"/>
                  <a:gd name="T3" fmla="*/ 362 h 373"/>
                  <a:gd name="T4" fmla="*/ 537 w 537"/>
                  <a:gd name="T5" fmla="*/ 11 h 373"/>
                  <a:gd name="T6" fmla="*/ 527 w 537"/>
                  <a:gd name="T7" fmla="*/ 0 h 373"/>
                  <a:gd name="T8" fmla="*/ 11 w 537"/>
                  <a:gd name="T9" fmla="*/ 0 h 373"/>
                  <a:gd name="T10" fmla="*/ 0 w 537"/>
                  <a:gd name="T11" fmla="*/ 11 h 373"/>
                  <a:gd name="T12" fmla="*/ 0 w 537"/>
                  <a:gd name="T13" fmla="*/ 362 h 373"/>
                  <a:gd name="T14" fmla="*/ 11 w 537"/>
                  <a:gd name="T15" fmla="*/ 373 h 373"/>
                  <a:gd name="T16" fmla="*/ 527 w 537"/>
                  <a:gd name="T17" fmla="*/ 373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7" h="373">
                    <a:moveTo>
                      <a:pt x="527" y="373"/>
                    </a:moveTo>
                    <a:cubicBezTo>
                      <a:pt x="532" y="373"/>
                      <a:pt x="537" y="368"/>
                      <a:pt x="537" y="362"/>
                    </a:cubicBezTo>
                    <a:cubicBezTo>
                      <a:pt x="537" y="11"/>
                      <a:pt x="537" y="11"/>
                      <a:pt x="537" y="11"/>
                    </a:cubicBezTo>
                    <a:cubicBezTo>
                      <a:pt x="537" y="5"/>
                      <a:pt x="532" y="0"/>
                      <a:pt x="527" y="0"/>
                    </a:cubicBezTo>
                    <a:cubicBezTo>
                      <a:pt x="11" y="0"/>
                      <a:pt x="11" y="0"/>
                      <a:pt x="11" y="0"/>
                    </a:cubicBezTo>
                    <a:cubicBezTo>
                      <a:pt x="5" y="0"/>
                      <a:pt x="0" y="5"/>
                      <a:pt x="0" y="11"/>
                    </a:cubicBezTo>
                    <a:cubicBezTo>
                      <a:pt x="0" y="362"/>
                      <a:pt x="0" y="362"/>
                      <a:pt x="0" y="362"/>
                    </a:cubicBezTo>
                    <a:cubicBezTo>
                      <a:pt x="0" y="368"/>
                      <a:pt x="5" y="373"/>
                      <a:pt x="11" y="373"/>
                    </a:cubicBezTo>
                    <a:lnTo>
                      <a:pt x="527" y="373"/>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88" name="Rectangle 39"/>
              <p:cNvSpPr>
                <a:spLocks noChangeArrowheads="1"/>
              </p:cNvSpPr>
              <p:nvPr/>
            </p:nvSpPr>
            <p:spPr bwMode="auto">
              <a:xfrm>
                <a:off x="3691869" y="2795063"/>
                <a:ext cx="1299923" cy="736746"/>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Rectangle 40"/>
              <p:cNvSpPr>
                <a:spLocks noChangeArrowheads="1"/>
              </p:cNvSpPr>
              <p:nvPr/>
            </p:nvSpPr>
            <p:spPr bwMode="auto">
              <a:xfrm>
                <a:off x="3492449" y="3912185"/>
                <a:ext cx="1719075" cy="64626"/>
              </a:xfrm>
              <a:prstGeom prst="rect">
                <a:avLst/>
              </a:prstGeom>
              <a:solidFill>
                <a:schemeClr val="tx2">
                  <a:lumMod val="75000"/>
                </a:schemeClr>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0" name="Freeform 41"/>
              <p:cNvSpPr>
                <a:spLocks/>
              </p:cNvSpPr>
              <p:nvPr/>
            </p:nvSpPr>
            <p:spPr bwMode="auto">
              <a:xfrm>
                <a:off x="3492449" y="3834632"/>
                <a:ext cx="1719075" cy="77552"/>
              </a:xfrm>
              <a:custGeom>
                <a:avLst/>
                <a:gdLst>
                  <a:gd name="T0" fmla="*/ 931 w 931"/>
                  <a:gd name="T1" fmla="*/ 42 h 42"/>
                  <a:gd name="T2" fmla="*/ 0 w 931"/>
                  <a:gd name="T3" fmla="*/ 42 h 42"/>
                  <a:gd name="T4" fmla="*/ 59 w 931"/>
                  <a:gd name="T5" fmla="*/ 0 h 42"/>
                  <a:gd name="T6" fmla="*/ 874 w 931"/>
                  <a:gd name="T7" fmla="*/ 0 h 42"/>
                  <a:gd name="T8" fmla="*/ 931 w 931"/>
                  <a:gd name="T9" fmla="*/ 42 h 42"/>
                </a:gdLst>
                <a:ahLst/>
                <a:cxnLst>
                  <a:cxn ang="0">
                    <a:pos x="T0" y="T1"/>
                  </a:cxn>
                  <a:cxn ang="0">
                    <a:pos x="T2" y="T3"/>
                  </a:cxn>
                  <a:cxn ang="0">
                    <a:pos x="T4" y="T5"/>
                  </a:cxn>
                  <a:cxn ang="0">
                    <a:pos x="T6" y="T7"/>
                  </a:cxn>
                  <a:cxn ang="0">
                    <a:pos x="T8" y="T9"/>
                  </a:cxn>
                </a:cxnLst>
                <a:rect l="0" t="0" r="r" b="b"/>
                <a:pathLst>
                  <a:path w="931" h="42">
                    <a:moveTo>
                      <a:pt x="931" y="42"/>
                    </a:moveTo>
                    <a:lnTo>
                      <a:pt x="0" y="42"/>
                    </a:lnTo>
                    <a:lnTo>
                      <a:pt x="59" y="0"/>
                    </a:lnTo>
                    <a:lnTo>
                      <a:pt x="874" y="0"/>
                    </a:lnTo>
                    <a:lnTo>
                      <a:pt x="931" y="42"/>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91" name="Freeform 43"/>
              <p:cNvSpPr>
                <a:spLocks noEditPoints="1"/>
              </p:cNvSpPr>
              <p:nvPr/>
            </p:nvSpPr>
            <p:spPr bwMode="auto">
              <a:xfrm>
                <a:off x="4194112" y="2813527"/>
                <a:ext cx="341600" cy="288051"/>
              </a:xfrm>
              <a:custGeom>
                <a:avLst/>
                <a:gdLst>
                  <a:gd name="T0" fmla="*/ 125 w 132"/>
                  <a:gd name="T1" fmla="*/ 105 h 112"/>
                  <a:gd name="T2" fmla="*/ 0 w 132"/>
                  <a:gd name="T3" fmla="*/ 20 h 112"/>
                  <a:gd name="T4" fmla="*/ 0 w 132"/>
                  <a:gd name="T5" fmla="*/ 112 h 112"/>
                  <a:gd name="T6" fmla="*/ 132 w 132"/>
                  <a:gd name="T7" fmla="*/ 0 h 112"/>
                  <a:gd name="T8" fmla="*/ 0 w 132"/>
                  <a:gd name="T9" fmla="*/ 0 h 112"/>
                  <a:gd name="T10" fmla="*/ 77 w 132"/>
                  <a:gd name="T11" fmla="*/ 63 h 112"/>
                  <a:gd name="T12" fmla="*/ 73 w 132"/>
                  <a:gd name="T13" fmla="*/ 57 h 112"/>
                  <a:gd name="T14" fmla="*/ 69 w 132"/>
                  <a:gd name="T15" fmla="*/ 53 h 112"/>
                  <a:gd name="T16" fmla="*/ 62 w 132"/>
                  <a:gd name="T17" fmla="*/ 49 h 112"/>
                  <a:gd name="T18" fmla="*/ 56 w 132"/>
                  <a:gd name="T19" fmla="*/ 49 h 112"/>
                  <a:gd name="T20" fmla="*/ 49 w 132"/>
                  <a:gd name="T21" fmla="*/ 53 h 112"/>
                  <a:gd name="T22" fmla="*/ 44 w 132"/>
                  <a:gd name="T23" fmla="*/ 57 h 112"/>
                  <a:gd name="T24" fmla="*/ 41 w 132"/>
                  <a:gd name="T25" fmla="*/ 63 h 112"/>
                  <a:gd name="T26" fmla="*/ 40 w 132"/>
                  <a:gd name="T27" fmla="*/ 69 h 112"/>
                  <a:gd name="T28" fmla="*/ 41 w 132"/>
                  <a:gd name="T29" fmla="*/ 76 h 112"/>
                  <a:gd name="T30" fmla="*/ 44 w 132"/>
                  <a:gd name="T31" fmla="*/ 81 h 112"/>
                  <a:gd name="T32" fmla="*/ 50 w 132"/>
                  <a:gd name="T33" fmla="*/ 86 h 112"/>
                  <a:gd name="T34" fmla="*/ 55 w 132"/>
                  <a:gd name="T35" fmla="*/ 88 h 112"/>
                  <a:gd name="T36" fmla="*/ 60 w 132"/>
                  <a:gd name="T37" fmla="*/ 83 h 112"/>
                  <a:gd name="T38" fmla="*/ 67 w 132"/>
                  <a:gd name="T39" fmla="*/ 87 h 112"/>
                  <a:gd name="T40" fmla="*/ 68 w 132"/>
                  <a:gd name="T41" fmla="*/ 79 h 112"/>
                  <a:gd name="T42" fmla="*/ 77 w 132"/>
                  <a:gd name="T43" fmla="*/ 78 h 112"/>
                  <a:gd name="T44" fmla="*/ 73 w 132"/>
                  <a:gd name="T45" fmla="*/ 71 h 112"/>
                  <a:gd name="T46" fmla="*/ 67 w 132"/>
                  <a:gd name="T47" fmla="*/ 69 h 112"/>
                  <a:gd name="T48" fmla="*/ 53 w 132"/>
                  <a:gd name="T49" fmla="*/ 75 h 112"/>
                  <a:gd name="T50" fmla="*/ 59 w 132"/>
                  <a:gd name="T51" fmla="*/ 61 h 112"/>
                  <a:gd name="T52" fmla="*/ 55 w 132"/>
                  <a:gd name="T53" fmla="*/ 69 h 112"/>
                  <a:gd name="T54" fmla="*/ 59 w 132"/>
                  <a:gd name="T55" fmla="*/ 73 h 112"/>
                  <a:gd name="T56" fmla="*/ 91 w 132"/>
                  <a:gd name="T57" fmla="*/ 55 h 112"/>
                  <a:gd name="T58" fmla="*/ 93 w 132"/>
                  <a:gd name="T59" fmla="*/ 51 h 112"/>
                  <a:gd name="T60" fmla="*/ 91 w 132"/>
                  <a:gd name="T61" fmla="*/ 49 h 112"/>
                  <a:gd name="T62" fmla="*/ 86 w 132"/>
                  <a:gd name="T63" fmla="*/ 48 h 112"/>
                  <a:gd name="T64" fmla="*/ 82 w 132"/>
                  <a:gd name="T65" fmla="*/ 44 h 112"/>
                  <a:gd name="T66" fmla="*/ 78 w 132"/>
                  <a:gd name="T67" fmla="*/ 49 h 112"/>
                  <a:gd name="T68" fmla="*/ 74 w 132"/>
                  <a:gd name="T69" fmla="*/ 49 h 112"/>
                  <a:gd name="T70" fmla="*/ 73 w 132"/>
                  <a:gd name="T71" fmla="*/ 52 h 112"/>
                  <a:gd name="T72" fmla="*/ 76 w 132"/>
                  <a:gd name="T73" fmla="*/ 57 h 112"/>
                  <a:gd name="T74" fmla="*/ 73 w 132"/>
                  <a:gd name="T75" fmla="*/ 60 h 112"/>
                  <a:gd name="T76" fmla="*/ 75 w 132"/>
                  <a:gd name="T77" fmla="*/ 62 h 112"/>
                  <a:gd name="T78" fmla="*/ 81 w 132"/>
                  <a:gd name="T79" fmla="*/ 65 h 112"/>
                  <a:gd name="T80" fmla="*/ 85 w 132"/>
                  <a:gd name="T81" fmla="*/ 65 h 112"/>
                  <a:gd name="T82" fmla="*/ 91 w 132"/>
                  <a:gd name="T83" fmla="*/ 62 h 112"/>
                  <a:gd name="T84" fmla="*/ 93 w 132"/>
                  <a:gd name="T85" fmla="*/ 60 h 112"/>
                  <a:gd name="T86" fmla="*/ 91 w 132"/>
                  <a:gd name="T87" fmla="*/ 57 h 112"/>
                  <a:gd name="T88" fmla="*/ 83 w 132"/>
                  <a:gd name="T89" fmla="*/ 58 h 112"/>
                  <a:gd name="T90" fmla="*/ 86 w 132"/>
                  <a:gd name="T91" fmla="*/ 55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2" h="112">
                    <a:moveTo>
                      <a:pt x="7" y="26"/>
                    </a:moveTo>
                    <a:cubicBezTo>
                      <a:pt x="7" y="105"/>
                      <a:pt x="7" y="105"/>
                      <a:pt x="7" y="105"/>
                    </a:cubicBezTo>
                    <a:cubicBezTo>
                      <a:pt x="125" y="105"/>
                      <a:pt x="125" y="105"/>
                      <a:pt x="125" y="105"/>
                    </a:cubicBezTo>
                    <a:cubicBezTo>
                      <a:pt x="125" y="26"/>
                      <a:pt x="125" y="26"/>
                      <a:pt x="125" y="26"/>
                    </a:cubicBezTo>
                    <a:cubicBezTo>
                      <a:pt x="7" y="26"/>
                      <a:pt x="7" y="26"/>
                      <a:pt x="7" y="26"/>
                    </a:cubicBezTo>
                    <a:close/>
                    <a:moveTo>
                      <a:pt x="0" y="20"/>
                    </a:moveTo>
                    <a:cubicBezTo>
                      <a:pt x="132" y="20"/>
                      <a:pt x="132" y="20"/>
                      <a:pt x="132" y="20"/>
                    </a:cubicBezTo>
                    <a:cubicBezTo>
                      <a:pt x="132" y="112"/>
                      <a:pt x="132" y="112"/>
                      <a:pt x="132" y="112"/>
                    </a:cubicBezTo>
                    <a:cubicBezTo>
                      <a:pt x="0" y="112"/>
                      <a:pt x="0" y="112"/>
                      <a:pt x="0" y="112"/>
                    </a:cubicBezTo>
                    <a:cubicBezTo>
                      <a:pt x="0" y="20"/>
                      <a:pt x="0" y="20"/>
                      <a:pt x="0" y="20"/>
                    </a:cubicBezTo>
                    <a:close/>
                    <a:moveTo>
                      <a:pt x="0" y="0"/>
                    </a:moveTo>
                    <a:cubicBezTo>
                      <a:pt x="132" y="0"/>
                      <a:pt x="132" y="0"/>
                      <a:pt x="132" y="0"/>
                    </a:cubicBezTo>
                    <a:cubicBezTo>
                      <a:pt x="132" y="13"/>
                      <a:pt x="132" y="13"/>
                      <a:pt x="132" y="13"/>
                    </a:cubicBezTo>
                    <a:cubicBezTo>
                      <a:pt x="0" y="13"/>
                      <a:pt x="0" y="13"/>
                      <a:pt x="0" y="13"/>
                    </a:cubicBezTo>
                    <a:cubicBezTo>
                      <a:pt x="0" y="0"/>
                      <a:pt x="0" y="0"/>
                      <a:pt x="0" y="0"/>
                    </a:cubicBezTo>
                    <a:close/>
                    <a:moveTo>
                      <a:pt x="79" y="68"/>
                    </a:moveTo>
                    <a:cubicBezTo>
                      <a:pt x="78" y="64"/>
                      <a:pt x="78" y="64"/>
                      <a:pt x="78" y="64"/>
                    </a:cubicBezTo>
                    <a:cubicBezTo>
                      <a:pt x="78" y="64"/>
                      <a:pt x="78" y="63"/>
                      <a:pt x="77" y="63"/>
                    </a:cubicBezTo>
                    <a:cubicBezTo>
                      <a:pt x="71" y="63"/>
                      <a:pt x="71" y="63"/>
                      <a:pt x="71" y="63"/>
                    </a:cubicBezTo>
                    <a:cubicBezTo>
                      <a:pt x="71" y="63"/>
                      <a:pt x="71" y="62"/>
                      <a:pt x="71" y="62"/>
                    </a:cubicBezTo>
                    <a:cubicBezTo>
                      <a:pt x="73" y="57"/>
                      <a:pt x="73" y="57"/>
                      <a:pt x="73" y="57"/>
                    </a:cubicBezTo>
                    <a:cubicBezTo>
                      <a:pt x="73" y="56"/>
                      <a:pt x="73" y="56"/>
                      <a:pt x="73" y="55"/>
                    </a:cubicBezTo>
                    <a:cubicBezTo>
                      <a:pt x="70" y="53"/>
                      <a:pt x="70" y="53"/>
                      <a:pt x="70" y="53"/>
                    </a:cubicBezTo>
                    <a:cubicBezTo>
                      <a:pt x="70" y="53"/>
                      <a:pt x="69" y="53"/>
                      <a:pt x="69" y="53"/>
                    </a:cubicBezTo>
                    <a:cubicBezTo>
                      <a:pt x="64" y="56"/>
                      <a:pt x="64" y="56"/>
                      <a:pt x="64" y="56"/>
                    </a:cubicBezTo>
                    <a:cubicBezTo>
                      <a:pt x="64" y="56"/>
                      <a:pt x="64" y="56"/>
                      <a:pt x="63" y="56"/>
                    </a:cubicBezTo>
                    <a:cubicBezTo>
                      <a:pt x="62" y="49"/>
                      <a:pt x="62" y="49"/>
                      <a:pt x="62" y="49"/>
                    </a:cubicBezTo>
                    <a:cubicBezTo>
                      <a:pt x="62" y="49"/>
                      <a:pt x="61" y="49"/>
                      <a:pt x="61" y="49"/>
                    </a:cubicBezTo>
                    <a:cubicBezTo>
                      <a:pt x="57" y="49"/>
                      <a:pt x="57" y="49"/>
                      <a:pt x="57" y="49"/>
                    </a:cubicBezTo>
                    <a:cubicBezTo>
                      <a:pt x="57" y="49"/>
                      <a:pt x="56" y="49"/>
                      <a:pt x="56" y="49"/>
                    </a:cubicBezTo>
                    <a:cubicBezTo>
                      <a:pt x="55" y="56"/>
                      <a:pt x="55" y="56"/>
                      <a:pt x="55" y="56"/>
                    </a:cubicBezTo>
                    <a:cubicBezTo>
                      <a:pt x="54" y="56"/>
                      <a:pt x="54" y="56"/>
                      <a:pt x="53" y="56"/>
                    </a:cubicBezTo>
                    <a:cubicBezTo>
                      <a:pt x="49" y="53"/>
                      <a:pt x="49" y="53"/>
                      <a:pt x="49" y="53"/>
                    </a:cubicBezTo>
                    <a:cubicBezTo>
                      <a:pt x="48" y="53"/>
                      <a:pt x="48" y="53"/>
                      <a:pt x="48" y="53"/>
                    </a:cubicBezTo>
                    <a:cubicBezTo>
                      <a:pt x="45" y="55"/>
                      <a:pt x="45" y="55"/>
                      <a:pt x="45" y="55"/>
                    </a:cubicBezTo>
                    <a:cubicBezTo>
                      <a:pt x="44" y="56"/>
                      <a:pt x="44" y="56"/>
                      <a:pt x="44" y="57"/>
                    </a:cubicBezTo>
                    <a:cubicBezTo>
                      <a:pt x="47" y="62"/>
                      <a:pt x="47" y="62"/>
                      <a:pt x="47" y="62"/>
                    </a:cubicBezTo>
                    <a:cubicBezTo>
                      <a:pt x="47" y="62"/>
                      <a:pt x="46" y="63"/>
                      <a:pt x="46" y="63"/>
                    </a:cubicBezTo>
                    <a:cubicBezTo>
                      <a:pt x="41" y="63"/>
                      <a:pt x="41" y="63"/>
                      <a:pt x="41" y="63"/>
                    </a:cubicBezTo>
                    <a:cubicBezTo>
                      <a:pt x="40" y="63"/>
                      <a:pt x="40" y="64"/>
                      <a:pt x="40" y="64"/>
                    </a:cubicBezTo>
                    <a:cubicBezTo>
                      <a:pt x="39" y="68"/>
                      <a:pt x="39" y="68"/>
                      <a:pt x="39" y="68"/>
                    </a:cubicBezTo>
                    <a:cubicBezTo>
                      <a:pt x="39" y="68"/>
                      <a:pt x="39" y="68"/>
                      <a:pt x="40" y="69"/>
                    </a:cubicBezTo>
                    <a:cubicBezTo>
                      <a:pt x="45" y="71"/>
                      <a:pt x="45" y="71"/>
                      <a:pt x="45" y="71"/>
                    </a:cubicBezTo>
                    <a:cubicBezTo>
                      <a:pt x="45" y="71"/>
                      <a:pt x="45" y="72"/>
                      <a:pt x="45" y="73"/>
                    </a:cubicBezTo>
                    <a:cubicBezTo>
                      <a:pt x="41" y="76"/>
                      <a:pt x="41" y="76"/>
                      <a:pt x="41" y="76"/>
                    </a:cubicBezTo>
                    <a:cubicBezTo>
                      <a:pt x="41" y="76"/>
                      <a:pt x="41" y="77"/>
                      <a:pt x="41" y="78"/>
                    </a:cubicBezTo>
                    <a:cubicBezTo>
                      <a:pt x="43" y="81"/>
                      <a:pt x="43" y="81"/>
                      <a:pt x="43" y="81"/>
                    </a:cubicBezTo>
                    <a:cubicBezTo>
                      <a:pt x="43" y="81"/>
                      <a:pt x="43" y="81"/>
                      <a:pt x="44" y="81"/>
                    </a:cubicBezTo>
                    <a:cubicBezTo>
                      <a:pt x="49" y="79"/>
                      <a:pt x="49" y="79"/>
                      <a:pt x="49" y="79"/>
                    </a:cubicBezTo>
                    <a:cubicBezTo>
                      <a:pt x="50" y="80"/>
                      <a:pt x="50" y="80"/>
                      <a:pt x="50" y="81"/>
                    </a:cubicBezTo>
                    <a:cubicBezTo>
                      <a:pt x="50" y="86"/>
                      <a:pt x="50" y="86"/>
                      <a:pt x="50" y="86"/>
                    </a:cubicBezTo>
                    <a:cubicBezTo>
                      <a:pt x="50" y="87"/>
                      <a:pt x="50" y="87"/>
                      <a:pt x="50" y="87"/>
                    </a:cubicBezTo>
                    <a:cubicBezTo>
                      <a:pt x="54" y="88"/>
                      <a:pt x="54" y="88"/>
                      <a:pt x="54" y="88"/>
                    </a:cubicBezTo>
                    <a:cubicBezTo>
                      <a:pt x="54" y="88"/>
                      <a:pt x="55" y="88"/>
                      <a:pt x="55" y="88"/>
                    </a:cubicBezTo>
                    <a:cubicBezTo>
                      <a:pt x="58" y="83"/>
                      <a:pt x="58" y="83"/>
                      <a:pt x="58" y="83"/>
                    </a:cubicBezTo>
                    <a:cubicBezTo>
                      <a:pt x="58" y="83"/>
                      <a:pt x="59" y="83"/>
                      <a:pt x="59" y="83"/>
                    </a:cubicBezTo>
                    <a:cubicBezTo>
                      <a:pt x="59" y="83"/>
                      <a:pt x="59" y="83"/>
                      <a:pt x="60" y="83"/>
                    </a:cubicBezTo>
                    <a:cubicBezTo>
                      <a:pt x="63" y="88"/>
                      <a:pt x="63" y="88"/>
                      <a:pt x="63" y="88"/>
                    </a:cubicBezTo>
                    <a:cubicBezTo>
                      <a:pt x="63" y="88"/>
                      <a:pt x="63" y="88"/>
                      <a:pt x="64" y="88"/>
                    </a:cubicBezTo>
                    <a:cubicBezTo>
                      <a:pt x="67" y="87"/>
                      <a:pt x="67" y="87"/>
                      <a:pt x="67" y="87"/>
                    </a:cubicBezTo>
                    <a:cubicBezTo>
                      <a:pt x="68" y="87"/>
                      <a:pt x="68" y="87"/>
                      <a:pt x="68" y="86"/>
                    </a:cubicBezTo>
                    <a:cubicBezTo>
                      <a:pt x="67" y="81"/>
                      <a:pt x="67" y="81"/>
                      <a:pt x="67" y="81"/>
                    </a:cubicBezTo>
                    <a:cubicBezTo>
                      <a:pt x="68" y="80"/>
                      <a:pt x="68" y="80"/>
                      <a:pt x="68" y="79"/>
                    </a:cubicBezTo>
                    <a:cubicBezTo>
                      <a:pt x="74" y="81"/>
                      <a:pt x="74" y="81"/>
                      <a:pt x="74" y="81"/>
                    </a:cubicBezTo>
                    <a:cubicBezTo>
                      <a:pt x="74" y="81"/>
                      <a:pt x="75" y="81"/>
                      <a:pt x="75" y="81"/>
                    </a:cubicBezTo>
                    <a:cubicBezTo>
                      <a:pt x="77" y="78"/>
                      <a:pt x="77" y="78"/>
                      <a:pt x="77" y="78"/>
                    </a:cubicBezTo>
                    <a:cubicBezTo>
                      <a:pt x="77" y="77"/>
                      <a:pt x="77" y="76"/>
                      <a:pt x="77" y="76"/>
                    </a:cubicBezTo>
                    <a:cubicBezTo>
                      <a:pt x="73" y="73"/>
                      <a:pt x="73" y="73"/>
                      <a:pt x="73" y="73"/>
                    </a:cubicBezTo>
                    <a:cubicBezTo>
                      <a:pt x="73" y="72"/>
                      <a:pt x="73" y="71"/>
                      <a:pt x="73" y="71"/>
                    </a:cubicBezTo>
                    <a:cubicBezTo>
                      <a:pt x="78" y="69"/>
                      <a:pt x="78" y="69"/>
                      <a:pt x="78" y="69"/>
                    </a:cubicBezTo>
                    <a:cubicBezTo>
                      <a:pt x="79" y="68"/>
                      <a:pt x="79" y="68"/>
                      <a:pt x="79" y="68"/>
                    </a:cubicBezTo>
                    <a:close/>
                    <a:moveTo>
                      <a:pt x="67" y="69"/>
                    </a:moveTo>
                    <a:cubicBezTo>
                      <a:pt x="67" y="71"/>
                      <a:pt x="66" y="73"/>
                      <a:pt x="64" y="75"/>
                    </a:cubicBezTo>
                    <a:cubicBezTo>
                      <a:pt x="63" y="76"/>
                      <a:pt x="61" y="77"/>
                      <a:pt x="59" y="77"/>
                    </a:cubicBezTo>
                    <a:cubicBezTo>
                      <a:pt x="57" y="77"/>
                      <a:pt x="55" y="76"/>
                      <a:pt x="53" y="75"/>
                    </a:cubicBezTo>
                    <a:cubicBezTo>
                      <a:pt x="52" y="73"/>
                      <a:pt x="51" y="71"/>
                      <a:pt x="51" y="69"/>
                    </a:cubicBezTo>
                    <a:cubicBezTo>
                      <a:pt x="51" y="67"/>
                      <a:pt x="52" y="65"/>
                      <a:pt x="53" y="64"/>
                    </a:cubicBezTo>
                    <a:cubicBezTo>
                      <a:pt x="55" y="62"/>
                      <a:pt x="57" y="61"/>
                      <a:pt x="59" y="61"/>
                    </a:cubicBezTo>
                    <a:cubicBezTo>
                      <a:pt x="61" y="61"/>
                      <a:pt x="63" y="62"/>
                      <a:pt x="64" y="64"/>
                    </a:cubicBezTo>
                    <a:cubicBezTo>
                      <a:pt x="66" y="65"/>
                      <a:pt x="67" y="67"/>
                      <a:pt x="67" y="69"/>
                    </a:cubicBezTo>
                    <a:close/>
                    <a:moveTo>
                      <a:pt x="55" y="69"/>
                    </a:moveTo>
                    <a:cubicBezTo>
                      <a:pt x="55" y="67"/>
                      <a:pt x="57" y="66"/>
                      <a:pt x="59" y="66"/>
                    </a:cubicBezTo>
                    <a:cubicBezTo>
                      <a:pt x="61" y="66"/>
                      <a:pt x="63" y="67"/>
                      <a:pt x="63" y="69"/>
                    </a:cubicBezTo>
                    <a:cubicBezTo>
                      <a:pt x="63" y="71"/>
                      <a:pt x="61" y="73"/>
                      <a:pt x="59" y="73"/>
                    </a:cubicBezTo>
                    <a:cubicBezTo>
                      <a:pt x="57" y="73"/>
                      <a:pt x="55" y="71"/>
                      <a:pt x="55" y="69"/>
                    </a:cubicBezTo>
                    <a:close/>
                    <a:moveTo>
                      <a:pt x="91" y="57"/>
                    </a:moveTo>
                    <a:cubicBezTo>
                      <a:pt x="91" y="56"/>
                      <a:pt x="91" y="56"/>
                      <a:pt x="91" y="55"/>
                    </a:cubicBezTo>
                    <a:cubicBezTo>
                      <a:pt x="91" y="55"/>
                      <a:pt x="91" y="54"/>
                      <a:pt x="91" y="54"/>
                    </a:cubicBezTo>
                    <a:cubicBezTo>
                      <a:pt x="93" y="52"/>
                      <a:pt x="93" y="52"/>
                      <a:pt x="93" y="52"/>
                    </a:cubicBezTo>
                    <a:cubicBezTo>
                      <a:pt x="93" y="52"/>
                      <a:pt x="93" y="51"/>
                      <a:pt x="93" y="51"/>
                    </a:cubicBezTo>
                    <a:cubicBezTo>
                      <a:pt x="93" y="51"/>
                      <a:pt x="93" y="51"/>
                      <a:pt x="93" y="51"/>
                    </a:cubicBezTo>
                    <a:cubicBezTo>
                      <a:pt x="92" y="49"/>
                      <a:pt x="92" y="49"/>
                      <a:pt x="92" y="49"/>
                    </a:cubicBezTo>
                    <a:cubicBezTo>
                      <a:pt x="92" y="49"/>
                      <a:pt x="92" y="49"/>
                      <a:pt x="91" y="49"/>
                    </a:cubicBezTo>
                    <a:cubicBezTo>
                      <a:pt x="91" y="49"/>
                      <a:pt x="91" y="49"/>
                      <a:pt x="91" y="49"/>
                    </a:cubicBezTo>
                    <a:cubicBezTo>
                      <a:pt x="88" y="49"/>
                      <a:pt x="88" y="49"/>
                      <a:pt x="88" y="49"/>
                    </a:cubicBezTo>
                    <a:cubicBezTo>
                      <a:pt x="87" y="49"/>
                      <a:pt x="87" y="48"/>
                      <a:pt x="86" y="48"/>
                    </a:cubicBezTo>
                    <a:cubicBezTo>
                      <a:pt x="85" y="45"/>
                      <a:pt x="85" y="45"/>
                      <a:pt x="85" y="45"/>
                    </a:cubicBezTo>
                    <a:cubicBezTo>
                      <a:pt x="85" y="45"/>
                      <a:pt x="84" y="44"/>
                      <a:pt x="84" y="44"/>
                    </a:cubicBezTo>
                    <a:cubicBezTo>
                      <a:pt x="82" y="44"/>
                      <a:pt x="82" y="44"/>
                      <a:pt x="82" y="44"/>
                    </a:cubicBezTo>
                    <a:cubicBezTo>
                      <a:pt x="82" y="44"/>
                      <a:pt x="81" y="45"/>
                      <a:pt x="81" y="45"/>
                    </a:cubicBezTo>
                    <a:cubicBezTo>
                      <a:pt x="81" y="48"/>
                      <a:pt x="81" y="48"/>
                      <a:pt x="81" y="48"/>
                    </a:cubicBezTo>
                    <a:cubicBezTo>
                      <a:pt x="80" y="48"/>
                      <a:pt x="79" y="49"/>
                      <a:pt x="78" y="49"/>
                    </a:cubicBezTo>
                    <a:cubicBezTo>
                      <a:pt x="75" y="49"/>
                      <a:pt x="75" y="49"/>
                      <a:pt x="75" y="49"/>
                    </a:cubicBezTo>
                    <a:cubicBezTo>
                      <a:pt x="75" y="49"/>
                      <a:pt x="75" y="49"/>
                      <a:pt x="75" y="49"/>
                    </a:cubicBezTo>
                    <a:cubicBezTo>
                      <a:pt x="75" y="49"/>
                      <a:pt x="74" y="49"/>
                      <a:pt x="74" y="49"/>
                    </a:cubicBezTo>
                    <a:cubicBezTo>
                      <a:pt x="73" y="51"/>
                      <a:pt x="73" y="51"/>
                      <a:pt x="73" y="51"/>
                    </a:cubicBezTo>
                    <a:cubicBezTo>
                      <a:pt x="73" y="51"/>
                      <a:pt x="73" y="51"/>
                      <a:pt x="73" y="51"/>
                    </a:cubicBezTo>
                    <a:cubicBezTo>
                      <a:pt x="73" y="51"/>
                      <a:pt x="73" y="52"/>
                      <a:pt x="73" y="52"/>
                    </a:cubicBezTo>
                    <a:cubicBezTo>
                      <a:pt x="76" y="54"/>
                      <a:pt x="76" y="54"/>
                      <a:pt x="76" y="54"/>
                    </a:cubicBezTo>
                    <a:cubicBezTo>
                      <a:pt x="76" y="54"/>
                      <a:pt x="75" y="55"/>
                      <a:pt x="75" y="55"/>
                    </a:cubicBezTo>
                    <a:cubicBezTo>
                      <a:pt x="75" y="56"/>
                      <a:pt x="76" y="56"/>
                      <a:pt x="76" y="57"/>
                    </a:cubicBezTo>
                    <a:cubicBezTo>
                      <a:pt x="73" y="59"/>
                      <a:pt x="73" y="59"/>
                      <a:pt x="73" y="59"/>
                    </a:cubicBezTo>
                    <a:cubicBezTo>
                      <a:pt x="73" y="59"/>
                      <a:pt x="73" y="59"/>
                      <a:pt x="73" y="59"/>
                    </a:cubicBezTo>
                    <a:cubicBezTo>
                      <a:pt x="73" y="60"/>
                      <a:pt x="73" y="60"/>
                      <a:pt x="73" y="60"/>
                    </a:cubicBezTo>
                    <a:cubicBezTo>
                      <a:pt x="74" y="61"/>
                      <a:pt x="74" y="61"/>
                      <a:pt x="74" y="61"/>
                    </a:cubicBezTo>
                    <a:cubicBezTo>
                      <a:pt x="74" y="62"/>
                      <a:pt x="75" y="62"/>
                      <a:pt x="75" y="62"/>
                    </a:cubicBezTo>
                    <a:cubicBezTo>
                      <a:pt x="75" y="62"/>
                      <a:pt x="75" y="62"/>
                      <a:pt x="75" y="62"/>
                    </a:cubicBezTo>
                    <a:cubicBezTo>
                      <a:pt x="78" y="61"/>
                      <a:pt x="78" y="61"/>
                      <a:pt x="78" y="61"/>
                    </a:cubicBezTo>
                    <a:cubicBezTo>
                      <a:pt x="79" y="62"/>
                      <a:pt x="80" y="62"/>
                      <a:pt x="81" y="62"/>
                    </a:cubicBezTo>
                    <a:cubicBezTo>
                      <a:pt x="81" y="65"/>
                      <a:pt x="81" y="65"/>
                      <a:pt x="81" y="65"/>
                    </a:cubicBezTo>
                    <a:cubicBezTo>
                      <a:pt x="81" y="66"/>
                      <a:pt x="82" y="66"/>
                      <a:pt x="82" y="66"/>
                    </a:cubicBezTo>
                    <a:cubicBezTo>
                      <a:pt x="84" y="66"/>
                      <a:pt x="84" y="66"/>
                      <a:pt x="84" y="66"/>
                    </a:cubicBezTo>
                    <a:cubicBezTo>
                      <a:pt x="84" y="66"/>
                      <a:pt x="85" y="66"/>
                      <a:pt x="85" y="65"/>
                    </a:cubicBezTo>
                    <a:cubicBezTo>
                      <a:pt x="86" y="63"/>
                      <a:pt x="86" y="63"/>
                      <a:pt x="86" y="63"/>
                    </a:cubicBezTo>
                    <a:cubicBezTo>
                      <a:pt x="87" y="62"/>
                      <a:pt x="87" y="62"/>
                      <a:pt x="88" y="61"/>
                    </a:cubicBezTo>
                    <a:cubicBezTo>
                      <a:pt x="91" y="62"/>
                      <a:pt x="91" y="62"/>
                      <a:pt x="91" y="62"/>
                    </a:cubicBezTo>
                    <a:cubicBezTo>
                      <a:pt x="91" y="62"/>
                      <a:pt x="91" y="62"/>
                      <a:pt x="91" y="62"/>
                    </a:cubicBezTo>
                    <a:cubicBezTo>
                      <a:pt x="92" y="62"/>
                      <a:pt x="92" y="62"/>
                      <a:pt x="92" y="61"/>
                    </a:cubicBezTo>
                    <a:cubicBezTo>
                      <a:pt x="93" y="60"/>
                      <a:pt x="93" y="60"/>
                      <a:pt x="93" y="60"/>
                    </a:cubicBezTo>
                    <a:cubicBezTo>
                      <a:pt x="93" y="60"/>
                      <a:pt x="93" y="60"/>
                      <a:pt x="93" y="59"/>
                    </a:cubicBezTo>
                    <a:cubicBezTo>
                      <a:pt x="93" y="59"/>
                      <a:pt x="93" y="59"/>
                      <a:pt x="93" y="59"/>
                    </a:cubicBezTo>
                    <a:cubicBezTo>
                      <a:pt x="91" y="57"/>
                      <a:pt x="91" y="57"/>
                      <a:pt x="91" y="57"/>
                    </a:cubicBezTo>
                    <a:cubicBezTo>
                      <a:pt x="91" y="57"/>
                      <a:pt x="91" y="57"/>
                      <a:pt x="91" y="57"/>
                    </a:cubicBezTo>
                    <a:close/>
                    <a:moveTo>
                      <a:pt x="86" y="55"/>
                    </a:moveTo>
                    <a:cubicBezTo>
                      <a:pt x="86" y="57"/>
                      <a:pt x="85" y="58"/>
                      <a:pt x="83" y="58"/>
                    </a:cubicBezTo>
                    <a:cubicBezTo>
                      <a:pt x="82" y="58"/>
                      <a:pt x="80" y="57"/>
                      <a:pt x="80" y="55"/>
                    </a:cubicBezTo>
                    <a:cubicBezTo>
                      <a:pt x="80" y="54"/>
                      <a:pt x="82" y="52"/>
                      <a:pt x="83" y="52"/>
                    </a:cubicBezTo>
                    <a:cubicBezTo>
                      <a:pt x="85" y="52"/>
                      <a:pt x="86" y="54"/>
                      <a:pt x="86" y="55"/>
                    </a:cubicBezTo>
                    <a:close/>
                  </a:path>
                </a:pathLst>
              </a:custGeom>
              <a:solidFill>
                <a:srgbClr val="F5F5F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113" name="Group 21"/>
              <p:cNvGrpSpPr>
                <a:grpSpLocks noChangeAspect="1"/>
              </p:cNvGrpSpPr>
              <p:nvPr/>
            </p:nvGrpSpPr>
            <p:grpSpPr bwMode="auto">
              <a:xfrm>
                <a:off x="4019408" y="2548583"/>
                <a:ext cx="654581" cy="877010"/>
                <a:chOff x="966" y="2128"/>
                <a:chExt cx="206" cy="276"/>
              </a:xfrm>
              <a:solidFill>
                <a:schemeClr val="tx2"/>
              </a:solidFill>
            </p:grpSpPr>
            <p:sp>
              <p:nvSpPr>
                <p:cNvPr id="114" name="Freeform 22"/>
                <p:cNvSpPr>
                  <a:spLocks/>
                </p:cNvSpPr>
                <p:nvPr/>
              </p:nvSpPr>
              <p:spPr bwMode="auto">
                <a:xfrm>
                  <a:off x="1060" y="2261"/>
                  <a:ext cx="20" cy="29"/>
                </a:xfrm>
                <a:custGeom>
                  <a:avLst/>
                  <a:gdLst>
                    <a:gd name="T0" fmla="*/ 40 w 45"/>
                    <a:gd name="T1" fmla="*/ 10 h 64"/>
                    <a:gd name="T2" fmla="*/ 33 w 45"/>
                    <a:gd name="T3" fmla="*/ 3 h 64"/>
                    <a:gd name="T4" fmla="*/ 23 w 45"/>
                    <a:gd name="T5" fmla="*/ 0 h 64"/>
                    <a:gd name="T6" fmla="*/ 13 w 45"/>
                    <a:gd name="T7" fmla="*/ 3 h 64"/>
                    <a:gd name="T8" fmla="*/ 5 w 45"/>
                    <a:gd name="T9" fmla="*/ 10 h 64"/>
                    <a:gd name="T10" fmla="*/ 1 w 45"/>
                    <a:gd name="T11" fmla="*/ 20 h 64"/>
                    <a:gd name="T12" fmla="*/ 0 w 45"/>
                    <a:gd name="T13" fmla="*/ 32 h 64"/>
                    <a:gd name="T14" fmla="*/ 2 w 45"/>
                    <a:gd name="T15" fmla="*/ 47 h 64"/>
                    <a:gd name="T16" fmla="*/ 7 w 45"/>
                    <a:gd name="T17" fmla="*/ 57 h 64"/>
                    <a:gd name="T18" fmla="*/ 14 w 45"/>
                    <a:gd name="T19" fmla="*/ 63 h 64"/>
                    <a:gd name="T20" fmla="*/ 23 w 45"/>
                    <a:gd name="T21" fmla="*/ 64 h 64"/>
                    <a:gd name="T22" fmla="*/ 31 w 45"/>
                    <a:gd name="T23" fmla="*/ 63 h 64"/>
                    <a:gd name="T24" fmla="*/ 38 w 45"/>
                    <a:gd name="T25" fmla="*/ 57 h 64"/>
                    <a:gd name="T26" fmla="*/ 43 w 45"/>
                    <a:gd name="T27" fmla="*/ 47 h 64"/>
                    <a:gd name="T28" fmla="*/ 45 w 45"/>
                    <a:gd name="T29" fmla="*/ 33 h 64"/>
                    <a:gd name="T30" fmla="*/ 44 w 45"/>
                    <a:gd name="T31" fmla="*/ 20 h 64"/>
                    <a:gd name="T32" fmla="*/ 40 w 45"/>
                    <a:gd name="T33" fmla="*/ 1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5" h="64">
                      <a:moveTo>
                        <a:pt x="40" y="10"/>
                      </a:moveTo>
                      <a:cubicBezTo>
                        <a:pt x="38" y="7"/>
                        <a:pt x="36" y="4"/>
                        <a:pt x="33" y="3"/>
                      </a:cubicBezTo>
                      <a:cubicBezTo>
                        <a:pt x="31" y="1"/>
                        <a:pt x="27" y="0"/>
                        <a:pt x="23" y="0"/>
                      </a:cubicBezTo>
                      <a:cubicBezTo>
                        <a:pt x="19" y="0"/>
                        <a:pt x="16" y="1"/>
                        <a:pt x="13" y="3"/>
                      </a:cubicBezTo>
                      <a:cubicBezTo>
                        <a:pt x="10" y="4"/>
                        <a:pt x="7" y="7"/>
                        <a:pt x="5" y="10"/>
                      </a:cubicBezTo>
                      <a:cubicBezTo>
                        <a:pt x="3" y="13"/>
                        <a:pt x="2" y="16"/>
                        <a:pt x="1" y="20"/>
                      </a:cubicBezTo>
                      <a:cubicBezTo>
                        <a:pt x="0" y="24"/>
                        <a:pt x="0" y="28"/>
                        <a:pt x="0" y="32"/>
                      </a:cubicBezTo>
                      <a:cubicBezTo>
                        <a:pt x="0" y="38"/>
                        <a:pt x="0" y="43"/>
                        <a:pt x="2" y="47"/>
                      </a:cubicBezTo>
                      <a:cubicBezTo>
                        <a:pt x="3" y="51"/>
                        <a:pt x="5" y="54"/>
                        <a:pt x="7" y="57"/>
                      </a:cubicBezTo>
                      <a:cubicBezTo>
                        <a:pt x="9" y="60"/>
                        <a:pt x="11" y="61"/>
                        <a:pt x="14" y="63"/>
                      </a:cubicBezTo>
                      <a:cubicBezTo>
                        <a:pt x="17" y="64"/>
                        <a:pt x="20" y="64"/>
                        <a:pt x="23" y="64"/>
                      </a:cubicBezTo>
                      <a:cubicBezTo>
                        <a:pt x="26" y="64"/>
                        <a:pt x="28" y="64"/>
                        <a:pt x="31" y="63"/>
                      </a:cubicBezTo>
                      <a:cubicBezTo>
                        <a:pt x="34" y="61"/>
                        <a:pt x="36" y="59"/>
                        <a:pt x="38" y="57"/>
                      </a:cubicBezTo>
                      <a:cubicBezTo>
                        <a:pt x="40" y="54"/>
                        <a:pt x="42" y="51"/>
                        <a:pt x="43" y="47"/>
                      </a:cubicBezTo>
                      <a:cubicBezTo>
                        <a:pt x="45" y="43"/>
                        <a:pt x="45" y="38"/>
                        <a:pt x="45" y="33"/>
                      </a:cubicBezTo>
                      <a:cubicBezTo>
                        <a:pt x="45" y="28"/>
                        <a:pt x="45" y="24"/>
                        <a:pt x="44" y="20"/>
                      </a:cubicBezTo>
                      <a:cubicBezTo>
                        <a:pt x="43" y="16"/>
                        <a:pt x="42" y="13"/>
                        <a:pt x="40" y="10"/>
                      </a:cubicBezTo>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5" name="Freeform 23"/>
                <p:cNvSpPr>
                  <a:spLocks noEditPoints="1"/>
                </p:cNvSpPr>
                <p:nvPr/>
              </p:nvSpPr>
              <p:spPr bwMode="auto">
                <a:xfrm>
                  <a:off x="966" y="2128"/>
                  <a:ext cx="206" cy="276"/>
                </a:xfrm>
                <a:custGeom>
                  <a:avLst/>
                  <a:gdLst>
                    <a:gd name="T0" fmla="*/ 0 w 462"/>
                    <a:gd name="T1" fmla="*/ 92 h 616"/>
                    <a:gd name="T2" fmla="*/ 231 w 462"/>
                    <a:gd name="T3" fmla="*/ 616 h 616"/>
                    <a:gd name="T4" fmla="*/ 462 w 462"/>
                    <a:gd name="T5" fmla="*/ 94 h 616"/>
                    <a:gd name="T6" fmla="*/ 162 w 462"/>
                    <a:gd name="T7" fmla="*/ 362 h 616"/>
                    <a:gd name="T8" fmla="*/ 152 w 462"/>
                    <a:gd name="T9" fmla="*/ 380 h 616"/>
                    <a:gd name="T10" fmla="*/ 128 w 462"/>
                    <a:gd name="T11" fmla="*/ 391 h 616"/>
                    <a:gd name="T12" fmla="*/ 98 w 462"/>
                    <a:gd name="T13" fmla="*/ 393 h 616"/>
                    <a:gd name="T14" fmla="*/ 80 w 462"/>
                    <a:gd name="T15" fmla="*/ 389 h 616"/>
                    <a:gd name="T16" fmla="*/ 74 w 462"/>
                    <a:gd name="T17" fmla="*/ 353 h 616"/>
                    <a:gd name="T18" fmla="*/ 89 w 462"/>
                    <a:gd name="T19" fmla="*/ 361 h 616"/>
                    <a:gd name="T20" fmla="*/ 108 w 462"/>
                    <a:gd name="T21" fmla="*/ 366 h 616"/>
                    <a:gd name="T22" fmla="*/ 119 w 462"/>
                    <a:gd name="T23" fmla="*/ 363 h 616"/>
                    <a:gd name="T24" fmla="*/ 121 w 462"/>
                    <a:gd name="T25" fmla="*/ 357 h 616"/>
                    <a:gd name="T26" fmla="*/ 116 w 462"/>
                    <a:gd name="T27" fmla="*/ 348 h 616"/>
                    <a:gd name="T28" fmla="*/ 102 w 462"/>
                    <a:gd name="T29" fmla="*/ 342 h 616"/>
                    <a:gd name="T30" fmla="*/ 79 w 462"/>
                    <a:gd name="T31" fmla="*/ 326 h 616"/>
                    <a:gd name="T32" fmla="*/ 72 w 462"/>
                    <a:gd name="T33" fmla="*/ 305 h 616"/>
                    <a:gd name="T34" fmla="*/ 86 w 462"/>
                    <a:gd name="T35" fmla="*/ 276 h 616"/>
                    <a:gd name="T36" fmla="*/ 122 w 462"/>
                    <a:gd name="T37" fmla="*/ 265 h 616"/>
                    <a:gd name="T38" fmla="*/ 143 w 462"/>
                    <a:gd name="T39" fmla="*/ 267 h 616"/>
                    <a:gd name="T40" fmla="*/ 156 w 462"/>
                    <a:gd name="T41" fmla="*/ 270 h 616"/>
                    <a:gd name="T42" fmla="*/ 150 w 462"/>
                    <a:gd name="T43" fmla="*/ 299 h 616"/>
                    <a:gd name="T44" fmla="*/ 135 w 462"/>
                    <a:gd name="T45" fmla="*/ 294 h 616"/>
                    <a:gd name="T46" fmla="*/ 116 w 462"/>
                    <a:gd name="T47" fmla="*/ 295 h 616"/>
                    <a:gd name="T48" fmla="*/ 113 w 462"/>
                    <a:gd name="T49" fmla="*/ 305 h 616"/>
                    <a:gd name="T50" fmla="*/ 120 w 462"/>
                    <a:gd name="T51" fmla="*/ 311 h 616"/>
                    <a:gd name="T52" fmla="*/ 142 w 462"/>
                    <a:gd name="T53" fmla="*/ 321 h 616"/>
                    <a:gd name="T54" fmla="*/ 160 w 462"/>
                    <a:gd name="T55" fmla="*/ 340 h 616"/>
                    <a:gd name="T56" fmla="*/ 162 w 462"/>
                    <a:gd name="T57" fmla="*/ 362 h 616"/>
                    <a:gd name="T58" fmla="*/ 229 w 462"/>
                    <a:gd name="T59" fmla="*/ 393 h 616"/>
                    <a:gd name="T60" fmla="*/ 188 w 462"/>
                    <a:gd name="T61" fmla="*/ 375 h 616"/>
                    <a:gd name="T62" fmla="*/ 171 w 462"/>
                    <a:gd name="T63" fmla="*/ 331 h 616"/>
                    <a:gd name="T64" fmla="*/ 189 w 462"/>
                    <a:gd name="T65" fmla="*/ 284 h 616"/>
                    <a:gd name="T66" fmla="*/ 235 w 462"/>
                    <a:gd name="T67" fmla="*/ 265 h 616"/>
                    <a:gd name="T68" fmla="*/ 278 w 462"/>
                    <a:gd name="T69" fmla="*/ 282 h 616"/>
                    <a:gd name="T70" fmla="*/ 296 w 462"/>
                    <a:gd name="T71" fmla="*/ 329 h 616"/>
                    <a:gd name="T72" fmla="*/ 286 w 462"/>
                    <a:gd name="T73" fmla="*/ 365 h 616"/>
                    <a:gd name="T74" fmla="*/ 261 w 462"/>
                    <a:gd name="T75" fmla="*/ 387 h 616"/>
                    <a:gd name="T76" fmla="*/ 256 w 462"/>
                    <a:gd name="T77" fmla="*/ 423 h 616"/>
                    <a:gd name="T78" fmla="*/ 393 w 462"/>
                    <a:gd name="T79" fmla="*/ 391 h 616"/>
                    <a:gd name="T80" fmla="*/ 313 w 462"/>
                    <a:gd name="T81" fmla="*/ 267 h 616"/>
                    <a:gd name="T82" fmla="*/ 351 w 462"/>
                    <a:gd name="T83" fmla="*/ 362 h 616"/>
                    <a:gd name="T84" fmla="*/ 393 w 462"/>
                    <a:gd name="T85" fmla="*/ 391 h 616"/>
                    <a:gd name="T86" fmla="*/ 231 w 462"/>
                    <a:gd name="T87" fmla="*/ 134 h 616"/>
                    <a:gd name="T88" fmla="*/ 231 w 462"/>
                    <a:gd name="T89" fmla="*/ 34 h 616"/>
                    <a:gd name="T90" fmla="*/ 231 w 462"/>
                    <a:gd name="T91" fmla="*/ 134 h 6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2" h="616">
                      <a:moveTo>
                        <a:pt x="231" y="0"/>
                      </a:moveTo>
                      <a:cubicBezTo>
                        <a:pt x="104" y="0"/>
                        <a:pt x="0" y="44"/>
                        <a:pt x="0" y="92"/>
                      </a:cubicBezTo>
                      <a:lnTo>
                        <a:pt x="0" y="523"/>
                      </a:lnTo>
                      <a:cubicBezTo>
                        <a:pt x="0" y="571"/>
                        <a:pt x="104" y="616"/>
                        <a:pt x="231" y="616"/>
                      </a:cubicBezTo>
                      <a:cubicBezTo>
                        <a:pt x="359" y="616"/>
                        <a:pt x="462" y="573"/>
                        <a:pt x="462" y="526"/>
                      </a:cubicBezTo>
                      <a:lnTo>
                        <a:pt x="462" y="94"/>
                      </a:lnTo>
                      <a:cubicBezTo>
                        <a:pt x="462" y="46"/>
                        <a:pt x="359" y="0"/>
                        <a:pt x="231" y="0"/>
                      </a:cubicBezTo>
                      <a:close/>
                      <a:moveTo>
                        <a:pt x="162" y="362"/>
                      </a:moveTo>
                      <a:cubicBezTo>
                        <a:pt x="161" y="366"/>
                        <a:pt x="160" y="369"/>
                        <a:pt x="159" y="371"/>
                      </a:cubicBezTo>
                      <a:cubicBezTo>
                        <a:pt x="157" y="374"/>
                        <a:pt x="155" y="377"/>
                        <a:pt x="152" y="380"/>
                      </a:cubicBezTo>
                      <a:cubicBezTo>
                        <a:pt x="150" y="382"/>
                        <a:pt x="146" y="385"/>
                        <a:pt x="142" y="387"/>
                      </a:cubicBezTo>
                      <a:cubicBezTo>
                        <a:pt x="138" y="389"/>
                        <a:pt x="134" y="390"/>
                        <a:pt x="128" y="391"/>
                      </a:cubicBezTo>
                      <a:cubicBezTo>
                        <a:pt x="123" y="393"/>
                        <a:pt x="116" y="393"/>
                        <a:pt x="109" y="393"/>
                      </a:cubicBezTo>
                      <a:cubicBezTo>
                        <a:pt x="105" y="393"/>
                        <a:pt x="102" y="393"/>
                        <a:pt x="98" y="393"/>
                      </a:cubicBezTo>
                      <a:cubicBezTo>
                        <a:pt x="95" y="392"/>
                        <a:pt x="91" y="392"/>
                        <a:pt x="88" y="391"/>
                      </a:cubicBezTo>
                      <a:cubicBezTo>
                        <a:pt x="85" y="391"/>
                        <a:pt x="82" y="390"/>
                        <a:pt x="80" y="389"/>
                      </a:cubicBezTo>
                      <a:cubicBezTo>
                        <a:pt x="77" y="388"/>
                        <a:pt x="75" y="387"/>
                        <a:pt x="74" y="387"/>
                      </a:cubicBezTo>
                      <a:lnTo>
                        <a:pt x="74" y="353"/>
                      </a:lnTo>
                      <a:cubicBezTo>
                        <a:pt x="76" y="354"/>
                        <a:pt x="78" y="356"/>
                        <a:pt x="81" y="357"/>
                      </a:cubicBezTo>
                      <a:cubicBezTo>
                        <a:pt x="83" y="359"/>
                        <a:pt x="86" y="360"/>
                        <a:pt x="89" y="361"/>
                      </a:cubicBezTo>
                      <a:cubicBezTo>
                        <a:pt x="92" y="363"/>
                        <a:pt x="95" y="364"/>
                        <a:pt x="99" y="364"/>
                      </a:cubicBezTo>
                      <a:cubicBezTo>
                        <a:pt x="102" y="365"/>
                        <a:pt x="105" y="366"/>
                        <a:pt x="108" y="366"/>
                      </a:cubicBezTo>
                      <a:cubicBezTo>
                        <a:pt x="111" y="366"/>
                        <a:pt x="113" y="365"/>
                        <a:pt x="115" y="365"/>
                      </a:cubicBezTo>
                      <a:cubicBezTo>
                        <a:pt x="116" y="364"/>
                        <a:pt x="118" y="364"/>
                        <a:pt x="119" y="363"/>
                      </a:cubicBezTo>
                      <a:cubicBezTo>
                        <a:pt x="119" y="362"/>
                        <a:pt x="120" y="361"/>
                        <a:pt x="121" y="360"/>
                      </a:cubicBezTo>
                      <a:cubicBezTo>
                        <a:pt x="121" y="359"/>
                        <a:pt x="121" y="358"/>
                        <a:pt x="121" y="357"/>
                      </a:cubicBezTo>
                      <a:cubicBezTo>
                        <a:pt x="121" y="355"/>
                        <a:pt x="121" y="353"/>
                        <a:pt x="120" y="352"/>
                      </a:cubicBezTo>
                      <a:cubicBezTo>
                        <a:pt x="119" y="351"/>
                        <a:pt x="117" y="349"/>
                        <a:pt x="116" y="348"/>
                      </a:cubicBezTo>
                      <a:cubicBezTo>
                        <a:pt x="114" y="347"/>
                        <a:pt x="112" y="346"/>
                        <a:pt x="110" y="345"/>
                      </a:cubicBezTo>
                      <a:cubicBezTo>
                        <a:pt x="107" y="344"/>
                        <a:pt x="104" y="343"/>
                        <a:pt x="102" y="342"/>
                      </a:cubicBezTo>
                      <a:cubicBezTo>
                        <a:pt x="96" y="340"/>
                        <a:pt x="92" y="337"/>
                        <a:pt x="88" y="335"/>
                      </a:cubicBezTo>
                      <a:cubicBezTo>
                        <a:pt x="84" y="332"/>
                        <a:pt x="81" y="329"/>
                        <a:pt x="79" y="326"/>
                      </a:cubicBezTo>
                      <a:cubicBezTo>
                        <a:pt x="76" y="323"/>
                        <a:pt x="74" y="319"/>
                        <a:pt x="73" y="316"/>
                      </a:cubicBezTo>
                      <a:cubicBezTo>
                        <a:pt x="72" y="312"/>
                        <a:pt x="72" y="309"/>
                        <a:pt x="72" y="305"/>
                      </a:cubicBezTo>
                      <a:cubicBezTo>
                        <a:pt x="72" y="299"/>
                        <a:pt x="73" y="293"/>
                        <a:pt x="75" y="288"/>
                      </a:cubicBezTo>
                      <a:cubicBezTo>
                        <a:pt x="78" y="283"/>
                        <a:pt x="81" y="279"/>
                        <a:pt x="86" y="276"/>
                      </a:cubicBezTo>
                      <a:cubicBezTo>
                        <a:pt x="90" y="272"/>
                        <a:pt x="95" y="270"/>
                        <a:pt x="101" y="268"/>
                      </a:cubicBezTo>
                      <a:cubicBezTo>
                        <a:pt x="108" y="266"/>
                        <a:pt x="114" y="265"/>
                        <a:pt x="122" y="265"/>
                      </a:cubicBezTo>
                      <a:cubicBezTo>
                        <a:pt x="126" y="265"/>
                        <a:pt x="130" y="265"/>
                        <a:pt x="134" y="266"/>
                      </a:cubicBezTo>
                      <a:cubicBezTo>
                        <a:pt x="137" y="266"/>
                        <a:pt x="140" y="266"/>
                        <a:pt x="143" y="267"/>
                      </a:cubicBezTo>
                      <a:cubicBezTo>
                        <a:pt x="146" y="267"/>
                        <a:pt x="148" y="268"/>
                        <a:pt x="150" y="268"/>
                      </a:cubicBezTo>
                      <a:cubicBezTo>
                        <a:pt x="153" y="269"/>
                        <a:pt x="155" y="269"/>
                        <a:pt x="156" y="270"/>
                      </a:cubicBezTo>
                      <a:lnTo>
                        <a:pt x="156" y="302"/>
                      </a:lnTo>
                      <a:cubicBezTo>
                        <a:pt x="154" y="301"/>
                        <a:pt x="153" y="299"/>
                        <a:pt x="150" y="299"/>
                      </a:cubicBezTo>
                      <a:cubicBezTo>
                        <a:pt x="148" y="297"/>
                        <a:pt x="146" y="297"/>
                        <a:pt x="143" y="296"/>
                      </a:cubicBezTo>
                      <a:cubicBezTo>
                        <a:pt x="140" y="295"/>
                        <a:pt x="138" y="294"/>
                        <a:pt x="135" y="294"/>
                      </a:cubicBezTo>
                      <a:cubicBezTo>
                        <a:pt x="132" y="293"/>
                        <a:pt x="129" y="293"/>
                        <a:pt x="126" y="293"/>
                      </a:cubicBezTo>
                      <a:cubicBezTo>
                        <a:pt x="121" y="293"/>
                        <a:pt x="118" y="294"/>
                        <a:pt x="116" y="295"/>
                      </a:cubicBezTo>
                      <a:cubicBezTo>
                        <a:pt x="113" y="297"/>
                        <a:pt x="112" y="299"/>
                        <a:pt x="112" y="302"/>
                      </a:cubicBezTo>
                      <a:cubicBezTo>
                        <a:pt x="112" y="303"/>
                        <a:pt x="112" y="304"/>
                        <a:pt x="113" y="305"/>
                      </a:cubicBezTo>
                      <a:cubicBezTo>
                        <a:pt x="113" y="307"/>
                        <a:pt x="114" y="307"/>
                        <a:pt x="115" y="308"/>
                      </a:cubicBezTo>
                      <a:cubicBezTo>
                        <a:pt x="116" y="309"/>
                        <a:pt x="118" y="310"/>
                        <a:pt x="120" y="311"/>
                      </a:cubicBezTo>
                      <a:cubicBezTo>
                        <a:pt x="122" y="312"/>
                        <a:pt x="125" y="314"/>
                        <a:pt x="128" y="315"/>
                      </a:cubicBezTo>
                      <a:cubicBezTo>
                        <a:pt x="133" y="317"/>
                        <a:pt x="137" y="319"/>
                        <a:pt x="142" y="321"/>
                      </a:cubicBezTo>
                      <a:cubicBezTo>
                        <a:pt x="146" y="324"/>
                        <a:pt x="150" y="327"/>
                        <a:pt x="153" y="330"/>
                      </a:cubicBezTo>
                      <a:cubicBezTo>
                        <a:pt x="156" y="333"/>
                        <a:pt x="158" y="336"/>
                        <a:pt x="160" y="340"/>
                      </a:cubicBezTo>
                      <a:cubicBezTo>
                        <a:pt x="162" y="344"/>
                        <a:pt x="163" y="349"/>
                        <a:pt x="163" y="354"/>
                      </a:cubicBezTo>
                      <a:cubicBezTo>
                        <a:pt x="163" y="356"/>
                        <a:pt x="163" y="359"/>
                        <a:pt x="162" y="362"/>
                      </a:cubicBezTo>
                      <a:close/>
                      <a:moveTo>
                        <a:pt x="256" y="423"/>
                      </a:moveTo>
                      <a:lnTo>
                        <a:pt x="229" y="393"/>
                      </a:lnTo>
                      <a:cubicBezTo>
                        <a:pt x="221" y="393"/>
                        <a:pt x="213" y="391"/>
                        <a:pt x="206" y="388"/>
                      </a:cubicBezTo>
                      <a:cubicBezTo>
                        <a:pt x="199" y="385"/>
                        <a:pt x="193" y="381"/>
                        <a:pt x="188" y="375"/>
                      </a:cubicBezTo>
                      <a:cubicBezTo>
                        <a:pt x="183" y="370"/>
                        <a:pt x="179" y="364"/>
                        <a:pt x="176" y="356"/>
                      </a:cubicBezTo>
                      <a:cubicBezTo>
                        <a:pt x="173" y="349"/>
                        <a:pt x="171" y="340"/>
                        <a:pt x="171" y="331"/>
                      </a:cubicBezTo>
                      <a:cubicBezTo>
                        <a:pt x="171" y="321"/>
                        <a:pt x="173" y="312"/>
                        <a:pt x="176" y="304"/>
                      </a:cubicBezTo>
                      <a:cubicBezTo>
                        <a:pt x="179" y="296"/>
                        <a:pt x="183" y="289"/>
                        <a:pt x="189" y="284"/>
                      </a:cubicBezTo>
                      <a:cubicBezTo>
                        <a:pt x="194" y="278"/>
                        <a:pt x="201" y="273"/>
                        <a:pt x="209" y="270"/>
                      </a:cubicBezTo>
                      <a:cubicBezTo>
                        <a:pt x="217" y="267"/>
                        <a:pt x="225" y="265"/>
                        <a:pt x="235" y="265"/>
                      </a:cubicBezTo>
                      <a:cubicBezTo>
                        <a:pt x="243" y="265"/>
                        <a:pt x="252" y="267"/>
                        <a:pt x="259" y="270"/>
                      </a:cubicBezTo>
                      <a:cubicBezTo>
                        <a:pt x="267" y="273"/>
                        <a:pt x="273" y="277"/>
                        <a:pt x="278" y="282"/>
                      </a:cubicBezTo>
                      <a:cubicBezTo>
                        <a:pt x="284" y="288"/>
                        <a:pt x="288" y="294"/>
                        <a:pt x="291" y="302"/>
                      </a:cubicBezTo>
                      <a:cubicBezTo>
                        <a:pt x="294" y="310"/>
                        <a:pt x="296" y="319"/>
                        <a:pt x="296" y="329"/>
                      </a:cubicBezTo>
                      <a:cubicBezTo>
                        <a:pt x="296" y="336"/>
                        <a:pt x="295" y="343"/>
                        <a:pt x="293" y="349"/>
                      </a:cubicBezTo>
                      <a:cubicBezTo>
                        <a:pt x="291" y="355"/>
                        <a:pt x="289" y="360"/>
                        <a:pt x="286" y="365"/>
                      </a:cubicBezTo>
                      <a:cubicBezTo>
                        <a:pt x="283" y="370"/>
                        <a:pt x="279" y="374"/>
                        <a:pt x="275" y="378"/>
                      </a:cubicBezTo>
                      <a:cubicBezTo>
                        <a:pt x="271" y="382"/>
                        <a:pt x="266" y="385"/>
                        <a:pt x="261" y="387"/>
                      </a:cubicBezTo>
                      <a:lnTo>
                        <a:pt x="303" y="423"/>
                      </a:lnTo>
                      <a:lnTo>
                        <a:pt x="256" y="423"/>
                      </a:lnTo>
                      <a:lnTo>
                        <a:pt x="256" y="423"/>
                      </a:lnTo>
                      <a:close/>
                      <a:moveTo>
                        <a:pt x="393" y="391"/>
                      </a:moveTo>
                      <a:lnTo>
                        <a:pt x="313" y="391"/>
                      </a:lnTo>
                      <a:lnTo>
                        <a:pt x="313" y="267"/>
                      </a:lnTo>
                      <a:lnTo>
                        <a:pt x="351" y="267"/>
                      </a:lnTo>
                      <a:lnTo>
                        <a:pt x="351" y="362"/>
                      </a:lnTo>
                      <a:lnTo>
                        <a:pt x="393" y="362"/>
                      </a:lnTo>
                      <a:lnTo>
                        <a:pt x="393" y="391"/>
                      </a:lnTo>
                      <a:lnTo>
                        <a:pt x="393" y="391"/>
                      </a:lnTo>
                      <a:close/>
                      <a:moveTo>
                        <a:pt x="231" y="134"/>
                      </a:moveTo>
                      <a:cubicBezTo>
                        <a:pt x="140" y="134"/>
                        <a:pt x="67" y="112"/>
                        <a:pt x="67" y="84"/>
                      </a:cubicBezTo>
                      <a:cubicBezTo>
                        <a:pt x="67" y="56"/>
                        <a:pt x="140" y="34"/>
                        <a:pt x="231" y="34"/>
                      </a:cubicBezTo>
                      <a:cubicBezTo>
                        <a:pt x="322" y="34"/>
                        <a:pt x="396" y="56"/>
                        <a:pt x="396" y="84"/>
                      </a:cubicBezTo>
                      <a:cubicBezTo>
                        <a:pt x="396" y="112"/>
                        <a:pt x="322" y="134"/>
                        <a:pt x="231" y="13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grpSp>
        <p:sp>
          <p:nvSpPr>
            <p:cNvPr id="117" name="Freeform 7"/>
            <p:cNvSpPr>
              <a:spLocks noEditPoints="1"/>
            </p:cNvSpPr>
            <p:nvPr/>
          </p:nvSpPr>
          <p:spPr bwMode="auto">
            <a:xfrm>
              <a:off x="6630165" y="2474942"/>
              <a:ext cx="862401" cy="635580"/>
            </a:xfrm>
            <a:custGeom>
              <a:avLst/>
              <a:gdLst>
                <a:gd name="T0" fmla="*/ 767 w 815"/>
                <a:gd name="T1" fmla="*/ 28 h 599"/>
                <a:gd name="T2" fmla="*/ 703 w 815"/>
                <a:gd name="T3" fmla="*/ 74 h 599"/>
                <a:gd name="T4" fmla="*/ 669 w 815"/>
                <a:gd name="T5" fmla="*/ 252 h 599"/>
                <a:gd name="T6" fmla="*/ 679 w 815"/>
                <a:gd name="T7" fmla="*/ 188 h 599"/>
                <a:gd name="T8" fmla="*/ 659 w 815"/>
                <a:gd name="T9" fmla="*/ 174 h 599"/>
                <a:gd name="T10" fmla="*/ 634 w 815"/>
                <a:gd name="T11" fmla="*/ 153 h 599"/>
                <a:gd name="T12" fmla="*/ 642 w 815"/>
                <a:gd name="T13" fmla="*/ 132 h 599"/>
                <a:gd name="T14" fmla="*/ 613 w 815"/>
                <a:gd name="T15" fmla="*/ 87 h 599"/>
                <a:gd name="T16" fmla="*/ 604 w 815"/>
                <a:gd name="T17" fmla="*/ 78 h 599"/>
                <a:gd name="T18" fmla="*/ 352 w 815"/>
                <a:gd name="T19" fmla="*/ 72 h 599"/>
                <a:gd name="T20" fmla="*/ 358 w 815"/>
                <a:gd name="T21" fmla="*/ 82 h 599"/>
                <a:gd name="T22" fmla="*/ 253 w 815"/>
                <a:gd name="T23" fmla="*/ 161 h 599"/>
                <a:gd name="T24" fmla="*/ 220 w 815"/>
                <a:gd name="T25" fmla="*/ 291 h 599"/>
                <a:gd name="T26" fmla="*/ 272 w 815"/>
                <a:gd name="T27" fmla="*/ 266 h 599"/>
                <a:gd name="T28" fmla="*/ 271 w 815"/>
                <a:gd name="T29" fmla="*/ 387 h 599"/>
                <a:gd name="T30" fmla="*/ 389 w 815"/>
                <a:gd name="T31" fmla="*/ 347 h 599"/>
                <a:gd name="T32" fmla="*/ 407 w 815"/>
                <a:gd name="T33" fmla="*/ 159 h 599"/>
                <a:gd name="T34" fmla="*/ 408 w 815"/>
                <a:gd name="T35" fmla="*/ 372 h 599"/>
                <a:gd name="T36" fmla="*/ 262 w 815"/>
                <a:gd name="T37" fmla="*/ 410 h 599"/>
                <a:gd name="T38" fmla="*/ 216 w 815"/>
                <a:gd name="T39" fmla="*/ 331 h 599"/>
                <a:gd name="T40" fmla="*/ 171 w 815"/>
                <a:gd name="T41" fmla="*/ 257 h 599"/>
                <a:gd name="T42" fmla="*/ 254 w 815"/>
                <a:gd name="T43" fmla="*/ 134 h 599"/>
                <a:gd name="T44" fmla="*/ 47 w 815"/>
                <a:gd name="T45" fmla="*/ 270 h 599"/>
                <a:gd name="T46" fmla="*/ 35 w 815"/>
                <a:gd name="T47" fmla="*/ 236 h 599"/>
                <a:gd name="T48" fmla="*/ 5 w 815"/>
                <a:gd name="T49" fmla="*/ 230 h 599"/>
                <a:gd name="T50" fmla="*/ 31 w 815"/>
                <a:gd name="T51" fmla="*/ 293 h 599"/>
                <a:gd name="T52" fmla="*/ 69 w 815"/>
                <a:gd name="T53" fmla="*/ 397 h 599"/>
                <a:gd name="T54" fmla="*/ 111 w 815"/>
                <a:gd name="T55" fmla="*/ 529 h 599"/>
                <a:gd name="T56" fmla="*/ 193 w 815"/>
                <a:gd name="T57" fmla="*/ 582 h 599"/>
                <a:gd name="T58" fmla="*/ 222 w 815"/>
                <a:gd name="T59" fmla="*/ 509 h 599"/>
                <a:gd name="T60" fmla="*/ 280 w 815"/>
                <a:gd name="T61" fmla="*/ 486 h 599"/>
                <a:gd name="T62" fmla="*/ 333 w 815"/>
                <a:gd name="T63" fmla="*/ 493 h 599"/>
                <a:gd name="T64" fmla="*/ 303 w 815"/>
                <a:gd name="T65" fmla="*/ 558 h 599"/>
                <a:gd name="T66" fmla="*/ 436 w 815"/>
                <a:gd name="T67" fmla="*/ 514 h 599"/>
                <a:gd name="T68" fmla="*/ 455 w 815"/>
                <a:gd name="T69" fmla="*/ 369 h 599"/>
                <a:gd name="T70" fmla="*/ 499 w 815"/>
                <a:gd name="T71" fmla="*/ 381 h 599"/>
                <a:gd name="T72" fmla="*/ 616 w 815"/>
                <a:gd name="T73" fmla="*/ 370 h 599"/>
                <a:gd name="T74" fmla="*/ 568 w 815"/>
                <a:gd name="T75" fmla="*/ 402 h 599"/>
                <a:gd name="T76" fmla="*/ 683 w 815"/>
                <a:gd name="T77" fmla="*/ 363 h 599"/>
                <a:gd name="T78" fmla="*/ 464 w 815"/>
                <a:gd name="T79" fmla="*/ 159 h 599"/>
                <a:gd name="T80" fmla="*/ 522 w 815"/>
                <a:gd name="T81" fmla="*/ 109 h 599"/>
                <a:gd name="T82" fmla="*/ 464 w 815"/>
                <a:gd name="T83" fmla="*/ 159 h 599"/>
                <a:gd name="T84" fmla="*/ 514 w 815"/>
                <a:gd name="T85" fmla="*/ 227 h 599"/>
                <a:gd name="T86" fmla="*/ 526 w 815"/>
                <a:gd name="T87" fmla="*/ 206 h 599"/>
                <a:gd name="T88" fmla="*/ 507 w 815"/>
                <a:gd name="T89" fmla="*/ 187 h 599"/>
                <a:gd name="T90" fmla="*/ 491 w 815"/>
                <a:gd name="T91" fmla="*/ 202 h 599"/>
                <a:gd name="T92" fmla="*/ 564 w 815"/>
                <a:gd name="T93" fmla="*/ 149 h 599"/>
                <a:gd name="T94" fmla="*/ 548 w 815"/>
                <a:gd name="T95" fmla="*/ 157 h 599"/>
                <a:gd name="T96" fmla="*/ 567 w 815"/>
                <a:gd name="T97" fmla="*/ 180 h 599"/>
                <a:gd name="T98" fmla="*/ 589 w 815"/>
                <a:gd name="T99" fmla="*/ 174 h 599"/>
                <a:gd name="T100" fmla="*/ 748 w 815"/>
                <a:gd name="T101" fmla="*/ 78 h 599"/>
                <a:gd name="T102" fmla="*/ 714 w 815"/>
                <a:gd name="T103" fmla="*/ 81 h 599"/>
                <a:gd name="T104" fmla="*/ 768 w 815"/>
                <a:gd name="T105" fmla="*/ 41 h 5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15" h="599">
                  <a:moveTo>
                    <a:pt x="809" y="164"/>
                  </a:moveTo>
                  <a:cubicBezTo>
                    <a:pt x="805" y="56"/>
                    <a:pt x="775" y="28"/>
                    <a:pt x="767" y="28"/>
                  </a:cubicBezTo>
                  <a:cubicBezTo>
                    <a:pt x="756" y="29"/>
                    <a:pt x="752" y="47"/>
                    <a:pt x="740" y="55"/>
                  </a:cubicBezTo>
                  <a:cubicBezTo>
                    <a:pt x="723" y="67"/>
                    <a:pt x="713" y="64"/>
                    <a:pt x="703" y="74"/>
                  </a:cubicBezTo>
                  <a:cubicBezTo>
                    <a:pt x="693" y="83"/>
                    <a:pt x="713" y="108"/>
                    <a:pt x="710" y="172"/>
                  </a:cubicBezTo>
                  <a:cubicBezTo>
                    <a:pt x="707" y="230"/>
                    <a:pt x="669" y="252"/>
                    <a:pt x="669" y="252"/>
                  </a:cubicBezTo>
                  <a:cubicBezTo>
                    <a:pt x="669" y="252"/>
                    <a:pt x="687" y="226"/>
                    <a:pt x="689" y="208"/>
                  </a:cubicBezTo>
                  <a:cubicBezTo>
                    <a:pt x="692" y="195"/>
                    <a:pt x="684" y="192"/>
                    <a:pt x="679" y="188"/>
                  </a:cubicBezTo>
                  <a:cubicBezTo>
                    <a:pt x="668" y="178"/>
                    <a:pt x="646" y="203"/>
                    <a:pt x="640" y="208"/>
                  </a:cubicBezTo>
                  <a:cubicBezTo>
                    <a:pt x="650" y="198"/>
                    <a:pt x="665" y="185"/>
                    <a:pt x="659" y="174"/>
                  </a:cubicBezTo>
                  <a:cubicBezTo>
                    <a:pt x="649" y="157"/>
                    <a:pt x="625" y="169"/>
                    <a:pt x="620" y="170"/>
                  </a:cubicBezTo>
                  <a:cubicBezTo>
                    <a:pt x="625" y="168"/>
                    <a:pt x="636" y="164"/>
                    <a:pt x="634" y="153"/>
                  </a:cubicBezTo>
                  <a:cubicBezTo>
                    <a:pt x="630" y="134"/>
                    <a:pt x="611" y="138"/>
                    <a:pt x="608" y="139"/>
                  </a:cubicBezTo>
                  <a:cubicBezTo>
                    <a:pt x="616" y="135"/>
                    <a:pt x="620" y="131"/>
                    <a:pt x="642" y="132"/>
                  </a:cubicBezTo>
                  <a:cubicBezTo>
                    <a:pt x="654" y="132"/>
                    <a:pt x="651" y="120"/>
                    <a:pt x="643" y="110"/>
                  </a:cubicBezTo>
                  <a:cubicBezTo>
                    <a:pt x="631" y="96"/>
                    <a:pt x="623" y="90"/>
                    <a:pt x="613" y="87"/>
                  </a:cubicBezTo>
                  <a:cubicBezTo>
                    <a:pt x="602" y="83"/>
                    <a:pt x="581" y="86"/>
                    <a:pt x="581" y="86"/>
                  </a:cubicBezTo>
                  <a:cubicBezTo>
                    <a:pt x="581" y="86"/>
                    <a:pt x="596" y="76"/>
                    <a:pt x="604" y="78"/>
                  </a:cubicBezTo>
                  <a:cubicBezTo>
                    <a:pt x="593" y="63"/>
                    <a:pt x="557" y="8"/>
                    <a:pt x="496" y="6"/>
                  </a:cubicBezTo>
                  <a:cubicBezTo>
                    <a:pt x="385" y="0"/>
                    <a:pt x="352" y="72"/>
                    <a:pt x="352" y="72"/>
                  </a:cubicBezTo>
                  <a:lnTo>
                    <a:pt x="407" y="70"/>
                  </a:lnTo>
                  <a:cubicBezTo>
                    <a:pt x="407" y="70"/>
                    <a:pt x="390" y="76"/>
                    <a:pt x="358" y="82"/>
                  </a:cubicBezTo>
                  <a:cubicBezTo>
                    <a:pt x="332" y="86"/>
                    <a:pt x="333" y="86"/>
                    <a:pt x="325" y="87"/>
                  </a:cubicBezTo>
                  <a:cubicBezTo>
                    <a:pt x="313" y="90"/>
                    <a:pt x="281" y="128"/>
                    <a:pt x="253" y="161"/>
                  </a:cubicBezTo>
                  <a:cubicBezTo>
                    <a:pt x="224" y="193"/>
                    <a:pt x="194" y="234"/>
                    <a:pt x="194" y="251"/>
                  </a:cubicBezTo>
                  <a:cubicBezTo>
                    <a:pt x="194" y="267"/>
                    <a:pt x="211" y="278"/>
                    <a:pt x="220" y="291"/>
                  </a:cubicBezTo>
                  <a:cubicBezTo>
                    <a:pt x="230" y="305"/>
                    <a:pt x="232" y="312"/>
                    <a:pt x="232" y="312"/>
                  </a:cubicBezTo>
                  <a:lnTo>
                    <a:pt x="272" y="266"/>
                  </a:lnTo>
                  <a:lnTo>
                    <a:pt x="226" y="361"/>
                  </a:lnTo>
                  <a:cubicBezTo>
                    <a:pt x="226" y="361"/>
                    <a:pt x="247" y="389"/>
                    <a:pt x="271" y="387"/>
                  </a:cubicBezTo>
                  <a:cubicBezTo>
                    <a:pt x="288" y="384"/>
                    <a:pt x="328" y="353"/>
                    <a:pt x="352" y="348"/>
                  </a:cubicBezTo>
                  <a:cubicBezTo>
                    <a:pt x="378" y="343"/>
                    <a:pt x="389" y="347"/>
                    <a:pt x="389" y="347"/>
                  </a:cubicBezTo>
                  <a:cubicBezTo>
                    <a:pt x="389" y="347"/>
                    <a:pt x="407" y="301"/>
                    <a:pt x="398" y="268"/>
                  </a:cubicBezTo>
                  <a:cubicBezTo>
                    <a:pt x="383" y="210"/>
                    <a:pt x="394" y="178"/>
                    <a:pt x="407" y="159"/>
                  </a:cubicBezTo>
                  <a:cubicBezTo>
                    <a:pt x="397" y="237"/>
                    <a:pt x="423" y="242"/>
                    <a:pt x="421" y="293"/>
                  </a:cubicBezTo>
                  <a:cubicBezTo>
                    <a:pt x="420" y="331"/>
                    <a:pt x="408" y="372"/>
                    <a:pt x="408" y="372"/>
                  </a:cubicBezTo>
                  <a:cubicBezTo>
                    <a:pt x="408" y="372"/>
                    <a:pt x="371" y="359"/>
                    <a:pt x="343" y="374"/>
                  </a:cubicBezTo>
                  <a:cubicBezTo>
                    <a:pt x="314" y="389"/>
                    <a:pt x="290" y="410"/>
                    <a:pt x="262" y="410"/>
                  </a:cubicBezTo>
                  <a:cubicBezTo>
                    <a:pt x="234" y="410"/>
                    <a:pt x="196" y="361"/>
                    <a:pt x="196" y="361"/>
                  </a:cubicBezTo>
                  <a:lnTo>
                    <a:pt x="216" y="331"/>
                  </a:lnTo>
                  <a:cubicBezTo>
                    <a:pt x="216" y="331"/>
                    <a:pt x="213" y="321"/>
                    <a:pt x="205" y="312"/>
                  </a:cubicBezTo>
                  <a:cubicBezTo>
                    <a:pt x="193" y="297"/>
                    <a:pt x="173" y="275"/>
                    <a:pt x="171" y="257"/>
                  </a:cubicBezTo>
                  <a:cubicBezTo>
                    <a:pt x="170" y="227"/>
                    <a:pt x="200" y="195"/>
                    <a:pt x="211" y="183"/>
                  </a:cubicBezTo>
                  <a:cubicBezTo>
                    <a:pt x="222" y="169"/>
                    <a:pt x="254" y="134"/>
                    <a:pt x="254" y="134"/>
                  </a:cubicBezTo>
                  <a:cubicBezTo>
                    <a:pt x="254" y="134"/>
                    <a:pt x="159" y="147"/>
                    <a:pt x="120" y="193"/>
                  </a:cubicBezTo>
                  <a:cubicBezTo>
                    <a:pt x="72" y="251"/>
                    <a:pt x="65" y="267"/>
                    <a:pt x="47" y="270"/>
                  </a:cubicBezTo>
                  <a:cubicBezTo>
                    <a:pt x="30" y="272"/>
                    <a:pt x="23" y="253"/>
                    <a:pt x="23" y="253"/>
                  </a:cubicBezTo>
                  <a:cubicBezTo>
                    <a:pt x="23" y="253"/>
                    <a:pt x="37" y="252"/>
                    <a:pt x="35" y="236"/>
                  </a:cubicBezTo>
                  <a:cubicBezTo>
                    <a:pt x="33" y="210"/>
                    <a:pt x="39" y="195"/>
                    <a:pt x="39" y="195"/>
                  </a:cubicBezTo>
                  <a:cubicBezTo>
                    <a:pt x="39" y="195"/>
                    <a:pt x="11" y="212"/>
                    <a:pt x="5" y="230"/>
                  </a:cubicBezTo>
                  <a:cubicBezTo>
                    <a:pt x="0" y="248"/>
                    <a:pt x="12" y="253"/>
                    <a:pt x="12" y="253"/>
                  </a:cubicBezTo>
                  <a:cubicBezTo>
                    <a:pt x="12" y="253"/>
                    <a:pt x="12" y="286"/>
                    <a:pt x="31" y="293"/>
                  </a:cubicBezTo>
                  <a:cubicBezTo>
                    <a:pt x="50" y="301"/>
                    <a:pt x="65" y="294"/>
                    <a:pt x="65" y="294"/>
                  </a:cubicBezTo>
                  <a:cubicBezTo>
                    <a:pt x="65" y="294"/>
                    <a:pt x="53" y="354"/>
                    <a:pt x="69" y="397"/>
                  </a:cubicBezTo>
                  <a:cubicBezTo>
                    <a:pt x="86" y="441"/>
                    <a:pt x="118" y="489"/>
                    <a:pt x="118" y="489"/>
                  </a:cubicBezTo>
                  <a:cubicBezTo>
                    <a:pt x="118" y="489"/>
                    <a:pt x="115" y="521"/>
                    <a:pt x="111" y="529"/>
                  </a:cubicBezTo>
                  <a:cubicBezTo>
                    <a:pt x="109" y="538"/>
                    <a:pt x="96" y="557"/>
                    <a:pt x="115" y="570"/>
                  </a:cubicBezTo>
                  <a:cubicBezTo>
                    <a:pt x="135" y="584"/>
                    <a:pt x="182" y="589"/>
                    <a:pt x="193" y="582"/>
                  </a:cubicBezTo>
                  <a:cubicBezTo>
                    <a:pt x="204" y="576"/>
                    <a:pt x="201" y="557"/>
                    <a:pt x="203" y="550"/>
                  </a:cubicBezTo>
                  <a:cubicBezTo>
                    <a:pt x="204" y="543"/>
                    <a:pt x="219" y="516"/>
                    <a:pt x="222" y="509"/>
                  </a:cubicBezTo>
                  <a:cubicBezTo>
                    <a:pt x="223" y="501"/>
                    <a:pt x="223" y="460"/>
                    <a:pt x="220" y="446"/>
                  </a:cubicBezTo>
                  <a:cubicBezTo>
                    <a:pt x="223" y="453"/>
                    <a:pt x="235" y="484"/>
                    <a:pt x="280" y="486"/>
                  </a:cubicBezTo>
                  <a:cubicBezTo>
                    <a:pt x="321" y="487"/>
                    <a:pt x="334" y="465"/>
                    <a:pt x="334" y="450"/>
                  </a:cubicBezTo>
                  <a:cubicBezTo>
                    <a:pt x="334" y="457"/>
                    <a:pt x="337" y="487"/>
                    <a:pt x="333" y="493"/>
                  </a:cubicBezTo>
                  <a:cubicBezTo>
                    <a:pt x="329" y="498"/>
                    <a:pt x="317" y="502"/>
                    <a:pt x="305" y="509"/>
                  </a:cubicBezTo>
                  <a:cubicBezTo>
                    <a:pt x="292" y="517"/>
                    <a:pt x="276" y="525"/>
                    <a:pt x="303" y="558"/>
                  </a:cubicBezTo>
                  <a:cubicBezTo>
                    <a:pt x="333" y="596"/>
                    <a:pt x="339" y="599"/>
                    <a:pt x="364" y="578"/>
                  </a:cubicBezTo>
                  <a:cubicBezTo>
                    <a:pt x="390" y="558"/>
                    <a:pt x="417" y="539"/>
                    <a:pt x="436" y="514"/>
                  </a:cubicBezTo>
                  <a:cubicBezTo>
                    <a:pt x="455" y="490"/>
                    <a:pt x="489" y="400"/>
                    <a:pt x="489" y="400"/>
                  </a:cubicBezTo>
                  <a:cubicBezTo>
                    <a:pt x="489" y="400"/>
                    <a:pt x="469" y="387"/>
                    <a:pt x="455" y="369"/>
                  </a:cubicBezTo>
                  <a:cubicBezTo>
                    <a:pt x="446" y="355"/>
                    <a:pt x="443" y="347"/>
                    <a:pt x="443" y="347"/>
                  </a:cubicBezTo>
                  <a:cubicBezTo>
                    <a:pt x="443" y="347"/>
                    <a:pt x="470" y="374"/>
                    <a:pt x="499" y="381"/>
                  </a:cubicBezTo>
                  <a:cubicBezTo>
                    <a:pt x="510" y="393"/>
                    <a:pt x="528" y="411"/>
                    <a:pt x="543" y="416"/>
                  </a:cubicBezTo>
                  <a:cubicBezTo>
                    <a:pt x="598" y="440"/>
                    <a:pt x="616" y="370"/>
                    <a:pt x="616" y="370"/>
                  </a:cubicBezTo>
                  <a:lnTo>
                    <a:pt x="608" y="369"/>
                  </a:lnTo>
                  <a:cubicBezTo>
                    <a:pt x="608" y="369"/>
                    <a:pt x="593" y="404"/>
                    <a:pt x="568" y="402"/>
                  </a:cubicBezTo>
                  <a:cubicBezTo>
                    <a:pt x="519" y="396"/>
                    <a:pt x="534" y="295"/>
                    <a:pt x="534" y="295"/>
                  </a:cubicBezTo>
                  <a:cubicBezTo>
                    <a:pt x="534" y="295"/>
                    <a:pt x="583" y="366"/>
                    <a:pt x="683" y="363"/>
                  </a:cubicBezTo>
                  <a:cubicBezTo>
                    <a:pt x="744" y="365"/>
                    <a:pt x="815" y="294"/>
                    <a:pt x="809" y="164"/>
                  </a:cubicBezTo>
                  <a:close/>
                  <a:moveTo>
                    <a:pt x="464" y="159"/>
                  </a:moveTo>
                  <a:cubicBezTo>
                    <a:pt x="464" y="159"/>
                    <a:pt x="468" y="113"/>
                    <a:pt x="477" y="106"/>
                  </a:cubicBezTo>
                  <a:cubicBezTo>
                    <a:pt x="489" y="98"/>
                    <a:pt x="522" y="109"/>
                    <a:pt x="522" y="109"/>
                  </a:cubicBezTo>
                  <a:cubicBezTo>
                    <a:pt x="522" y="109"/>
                    <a:pt x="502" y="109"/>
                    <a:pt x="489" y="120"/>
                  </a:cubicBezTo>
                  <a:cubicBezTo>
                    <a:pt x="479" y="130"/>
                    <a:pt x="464" y="159"/>
                    <a:pt x="464" y="159"/>
                  </a:cubicBezTo>
                  <a:close/>
                  <a:moveTo>
                    <a:pt x="543" y="200"/>
                  </a:moveTo>
                  <a:cubicBezTo>
                    <a:pt x="528" y="212"/>
                    <a:pt x="514" y="227"/>
                    <a:pt x="514" y="227"/>
                  </a:cubicBezTo>
                  <a:cubicBezTo>
                    <a:pt x="514" y="227"/>
                    <a:pt x="517" y="221"/>
                    <a:pt x="519" y="217"/>
                  </a:cubicBezTo>
                  <a:cubicBezTo>
                    <a:pt x="522" y="211"/>
                    <a:pt x="526" y="206"/>
                    <a:pt x="526" y="206"/>
                  </a:cubicBezTo>
                  <a:cubicBezTo>
                    <a:pt x="526" y="206"/>
                    <a:pt x="521" y="204"/>
                    <a:pt x="514" y="198"/>
                  </a:cubicBezTo>
                  <a:cubicBezTo>
                    <a:pt x="510" y="193"/>
                    <a:pt x="509" y="189"/>
                    <a:pt x="507" y="187"/>
                  </a:cubicBezTo>
                  <a:cubicBezTo>
                    <a:pt x="507" y="187"/>
                    <a:pt x="504" y="188"/>
                    <a:pt x="500" y="192"/>
                  </a:cubicBezTo>
                  <a:cubicBezTo>
                    <a:pt x="496" y="195"/>
                    <a:pt x="491" y="202"/>
                    <a:pt x="491" y="202"/>
                  </a:cubicBezTo>
                  <a:cubicBezTo>
                    <a:pt x="491" y="202"/>
                    <a:pt x="504" y="176"/>
                    <a:pt x="523" y="162"/>
                  </a:cubicBezTo>
                  <a:cubicBezTo>
                    <a:pt x="544" y="149"/>
                    <a:pt x="564" y="149"/>
                    <a:pt x="564" y="149"/>
                  </a:cubicBezTo>
                  <a:cubicBezTo>
                    <a:pt x="564" y="149"/>
                    <a:pt x="562" y="149"/>
                    <a:pt x="555" y="153"/>
                  </a:cubicBezTo>
                  <a:cubicBezTo>
                    <a:pt x="548" y="157"/>
                    <a:pt x="548" y="157"/>
                    <a:pt x="548" y="157"/>
                  </a:cubicBezTo>
                  <a:cubicBezTo>
                    <a:pt x="548" y="157"/>
                    <a:pt x="555" y="159"/>
                    <a:pt x="560" y="165"/>
                  </a:cubicBezTo>
                  <a:cubicBezTo>
                    <a:pt x="566" y="172"/>
                    <a:pt x="567" y="180"/>
                    <a:pt x="567" y="180"/>
                  </a:cubicBezTo>
                  <a:cubicBezTo>
                    <a:pt x="567" y="180"/>
                    <a:pt x="568" y="180"/>
                    <a:pt x="575" y="177"/>
                  </a:cubicBezTo>
                  <a:cubicBezTo>
                    <a:pt x="582" y="174"/>
                    <a:pt x="589" y="174"/>
                    <a:pt x="589" y="174"/>
                  </a:cubicBezTo>
                  <a:cubicBezTo>
                    <a:pt x="589" y="174"/>
                    <a:pt x="564" y="183"/>
                    <a:pt x="543" y="200"/>
                  </a:cubicBezTo>
                  <a:close/>
                  <a:moveTo>
                    <a:pt x="748" y="78"/>
                  </a:moveTo>
                  <a:cubicBezTo>
                    <a:pt x="732" y="90"/>
                    <a:pt x="714" y="91"/>
                    <a:pt x="713" y="86"/>
                  </a:cubicBezTo>
                  <a:cubicBezTo>
                    <a:pt x="710" y="81"/>
                    <a:pt x="714" y="81"/>
                    <a:pt x="714" y="81"/>
                  </a:cubicBezTo>
                  <a:cubicBezTo>
                    <a:pt x="714" y="81"/>
                    <a:pt x="732" y="74"/>
                    <a:pt x="741" y="67"/>
                  </a:cubicBezTo>
                  <a:cubicBezTo>
                    <a:pt x="753" y="57"/>
                    <a:pt x="764" y="36"/>
                    <a:pt x="768" y="41"/>
                  </a:cubicBezTo>
                  <a:cubicBezTo>
                    <a:pt x="772" y="48"/>
                    <a:pt x="761" y="68"/>
                    <a:pt x="748" y="78"/>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118" name="Freeform 31"/>
            <p:cNvSpPr>
              <a:spLocks noEditPoints="1"/>
            </p:cNvSpPr>
            <p:nvPr/>
          </p:nvSpPr>
          <p:spPr bwMode="auto">
            <a:xfrm>
              <a:off x="6731381" y="3639850"/>
              <a:ext cx="703570" cy="608991"/>
            </a:xfrm>
            <a:custGeom>
              <a:avLst/>
              <a:gdLst>
                <a:gd name="T0" fmla="*/ 538 w 683"/>
                <a:gd name="T1" fmla="*/ 229 h 587"/>
                <a:gd name="T2" fmla="*/ 517 w 683"/>
                <a:gd name="T3" fmla="*/ 0 h 587"/>
                <a:gd name="T4" fmla="*/ 0 w 683"/>
                <a:gd name="T5" fmla="*/ 21 h 587"/>
                <a:gd name="T6" fmla="*/ 21 w 683"/>
                <a:gd name="T7" fmla="*/ 459 h 587"/>
                <a:gd name="T8" fmla="*/ 376 w 683"/>
                <a:gd name="T9" fmla="*/ 587 h 587"/>
                <a:gd name="T10" fmla="*/ 683 w 683"/>
                <a:gd name="T11" fmla="*/ 408 h 587"/>
                <a:gd name="T12" fmla="*/ 399 w 683"/>
                <a:gd name="T13" fmla="*/ 120 h 587"/>
                <a:gd name="T14" fmla="*/ 498 w 683"/>
                <a:gd name="T15" fmla="*/ 180 h 587"/>
                <a:gd name="T16" fmla="*/ 399 w 683"/>
                <a:gd name="T17" fmla="*/ 120 h 587"/>
                <a:gd name="T18" fmla="*/ 498 w 683"/>
                <a:gd name="T19" fmla="*/ 229 h 587"/>
                <a:gd name="T20" fmla="*/ 399 w 683"/>
                <a:gd name="T21" fmla="*/ 199 h 587"/>
                <a:gd name="T22" fmla="*/ 279 w 683"/>
                <a:gd name="T23" fmla="*/ 120 h 587"/>
                <a:gd name="T24" fmla="*/ 378 w 683"/>
                <a:gd name="T25" fmla="*/ 180 h 587"/>
                <a:gd name="T26" fmla="*/ 279 w 683"/>
                <a:gd name="T27" fmla="*/ 120 h 587"/>
                <a:gd name="T28" fmla="*/ 378 w 683"/>
                <a:gd name="T29" fmla="*/ 199 h 587"/>
                <a:gd name="T30" fmla="*/ 377 w 683"/>
                <a:gd name="T31" fmla="*/ 229 h 587"/>
                <a:gd name="T32" fmla="*/ 279 w 683"/>
                <a:gd name="T33" fmla="*/ 259 h 587"/>
                <a:gd name="T34" fmla="*/ 279 w 683"/>
                <a:gd name="T35" fmla="*/ 279 h 587"/>
                <a:gd name="T36" fmla="*/ 313 w 683"/>
                <a:gd name="T37" fmla="*/ 339 h 587"/>
                <a:gd name="T38" fmla="*/ 279 w 683"/>
                <a:gd name="T39" fmla="*/ 279 h 587"/>
                <a:gd name="T40" fmla="*/ 279 w 683"/>
                <a:gd name="T41" fmla="*/ 398 h 587"/>
                <a:gd name="T42" fmla="*/ 302 w 683"/>
                <a:gd name="T43" fmla="*/ 358 h 587"/>
                <a:gd name="T44" fmla="*/ 41 w 683"/>
                <a:gd name="T45" fmla="*/ 418 h 587"/>
                <a:gd name="T46" fmla="*/ 140 w 683"/>
                <a:gd name="T47" fmla="*/ 358 h 587"/>
                <a:gd name="T48" fmla="*/ 140 w 683"/>
                <a:gd name="T49" fmla="*/ 339 h 587"/>
                <a:gd name="T50" fmla="*/ 41 w 683"/>
                <a:gd name="T51" fmla="*/ 279 h 587"/>
                <a:gd name="T52" fmla="*/ 140 w 683"/>
                <a:gd name="T53" fmla="*/ 339 h 587"/>
                <a:gd name="T54" fmla="*/ 41 w 683"/>
                <a:gd name="T55" fmla="*/ 259 h 587"/>
                <a:gd name="T56" fmla="*/ 140 w 683"/>
                <a:gd name="T57" fmla="*/ 199 h 587"/>
                <a:gd name="T58" fmla="*/ 140 w 683"/>
                <a:gd name="T59" fmla="*/ 180 h 587"/>
                <a:gd name="T60" fmla="*/ 41 w 683"/>
                <a:gd name="T61" fmla="*/ 120 h 587"/>
                <a:gd name="T62" fmla="*/ 140 w 683"/>
                <a:gd name="T63" fmla="*/ 180 h 587"/>
                <a:gd name="T64" fmla="*/ 161 w 683"/>
                <a:gd name="T65" fmla="*/ 418 h 587"/>
                <a:gd name="T66" fmla="*/ 260 w 683"/>
                <a:gd name="T67" fmla="*/ 358 h 587"/>
                <a:gd name="T68" fmla="*/ 260 w 683"/>
                <a:gd name="T69" fmla="*/ 339 h 587"/>
                <a:gd name="T70" fmla="*/ 161 w 683"/>
                <a:gd name="T71" fmla="*/ 279 h 587"/>
                <a:gd name="T72" fmla="*/ 260 w 683"/>
                <a:gd name="T73" fmla="*/ 339 h 587"/>
                <a:gd name="T74" fmla="*/ 161 w 683"/>
                <a:gd name="T75" fmla="*/ 259 h 587"/>
                <a:gd name="T76" fmla="*/ 260 w 683"/>
                <a:gd name="T77" fmla="*/ 199 h 587"/>
                <a:gd name="T78" fmla="*/ 260 w 683"/>
                <a:gd name="T79" fmla="*/ 180 h 587"/>
                <a:gd name="T80" fmla="*/ 161 w 683"/>
                <a:gd name="T81" fmla="*/ 120 h 587"/>
                <a:gd name="T82" fmla="*/ 260 w 683"/>
                <a:gd name="T83" fmla="*/ 180 h 587"/>
                <a:gd name="T84" fmla="*/ 279 w 683"/>
                <a:gd name="T85" fmla="*/ 41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3" h="587">
                  <a:moveTo>
                    <a:pt x="582" y="229"/>
                  </a:moveTo>
                  <a:lnTo>
                    <a:pt x="538" y="229"/>
                  </a:lnTo>
                  <a:lnTo>
                    <a:pt x="538" y="21"/>
                  </a:lnTo>
                  <a:cubicBezTo>
                    <a:pt x="538" y="10"/>
                    <a:pt x="528" y="0"/>
                    <a:pt x="517" y="0"/>
                  </a:cubicBezTo>
                  <a:lnTo>
                    <a:pt x="21" y="0"/>
                  </a:lnTo>
                  <a:cubicBezTo>
                    <a:pt x="10" y="0"/>
                    <a:pt x="0" y="10"/>
                    <a:pt x="0" y="21"/>
                  </a:cubicBezTo>
                  <a:lnTo>
                    <a:pt x="0" y="438"/>
                  </a:lnTo>
                  <a:cubicBezTo>
                    <a:pt x="0" y="449"/>
                    <a:pt x="10" y="459"/>
                    <a:pt x="21" y="459"/>
                  </a:cubicBezTo>
                  <a:lnTo>
                    <a:pt x="302" y="459"/>
                  </a:lnTo>
                  <a:lnTo>
                    <a:pt x="376" y="587"/>
                  </a:lnTo>
                  <a:lnTo>
                    <a:pt x="581" y="587"/>
                  </a:lnTo>
                  <a:lnTo>
                    <a:pt x="683" y="408"/>
                  </a:lnTo>
                  <a:lnTo>
                    <a:pt x="582" y="229"/>
                  </a:lnTo>
                  <a:close/>
                  <a:moveTo>
                    <a:pt x="399" y="120"/>
                  </a:moveTo>
                  <a:lnTo>
                    <a:pt x="498" y="120"/>
                  </a:lnTo>
                  <a:lnTo>
                    <a:pt x="498" y="180"/>
                  </a:lnTo>
                  <a:lnTo>
                    <a:pt x="399" y="180"/>
                  </a:lnTo>
                  <a:lnTo>
                    <a:pt x="399" y="120"/>
                  </a:lnTo>
                  <a:close/>
                  <a:moveTo>
                    <a:pt x="498" y="199"/>
                  </a:moveTo>
                  <a:lnTo>
                    <a:pt x="498" y="229"/>
                  </a:lnTo>
                  <a:lnTo>
                    <a:pt x="399" y="229"/>
                  </a:lnTo>
                  <a:lnTo>
                    <a:pt x="399" y="199"/>
                  </a:lnTo>
                  <a:lnTo>
                    <a:pt x="498" y="199"/>
                  </a:lnTo>
                  <a:close/>
                  <a:moveTo>
                    <a:pt x="279" y="120"/>
                  </a:moveTo>
                  <a:lnTo>
                    <a:pt x="378" y="120"/>
                  </a:lnTo>
                  <a:lnTo>
                    <a:pt x="378" y="180"/>
                  </a:lnTo>
                  <a:lnTo>
                    <a:pt x="279" y="180"/>
                  </a:lnTo>
                  <a:lnTo>
                    <a:pt x="279" y="120"/>
                  </a:lnTo>
                  <a:close/>
                  <a:moveTo>
                    <a:pt x="279" y="199"/>
                  </a:moveTo>
                  <a:lnTo>
                    <a:pt x="378" y="199"/>
                  </a:lnTo>
                  <a:lnTo>
                    <a:pt x="378" y="229"/>
                  </a:lnTo>
                  <a:lnTo>
                    <a:pt x="377" y="229"/>
                  </a:lnTo>
                  <a:lnTo>
                    <a:pt x="359" y="259"/>
                  </a:lnTo>
                  <a:lnTo>
                    <a:pt x="279" y="259"/>
                  </a:lnTo>
                  <a:lnTo>
                    <a:pt x="279" y="199"/>
                  </a:lnTo>
                  <a:close/>
                  <a:moveTo>
                    <a:pt x="279" y="279"/>
                  </a:moveTo>
                  <a:lnTo>
                    <a:pt x="347" y="279"/>
                  </a:lnTo>
                  <a:lnTo>
                    <a:pt x="313" y="339"/>
                  </a:lnTo>
                  <a:lnTo>
                    <a:pt x="279" y="339"/>
                  </a:lnTo>
                  <a:lnTo>
                    <a:pt x="279" y="279"/>
                  </a:lnTo>
                  <a:close/>
                  <a:moveTo>
                    <a:pt x="302" y="358"/>
                  </a:moveTo>
                  <a:lnTo>
                    <a:pt x="279" y="398"/>
                  </a:lnTo>
                  <a:lnTo>
                    <a:pt x="279" y="358"/>
                  </a:lnTo>
                  <a:lnTo>
                    <a:pt x="302" y="358"/>
                  </a:lnTo>
                  <a:close/>
                  <a:moveTo>
                    <a:pt x="140" y="418"/>
                  </a:moveTo>
                  <a:lnTo>
                    <a:pt x="41" y="418"/>
                  </a:lnTo>
                  <a:lnTo>
                    <a:pt x="41" y="358"/>
                  </a:lnTo>
                  <a:lnTo>
                    <a:pt x="140" y="358"/>
                  </a:lnTo>
                  <a:lnTo>
                    <a:pt x="140" y="418"/>
                  </a:lnTo>
                  <a:close/>
                  <a:moveTo>
                    <a:pt x="140" y="339"/>
                  </a:moveTo>
                  <a:lnTo>
                    <a:pt x="41" y="339"/>
                  </a:lnTo>
                  <a:lnTo>
                    <a:pt x="41" y="279"/>
                  </a:lnTo>
                  <a:lnTo>
                    <a:pt x="140" y="279"/>
                  </a:lnTo>
                  <a:lnTo>
                    <a:pt x="140" y="339"/>
                  </a:lnTo>
                  <a:close/>
                  <a:moveTo>
                    <a:pt x="140" y="259"/>
                  </a:moveTo>
                  <a:lnTo>
                    <a:pt x="41" y="259"/>
                  </a:lnTo>
                  <a:lnTo>
                    <a:pt x="41" y="199"/>
                  </a:lnTo>
                  <a:lnTo>
                    <a:pt x="140" y="199"/>
                  </a:lnTo>
                  <a:lnTo>
                    <a:pt x="140" y="259"/>
                  </a:lnTo>
                  <a:close/>
                  <a:moveTo>
                    <a:pt x="140" y="180"/>
                  </a:moveTo>
                  <a:lnTo>
                    <a:pt x="41" y="180"/>
                  </a:lnTo>
                  <a:lnTo>
                    <a:pt x="41" y="120"/>
                  </a:lnTo>
                  <a:lnTo>
                    <a:pt x="140" y="120"/>
                  </a:lnTo>
                  <a:lnTo>
                    <a:pt x="140" y="180"/>
                  </a:lnTo>
                  <a:close/>
                  <a:moveTo>
                    <a:pt x="260" y="418"/>
                  </a:moveTo>
                  <a:lnTo>
                    <a:pt x="161" y="418"/>
                  </a:lnTo>
                  <a:lnTo>
                    <a:pt x="161" y="358"/>
                  </a:lnTo>
                  <a:lnTo>
                    <a:pt x="260" y="358"/>
                  </a:lnTo>
                  <a:lnTo>
                    <a:pt x="260" y="418"/>
                  </a:lnTo>
                  <a:close/>
                  <a:moveTo>
                    <a:pt x="260" y="339"/>
                  </a:moveTo>
                  <a:lnTo>
                    <a:pt x="161" y="339"/>
                  </a:lnTo>
                  <a:lnTo>
                    <a:pt x="161" y="279"/>
                  </a:lnTo>
                  <a:lnTo>
                    <a:pt x="260" y="279"/>
                  </a:lnTo>
                  <a:lnTo>
                    <a:pt x="260" y="339"/>
                  </a:lnTo>
                  <a:close/>
                  <a:moveTo>
                    <a:pt x="260" y="259"/>
                  </a:moveTo>
                  <a:lnTo>
                    <a:pt x="161" y="259"/>
                  </a:lnTo>
                  <a:lnTo>
                    <a:pt x="161" y="199"/>
                  </a:lnTo>
                  <a:lnTo>
                    <a:pt x="260" y="199"/>
                  </a:lnTo>
                  <a:lnTo>
                    <a:pt x="260" y="259"/>
                  </a:lnTo>
                  <a:close/>
                  <a:moveTo>
                    <a:pt x="260" y="180"/>
                  </a:moveTo>
                  <a:lnTo>
                    <a:pt x="161" y="180"/>
                  </a:lnTo>
                  <a:lnTo>
                    <a:pt x="161" y="120"/>
                  </a:lnTo>
                  <a:lnTo>
                    <a:pt x="260" y="120"/>
                  </a:lnTo>
                  <a:lnTo>
                    <a:pt x="260" y="180"/>
                  </a:lnTo>
                  <a:close/>
                  <a:moveTo>
                    <a:pt x="279" y="418"/>
                  </a:moveTo>
                  <a:lnTo>
                    <a:pt x="279" y="417"/>
                  </a:lnTo>
                  <a:lnTo>
                    <a:pt x="279" y="418"/>
                  </a:ln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40" name="Group 139"/>
            <p:cNvGrpSpPr/>
            <p:nvPr/>
          </p:nvGrpSpPr>
          <p:grpSpPr>
            <a:xfrm>
              <a:off x="6208011" y="2685016"/>
              <a:ext cx="307318" cy="1265581"/>
              <a:chOff x="6258954" y="1890660"/>
              <a:chExt cx="610613" cy="2514600"/>
            </a:xfrm>
          </p:grpSpPr>
          <p:cxnSp>
            <p:nvCxnSpPr>
              <p:cNvPr id="134" name="Straight Arrow Connector 133"/>
              <p:cNvCxnSpPr/>
              <p:nvPr/>
            </p:nvCxnSpPr>
            <p:spPr>
              <a:xfrm>
                <a:off x="6258954" y="1928751"/>
                <a:ext cx="592325" cy="2331"/>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a:off x="6274281" y="1890660"/>
                <a:ext cx="258" cy="2514600"/>
              </a:xfrm>
              <a:prstGeom prst="line">
                <a:avLst/>
              </a:prstGeom>
              <a:ln w="41275">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a:off x="6277242" y="4367594"/>
                <a:ext cx="592325" cy="2331"/>
              </a:xfrm>
              <a:prstGeom prst="straightConnector1">
                <a:avLst/>
              </a:prstGeom>
              <a:ln w="41275">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42" name="Straight Arrow Connector 141"/>
            <p:cNvCxnSpPr/>
            <p:nvPr/>
          </p:nvCxnSpPr>
          <p:spPr>
            <a:xfrm flipH="1">
              <a:off x="5012854" y="3317806"/>
              <a:ext cx="1195158"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a:off x="2082260" y="3327471"/>
              <a:ext cx="1197798"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45" name="TextBox 144"/>
            <p:cNvSpPr txBox="1"/>
            <p:nvPr/>
          </p:nvSpPr>
          <p:spPr>
            <a:xfrm>
              <a:off x="2147896" y="2778555"/>
              <a:ext cx="10634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Queries</a:t>
              </a:r>
            </a:p>
          </p:txBody>
        </p:sp>
        <p:sp>
          <p:nvSpPr>
            <p:cNvPr id="149" name="TextBox 148"/>
            <p:cNvSpPr txBox="1"/>
            <p:nvPr/>
          </p:nvSpPr>
          <p:spPr>
            <a:xfrm>
              <a:off x="2156250" y="3361480"/>
              <a:ext cx="1001621"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Results</a:t>
              </a:r>
            </a:p>
          </p:txBody>
        </p:sp>
        <p:sp>
          <p:nvSpPr>
            <p:cNvPr id="150" name="TextBox 149"/>
            <p:cNvSpPr txBox="1"/>
            <p:nvPr/>
          </p:nvSpPr>
          <p:spPr>
            <a:xfrm>
              <a:off x="4965407" y="2778555"/>
              <a:ext cx="1161600"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PolyBase</a:t>
              </a:r>
            </a:p>
          </p:txBody>
        </p:sp>
        <p:sp>
          <p:nvSpPr>
            <p:cNvPr id="152" name="TextBox 151"/>
            <p:cNvSpPr txBox="1"/>
            <p:nvPr/>
          </p:nvSpPr>
          <p:spPr>
            <a:xfrm>
              <a:off x="6490581" y="3014039"/>
              <a:ext cx="1100301"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Hadoop</a:t>
              </a:r>
            </a:p>
          </p:txBody>
        </p:sp>
        <p:sp>
          <p:nvSpPr>
            <p:cNvPr id="153" name="TextBox 152"/>
            <p:cNvSpPr txBox="1"/>
            <p:nvPr/>
          </p:nvSpPr>
          <p:spPr>
            <a:xfrm>
              <a:off x="6118461" y="4168079"/>
              <a:ext cx="2100896" cy="517065"/>
            </a:xfrm>
            <a:prstGeom prst="rect">
              <a:avLst/>
            </a:prstGeom>
            <a:noFill/>
          </p:spPr>
          <p:txBody>
            <a:bodyPr wrap="none" lIns="182880" tIns="146304" rIns="182880" bIns="146304" rtlCol="0">
              <a:spAutoFit/>
            </a:bodyPr>
            <a:lstStyle/>
            <a:p>
              <a:pPr>
                <a:lnSpc>
                  <a:spcPct val="90000"/>
                </a:lnSpc>
                <a:spcAft>
                  <a:spcPts val="600"/>
                </a:spcAft>
              </a:pPr>
              <a:r>
                <a:rPr lang="en-US" sz="1600" dirty="0" smtClean="0">
                  <a:gradFill>
                    <a:gsLst>
                      <a:gs pos="2917">
                        <a:schemeClr val="tx1"/>
                      </a:gs>
                      <a:gs pos="30000">
                        <a:schemeClr val="tx1"/>
                      </a:gs>
                    </a:gsLst>
                    <a:lin ang="5400000" scaled="0"/>
                  </a:gradFill>
                </a:rPr>
                <a:t>Azure Blob </a:t>
              </a:r>
              <a:r>
                <a:rPr lang="en-US" sz="1600" dirty="0">
                  <a:gradFill>
                    <a:gsLst>
                      <a:gs pos="2917">
                        <a:schemeClr val="tx1"/>
                      </a:gs>
                      <a:gs pos="30000">
                        <a:schemeClr val="tx1"/>
                      </a:gs>
                    </a:gsLst>
                    <a:lin ang="5400000" scaled="0"/>
                  </a:gradFill>
                </a:rPr>
                <a:t>S</a:t>
              </a:r>
              <a:r>
                <a:rPr lang="en-US" sz="1600" dirty="0" smtClean="0">
                  <a:gradFill>
                    <a:gsLst>
                      <a:gs pos="2917">
                        <a:schemeClr val="tx1"/>
                      </a:gs>
                      <a:gs pos="30000">
                        <a:schemeClr val="tx1"/>
                      </a:gs>
                    </a:gsLst>
                    <a:lin ang="5400000" scaled="0"/>
                  </a:gradFill>
                </a:rPr>
                <a:t>torage</a:t>
              </a:r>
            </a:p>
          </p:txBody>
        </p:sp>
      </p:grpSp>
    </p:spTree>
    <p:extLst>
      <p:ext uri="{BB962C8B-B14F-4D97-AF65-F5344CB8AC3E}">
        <p14:creationId xmlns:p14="http://schemas.microsoft.com/office/powerpoint/2010/main" val="2974519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screen">
            <a:extLst>
              <a:ext uri="{28A0092B-C50C-407E-A947-70E740481C1C}">
                <a14:useLocalDpi xmlns:a14="http://schemas.microsoft.com/office/drawing/2010/main" val="0"/>
              </a:ext>
            </a:extLst>
          </a:blip>
          <a:srcRect/>
          <a:stretch/>
        </p:blipFill>
        <p:spPr>
          <a:xfrm>
            <a:off x="-19293" y="0"/>
            <a:ext cx="12481424" cy="6994525"/>
          </a:xfrm>
          <a:prstGeom prst="rect">
            <a:avLst/>
          </a:prstGeom>
        </p:spPr>
      </p:pic>
      <p:sp>
        <p:nvSpPr>
          <p:cNvPr id="6" name="Rectangle 5"/>
          <p:cNvSpPr/>
          <p:nvPr/>
        </p:nvSpPr>
        <p:spPr bwMode="auto">
          <a:xfrm>
            <a:off x="0" y="-11430"/>
            <a:ext cx="5669280" cy="700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sz="quarter" idx="10"/>
          </p:nvPr>
        </p:nvSpPr>
        <p:spPr>
          <a:xfrm>
            <a:off x="293110" y="2412324"/>
            <a:ext cx="4885559" cy="4093428"/>
          </a:xfrm>
        </p:spPr>
        <p:txBody>
          <a:bodyPr/>
          <a:lstStyle/>
          <a:p>
            <a:pPr>
              <a:lnSpc>
                <a:spcPct val="100000"/>
              </a:lnSpc>
              <a:spcBef>
                <a:spcPts val="600"/>
              </a:spcBef>
              <a:spcAft>
                <a:spcPts val="600"/>
              </a:spcAft>
            </a:pPr>
            <a:r>
              <a:rPr lang="en-US" sz="2800" dirty="0"/>
              <a:t>Query Data Store and </a:t>
            </a:r>
            <a:r>
              <a:rPr lang="en-US" sz="2800" dirty="0" smtClean="0"/>
              <a:t>Live </a:t>
            </a:r>
            <a:r>
              <a:rPr lang="en-US" sz="2800" dirty="0"/>
              <a:t>Q</a:t>
            </a:r>
            <a:r>
              <a:rPr lang="en-US" sz="2800" dirty="0" smtClean="0"/>
              <a:t>uery </a:t>
            </a:r>
            <a:r>
              <a:rPr lang="en-US" sz="2800" dirty="0"/>
              <a:t>S</a:t>
            </a:r>
            <a:r>
              <a:rPr lang="en-US" sz="2800" dirty="0" smtClean="0"/>
              <a:t>tatistics</a:t>
            </a:r>
            <a:endParaRPr lang="en-US" sz="2800" dirty="0"/>
          </a:p>
          <a:p>
            <a:pPr>
              <a:lnSpc>
                <a:spcPct val="100000"/>
              </a:lnSpc>
              <a:spcBef>
                <a:spcPts val="600"/>
              </a:spcBef>
              <a:spcAft>
                <a:spcPts val="600"/>
              </a:spcAft>
            </a:pPr>
            <a:r>
              <a:rPr lang="en-US" sz="2800" dirty="0"/>
              <a:t>PolyBase</a:t>
            </a:r>
          </a:p>
          <a:p>
            <a:pPr>
              <a:lnSpc>
                <a:spcPct val="100000"/>
              </a:lnSpc>
              <a:spcBef>
                <a:spcPts val="600"/>
              </a:spcBef>
              <a:spcAft>
                <a:spcPts val="600"/>
              </a:spcAft>
            </a:pPr>
            <a:r>
              <a:rPr lang="en-US" sz="2800" dirty="0"/>
              <a:t>Row-Level Security and Dynamic Data Masking</a:t>
            </a:r>
          </a:p>
          <a:p>
            <a:pPr>
              <a:lnSpc>
                <a:spcPct val="100000"/>
              </a:lnSpc>
              <a:spcBef>
                <a:spcPts val="600"/>
              </a:spcBef>
              <a:spcAft>
                <a:spcPts val="600"/>
              </a:spcAft>
            </a:pPr>
            <a:r>
              <a:rPr lang="en-US" sz="2800" dirty="0"/>
              <a:t>High availability and disaster recovery using Microsoft Azure Virtual Machines</a:t>
            </a:r>
          </a:p>
        </p:txBody>
      </p:sp>
      <p:sp>
        <p:nvSpPr>
          <p:cNvPr id="2" name="Title 1"/>
          <p:cNvSpPr>
            <a:spLocks noGrp="1"/>
          </p:cNvSpPr>
          <p:nvPr>
            <p:ph type="title"/>
          </p:nvPr>
        </p:nvSpPr>
        <p:spPr/>
        <p:txBody>
          <a:bodyPr/>
          <a:lstStyle/>
          <a:p>
            <a:r>
              <a:rPr lang="en-US" sz="5800" dirty="0"/>
              <a:t>Summary of </a:t>
            </a:r>
            <a:r>
              <a:rPr lang="en-US" sz="5800" dirty="0" smtClean="0"/>
              <a:t/>
            </a:r>
            <a:br>
              <a:rPr lang="en-US" sz="5800" dirty="0" smtClean="0"/>
            </a:br>
            <a:r>
              <a:rPr lang="en-US" sz="5800" dirty="0" smtClean="0"/>
              <a:t>Day 2</a:t>
            </a:r>
            <a:endParaRPr lang="en-US" sz="5800" dirty="0">
              <a:solidFill>
                <a:schemeClr val="tx1"/>
              </a:solidFill>
            </a:endParaRPr>
          </a:p>
        </p:txBody>
      </p:sp>
    </p:spTree>
    <p:extLst>
      <p:ext uri="{BB962C8B-B14F-4D97-AF65-F5344CB8AC3E}">
        <p14:creationId xmlns:p14="http://schemas.microsoft.com/office/powerpoint/2010/main" val="1116514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7" name="TextBox 386"/>
          <p:cNvSpPr txBox="1"/>
          <p:nvPr/>
        </p:nvSpPr>
        <p:spPr>
          <a:xfrm>
            <a:off x="270035" y="1732348"/>
            <a:ext cx="4593045" cy="2751137"/>
          </a:xfrm>
          <a:prstGeom prst="rect">
            <a:avLst/>
          </a:prstGeom>
          <a:noFill/>
        </p:spPr>
        <p:txBody>
          <a:bodyPr wrap="square" lIns="182880" tIns="146304" rIns="182880" bIns="146304" rtlCol="0">
            <a:noAutofit/>
          </a:bodyPr>
          <a:lstStyle/>
          <a:p>
            <a:pPr defTabSz="634092">
              <a:spcBef>
                <a:spcPts val="2000"/>
              </a:spcBef>
            </a:pPr>
            <a:r>
              <a:rPr lang="en-US" sz="2000" dirty="0">
                <a:solidFill>
                  <a:srgbClr val="505050"/>
                </a:solidFill>
              </a:rPr>
              <a:t>Enable fine-grained access control over specific rows in database table</a:t>
            </a:r>
          </a:p>
          <a:p>
            <a:pPr defTabSz="634092">
              <a:spcBef>
                <a:spcPts val="2000"/>
              </a:spcBef>
            </a:pPr>
            <a:r>
              <a:rPr lang="en-US" sz="2000" dirty="0">
                <a:solidFill>
                  <a:srgbClr val="505050"/>
                </a:solidFill>
              </a:rPr>
              <a:t>Help prevent unauthorized access when multiple users share same tables, or implement connection filtering in multi-tenant applications</a:t>
            </a:r>
          </a:p>
          <a:p>
            <a:pPr defTabSz="634092">
              <a:spcBef>
                <a:spcPts val="2000"/>
              </a:spcBef>
            </a:pPr>
            <a:r>
              <a:rPr lang="en-US" sz="2000" dirty="0">
                <a:solidFill>
                  <a:srgbClr val="505050"/>
                </a:solidFill>
              </a:rPr>
              <a:t>Administer via SQL Server Management Studio or SQL Server Data Tools</a:t>
            </a:r>
          </a:p>
          <a:p>
            <a:pPr defTabSz="634092">
              <a:spcBef>
                <a:spcPts val="2000"/>
              </a:spcBef>
            </a:pPr>
            <a:r>
              <a:rPr lang="en-US" sz="2000" dirty="0">
                <a:solidFill>
                  <a:srgbClr val="505050"/>
                </a:solidFill>
              </a:rPr>
              <a:t>Use enforcement logic inside database and schema bound to table</a:t>
            </a:r>
          </a:p>
        </p:txBody>
      </p:sp>
      <p:grpSp>
        <p:nvGrpSpPr>
          <p:cNvPr id="7" name="Group 6"/>
          <p:cNvGrpSpPr/>
          <p:nvPr/>
        </p:nvGrpSpPr>
        <p:grpSpPr>
          <a:xfrm>
            <a:off x="4653271" y="1943101"/>
            <a:ext cx="7782323" cy="5076825"/>
            <a:chOff x="4652477" y="1943100"/>
            <a:chExt cx="7782323" cy="5076825"/>
          </a:xfrm>
        </p:grpSpPr>
        <p:grpSp>
          <p:nvGrpSpPr>
            <p:cNvPr id="6" name="Group 5"/>
            <p:cNvGrpSpPr/>
            <p:nvPr/>
          </p:nvGrpSpPr>
          <p:grpSpPr>
            <a:xfrm flipH="1">
              <a:off x="11544093" y="4943136"/>
              <a:ext cx="204283" cy="240062"/>
              <a:chOff x="11544093" y="4943136"/>
              <a:chExt cx="204283" cy="240062"/>
            </a:xfrm>
          </p:grpSpPr>
          <p:sp>
            <p:nvSpPr>
              <p:cNvPr id="680" name="Freeform 633"/>
              <p:cNvSpPr>
                <a:spLocks/>
              </p:cNvSpPr>
              <p:nvPr/>
            </p:nvSpPr>
            <p:spPr bwMode="auto">
              <a:xfrm>
                <a:off x="11568331" y="4967374"/>
                <a:ext cx="180045" cy="215824"/>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681" name="Freeform 634"/>
              <p:cNvSpPr>
                <a:spLocks/>
              </p:cNvSpPr>
              <p:nvPr/>
            </p:nvSpPr>
            <p:spPr bwMode="auto">
              <a:xfrm>
                <a:off x="11544093" y="4943136"/>
                <a:ext cx="177737" cy="201975"/>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grpSp>
        <p:grpSp>
          <p:nvGrpSpPr>
            <p:cNvPr id="5" name="Group 4"/>
            <p:cNvGrpSpPr/>
            <p:nvPr/>
          </p:nvGrpSpPr>
          <p:grpSpPr>
            <a:xfrm>
              <a:off x="4652477" y="1943100"/>
              <a:ext cx="7782323" cy="5076825"/>
              <a:chOff x="5333856" y="2362200"/>
              <a:chExt cx="7100944" cy="4632325"/>
            </a:xfrm>
          </p:grpSpPr>
          <p:sp>
            <p:nvSpPr>
              <p:cNvPr id="247" name="Freeform 6"/>
              <p:cNvSpPr>
                <a:spLocks/>
              </p:cNvSpPr>
              <p:nvPr/>
            </p:nvSpPr>
            <p:spPr bwMode="auto">
              <a:xfrm flipH="1">
                <a:off x="7291832" y="2362200"/>
                <a:ext cx="3377793" cy="2066767"/>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bg2">
                  <a:lumMod val="20000"/>
                  <a:lumOff val="80000"/>
                </a:schemeClr>
              </a:solidFill>
              <a:ln>
                <a:noFill/>
              </a:ln>
              <a:extLst/>
            </p:spPr>
            <p:txBody>
              <a:bodyPr vert="horz" wrap="square" lIns="93260" tIns="46630" rIns="93260" bIns="46630" numCol="1" anchor="t" anchorCtr="0" compatLnSpc="1">
                <a:prstTxWarp prst="textNoShape">
                  <a:avLst/>
                </a:prstTxWarp>
              </a:bodyPr>
              <a:lstStyle/>
              <a:p>
                <a:endParaRPr lang="en-US" sz="2448" dirty="0">
                  <a:latin typeface="Calibri" panose="020F0502020204030204"/>
                </a:endParaRPr>
              </a:p>
            </p:txBody>
          </p:sp>
          <p:grpSp>
            <p:nvGrpSpPr>
              <p:cNvPr id="492" name="Group 491"/>
              <p:cNvGrpSpPr/>
              <p:nvPr/>
            </p:nvGrpSpPr>
            <p:grpSpPr>
              <a:xfrm>
                <a:off x="5333856" y="5414056"/>
                <a:ext cx="3888832" cy="1567659"/>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5" name="Rectangle 7"/>
                  <p:cNvSpPr>
                    <a:spLocks noChangeArrowheads="1"/>
                  </p:cNvSpPr>
                  <p:nvPr/>
                </p:nvSpPr>
                <p:spPr bwMode="auto">
                  <a:xfrm>
                    <a:off x="6312151" y="4896741"/>
                    <a:ext cx="245593" cy="1737482"/>
                  </a:xfrm>
                  <a:prstGeom prst="rect">
                    <a:avLst/>
                  </a:pr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9" name="Rectangle 11"/>
                  <p:cNvSpPr>
                    <a:spLocks noChangeArrowheads="1"/>
                  </p:cNvSpPr>
                  <p:nvPr/>
                </p:nvSpPr>
                <p:spPr bwMode="auto">
                  <a:xfrm>
                    <a:off x="10075472" y="4896741"/>
                    <a:ext cx="245593" cy="1737482"/>
                  </a:xfrm>
                  <a:prstGeom prst="rect">
                    <a:avLst/>
                  </a:prstGeom>
                  <a:solidFill>
                    <a:schemeClr val="tx2">
                      <a:lumMod val="9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2" name="Rectangle 14"/>
                  <p:cNvSpPr>
                    <a:spLocks noChangeArrowheads="1"/>
                  </p:cNvSpPr>
                  <p:nvPr/>
                </p:nvSpPr>
                <p:spPr bwMode="auto">
                  <a:xfrm>
                    <a:off x="9408338" y="5044585"/>
                    <a:ext cx="779545" cy="1656839"/>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3"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4"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5"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6"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7"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8"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9"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0"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1" name="Rectangle 23"/>
                  <p:cNvSpPr>
                    <a:spLocks noChangeArrowheads="1"/>
                  </p:cNvSpPr>
                  <p:nvPr/>
                </p:nvSpPr>
                <p:spPr bwMode="auto">
                  <a:xfrm>
                    <a:off x="9486537" y="5119119"/>
                    <a:ext cx="626813" cy="10141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2" name="Rectangle 24"/>
                  <p:cNvSpPr>
                    <a:spLocks noChangeArrowheads="1"/>
                  </p:cNvSpPr>
                  <p:nvPr/>
                </p:nvSpPr>
                <p:spPr bwMode="auto">
                  <a:xfrm>
                    <a:off x="9486537" y="5295066"/>
                    <a:ext cx="626813" cy="10141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3" name="Rectangle 26"/>
                  <p:cNvSpPr>
                    <a:spLocks noChangeArrowheads="1"/>
                  </p:cNvSpPr>
                  <p:nvPr/>
                </p:nvSpPr>
                <p:spPr bwMode="auto">
                  <a:xfrm>
                    <a:off x="4767723" y="5044585"/>
                    <a:ext cx="779544" cy="1656840"/>
                  </a:xfrm>
                  <a:prstGeom prst="rect">
                    <a:avLst/>
                  </a:prstGeom>
                  <a:solidFill>
                    <a:schemeClr val="bg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4" name="Rectangle 27"/>
                  <p:cNvSpPr>
                    <a:spLocks noChangeArrowheads="1"/>
                  </p:cNvSpPr>
                  <p:nvPr/>
                </p:nvSpPr>
                <p:spPr bwMode="auto">
                  <a:xfrm>
                    <a:off x="5195373" y="6504706"/>
                    <a:ext cx="103858" cy="19672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5" name="Rectangle 28"/>
                  <p:cNvSpPr>
                    <a:spLocks noChangeArrowheads="1"/>
                  </p:cNvSpPr>
                  <p:nvPr/>
                </p:nvSpPr>
                <p:spPr bwMode="auto">
                  <a:xfrm>
                    <a:off x="5019425" y="6504706"/>
                    <a:ext cx="103858" cy="19672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6" name="Rectangle 29"/>
                  <p:cNvSpPr>
                    <a:spLocks noChangeArrowheads="1"/>
                  </p:cNvSpPr>
                  <p:nvPr/>
                </p:nvSpPr>
                <p:spPr bwMode="auto">
                  <a:xfrm>
                    <a:off x="4845921" y="5818021"/>
                    <a:ext cx="625591"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7" name="Rectangle 30"/>
                  <p:cNvSpPr>
                    <a:spLocks noChangeArrowheads="1"/>
                  </p:cNvSpPr>
                  <p:nvPr/>
                </p:nvSpPr>
                <p:spPr bwMode="auto">
                  <a:xfrm>
                    <a:off x="4845921" y="5993969"/>
                    <a:ext cx="625591"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8" name="Rectangle 31"/>
                  <p:cNvSpPr>
                    <a:spLocks noChangeArrowheads="1"/>
                  </p:cNvSpPr>
                  <p:nvPr/>
                </p:nvSpPr>
                <p:spPr bwMode="auto">
                  <a:xfrm>
                    <a:off x="4845921" y="6167473"/>
                    <a:ext cx="625591"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9" name="Rectangle 32"/>
                  <p:cNvSpPr>
                    <a:spLocks noChangeArrowheads="1"/>
                  </p:cNvSpPr>
                  <p:nvPr/>
                </p:nvSpPr>
                <p:spPr bwMode="auto">
                  <a:xfrm>
                    <a:off x="4845921" y="6343420"/>
                    <a:ext cx="625591"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0" name="Rectangle 33"/>
                  <p:cNvSpPr>
                    <a:spLocks noChangeArrowheads="1"/>
                  </p:cNvSpPr>
                  <p:nvPr/>
                </p:nvSpPr>
                <p:spPr bwMode="auto">
                  <a:xfrm>
                    <a:off x="4845921" y="5468570"/>
                    <a:ext cx="625591"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1" name="Rectangle 34"/>
                  <p:cNvSpPr>
                    <a:spLocks noChangeArrowheads="1"/>
                  </p:cNvSpPr>
                  <p:nvPr/>
                </p:nvSpPr>
                <p:spPr bwMode="auto">
                  <a:xfrm>
                    <a:off x="4845921" y="5644518"/>
                    <a:ext cx="625591" cy="97749"/>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2" name="Rectangle 35"/>
                  <p:cNvSpPr>
                    <a:spLocks noChangeArrowheads="1"/>
                  </p:cNvSpPr>
                  <p:nvPr/>
                </p:nvSpPr>
                <p:spPr bwMode="auto">
                  <a:xfrm>
                    <a:off x="4845921" y="5119119"/>
                    <a:ext cx="625591"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3" name="Rectangle 36"/>
                  <p:cNvSpPr>
                    <a:spLocks noChangeArrowheads="1"/>
                  </p:cNvSpPr>
                  <p:nvPr/>
                </p:nvSpPr>
                <p:spPr bwMode="auto">
                  <a:xfrm>
                    <a:off x="4845921" y="5295066"/>
                    <a:ext cx="625591"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6" name="Rectangle 39"/>
                  <p:cNvSpPr>
                    <a:spLocks noChangeArrowheads="1"/>
                  </p:cNvSpPr>
                  <p:nvPr/>
                </p:nvSpPr>
                <p:spPr bwMode="auto">
                  <a:xfrm>
                    <a:off x="8670336" y="5381818"/>
                    <a:ext cx="1058129" cy="1319606"/>
                  </a:xfrm>
                  <a:prstGeom prst="rect">
                    <a:avLst/>
                  </a:prstGeom>
                  <a:solidFill>
                    <a:srgbClr val="FFFFFF">
                      <a:lumMod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7" name="Rectangle 40"/>
                  <p:cNvSpPr>
                    <a:spLocks noChangeArrowheads="1"/>
                  </p:cNvSpPr>
                  <p:nvPr/>
                </p:nvSpPr>
                <p:spPr bwMode="auto">
                  <a:xfrm>
                    <a:off x="8617797" y="5341497"/>
                    <a:ext cx="1163209" cy="4032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8" name="Rectangle 41"/>
                  <p:cNvSpPr>
                    <a:spLocks noChangeArrowheads="1"/>
                  </p:cNvSpPr>
                  <p:nvPr/>
                </p:nvSpPr>
                <p:spPr bwMode="auto">
                  <a:xfrm>
                    <a:off x="9253163"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9" name="Rectangle 42"/>
                  <p:cNvSpPr>
                    <a:spLocks noChangeArrowheads="1"/>
                  </p:cNvSpPr>
                  <p:nvPr/>
                </p:nvSpPr>
                <p:spPr bwMode="auto">
                  <a:xfrm>
                    <a:off x="9013678" y="6435059"/>
                    <a:ext cx="138070" cy="266365"/>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0" name="Rectangle 43"/>
                  <p:cNvSpPr>
                    <a:spLocks noChangeArrowheads="1"/>
                  </p:cNvSpPr>
                  <p:nvPr/>
                </p:nvSpPr>
                <p:spPr bwMode="auto">
                  <a:xfrm>
                    <a:off x="8776638" y="5500338"/>
                    <a:ext cx="854078" cy="1380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1" name="Rectangle 44"/>
                  <p:cNvSpPr>
                    <a:spLocks noChangeArrowheads="1"/>
                  </p:cNvSpPr>
                  <p:nvPr/>
                </p:nvSpPr>
                <p:spPr bwMode="auto">
                  <a:xfrm>
                    <a:off x="8776638" y="5737379"/>
                    <a:ext cx="854078" cy="1380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2" name="Rectangle 45"/>
                  <p:cNvSpPr>
                    <a:spLocks noChangeArrowheads="1"/>
                  </p:cNvSpPr>
                  <p:nvPr/>
                </p:nvSpPr>
                <p:spPr bwMode="auto">
                  <a:xfrm>
                    <a:off x="8776638" y="5976863"/>
                    <a:ext cx="854078" cy="135627"/>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3" name="Rectangle 46"/>
                  <p:cNvSpPr>
                    <a:spLocks noChangeArrowheads="1"/>
                  </p:cNvSpPr>
                  <p:nvPr/>
                </p:nvSpPr>
                <p:spPr bwMode="auto">
                  <a:xfrm>
                    <a:off x="8776638" y="6212681"/>
                    <a:ext cx="854078" cy="135627"/>
                  </a:xfrm>
                  <a:prstGeom prst="rect">
                    <a:avLst/>
                  </a:prstGeom>
                  <a:solidFill>
                    <a:srgbClr val="6821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4" name="Rectangle 47"/>
                  <p:cNvSpPr>
                    <a:spLocks noChangeArrowheads="1"/>
                  </p:cNvSpPr>
                  <p:nvPr/>
                </p:nvSpPr>
                <p:spPr bwMode="auto">
                  <a:xfrm>
                    <a:off x="9728465" y="6634222"/>
                    <a:ext cx="2531689"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5" name="Rectangle 48"/>
                  <p:cNvSpPr>
                    <a:spLocks noChangeArrowheads="1"/>
                  </p:cNvSpPr>
                  <p:nvPr/>
                </p:nvSpPr>
                <p:spPr bwMode="auto">
                  <a:xfrm>
                    <a:off x="8842618" y="5176546"/>
                    <a:ext cx="410544" cy="164951"/>
                  </a:xfrm>
                  <a:prstGeom prst="rect">
                    <a:avLst/>
                  </a:prstGeom>
                  <a:solidFill>
                    <a:schemeClr val="tx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6" name="Rectangle 49"/>
                  <p:cNvSpPr>
                    <a:spLocks noChangeArrowheads="1"/>
                  </p:cNvSpPr>
                  <p:nvPr/>
                </p:nvSpPr>
                <p:spPr bwMode="auto">
                  <a:xfrm>
                    <a:off x="7380053" y="3500156"/>
                    <a:ext cx="1055684" cy="320126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7" name="Rectangle 51"/>
                  <p:cNvSpPr>
                    <a:spLocks noChangeArrowheads="1"/>
                  </p:cNvSpPr>
                  <p:nvPr/>
                </p:nvSpPr>
                <p:spPr bwMode="auto">
                  <a:xfrm>
                    <a:off x="7959215" y="6435059"/>
                    <a:ext cx="139292"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8" name="Rectangle 52"/>
                  <p:cNvSpPr>
                    <a:spLocks noChangeArrowheads="1"/>
                  </p:cNvSpPr>
                  <p:nvPr/>
                </p:nvSpPr>
                <p:spPr bwMode="auto">
                  <a:xfrm>
                    <a:off x="7723397"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9" name="Rectangle 53"/>
                  <p:cNvSpPr>
                    <a:spLocks noChangeArrowheads="1"/>
                  </p:cNvSpPr>
                  <p:nvPr/>
                </p:nvSpPr>
                <p:spPr bwMode="auto">
                  <a:xfrm>
                    <a:off x="748391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0" name="Rectangle 54"/>
                  <p:cNvSpPr>
                    <a:spLocks noChangeArrowheads="1"/>
                  </p:cNvSpPr>
                  <p:nvPr/>
                </p:nvSpPr>
                <p:spPr bwMode="auto">
                  <a:xfrm>
                    <a:off x="748391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1" name="Rectangle 55"/>
                  <p:cNvSpPr>
                    <a:spLocks noChangeArrowheads="1"/>
                  </p:cNvSpPr>
                  <p:nvPr/>
                </p:nvSpPr>
                <p:spPr bwMode="auto">
                  <a:xfrm>
                    <a:off x="748391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2" name="Rectangle 56"/>
                  <p:cNvSpPr>
                    <a:spLocks noChangeArrowheads="1"/>
                  </p:cNvSpPr>
                  <p:nvPr/>
                </p:nvSpPr>
                <p:spPr bwMode="auto">
                  <a:xfrm>
                    <a:off x="748391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3" name="Rectangle 57"/>
                  <p:cNvSpPr>
                    <a:spLocks noChangeArrowheads="1"/>
                  </p:cNvSpPr>
                  <p:nvPr/>
                </p:nvSpPr>
                <p:spPr bwMode="auto">
                  <a:xfrm>
                    <a:off x="748391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4" name="Rectangle 58"/>
                  <p:cNvSpPr>
                    <a:spLocks noChangeArrowheads="1"/>
                  </p:cNvSpPr>
                  <p:nvPr/>
                </p:nvSpPr>
                <p:spPr bwMode="auto">
                  <a:xfrm>
                    <a:off x="748391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5" name="Rectangle 59"/>
                  <p:cNvSpPr>
                    <a:spLocks noChangeArrowheads="1"/>
                  </p:cNvSpPr>
                  <p:nvPr/>
                </p:nvSpPr>
                <p:spPr bwMode="auto">
                  <a:xfrm>
                    <a:off x="7483913" y="4313914"/>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6" name="Rectangle 60"/>
                  <p:cNvSpPr>
                    <a:spLocks noChangeArrowheads="1"/>
                  </p:cNvSpPr>
                  <p:nvPr/>
                </p:nvSpPr>
                <p:spPr bwMode="auto">
                  <a:xfrm>
                    <a:off x="7483913" y="45533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7" name="Rectangle 61"/>
                  <p:cNvSpPr>
                    <a:spLocks noChangeArrowheads="1"/>
                  </p:cNvSpPr>
                  <p:nvPr/>
                </p:nvSpPr>
                <p:spPr bwMode="auto">
                  <a:xfrm>
                    <a:off x="7483913" y="479043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8" name="Rectangle 62"/>
                  <p:cNvSpPr>
                    <a:spLocks noChangeArrowheads="1"/>
                  </p:cNvSpPr>
                  <p:nvPr/>
                </p:nvSpPr>
                <p:spPr bwMode="auto">
                  <a:xfrm>
                    <a:off x="7483913" y="3841055"/>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9" name="Rectangle 63"/>
                  <p:cNvSpPr>
                    <a:spLocks noChangeArrowheads="1"/>
                  </p:cNvSpPr>
                  <p:nvPr/>
                </p:nvSpPr>
                <p:spPr bwMode="auto">
                  <a:xfrm>
                    <a:off x="7483913" y="4076874"/>
                    <a:ext cx="854078" cy="139292"/>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0" name="Rectangle 64"/>
                  <p:cNvSpPr>
                    <a:spLocks noChangeArrowheads="1"/>
                  </p:cNvSpPr>
                  <p:nvPr/>
                </p:nvSpPr>
                <p:spPr bwMode="auto">
                  <a:xfrm>
                    <a:off x="7483913" y="3597905"/>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1" name="Rectangle 65"/>
                  <p:cNvSpPr>
                    <a:spLocks noChangeArrowheads="1"/>
                  </p:cNvSpPr>
                  <p:nvPr/>
                </p:nvSpPr>
                <p:spPr bwMode="auto">
                  <a:xfrm>
                    <a:off x="5420195" y="4447097"/>
                    <a:ext cx="1059350" cy="2254328"/>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2" name="Rectangle 66"/>
                  <p:cNvSpPr>
                    <a:spLocks noChangeArrowheads="1"/>
                  </p:cNvSpPr>
                  <p:nvPr/>
                </p:nvSpPr>
                <p:spPr bwMode="auto">
                  <a:xfrm>
                    <a:off x="6003021" y="6435059"/>
                    <a:ext cx="135626" cy="26636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3" name="Rectangle 67"/>
                  <p:cNvSpPr>
                    <a:spLocks noChangeArrowheads="1"/>
                  </p:cNvSpPr>
                  <p:nvPr/>
                </p:nvSpPr>
                <p:spPr bwMode="auto">
                  <a:xfrm>
                    <a:off x="5763537" y="6435059"/>
                    <a:ext cx="138070" cy="26636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4" name="Rectangle 68"/>
                  <p:cNvSpPr>
                    <a:spLocks noChangeArrowheads="1"/>
                  </p:cNvSpPr>
                  <p:nvPr/>
                </p:nvSpPr>
                <p:spPr bwMode="auto">
                  <a:xfrm>
                    <a:off x="5524053" y="5500338"/>
                    <a:ext cx="854078" cy="1380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5" name="Rectangle 69"/>
                  <p:cNvSpPr>
                    <a:spLocks noChangeArrowheads="1"/>
                  </p:cNvSpPr>
                  <p:nvPr/>
                </p:nvSpPr>
                <p:spPr bwMode="auto">
                  <a:xfrm>
                    <a:off x="5524053" y="5737379"/>
                    <a:ext cx="854078" cy="1380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6" name="Rectangle 70"/>
                  <p:cNvSpPr>
                    <a:spLocks noChangeArrowheads="1"/>
                  </p:cNvSpPr>
                  <p:nvPr/>
                </p:nvSpPr>
                <p:spPr bwMode="auto">
                  <a:xfrm>
                    <a:off x="5524053" y="5976863"/>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7" name="Rectangle 71"/>
                  <p:cNvSpPr>
                    <a:spLocks noChangeArrowheads="1"/>
                  </p:cNvSpPr>
                  <p:nvPr/>
                </p:nvSpPr>
                <p:spPr bwMode="auto">
                  <a:xfrm>
                    <a:off x="5524053" y="6212681"/>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8" name="Rectangle 72"/>
                  <p:cNvSpPr>
                    <a:spLocks noChangeArrowheads="1"/>
                  </p:cNvSpPr>
                  <p:nvPr/>
                </p:nvSpPr>
                <p:spPr bwMode="auto">
                  <a:xfrm>
                    <a:off x="5524053" y="5027479"/>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9" name="Rectangle 73"/>
                  <p:cNvSpPr>
                    <a:spLocks noChangeArrowheads="1"/>
                  </p:cNvSpPr>
                  <p:nvPr/>
                </p:nvSpPr>
                <p:spPr bwMode="auto">
                  <a:xfrm>
                    <a:off x="5524053" y="5263298"/>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0" name="Rectangle 74"/>
                  <p:cNvSpPr>
                    <a:spLocks noChangeArrowheads="1"/>
                  </p:cNvSpPr>
                  <p:nvPr/>
                </p:nvSpPr>
                <p:spPr bwMode="auto">
                  <a:xfrm>
                    <a:off x="5524053" y="4553398"/>
                    <a:ext cx="854078" cy="13562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1" name="Rectangle 75"/>
                  <p:cNvSpPr>
                    <a:spLocks noChangeArrowheads="1"/>
                  </p:cNvSpPr>
                  <p:nvPr/>
                </p:nvSpPr>
                <p:spPr bwMode="auto">
                  <a:xfrm>
                    <a:off x="5524053" y="4790439"/>
                    <a:ext cx="854078" cy="13807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2" name="Rectangle 76"/>
                  <p:cNvSpPr>
                    <a:spLocks noChangeArrowheads="1"/>
                  </p:cNvSpPr>
                  <p:nvPr/>
                </p:nvSpPr>
                <p:spPr bwMode="auto">
                  <a:xfrm>
                    <a:off x="8322861"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3"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4" name="Rectangle 79"/>
                  <p:cNvSpPr>
                    <a:spLocks noChangeArrowheads="1"/>
                  </p:cNvSpPr>
                  <p:nvPr/>
                </p:nvSpPr>
                <p:spPr bwMode="auto">
                  <a:xfrm>
                    <a:off x="5318780" y="5044584"/>
                    <a:ext cx="101414" cy="1654198"/>
                  </a:xfrm>
                  <a:prstGeom prst="rect">
                    <a:avLst/>
                  </a:prstGeom>
                  <a:solidFill>
                    <a:schemeClr val="tx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7" name="Rectangle 78"/>
                  <p:cNvSpPr>
                    <a:spLocks noChangeArrowheads="1"/>
                  </p:cNvSpPr>
                  <p:nvPr/>
                </p:nvSpPr>
                <p:spPr bwMode="auto">
                  <a:xfrm>
                    <a:off x="4484278" y="6634222"/>
                    <a:ext cx="1139993"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8" name="Rectangle 77"/>
                  <p:cNvSpPr>
                    <a:spLocks noChangeArrowheads="1"/>
                  </p:cNvSpPr>
                  <p:nvPr/>
                </p:nvSpPr>
                <p:spPr bwMode="auto">
                  <a:xfrm>
                    <a:off x="6155100" y="6634222"/>
                    <a:ext cx="1142438"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9" name="Rectangle 76"/>
                  <p:cNvSpPr>
                    <a:spLocks noChangeArrowheads="1"/>
                  </p:cNvSpPr>
                  <p:nvPr/>
                </p:nvSpPr>
                <p:spPr bwMode="auto">
                  <a:xfrm>
                    <a:off x="8522022"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lumMod val="20000"/>
                    <a:lumOff val="8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grpSp>
            <p:nvGrpSpPr>
              <p:cNvPr id="493" name="Group 492"/>
              <p:cNvGrpSpPr/>
              <p:nvPr/>
            </p:nvGrpSpPr>
            <p:grpSpPr>
              <a:xfrm>
                <a:off x="8747719" y="5474628"/>
                <a:ext cx="3607260" cy="1454152"/>
                <a:chOff x="4092791" y="3635676"/>
                <a:chExt cx="8355063" cy="3368075"/>
              </a:xfrm>
            </p:grpSpPr>
            <p:grpSp>
              <p:nvGrpSpPr>
                <p:cNvPr id="494" name="Group 493"/>
                <p:cNvGrpSpPr/>
                <p:nvPr/>
              </p:nvGrpSpPr>
              <p:grpSpPr>
                <a:xfrm>
                  <a:off x="4092791" y="3635676"/>
                  <a:ext cx="8355063" cy="3368075"/>
                  <a:chOff x="3324709" y="3101831"/>
                  <a:chExt cx="8935445" cy="3602037"/>
                </a:xfrm>
              </p:grpSpPr>
              <p:sp>
                <p:nvSpPr>
                  <p:cNvPr id="4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8" name="Rectangle 6"/>
                  <p:cNvSpPr>
                    <a:spLocks noChangeArrowheads="1"/>
                  </p:cNvSpPr>
                  <p:nvPr/>
                </p:nvSpPr>
                <p:spPr bwMode="auto">
                  <a:xfrm>
                    <a:off x="6464880" y="5419697"/>
                    <a:ext cx="531508"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9" name="Rectangle 7"/>
                  <p:cNvSpPr>
                    <a:spLocks noChangeArrowheads="1"/>
                  </p:cNvSpPr>
                  <p:nvPr/>
                </p:nvSpPr>
                <p:spPr bwMode="auto">
                  <a:xfrm>
                    <a:off x="6312151"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0" name="Rectangle 8"/>
                  <p:cNvSpPr>
                    <a:spLocks noChangeArrowheads="1"/>
                  </p:cNvSpPr>
                  <p:nvPr/>
                </p:nvSpPr>
                <p:spPr bwMode="auto">
                  <a:xfrm>
                    <a:off x="6996391" y="5682395"/>
                    <a:ext cx="475302" cy="951828"/>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1" name="Rectangle 9"/>
                  <p:cNvSpPr>
                    <a:spLocks noChangeArrowheads="1"/>
                  </p:cNvSpPr>
                  <p:nvPr/>
                </p:nvSpPr>
                <p:spPr bwMode="auto">
                  <a:xfrm>
                    <a:off x="7189445" y="5235195"/>
                    <a:ext cx="476525" cy="13990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2" name="Rectangle 10"/>
                  <p:cNvSpPr>
                    <a:spLocks noChangeArrowheads="1"/>
                  </p:cNvSpPr>
                  <p:nvPr/>
                </p:nvSpPr>
                <p:spPr bwMode="auto">
                  <a:xfrm>
                    <a:off x="10228205"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3" name="Rectangle 11"/>
                  <p:cNvSpPr>
                    <a:spLocks noChangeArrowheads="1"/>
                  </p:cNvSpPr>
                  <p:nvPr/>
                </p:nvSpPr>
                <p:spPr bwMode="auto">
                  <a:xfrm>
                    <a:off x="10075472"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4" name="Rectangle 12"/>
                  <p:cNvSpPr>
                    <a:spLocks noChangeArrowheads="1"/>
                  </p:cNvSpPr>
                  <p:nvPr/>
                </p:nvSpPr>
                <p:spPr bwMode="auto">
                  <a:xfrm>
                    <a:off x="10759713" y="5682395"/>
                    <a:ext cx="475302" cy="9518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6" name="Rectangle 14"/>
                  <p:cNvSpPr>
                    <a:spLocks noChangeArrowheads="1"/>
                  </p:cNvSpPr>
                  <p:nvPr/>
                </p:nvSpPr>
                <p:spPr bwMode="auto">
                  <a:xfrm>
                    <a:off x="9408338"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8" name="Rectangle 16"/>
                  <p:cNvSpPr>
                    <a:spLocks noChangeArrowheads="1"/>
                  </p:cNvSpPr>
                  <p:nvPr/>
                </p:nvSpPr>
                <p:spPr bwMode="auto">
                  <a:xfrm>
                    <a:off x="9660041"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9" name="Rectangle 17"/>
                  <p:cNvSpPr>
                    <a:spLocks noChangeArrowheads="1"/>
                  </p:cNvSpPr>
                  <p:nvPr/>
                </p:nvSpPr>
                <p:spPr bwMode="auto">
                  <a:xfrm>
                    <a:off x="9486537" y="5818021"/>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0" name="Rectangle 18"/>
                  <p:cNvSpPr>
                    <a:spLocks noChangeArrowheads="1"/>
                  </p:cNvSpPr>
                  <p:nvPr/>
                </p:nvSpPr>
                <p:spPr bwMode="auto">
                  <a:xfrm>
                    <a:off x="9486537" y="599396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1" name="Rectangle 19"/>
                  <p:cNvSpPr>
                    <a:spLocks noChangeArrowheads="1"/>
                  </p:cNvSpPr>
                  <p:nvPr/>
                </p:nvSpPr>
                <p:spPr bwMode="auto">
                  <a:xfrm>
                    <a:off x="9486537" y="6167473"/>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2" name="Rectangle 20"/>
                  <p:cNvSpPr>
                    <a:spLocks noChangeArrowheads="1"/>
                  </p:cNvSpPr>
                  <p:nvPr/>
                </p:nvSpPr>
                <p:spPr bwMode="auto">
                  <a:xfrm>
                    <a:off x="9486537" y="6343420"/>
                    <a:ext cx="626813"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3" name="Rectangle 21"/>
                  <p:cNvSpPr>
                    <a:spLocks noChangeArrowheads="1"/>
                  </p:cNvSpPr>
                  <p:nvPr/>
                </p:nvSpPr>
                <p:spPr bwMode="auto">
                  <a:xfrm>
                    <a:off x="9486537" y="5468570"/>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4" name="Rectangle 22"/>
                  <p:cNvSpPr>
                    <a:spLocks noChangeArrowheads="1"/>
                  </p:cNvSpPr>
                  <p:nvPr/>
                </p:nvSpPr>
                <p:spPr bwMode="auto">
                  <a:xfrm>
                    <a:off x="9486537" y="5644518"/>
                    <a:ext cx="626813"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5" name="Rectangle 23"/>
                  <p:cNvSpPr>
                    <a:spLocks noChangeArrowheads="1"/>
                  </p:cNvSpPr>
                  <p:nvPr/>
                </p:nvSpPr>
                <p:spPr bwMode="auto">
                  <a:xfrm>
                    <a:off x="9486537" y="5119119"/>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6" name="Rectangle 24"/>
                  <p:cNvSpPr>
                    <a:spLocks noChangeArrowheads="1"/>
                  </p:cNvSpPr>
                  <p:nvPr/>
                </p:nvSpPr>
                <p:spPr bwMode="auto">
                  <a:xfrm>
                    <a:off x="9486537" y="5295066"/>
                    <a:ext cx="626813"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7" name="Rectangle 26"/>
                  <p:cNvSpPr>
                    <a:spLocks noChangeArrowheads="1"/>
                  </p:cNvSpPr>
                  <p:nvPr/>
                </p:nvSpPr>
                <p:spPr bwMode="auto">
                  <a:xfrm>
                    <a:off x="4767723" y="5044585"/>
                    <a:ext cx="779545" cy="1656839"/>
                  </a:xfrm>
                  <a:prstGeom prst="rect">
                    <a:avLst/>
                  </a:prstGeom>
                  <a:solidFill>
                    <a:srgbClr val="EB3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8" name="Rectangle 27"/>
                  <p:cNvSpPr>
                    <a:spLocks noChangeArrowheads="1"/>
                  </p:cNvSpPr>
                  <p:nvPr/>
                </p:nvSpPr>
                <p:spPr bwMode="auto">
                  <a:xfrm>
                    <a:off x="5195373"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9" name="Rectangle 28"/>
                  <p:cNvSpPr>
                    <a:spLocks noChangeArrowheads="1"/>
                  </p:cNvSpPr>
                  <p:nvPr/>
                </p:nvSpPr>
                <p:spPr bwMode="auto">
                  <a:xfrm>
                    <a:off x="5019425"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0" name="Rectangle 29"/>
                  <p:cNvSpPr>
                    <a:spLocks noChangeArrowheads="1"/>
                  </p:cNvSpPr>
                  <p:nvPr/>
                </p:nvSpPr>
                <p:spPr bwMode="auto">
                  <a:xfrm>
                    <a:off x="4845921" y="5818021"/>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1" name="Rectangle 30"/>
                  <p:cNvSpPr>
                    <a:spLocks noChangeArrowheads="1"/>
                  </p:cNvSpPr>
                  <p:nvPr/>
                </p:nvSpPr>
                <p:spPr bwMode="auto">
                  <a:xfrm>
                    <a:off x="4845921" y="599396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2" name="Rectangle 31"/>
                  <p:cNvSpPr>
                    <a:spLocks noChangeArrowheads="1"/>
                  </p:cNvSpPr>
                  <p:nvPr/>
                </p:nvSpPr>
                <p:spPr bwMode="auto">
                  <a:xfrm>
                    <a:off x="4845921" y="6167473"/>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3" name="Rectangle 32"/>
                  <p:cNvSpPr>
                    <a:spLocks noChangeArrowheads="1"/>
                  </p:cNvSpPr>
                  <p:nvPr/>
                </p:nvSpPr>
                <p:spPr bwMode="auto">
                  <a:xfrm>
                    <a:off x="4845921" y="6343420"/>
                    <a:ext cx="625591" cy="100192"/>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4" name="Rectangle 33"/>
                  <p:cNvSpPr>
                    <a:spLocks noChangeArrowheads="1"/>
                  </p:cNvSpPr>
                  <p:nvPr/>
                </p:nvSpPr>
                <p:spPr bwMode="auto">
                  <a:xfrm>
                    <a:off x="4845921" y="5468570"/>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5" name="Rectangle 34"/>
                  <p:cNvSpPr>
                    <a:spLocks noChangeArrowheads="1"/>
                  </p:cNvSpPr>
                  <p:nvPr/>
                </p:nvSpPr>
                <p:spPr bwMode="auto">
                  <a:xfrm>
                    <a:off x="4845921" y="5644518"/>
                    <a:ext cx="625591" cy="97749"/>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6" name="Rectangle 35"/>
                  <p:cNvSpPr>
                    <a:spLocks noChangeArrowheads="1"/>
                  </p:cNvSpPr>
                  <p:nvPr/>
                </p:nvSpPr>
                <p:spPr bwMode="auto">
                  <a:xfrm>
                    <a:off x="4845921" y="5119119"/>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7" name="Rectangle 36"/>
                  <p:cNvSpPr>
                    <a:spLocks noChangeArrowheads="1"/>
                  </p:cNvSpPr>
                  <p:nvPr/>
                </p:nvSpPr>
                <p:spPr bwMode="auto">
                  <a:xfrm>
                    <a:off x="4845921" y="5295066"/>
                    <a:ext cx="625591" cy="101415"/>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8"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9"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0" name="Rectangle 39"/>
                  <p:cNvSpPr>
                    <a:spLocks noChangeArrowheads="1"/>
                  </p:cNvSpPr>
                  <p:nvPr/>
                </p:nvSpPr>
                <p:spPr bwMode="auto">
                  <a:xfrm>
                    <a:off x="8670336" y="5381818"/>
                    <a:ext cx="1058129" cy="1319606"/>
                  </a:xfrm>
                  <a:prstGeom prst="rect">
                    <a:avLst/>
                  </a:prstGeom>
                  <a:solidFill>
                    <a:srgbClr val="FFFFFF">
                      <a:lumMod val="6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1" name="Rectangle 40"/>
                  <p:cNvSpPr>
                    <a:spLocks noChangeArrowheads="1"/>
                  </p:cNvSpPr>
                  <p:nvPr/>
                </p:nvSpPr>
                <p:spPr bwMode="auto">
                  <a:xfrm>
                    <a:off x="8617797" y="5341497"/>
                    <a:ext cx="1163209" cy="40322"/>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2" name="Rectangle 41"/>
                  <p:cNvSpPr>
                    <a:spLocks noChangeArrowheads="1"/>
                  </p:cNvSpPr>
                  <p:nvPr/>
                </p:nvSpPr>
                <p:spPr bwMode="auto">
                  <a:xfrm>
                    <a:off x="9253163"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3" name="Rectangle 42"/>
                  <p:cNvSpPr>
                    <a:spLocks noChangeArrowheads="1"/>
                  </p:cNvSpPr>
                  <p:nvPr/>
                </p:nvSpPr>
                <p:spPr bwMode="auto">
                  <a:xfrm>
                    <a:off x="9013678"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4" name="Rectangle 43"/>
                  <p:cNvSpPr>
                    <a:spLocks noChangeArrowheads="1"/>
                  </p:cNvSpPr>
                  <p:nvPr/>
                </p:nvSpPr>
                <p:spPr bwMode="auto">
                  <a:xfrm>
                    <a:off x="8776638" y="5500338"/>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5" name="Rectangle 44"/>
                  <p:cNvSpPr>
                    <a:spLocks noChangeArrowheads="1"/>
                  </p:cNvSpPr>
                  <p:nvPr/>
                </p:nvSpPr>
                <p:spPr bwMode="auto">
                  <a:xfrm>
                    <a:off x="8776638" y="5737379"/>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6" name="Rectangle 45"/>
                  <p:cNvSpPr>
                    <a:spLocks noChangeArrowheads="1"/>
                  </p:cNvSpPr>
                  <p:nvPr/>
                </p:nvSpPr>
                <p:spPr bwMode="auto">
                  <a:xfrm>
                    <a:off x="8776638" y="5976863"/>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7" name="Rectangle 46"/>
                  <p:cNvSpPr>
                    <a:spLocks noChangeArrowheads="1"/>
                  </p:cNvSpPr>
                  <p:nvPr/>
                </p:nvSpPr>
                <p:spPr bwMode="auto">
                  <a:xfrm>
                    <a:off x="8776638" y="6212681"/>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8" name="Rectangle 48"/>
                  <p:cNvSpPr>
                    <a:spLocks noChangeArrowheads="1"/>
                  </p:cNvSpPr>
                  <p:nvPr/>
                </p:nvSpPr>
                <p:spPr bwMode="auto">
                  <a:xfrm>
                    <a:off x="8842618" y="5176546"/>
                    <a:ext cx="410544" cy="164951"/>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9" name="Rectangle 49"/>
                  <p:cNvSpPr>
                    <a:spLocks noChangeArrowheads="1"/>
                  </p:cNvSpPr>
                  <p:nvPr/>
                </p:nvSpPr>
                <p:spPr bwMode="auto">
                  <a:xfrm>
                    <a:off x="7380053" y="4689026"/>
                    <a:ext cx="1055684" cy="2012399"/>
                  </a:xfrm>
                  <a:prstGeom prst="rect">
                    <a:avLst/>
                  </a:prstGeom>
                  <a:solidFill>
                    <a:srgbClr val="DD5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0" name="Rectangle 51"/>
                  <p:cNvSpPr>
                    <a:spLocks noChangeArrowheads="1"/>
                  </p:cNvSpPr>
                  <p:nvPr/>
                </p:nvSpPr>
                <p:spPr bwMode="auto">
                  <a:xfrm>
                    <a:off x="7959215" y="6435059"/>
                    <a:ext cx="139292"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1" name="Rectangle 52"/>
                  <p:cNvSpPr>
                    <a:spLocks noChangeArrowheads="1"/>
                  </p:cNvSpPr>
                  <p:nvPr/>
                </p:nvSpPr>
                <p:spPr bwMode="auto">
                  <a:xfrm>
                    <a:off x="7723397" y="6435059"/>
                    <a:ext cx="135626" cy="266365"/>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2" name="Rectangle 53"/>
                  <p:cNvSpPr>
                    <a:spLocks noChangeArrowheads="1"/>
                  </p:cNvSpPr>
                  <p:nvPr/>
                </p:nvSpPr>
                <p:spPr bwMode="auto">
                  <a:xfrm>
                    <a:off x="7483913" y="5500338"/>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3" name="Rectangle 54"/>
                  <p:cNvSpPr>
                    <a:spLocks noChangeArrowheads="1"/>
                  </p:cNvSpPr>
                  <p:nvPr/>
                </p:nvSpPr>
                <p:spPr bwMode="auto">
                  <a:xfrm>
                    <a:off x="7483913" y="573737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4" name="Rectangle 55"/>
                  <p:cNvSpPr>
                    <a:spLocks noChangeArrowheads="1"/>
                  </p:cNvSpPr>
                  <p:nvPr/>
                </p:nvSpPr>
                <p:spPr bwMode="auto">
                  <a:xfrm>
                    <a:off x="7483913" y="5976863"/>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5" name="Rectangle 56"/>
                  <p:cNvSpPr>
                    <a:spLocks noChangeArrowheads="1"/>
                  </p:cNvSpPr>
                  <p:nvPr/>
                </p:nvSpPr>
                <p:spPr bwMode="auto">
                  <a:xfrm>
                    <a:off x="7483913" y="6212681"/>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6" name="Rectangle 57"/>
                  <p:cNvSpPr>
                    <a:spLocks noChangeArrowheads="1"/>
                  </p:cNvSpPr>
                  <p:nvPr/>
                </p:nvSpPr>
                <p:spPr bwMode="auto">
                  <a:xfrm>
                    <a:off x="7483913" y="5027479"/>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7" name="Rectangle 58"/>
                  <p:cNvSpPr>
                    <a:spLocks noChangeArrowheads="1"/>
                  </p:cNvSpPr>
                  <p:nvPr/>
                </p:nvSpPr>
                <p:spPr bwMode="auto">
                  <a:xfrm>
                    <a:off x="7483913" y="5263298"/>
                    <a:ext cx="854078" cy="135627"/>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8" name="Rectangle 61"/>
                  <p:cNvSpPr>
                    <a:spLocks noChangeArrowheads="1"/>
                  </p:cNvSpPr>
                  <p:nvPr/>
                </p:nvSpPr>
                <p:spPr bwMode="auto">
                  <a:xfrm>
                    <a:off x="7483913" y="4790439"/>
                    <a:ext cx="854078" cy="138070"/>
                  </a:xfrm>
                  <a:prstGeom prst="rect">
                    <a:avLst/>
                  </a:prstGeom>
                  <a:solidFill>
                    <a:srgbClr val="8E25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9" name="Rectangle 65"/>
                  <p:cNvSpPr>
                    <a:spLocks noChangeArrowheads="1"/>
                  </p:cNvSpPr>
                  <p:nvPr/>
                </p:nvSpPr>
                <p:spPr bwMode="auto">
                  <a:xfrm>
                    <a:off x="5420195" y="4447097"/>
                    <a:ext cx="1059350" cy="2254328"/>
                  </a:xfrm>
                  <a:prstGeom prst="rect">
                    <a:avLst/>
                  </a:prstGeom>
                  <a:solidFill>
                    <a:srgbClr val="00B29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0" name="Rectangle 66"/>
                  <p:cNvSpPr>
                    <a:spLocks noChangeArrowheads="1"/>
                  </p:cNvSpPr>
                  <p:nvPr/>
                </p:nvSpPr>
                <p:spPr bwMode="auto">
                  <a:xfrm>
                    <a:off x="6003021" y="6435059"/>
                    <a:ext cx="135626"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1" name="Rectangle 67"/>
                  <p:cNvSpPr>
                    <a:spLocks noChangeArrowheads="1"/>
                  </p:cNvSpPr>
                  <p:nvPr/>
                </p:nvSpPr>
                <p:spPr bwMode="auto">
                  <a:xfrm>
                    <a:off x="5763537" y="6435059"/>
                    <a:ext cx="138070" cy="266365"/>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2" name="Rectangle 68"/>
                  <p:cNvSpPr>
                    <a:spLocks noChangeArrowheads="1"/>
                  </p:cNvSpPr>
                  <p:nvPr/>
                </p:nvSpPr>
                <p:spPr bwMode="auto">
                  <a:xfrm>
                    <a:off x="5524053" y="5500338"/>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3" name="Rectangle 69"/>
                  <p:cNvSpPr>
                    <a:spLocks noChangeArrowheads="1"/>
                  </p:cNvSpPr>
                  <p:nvPr/>
                </p:nvSpPr>
                <p:spPr bwMode="auto">
                  <a:xfrm>
                    <a:off x="5524053" y="5737379"/>
                    <a:ext cx="854078" cy="138070"/>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4" name="Rectangle 70"/>
                  <p:cNvSpPr>
                    <a:spLocks noChangeArrowheads="1"/>
                  </p:cNvSpPr>
                  <p:nvPr/>
                </p:nvSpPr>
                <p:spPr bwMode="auto">
                  <a:xfrm>
                    <a:off x="5524053" y="5976863"/>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5" name="Rectangle 71"/>
                  <p:cNvSpPr>
                    <a:spLocks noChangeArrowheads="1"/>
                  </p:cNvSpPr>
                  <p:nvPr/>
                </p:nvSpPr>
                <p:spPr bwMode="auto">
                  <a:xfrm>
                    <a:off x="5524053" y="6212681"/>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6" name="Rectangle 72"/>
                  <p:cNvSpPr>
                    <a:spLocks noChangeArrowheads="1"/>
                  </p:cNvSpPr>
                  <p:nvPr/>
                </p:nvSpPr>
                <p:spPr bwMode="auto">
                  <a:xfrm>
                    <a:off x="5524053" y="5027479"/>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7" name="Rectangle 73"/>
                  <p:cNvSpPr>
                    <a:spLocks noChangeArrowheads="1"/>
                  </p:cNvSpPr>
                  <p:nvPr/>
                </p:nvSpPr>
                <p:spPr bwMode="auto">
                  <a:xfrm>
                    <a:off x="5524053" y="52632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8" name="Rectangle 74"/>
                  <p:cNvSpPr>
                    <a:spLocks noChangeArrowheads="1"/>
                  </p:cNvSpPr>
                  <p:nvPr/>
                </p:nvSpPr>
                <p:spPr bwMode="auto">
                  <a:xfrm>
                    <a:off x="5524053" y="4553398"/>
                    <a:ext cx="854078" cy="135627"/>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9" name="Rectangle 75"/>
                  <p:cNvSpPr>
                    <a:spLocks noChangeArrowheads="1"/>
                  </p:cNvSpPr>
                  <p:nvPr/>
                </p:nvSpPr>
                <p:spPr bwMode="auto">
                  <a:xfrm>
                    <a:off x="5524053" y="4790439"/>
                    <a:ext cx="854079" cy="138071"/>
                  </a:xfrm>
                  <a:prstGeom prst="rect">
                    <a:avLst/>
                  </a:prstGeom>
                  <a:solidFill>
                    <a:srgbClr val="00827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0" name="Rectangle 76"/>
                  <p:cNvSpPr>
                    <a:spLocks noChangeArrowheads="1"/>
                  </p:cNvSpPr>
                  <p:nvPr/>
                </p:nvSpPr>
                <p:spPr bwMode="auto">
                  <a:xfrm>
                    <a:off x="8586028"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1" name="Rectangle 77"/>
                  <p:cNvSpPr>
                    <a:spLocks noChangeArrowheads="1"/>
                  </p:cNvSpPr>
                  <p:nvPr/>
                </p:nvSpPr>
                <p:spPr bwMode="auto">
                  <a:xfrm>
                    <a:off x="6479546" y="6634222"/>
                    <a:ext cx="1142437"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2" name="Rectangle 79"/>
                  <p:cNvSpPr>
                    <a:spLocks noChangeArrowheads="1"/>
                  </p:cNvSpPr>
                  <p:nvPr/>
                </p:nvSpPr>
                <p:spPr bwMode="auto">
                  <a:xfrm>
                    <a:off x="5318780" y="5044584"/>
                    <a:ext cx="101414" cy="1654198"/>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3"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4"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5"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6"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7"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8"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9" name="Freeform 90"/>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0"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1"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2" name="Freeform 93"/>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3"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4"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5"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6"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7"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8"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9"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0" name="Rectangle 78"/>
                  <p:cNvSpPr>
                    <a:spLocks noChangeArrowheads="1"/>
                  </p:cNvSpPr>
                  <p:nvPr/>
                </p:nvSpPr>
                <p:spPr bwMode="auto">
                  <a:xfrm>
                    <a:off x="4484278" y="6634222"/>
                    <a:ext cx="1139993" cy="67203"/>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1" name="Rectangle 76"/>
                  <p:cNvSpPr>
                    <a:spLocks noChangeArrowheads="1"/>
                  </p:cNvSpPr>
                  <p:nvPr/>
                </p:nvSpPr>
                <p:spPr bwMode="auto">
                  <a:xfrm>
                    <a:off x="8294494" y="6634222"/>
                    <a:ext cx="398325"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2" name="Freeform 90"/>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3"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4"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5" name="Rectangle 47"/>
                  <p:cNvSpPr>
                    <a:spLocks noChangeArrowheads="1"/>
                  </p:cNvSpPr>
                  <p:nvPr/>
                </p:nvSpPr>
                <p:spPr bwMode="auto">
                  <a:xfrm>
                    <a:off x="9728465" y="6634222"/>
                    <a:ext cx="2531689" cy="67204"/>
                  </a:xfrm>
                  <a:prstGeom prst="rect">
                    <a:avLst/>
                  </a:prstGeom>
                  <a:solidFill>
                    <a:srgbClr val="0072C6">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495" name="Freeform 494"/>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6" name="Freeform 495"/>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00BCF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246" name="Rectangle 20"/>
              <p:cNvSpPr>
                <a:spLocks noChangeArrowheads="1"/>
              </p:cNvSpPr>
              <p:nvPr/>
            </p:nvSpPr>
            <p:spPr bwMode="auto">
              <a:xfrm flipH="1">
                <a:off x="9776671" y="6233256"/>
                <a:ext cx="1227431" cy="195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endParaRPr lang="en-US" sz="2448" dirty="0"/>
              </a:p>
            </p:txBody>
          </p:sp>
          <p:cxnSp>
            <p:nvCxnSpPr>
              <p:cNvPr id="251" name="Straight Connector 250"/>
              <p:cNvCxnSpPr/>
              <p:nvPr/>
            </p:nvCxnSpPr>
            <p:spPr>
              <a:xfrm flipH="1">
                <a:off x="9523875" y="3820819"/>
                <a:ext cx="506917" cy="9097"/>
              </a:xfrm>
              <a:prstGeom prst="line">
                <a:avLst/>
              </a:prstGeom>
              <a:noFill/>
              <a:ln w="28575" cap="flat" cmpd="sng" algn="ctr">
                <a:solidFill>
                  <a:schemeClr val="bg2"/>
                </a:solidFill>
                <a:prstDash val="sysDash"/>
                <a:miter lim="800000"/>
                <a:headEnd type="none"/>
                <a:tailEnd type="none"/>
              </a:ln>
              <a:effectLst/>
            </p:spPr>
          </p:cxnSp>
          <p:cxnSp>
            <p:nvCxnSpPr>
              <p:cNvPr id="252" name="Straight Connector 251"/>
              <p:cNvCxnSpPr/>
              <p:nvPr/>
            </p:nvCxnSpPr>
            <p:spPr>
              <a:xfrm flipV="1">
                <a:off x="10054525" y="3813050"/>
                <a:ext cx="1106" cy="547139"/>
              </a:xfrm>
              <a:prstGeom prst="line">
                <a:avLst/>
              </a:prstGeom>
              <a:noFill/>
              <a:ln w="28575" cap="flat" cmpd="sng" algn="ctr">
                <a:solidFill>
                  <a:schemeClr val="bg2"/>
                </a:solidFill>
                <a:prstDash val="sysDash"/>
                <a:miter lim="800000"/>
                <a:headEnd type="none"/>
                <a:tailEnd type="none"/>
              </a:ln>
              <a:effectLst/>
            </p:spPr>
          </p:cxnSp>
          <p:cxnSp>
            <p:nvCxnSpPr>
              <p:cNvPr id="253" name="Straight Connector 252"/>
              <p:cNvCxnSpPr/>
              <p:nvPr/>
            </p:nvCxnSpPr>
            <p:spPr>
              <a:xfrm flipH="1">
                <a:off x="9375284" y="3557555"/>
                <a:ext cx="1509267" cy="160"/>
              </a:xfrm>
              <a:prstGeom prst="line">
                <a:avLst/>
              </a:prstGeom>
              <a:noFill/>
              <a:ln w="28575" cap="flat" cmpd="sng" algn="ctr">
                <a:solidFill>
                  <a:schemeClr val="bg2"/>
                </a:solidFill>
                <a:prstDash val="sysDash"/>
                <a:miter lim="800000"/>
                <a:headEnd type="none"/>
                <a:tailEnd type="none"/>
              </a:ln>
              <a:effectLst/>
            </p:spPr>
          </p:cxnSp>
          <p:cxnSp>
            <p:nvCxnSpPr>
              <p:cNvPr id="257" name="Straight Connector 256"/>
              <p:cNvCxnSpPr/>
              <p:nvPr/>
            </p:nvCxnSpPr>
            <p:spPr>
              <a:xfrm flipV="1">
                <a:off x="10878122" y="3593834"/>
                <a:ext cx="1106" cy="840504"/>
              </a:xfrm>
              <a:prstGeom prst="line">
                <a:avLst/>
              </a:prstGeom>
              <a:noFill/>
              <a:ln w="28575" cap="flat" cmpd="sng" algn="ctr">
                <a:solidFill>
                  <a:schemeClr val="bg2"/>
                </a:solidFill>
                <a:prstDash val="sysDash"/>
                <a:miter lim="800000"/>
                <a:headEnd type="none"/>
                <a:tailEnd type="none"/>
              </a:ln>
              <a:effectLst/>
            </p:spPr>
          </p:cxnSp>
          <p:cxnSp>
            <p:nvCxnSpPr>
              <p:cNvPr id="258" name="Straight Connector 257"/>
              <p:cNvCxnSpPr/>
              <p:nvPr/>
            </p:nvCxnSpPr>
            <p:spPr>
              <a:xfrm flipH="1" flipV="1">
                <a:off x="9302467" y="3278754"/>
                <a:ext cx="2415439" cy="15698"/>
              </a:xfrm>
              <a:prstGeom prst="line">
                <a:avLst/>
              </a:prstGeom>
              <a:noFill/>
              <a:ln w="28575" cap="flat" cmpd="sng" algn="ctr">
                <a:solidFill>
                  <a:schemeClr val="bg2"/>
                </a:solidFill>
                <a:prstDash val="sysDash"/>
                <a:miter lim="800000"/>
                <a:headEnd type="none"/>
                <a:tailEnd type="none"/>
              </a:ln>
              <a:effectLst/>
            </p:spPr>
          </p:cxnSp>
          <p:cxnSp>
            <p:nvCxnSpPr>
              <p:cNvPr id="259" name="Straight Connector 258"/>
              <p:cNvCxnSpPr/>
              <p:nvPr/>
            </p:nvCxnSpPr>
            <p:spPr>
              <a:xfrm flipV="1">
                <a:off x="11698157" y="3294454"/>
                <a:ext cx="3077" cy="1606230"/>
              </a:xfrm>
              <a:prstGeom prst="line">
                <a:avLst/>
              </a:prstGeom>
              <a:noFill/>
              <a:ln w="28575" cap="flat" cmpd="sng" algn="ctr">
                <a:solidFill>
                  <a:schemeClr val="bg2"/>
                </a:solidFill>
                <a:prstDash val="sysDash"/>
                <a:miter lim="800000"/>
                <a:headEnd type="none"/>
                <a:tailEnd type="none"/>
              </a:ln>
              <a:effectLst/>
            </p:spPr>
          </p:cxnSp>
          <p:grpSp>
            <p:nvGrpSpPr>
              <p:cNvPr id="260" name="Group 259"/>
              <p:cNvGrpSpPr/>
              <p:nvPr/>
            </p:nvGrpSpPr>
            <p:grpSpPr>
              <a:xfrm>
                <a:off x="10572864" y="4359009"/>
                <a:ext cx="631561" cy="710027"/>
                <a:chOff x="5694218" y="4030957"/>
                <a:chExt cx="764771" cy="823540"/>
              </a:xfrm>
            </p:grpSpPr>
            <p:sp>
              <p:nvSpPr>
                <p:cNvPr id="261" name="Flowchart: Process 260"/>
                <p:cNvSpPr/>
                <p:nvPr/>
              </p:nvSpPr>
              <p:spPr bwMode="auto">
                <a:xfrm>
                  <a:off x="5694218" y="4404350"/>
                  <a:ext cx="764771" cy="450147"/>
                </a:xfrm>
                <a:prstGeom prst="flowChartProcess">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latin typeface="Calibri" panose="020F0502020204030204"/>
                    <a:ea typeface="Segoe UI" pitchFamily="34" charset="0"/>
                    <a:cs typeface="Segoe UI" pitchFamily="34" charset="0"/>
                  </a:endParaRPr>
                </a:p>
              </p:txBody>
            </p:sp>
            <p:sp>
              <p:nvSpPr>
                <p:cNvPr id="262" name="U-Turn Arrow 261"/>
                <p:cNvSpPr/>
                <p:nvPr/>
              </p:nvSpPr>
              <p:spPr bwMode="auto">
                <a:xfrm>
                  <a:off x="5896944" y="4030957"/>
                  <a:ext cx="432262" cy="733355"/>
                </a:xfrm>
                <a:prstGeom prst="uturnArrow">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latin typeface="Calibri" panose="020F0502020204030204"/>
                    <a:ea typeface="Segoe UI" pitchFamily="34" charset="0"/>
                    <a:cs typeface="Segoe UI" pitchFamily="34" charset="0"/>
                  </a:endParaRPr>
                </a:p>
              </p:txBody>
            </p:sp>
            <p:sp>
              <p:nvSpPr>
                <p:cNvPr id="263" name="Oval 262"/>
                <p:cNvSpPr/>
                <p:nvPr/>
              </p:nvSpPr>
              <p:spPr bwMode="auto">
                <a:xfrm>
                  <a:off x="6023884" y="4492254"/>
                  <a:ext cx="104350" cy="95067"/>
                </a:xfrm>
                <a:prstGeom prst="ellipse">
                  <a:avLst/>
                </a:pr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latin typeface="Calibri" panose="020F0502020204030204"/>
                    <a:ea typeface="Segoe UI" pitchFamily="34" charset="0"/>
                    <a:cs typeface="Segoe UI" pitchFamily="34" charset="0"/>
                  </a:endParaRPr>
                </a:p>
              </p:txBody>
            </p:sp>
            <p:sp>
              <p:nvSpPr>
                <p:cNvPr id="264" name="Rectangle 263"/>
                <p:cNvSpPr/>
                <p:nvPr/>
              </p:nvSpPr>
              <p:spPr bwMode="auto">
                <a:xfrm>
                  <a:off x="6051300" y="4556679"/>
                  <a:ext cx="50291" cy="223338"/>
                </a:xfrm>
                <a:prstGeom prst="rect">
                  <a:avLst/>
                </a:pr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latin typeface="Calibri" panose="020F0502020204030204"/>
                    <a:ea typeface="Segoe UI" pitchFamily="34" charset="0"/>
                    <a:cs typeface="Segoe UI" pitchFamily="34" charset="0"/>
                  </a:endParaRPr>
                </a:p>
              </p:txBody>
            </p:sp>
          </p:grpSp>
          <p:grpSp>
            <p:nvGrpSpPr>
              <p:cNvPr id="271" name="Group 270"/>
              <p:cNvGrpSpPr/>
              <p:nvPr/>
            </p:nvGrpSpPr>
            <p:grpSpPr>
              <a:xfrm>
                <a:off x="9828960" y="4374490"/>
                <a:ext cx="477422" cy="536737"/>
                <a:chOff x="5694218" y="4030957"/>
                <a:chExt cx="764771" cy="823540"/>
              </a:xfrm>
            </p:grpSpPr>
            <p:sp>
              <p:nvSpPr>
                <p:cNvPr id="272" name="Flowchart: Process 271"/>
                <p:cNvSpPr/>
                <p:nvPr/>
              </p:nvSpPr>
              <p:spPr bwMode="auto">
                <a:xfrm>
                  <a:off x="5694218" y="4404351"/>
                  <a:ext cx="764771" cy="450146"/>
                </a:xfrm>
                <a:prstGeom prst="flowChartProcess">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latin typeface="Calibri" panose="020F0502020204030204"/>
                    <a:ea typeface="Segoe UI" pitchFamily="34" charset="0"/>
                    <a:cs typeface="Segoe UI" pitchFamily="34" charset="0"/>
                  </a:endParaRPr>
                </a:p>
              </p:txBody>
            </p:sp>
            <p:sp>
              <p:nvSpPr>
                <p:cNvPr id="273" name="U-Turn Arrow 272"/>
                <p:cNvSpPr/>
                <p:nvPr/>
              </p:nvSpPr>
              <p:spPr bwMode="auto">
                <a:xfrm>
                  <a:off x="5886129" y="4030957"/>
                  <a:ext cx="432262" cy="733354"/>
                </a:xfrm>
                <a:prstGeom prst="uturnArrow">
                  <a:avLst/>
                </a:prstGeom>
                <a:solidFill>
                  <a:schemeClr val="bg2"/>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latin typeface="Calibri" panose="020F0502020204030204"/>
                    <a:ea typeface="Segoe UI" pitchFamily="34" charset="0"/>
                    <a:cs typeface="Segoe UI" pitchFamily="34" charset="0"/>
                  </a:endParaRPr>
                </a:p>
              </p:txBody>
            </p:sp>
            <p:sp>
              <p:nvSpPr>
                <p:cNvPr id="274" name="Oval 273"/>
                <p:cNvSpPr/>
                <p:nvPr/>
              </p:nvSpPr>
              <p:spPr bwMode="auto">
                <a:xfrm>
                  <a:off x="6023884" y="4492254"/>
                  <a:ext cx="104350" cy="95067"/>
                </a:xfrm>
                <a:prstGeom prst="ellipse">
                  <a:avLst/>
                </a:pr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latin typeface="Calibri" panose="020F0502020204030204"/>
                    <a:ea typeface="Segoe UI" pitchFamily="34" charset="0"/>
                    <a:cs typeface="Segoe UI" pitchFamily="34" charset="0"/>
                  </a:endParaRPr>
                </a:p>
              </p:txBody>
            </p:sp>
            <p:sp>
              <p:nvSpPr>
                <p:cNvPr id="275" name="Rectangle 274"/>
                <p:cNvSpPr/>
                <p:nvPr/>
              </p:nvSpPr>
              <p:spPr bwMode="auto">
                <a:xfrm>
                  <a:off x="6051459" y="4556679"/>
                  <a:ext cx="50291" cy="223338"/>
                </a:xfrm>
                <a:prstGeom prst="rect">
                  <a:avLst/>
                </a:prstGeom>
                <a:solidFill>
                  <a:schemeClr val="tx1"/>
                </a:solidFill>
                <a:ln w="6350" cap="flat" cmpd="sng" algn="ctr">
                  <a:noFill/>
                  <a:prstDash val="solid"/>
                  <a:miter lim="800000"/>
                  <a:headEnd type="none" w="med" len="med"/>
                  <a:tailEnd type="none" w="med" len="med"/>
                </a:ln>
                <a:effectLst/>
              </p:spPr>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defRPr/>
                  </a:pPr>
                  <a:endParaRPr lang="en-US" sz="2448" kern="0" dirty="0">
                    <a:latin typeface="Calibri" panose="020F0502020204030204"/>
                    <a:ea typeface="Segoe UI" pitchFamily="34" charset="0"/>
                    <a:cs typeface="Segoe UI" pitchFamily="34" charset="0"/>
                  </a:endParaRPr>
                </a:p>
              </p:txBody>
            </p:sp>
          </p:grpSp>
          <p:sp>
            <p:nvSpPr>
              <p:cNvPr id="276" name="Freeform 275"/>
              <p:cNvSpPr>
                <a:spLocks/>
              </p:cNvSpPr>
              <p:nvPr/>
            </p:nvSpPr>
            <p:spPr bwMode="auto">
              <a:xfrm>
                <a:off x="7394554" y="5507144"/>
                <a:ext cx="5040246" cy="1478340"/>
              </a:xfrm>
              <a:custGeom>
                <a:avLst/>
                <a:gdLst>
                  <a:gd name="T0" fmla="*/ 0 w 1014"/>
                  <a:gd name="T1" fmla="*/ 296 h 296"/>
                  <a:gd name="T2" fmla="*/ 0 w 1014"/>
                  <a:gd name="T3" fmla="*/ 296 h 296"/>
                  <a:gd name="T4" fmla="*/ 1014 w 1014"/>
                  <a:gd name="T5" fmla="*/ 296 h 296"/>
                  <a:gd name="T6" fmla="*/ 1014 w 1014"/>
                  <a:gd name="T7" fmla="*/ 238 h 296"/>
                  <a:gd name="T8" fmla="*/ 0 w 1014"/>
                  <a:gd name="T9" fmla="*/ 296 h 296"/>
                </a:gdLst>
                <a:ahLst/>
                <a:cxnLst>
                  <a:cxn ang="0">
                    <a:pos x="T0" y="T1"/>
                  </a:cxn>
                  <a:cxn ang="0">
                    <a:pos x="T2" y="T3"/>
                  </a:cxn>
                  <a:cxn ang="0">
                    <a:pos x="T4" y="T5"/>
                  </a:cxn>
                  <a:cxn ang="0">
                    <a:pos x="T6" y="T7"/>
                  </a:cxn>
                  <a:cxn ang="0">
                    <a:pos x="T8" y="T9"/>
                  </a:cxn>
                </a:cxnLst>
                <a:rect l="0" t="0" r="r" b="b"/>
                <a:pathLst>
                  <a:path w="1014" h="296">
                    <a:moveTo>
                      <a:pt x="0" y="296"/>
                    </a:moveTo>
                    <a:cubicBezTo>
                      <a:pt x="0" y="296"/>
                      <a:pt x="0" y="296"/>
                      <a:pt x="0" y="296"/>
                    </a:cubicBezTo>
                    <a:cubicBezTo>
                      <a:pt x="1014" y="296"/>
                      <a:pt x="1014" y="296"/>
                      <a:pt x="1014" y="296"/>
                    </a:cubicBezTo>
                    <a:cubicBezTo>
                      <a:pt x="1014" y="238"/>
                      <a:pt x="1014" y="238"/>
                      <a:pt x="1014" y="238"/>
                    </a:cubicBezTo>
                    <a:cubicBezTo>
                      <a:pt x="714" y="0"/>
                      <a:pt x="277" y="19"/>
                      <a:pt x="0" y="296"/>
                    </a:cubicBezTo>
                    <a:close/>
                  </a:path>
                </a:pathLst>
              </a:custGeom>
              <a:solidFill>
                <a:srgbClr val="7FBA00"/>
              </a:solidFill>
              <a:ln>
                <a:noFill/>
              </a:ln>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sp>
            <p:nvSpPr>
              <p:cNvPr id="277" name="Freeform 29"/>
              <p:cNvSpPr>
                <a:spLocks/>
              </p:cNvSpPr>
              <p:nvPr/>
            </p:nvSpPr>
            <p:spPr bwMode="auto">
              <a:xfrm>
                <a:off x="7684400" y="6387148"/>
                <a:ext cx="3521641" cy="592595"/>
              </a:xfrm>
              <a:custGeom>
                <a:avLst/>
                <a:gdLst>
                  <a:gd name="T0" fmla="*/ 344 w 556"/>
                  <a:gd name="T1" fmla="*/ 21 h 130"/>
                  <a:gd name="T2" fmla="*/ 344 w 556"/>
                  <a:gd name="T3" fmla="*/ 21 h 130"/>
                  <a:gd name="T4" fmla="*/ 0 w 556"/>
                  <a:gd name="T5" fmla="*/ 130 h 130"/>
                  <a:gd name="T6" fmla="*/ 197 w 556"/>
                  <a:gd name="T7" fmla="*/ 130 h 130"/>
                  <a:gd name="T8" fmla="*/ 556 w 556"/>
                  <a:gd name="T9" fmla="*/ 130 h 130"/>
                  <a:gd name="T10" fmla="*/ 344 w 556"/>
                  <a:gd name="T11" fmla="*/ 21 h 130"/>
                </a:gdLst>
                <a:ahLst/>
                <a:cxnLst>
                  <a:cxn ang="0">
                    <a:pos x="T0" y="T1"/>
                  </a:cxn>
                  <a:cxn ang="0">
                    <a:pos x="T2" y="T3"/>
                  </a:cxn>
                  <a:cxn ang="0">
                    <a:pos x="T4" y="T5"/>
                  </a:cxn>
                  <a:cxn ang="0">
                    <a:pos x="T6" y="T7"/>
                  </a:cxn>
                  <a:cxn ang="0">
                    <a:pos x="T8" y="T9"/>
                  </a:cxn>
                  <a:cxn ang="0">
                    <a:pos x="T10" y="T11"/>
                  </a:cxn>
                </a:cxnLst>
                <a:rect l="0" t="0" r="r" b="b"/>
                <a:pathLst>
                  <a:path w="556" h="130">
                    <a:moveTo>
                      <a:pt x="344" y="21"/>
                    </a:moveTo>
                    <a:cubicBezTo>
                      <a:pt x="344" y="21"/>
                      <a:pt x="344" y="21"/>
                      <a:pt x="344" y="21"/>
                    </a:cubicBezTo>
                    <a:cubicBezTo>
                      <a:pt x="223" y="0"/>
                      <a:pt x="94" y="37"/>
                      <a:pt x="0" y="130"/>
                    </a:cubicBezTo>
                    <a:cubicBezTo>
                      <a:pt x="197" y="130"/>
                      <a:pt x="197" y="130"/>
                      <a:pt x="197" y="130"/>
                    </a:cubicBezTo>
                    <a:cubicBezTo>
                      <a:pt x="556" y="130"/>
                      <a:pt x="556" y="130"/>
                      <a:pt x="556" y="130"/>
                    </a:cubicBezTo>
                    <a:cubicBezTo>
                      <a:pt x="496" y="70"/>
                      <a:pt x="422" y="34"/>
                      <a:pt x="344" y="21"/>
                    </a:cubicBezTo>
                    <a:close/>
                  </a:path>
                </a:pathLst>
              </a:custGeom>
              <a:solidFill>
                <a:srgbClr val="BAD8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32137">
                  <a:defRPr/>
                </a:pPr>
                <a:endParaRPr lang="en-US" sz="1836" kern="0" dirty="0">
                  <a:solidFill>
                    <a:srgbClr val="000000"/>
                  </a:solidFill>
                </a:endParaRPr>
              </a:p>
            </p:txBody>
          </p:sp>
          <p:grpSp>
            <p:nvGrpSpPr>
              <p:cNvPr id="278" name="Group 37"/>
              <p:cNvGrpSpPr/>
              <p:nvPr/>
            </p:nvGrpSpPr>
            <p:grpSpPr>
              <a:xfrm>
                <a:off x="9770604" y="4860414"/>
                <a:ext cx="595942" cy="1705451"/>
                <a:chOff x="5893176" y="3792885"/>
                <a:chExt cx="585200" cy="1674708"/>
              </a:xfrm>
            </p:grpSpPr>
            <p:sp>
              <p:nvSpPr>
                <p:cNvPr id="279"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0"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1"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2"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3"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4"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5"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6"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7"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8"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89"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0"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1"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2"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3"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4"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5"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6"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7"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8"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299"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0"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1"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2"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3"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4"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5"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6"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09"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0"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1"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2"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grpSp>
          <p:grpSp>
            <p:nvGrpSpPr>
              <p:cNvPr id="313" name="Group 37"/>
              <p:cNvGrpSpPr/>
              <p:nvPr/>
            </p:nvGrpSpPr>
            <p:grpSpPr>
              <a:xfrm>
                <a:off x="10573795" y="5038633"/>
                <a:ext cx="683454" cy="1955892"/>
                <a:chOff x="5893176" y="3792885"/>
                <a:chExt cx="585200" cy="1674708"/>
              </a:xfrm>
            </p:grpSpPr>
            <p:sp>
              <p:nvSpPr>
                <p:cNvPr id="314"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5"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6"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7"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8"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19"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0"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1"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2"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3"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4"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5"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6"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7"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8"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29"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0"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1"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2"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3"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4"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5"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6"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7"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8"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39"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0"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1"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2"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3"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4"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sp>
              <p:nvSpPr>
                <p:cNvPr id="345"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latin typeface="Calibri" panose="020F0502020204030204"/>
                  </a:endParaRPr>
                </a:p>
              </p:txBody>
            </p:sp>
          </p:grpSp>
          <p:grpSp>
            <p:nvGrpSpPr>
              <p:cNvPr id="346" name="Group 37"/>
              <p:cNvGrpSpPr/>
              <p:nvPr/>
            </p:nvGrpSpPr>
            <p:grpSpPr>
              <a:xfrm>
                <a:off x="11477806" y="5007950"/>
                <a:ext cx="487580" cy="1395345"/>
                <a:chOff x="5893176" y="3792885"/>
                <a:chExt cx="585200" cy="1674708"/>
              </a:xfrm>
            </p:grpSpPr>
            <p:sp>
              <p:nvSpPr>
                <p:cNvPr id="34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4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4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5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5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5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5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5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5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5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5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6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7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7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7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73" name="Freeform 656"/>
                <p:cNvSpPr>
                  <a:spLocks/>
                </p:cNvSpPr>
                <p:nvPr/>
              </p:nvSpPr>
              <p:spPr bwMode="auto">
                <a:xfrm>
                  <a:off x="6081503"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7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7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7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7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sp>
              <p:nvSpPr>
                <p:cNvPr id="37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latin typeface="Calibri" panose="020F0502020204030204"/>
                  </a:endParaRPr>
                </a:p>
              </p:txBody>
            </p:sp>
          </p:grpSp>
          <p:sp>
            <p:nvSpPr>
              <p:cNvPr id="2" name="Rectangle 1"/>
              <p:cNvSpPr/>
              <p:nvPr/>
            </p:nvSpPr>
            <p:spPr bwMode="auto">
              <a:xfrm>
                <a:off x="11468036" y="4522629"/>
                <a:ext cx="466397" cy="4836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b="1" dirty="0">
                  <a:solidFill>
                    <a:schemeClr val="tx1"/>
                  </a:solidFill>
                  <a:latin typeface="+mj-lt"/>
                  <a:ea typeface="Segoe UI" pitchFamily="34" charset="0"/>
                  <a:cs typeface="Segoe UI" pitchFamily="34" charset="0"/>
                </a:endParaRPr>
              </a:p>
            </p:txBody>
          </p:sp>
          <p:sp>
            <p:nvSpPr>
              <p:cNvPr id="379" name="Freeform 6"/>
              <p:cNvSpPr>
                <a:spLocks/>
              </p:cNvSpPr>
              <p:nvPr/>
            </p:nvSpPr>
            <p:spPr bwMode="auto">
              <a:xfrm>
                <a:off x="11553416" y="4623233"/>
                <a:ext cx="324842" cy="281252"/>
              </a:xfrm>
              <a:custGeom>
                <a:avLst/>
                <a:gdLst>
                  <a:gd name="T0" fmla="*/ 983 w 1123"/>
                  <a:gd name="T1" fmla="*/ 48 h 972"/>
                  <a:gd name="T2" fmla="*/ 884 w 1123"/>
                  <a:gd name="T3" fmla="*/ 36 h 972"/>
                  <a:gd name="T4" fmla="*/ 409 w 1123"/>
                  <a:gd name="T5" fmla="*/ 515 h 972"/>
                  <a:gd name="T6" fmla="*/ 251 w 1123"/>
                  <a:gd name="T7" fmla="*/ 357 h 972"/>
                  <a:gd name="T8" fmla="*/ 107 w 1123"/>
                  <a:gd name="T9" fmla="*/ 369 h 972"/>
                  <a:gd name="T10" fmla="*/ 42 w 1123"/>
                  <a:gd name="T11" fmla="*/ 446 h 972"/>
                  <a:gd name="T12" fmla="*/ 41 w 1123"/>
                  <a:gd name="T13" fmla="*/ 534 h 972"/>
                  <a:gd name="T14" fmla="*/ 356 w 1123"/>
                  <a:gd name="T15" fmla="*/ 871 h 972"/>
                  <a:gd name="T16" fmla="*/ 500 w 1123"/>
                  <a:gd name="T17" fmla="*/ 872 h 972"/>
                  <a:gd name="T18" fmla="*/ 1058 w 1123"/>
                  <a:gd name="T19" fmla="*/ 267 h 972"/>
                  <a:gd name="T20" fmla="*/ 1065 w 1123"/>
                  <a:gd name="T21" fmla="*/ 154 h 972"/>
                  <a:gd name="T22" fmla="*/ 983 w 1123"/>
                  <a:gd name="T23" fmla="*/ 48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23" h="972">
                    <a:moveTo>
                      <a:pt x="983" y="48"/>
                    </a:moveTo>
                    <a:cubicBezTo>
                      <a:pt x="983" y="48"/>
                      <a:pt x="952" y="0"/>
                      <a:pt x="884" y="36"/>
                    </a:cubicBezTo>
                    <a:cubicBezTo>
                      <a:pt x="774" y="95"/>
                      <a:pt x="533" y="321"/>
                      <a:pt x="409" y="515"/>
                    </a:cubicBezTo>
                    <a:cubicBezTo>
                      <a:pt x="409" y="515"/>
                      <a:pt x="320" y="412"/>
                      <a:pt x="251" y="357"/>
                    </a:cubicBezTo>
                    <a:cubicBezTo>
                      <a:pt x="183" y="302"/>
                      <a:pt x="170" y="309"/>
                      <a:pt x="107" y="369"/>
                    </a:cubicBezTo>
                    <a:cubicBezTo>
                      <a:pt x="66" y="408"/>
                      <a:pt x="42" y="446"/>
                      <a:pt x="42" y="446"/>
                    </a:cubicBezTo>
                    <a:cubicBezTo>
                      <a:pt x="42" y="446"/>
                      <a:pt x="0" y="490"/>
                      <a:pt x="41" y="534"/>
                    </a:cubicBezTo>
                    <a:cubicBezTo>
                      <a:pt x="93" y="589"/>
                      <a:pt x="283" y="776"/>
                      <a:pt x="356" y="871"/>
                    </a:cubicBezTo>
                    <a:cubicBezTo>
                      <a:pt x="432" y="972"/>
                      <a:pt x="500" y="872"/>
                      <a:pt x="500" y="872"/>
                    </a:cubicBezTo>
                    <a:cubicBezTo>
                      <a:pt x="500" y="872"/>
                      <a:pt x="734" y="489"/>
                      <a:pt x="1058" y="267"/>
                    </a:cubicBezTo>
                    <a:cubicBezTo>
                      <a:pt x="1058" y="267"/>
                      <a:pt x="1123" y="229"/>
                      <a:pt x="1065" y="154"/>
                    </a:cubicBezTo>
                    <a:cubicBezTo>
                      <a:pt x="1007" y="79"/>
                      <a:pt x="983" y="48"/>
                      <a:pt x="983" y="48"/>
                    </a:cubicBezTo>
                    <a:close/>
                  </a:path>
                </a:pathLst>
              </a:custGeom>
              <a:solidFill>
                <a:sysClr val="window" lastClr="FFFFFF"/>
              </a:solidFill>
              <a:ln>
                <a:noFill/>
              </a:ln>
            </p:spPr>
            <p:txBody>
              <a:bodyPr vert="horz" wrap="square" lIns="93260" tIns="46630" rIns="93260" bIns="46630" numCol="1" anchor="t" anchorCtr="0" compatLnSpc="1">
                <a:prstTxWarp prst="textNoShape">
                  <a:avLst/>
                </a:prstTxWarp>
              </a:bodyPr>
              <a:lstStyle/>
              <a:p>
                <a:pPr defTabSz="932597">
                  <a:defRPr/>
                </a:pPr>
                <a:endParaRPr lang="en-US" sz="1836" kern="0" dirty="0"/>
              </a:p>
            </p:txBody>
          </p:sp>
          <p:sp>
            <p:nvSpPr>
              <p:cNvPr id="385" name="TextBox 384"/>
              <p:cNvSpPr txBox="1"/>
              <p:nvPr/>
            </p:nvSpPr>
            <p:spPr>
              <a:xfrm>
                <a:off x="8388800" y="4108672"/>
                <a:ext cx="1263627" cy="284750"/>
              </a:xfrm>
              <a:prstGeom prst="rect">
                <a:avLst/>
              </a:prstGeom>
              <a:noFill/>
            </p:spPr>
            <p:txBody>
              <a:bodyPr wrap="square" rtlCol="0">
                <a:spAutoFit/>
              </a:bodyPr>
              <a:lstStyle/>
              <a:p>
                <a:pPr defTabSz="951304">
                  <a:defRPr/>
                </a:pPr>
                <a:r>
                  <a:rPr lang="en-US" sz="1428" kern="0" dirty="0">
                    <a:solidFill>
                      <a:schemeClr val="bg1"/>
                    </a:solidFill>
                    <a:latin typeface="Segoe UI Light"/>
                  </a:rPr>
                  <a:t>SQL Database</a:t>
                </a:r>
              </a:p>
            </p:txBody>
          </p:sp>
          <p:grpSp>
            <p:nvGrpSpPr>
              <p:cNvPr id="4" name="Group 3"/>
              <p:cNvGrpSpPr/>
              <p:nvPr/>
            </p:nvGrpSpPr>
            <p:grpSpPr>
              <a:xfrm>
                <a:off x="8382863" y="2382466"/>
                <a:ext cx="1252886" cy="1662094"/>
                <a:chOff x="11227315" y="1279574"/>
                <a:chExt cx="1252886" cy="1662094"/>
              </a:xfrm>
            </p:grpSpPr>
            <p:sp>
              <p:nvSpPr>
                <p:cNvPr id="388" name="Freeform 100"/>
                <p:cNvSpPr>
                  <a:spLocks/>
                </p:cNvSpPr>
                <p:nvPr/>
              </p:nvSpPr>
              <p:spPr bwMode="auto">
                <a:xfrm>
                  <a:off x="11227315" y="1279574"/>
                  <a:ext cx="1252886" cy="1662094"/>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0" rIns="0" bIns="45720" numCol="1" anchor="t" anchorCtr="0" compatLnSpc="1">
                  <a:prstTxWarp prst="textNoShape">
                    <a:avLst/>
                  </a:prstTxWarp>
                </a:bodyPr>
                <a:lstStyle/>
                <a:p>
                  <a:pPr algn="ctr" defTabSz="951304">
                    <a:spcBef>
                      <a:spcPts val="612"/>
                    </a:spcBef>
                    <a:defRPr/>
                  </a:pPr>
                  <a:r>
                    <a:rPr lang="en-US" sz="1600" kern="0" dirty="0">
                      <a:latin typeface="Segoe UI Semibold" panose="020B0702040204020203" pitchFamily="34" charset="0"/>
                      <a:cs typeface="Segoe UI Semibold" panose="020B0702040204020203" pitchFamily="34" charset="0"/>
                    </a:rPr>
                    <a:t>Customer 1</a:t>
                  </a:r>
                </a:p>
                <a:p>
                  <a:pPr algn="ctr" defTabSz="951304">
                    <a:spcBef>
                      <a:spcPts val="612"/>
                    </a:spcBef>
                    <a:defRPr/>
                  </a:pPr>
                  <a:r>
                    <a:rPr lang="en-US" sz="1600" kern="0" dirty="0">
                      <a:latin typeface="Segoe UI Semibold" panose="020B0702040204020203" pitchFamily="34" charset="0"/>
                      <a:cs typeface="Segoe UI Semibold" panose="020B0702040204020203" pitchFamily="34" charset="0"/>
                    </a:rPr>
                    <a:t>Customer 2</a:t>
                  </a:r>
                </a:p>
                <a:p>
                  <a:pPr algn="ctr" defTabSz="951304">
                    <a:spcBef>
                      <a:spcPts val="612"/>
                    </a:spcBef>
                    <a:defRPr/>
                  </a:pPr>
                  <a:r>
                    <a:rPr lang="en-US" sz="1600" kern="0" dirty="0">
                      <a:latin typeface="Segoe UI Semibold" panose="020B0702040204020203" pitchFamily="34" charset="0"/>
                      <a:cs typeface="Segoe UI Semibold" panose="020B0702040204020203" pitchFamily="34" charset="0"/>
                    </a:rPr>
                    <a:t>Customer 3</a:t>
                  </a:r>
                </a:p>
              </p:txBody>
            </p:sp>
            <p:sp>
              <p:nvSpPr>
                <p:cNvPr id="389" name="Oval 101"/>
                <p:cNvSpPr>
                  <a:spLocks noChangeArrowheads="1"/>
                </p:cNvSpPr>
                <p:nvPr/>
              </p:nvSpPr>
              <p:spPr bwMode="auto">
                <a:xfrm>
                  <a:off x="11409186" y="1365457"/>
                  <a:ext cx="884093" cy="267754"/>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chemeClr val="bg1"/>
                    </a:solidFill>
                  </a:endParaRPr>
                </a:p>
              </p:txBody>
            </p:sp>
          </p:grpSp>
        </p:grpSp>
      </p:grpSp>
      <p:sp>
        <p:nvSpPr>
          <p:cNvPr id="684" name="Title 3"/>
          <p:cNvSpPr>
            <a:spLocks noGrp="1"/>
          </p:cNvSpPr>
          <p:nvPr>
            <p:ph type="title"/>
          </p:nvPr>
        </p:nvSpPr>
        <p:spPr>
          <a:xfrm>
            <a:off x="275082" y="296905"/>
            <a:ext cx="11888047" cy="917575"/>
          </a:xfrm>
        </p:spPr>
        <p:txBody>
          <a:bodyPr/>
          <a:lstStyle/>
          <a:p>
            <a:r>
              <a:rPr lang="en-US" sz="4800" dirty="0">
                <a:solidFill>
                  <a:schemeClr val="bg1"/>
                </a:solidFill>
              </a:rPr>
              <a:t>Need for Row-Level Security (RLS)</a:t>
            </a:r>
            <a:br>
              <a:rPr lang="en-US" sz="4800" dirty="0">
                <a:solidFill>
                  <a:schemeClr val="bg1"/>
                </a:solidFill>
              </a:rPr>
            </a:br>
            <a:r>
              <a:rPr lang="en-US" sz="3600" dirty="0">
                <a:solidFill>
                  <a:schemeClr val="bg2"/>
                </a:solidFill>
              </a:rPr>
              <a:t>Collect actual metrics about query while running</a:t>
            </a:r>
            <a:endParaRPr lang="en-US" dirty="0">
              <a:solidFill>
                <a:schemeClr val="bg2"/>
              </a:solidFill>
            </a:endParaRPr>
          </a:p>
        </p:txBody>
      </p:sp>
    </p:spTree>
    <p:extLst>
      <p:ext uri="{BB962C8B-B14F-4D97-AF65-F5344CB8AC3E}">
        <p14:creationId xmlns:p14="http://schemas.microsoft.com/office/powerpoint/2010/main" val="643963268"/>
      </p:ext>
    </p:extLst>
  </p:cSld>
  <p:clrMapOvr>
    <a:masterClrMapping/>
  </p:clrMapOvr>
  <p:transition>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50" name="Group 249"/>
          <p:cNvGrpSpPr/>
          <p:nvPr/>
        </p:nvGrpSpPr>
        <p:grpSpPr>
          <a:xfrm>
            <a:off x="4776503" y="1775189"/>
            <a:ext cx="5873325" cy="2537846"/>
            <a:chOff x="4775709" y="1775188"/>
            <a:chExt cx="6194710" cy="3468579"/>
          </a:xfrm>
        </p:grpSpPr>
        <p:grpSp>
          <p:nvGrpSpPr>
            <p:cNvPr id="182" name="Group 181"/>
            <p:cNvGrpSpPr/>
            <p:nvPr/>
          </p:nvGrpSpPr>
          <p:grpSpPr>
            <a:xfrm>
              <a:off x="4775709" y="1775188"/>
              <a:ext cx="2922906" cy="3468579"/>
              <a:chOff x="5066096" y="1775188"/>
              <a:chExt cx="2922906" cy="3468579"/>
            </a:xfrm>
          </p:grpSpPr>
          <p:grpSp>
            <p:nvGrpSpPr>
              <p:cNvPr id="97" name="Group 96"/>
              <p:cNvGrpSpPr/>
              <p:nvPr/>
            </p:nvGrpSpPr>
            <p:grpSpPr>
              <a:xfrm>
                <a:off x="5066096" y="1775188"/>
                <a:ext cx="2922906" cy="3468579"/>
                <a:chOff x="7994055" y="1965311"/>
                <a:chExt cx="1373108" cy="1821582"/>
              </a:xfrm>
            </p:grpSpPr>
            <p:sp>
              <p:nvSpPr>
                <p:cNvPr id="95" name="Freeform 100"/>
                <p:cNvSpPr>
                  <a:spLocks/>
                </p:cNvSpPr>
                <p:nvPr/>
              </p:nvSpPr>
              <p:spPr bwMode="auto">
                <a:xfrm>
                  <a:off x="7994055" y="1965311"/>
                  <a:ext cx="1373108" cy="1821582"/>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0" rIns="0" bIns="45720" numCol="1" anchor="t" anchorCtr="0" compatLnSpc="1">
                  <a:prstTxWarp prst="textNoShape">
                    <a:avLst/>
                  </a:prstTxWarp>
                </a:bodyPr>
                <a:lstStyle/>
                <a:p>
                  <a:pPr algn="ctr" defTabSz="951304">
                    <a:spcBef>
                      <a:spcPts val="612"/>
                    </a:spcBef>
                    <a:defRPr/>
                  </a:pPr>
                  <a:endParaRPr lang="en-US" sz="1400" kern="0" dirty="0">
                    <a:latin typeface="Segoe UI Semibold" panose="020B0702040204020203" pitchFamily="34" charset="0"/>
                    <a:cs typeface="Segoe UI Semibold" panose="020B0702040204020203" pitchFamily="34" charset="0"/>
                  </a:endParaRPr>
                </a:p>
              </p:txBody>
            </p:sp>
            <p:sp>
              <p:nvSpPr>
                <p:cNvPr id="96" name="Oval 101"/>
                <p:cNvSpPr>
                  <a:spLocks noChangeArrowheads="1"/>
                </p:cNvSpPr>
                <p:nvPr/>
              </p:nvSpPr>
              <p:spPr bwMode="auto">
                <a:xfrm>
                  <a:off x="8193378" y="2059435"/>
                  <a:ext cx="968927" cy="2934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050" dirty="0">
                    <a:solidFill>
                      <a:schemeClr val="bg1"/>
                    </a:solidFill>
                  </a:endParaRPr>
                </a:p>
              </p:txBody>
            </p:sp>
          </p:grpSp>
          <p:grpSp>
            <p:nvGrpSpPr>
              <p:cNvPr id="180" name="Group 179"/>
              <p:cNvGrpSpPr/>
              <p:nvPr/>
            </p:nvGrpSpPr>
            <p:grpSpPr>
              <a:xfrm>
                <a:off x="5394356" y="2790018"/>
                <a:ext cx="2266386" cy="2013067"/>
                <a:chOff x="5394356" y="2790018"/>
                <a:chExt cx="2266386" cy="2013067"/>
              </a:xfrm>
            </p:grpSpPr>
            <p:sp>
              <p:nvSpPr>
                <p:cNvPr id="131" name="Rectangle 130"/>
                <p:cNvSpPr/>
                <p:nvPr/>
              </p:nvSpPr>
              <p:spPr bwMode="auto">
                <a:xfrm>
                  <a:off x="5583525" y="4315575"/>
                  <a:ext cx="1888048" cy="48751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Security Policy</a:t>
                  </a:r>
                </a:p>
              </p:txBody>
            </p:sp>
            <p:grpSp>
              <p:nvGrpSpPr>
                <p:cNvPr id="156" name="Group 155"/>
                <p:cNvGrpSpPr/>
                <p:nvPr/>
              </p:nvGrpSpPr>
              <p:grpSpPr>
                <a:xfrm>
                  <a:off x="5394356" y="2790018"/>
                  <a:ext cx="2266386" cy="1323531"/>
                  <a:chOff x="5389224" y="3009637"/>
                  <a:chExt cx="2266386" cy="1323531"/>
                </a:xfrm>
              </p:grpSpPr>
              <p:sp>
                <p:nvSpPr>
                  <p:cNvPr id="120" name="Rectangle 119"/>
                  <p:cNvSpPr/>
                  <p:nvPr/>
                </p:nvSpPr>
                <p:spPr bwMode="auto">
                  <a:xfrm>
                    <a:off x="5389224" y="3009637"/>
                    <a:ext cx="2266386" cy="34399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5389224" y="3329498"/>
                    <a:ext cx="2266386" cy="3439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5389224" y="3672780"/>
                    <a:ext cx="2266386" cy="34399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25" name="Rectangle 124"/>
                  <p:cNvSpPr/>
                  <p:nvPr/>
                </p:nvSpPr>
                <p:spPr bwMode="auto">
                  <a:xfrm>
                    <a:off x="5389224" y="3989169"/>
                    <a:ext cx="2266386" cy="343999"/>
                  </a:xfrm>
                  <a:prstGeom prst="rect">
                    <a:avLst/>
                  </a:prstGeom>
                  <a:solidFill>
                    <a:schemeClr val="bg2">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30" name="TextBox 129"/>
                  <p:cNvSpPr txBox="1"/>
                  <p:nvPr/>
                </p:nvSpPr>
                <p:spPr>
                  <a:xfrm>
                    <a:off x="5483513"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BlogID</a:t>
                    </a:r>
                  </a:p>
                </p:txBody>
              </p:sp>
              <p:sp>
                <p:nvSpPr>
                  <p:cNvPr id="133" name="TextBox 132"/>
                  <p:cNvSpPr txBox="1"/>
                  <p:nvPr/>
                </p:nvSpPr>
                <p:spPr>
                  <a:xfrm>
                    <a:off x="6077958"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Name</a:t>
                    </a:r>
                  </a:p>
                </p:txBody>
              </p:sp>
              <p:sp>
                <p:nvSpPr>
                  <p:cNvPr id="134" name="TextBox 133"/>
                  <p:cNvSpPr txBox="1"/>
                  <p:nvPr/>
                </p:nvSpPr>
                <p:spPr>
                  <a:xfrm>
                    <a:off x="6580881"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URL</a:t>
                    </a:r>
                  </a:p>
                </p:txBody>
              </p:sp>
              <p:sp>
                <p:nvSpPr>
                  <p:cNvPr id="135" name="TextBox 134"/>
                  <p:cNvSpPr txBox="1"/>
                  <p:nvPr/>
                </p:nvSpPr>
                <p:spPr>
                  <a:xfrm>
                    <a:off x="7083805"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Tenant</a:t>
                    </a:r>
                  </a:p>
                </p:txBody>
              </p:sp>
              <p:sp>
                <p:nvSpPr>
                  <p:cNvPr id="136" name="TextBox 135"/>
                  <p:cNvSpPr txBox="1"/>
                  <p:nvPr/>
                </p:nvSpPr>
                <p:spPr>
                  <a:xfrm>
                    <a:off x="5483513"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a:t>
                    </a:r>
                  </a:p>
                </p:txBody>
              </p:sp>
              <p:sp>
                <p:nvSpPr>
                  <p:cNvPr id="137" name="TextBox 136"/>
                  <p:cNvSpPr txBox="1"/>
                  <p:nvPr/>
                </p:nvSpPr>
                <p:spPr>
                  <a:xfrm>
                    <a:off x="6077958"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a:t>
                    </a:r>
                  </a:p>
                </p:txBody>
              </p:sp>
              <p:sp>
                <p:nvSpPr>
                  <p:cNvPr id="138" name="TextBox 137"/>
                  <p:cNvSpPr txBox="1"/>
                  <p:nvPr/>
                </p:nvSpPr>
                <p:spPr>
                  <a:xfrm>
                    <a:off x="6580881"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a:t>
                    </a:r>
                  </a:p>
                </p:txBody>
              </p:sp>
              <p:sp>
                <p:nvSpPr>
                  <p:cNvPr id="139" name="TextBox 138"/>
                  <p:cNvSpPr txBox="1"/>
                  <p:nvPr/>
                </p:nvSpPr>
                <p:spPr>
                  <a:xfrm>
                    <a:off x="7083805"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1</a:t>
                    </a:r>
                  </a:p>
                </p:txBody>
              </p:sp>
              <p:sp>
                <p:nvSpPr>
                  <p:cNvPr id="148" name="TextBox 147"/>
                  <p:cNvSpPr txBox="1"/>
                  <p:nvPr/>
                </p:nvSpPr>
                <p:spPr>
                  <a:xfrm>
                    <a:off x="5483513" y="37807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chemeClr val="bg2">
                            <a:lumMod val="50000"/>
                          </a:schemeClr>
                        </a:solidFill>
                      </a:rPr>
                      <a:t>…</a:t>
                    </a:r>
                  </a:p>
                </p:txBody>
              </p:sp>
              <p:sp>
                <p:nvSpPr>
                  <p:cNvPr id="149" name="TextBox 148"/>
                  <p:cNvSpPr txBox="1"/>
                  <p:nvPr/>
                </p:nvSpPr>
                <p:spPr>
                  <a:xfrm>
                    <a:off x="6077958" y="37807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chemeClr val="bg2">
                            <a:lumMod val="50000"/>
                          </a:schemeClr>
                        </a:solidFill>
                      </a:rPr>
                      <a:t>…</a:t>
                    </a:r>
                  </a:p>
                </p:txBody>
              </p:sp>
              <p:sp>
                <p:nvSpPr>
                  <p:cNvPr id="150" name="TextBox 149"/>
                  <p:cNvSpPr txBox="1"/>
                  <p:nvPr/>
                </p:nvSpPr>
                <p:spPr>
                  <a:xfrm>
                    <a:off x="6580881" y="37807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chemeClr val="bg2">
                            <a:lumMod val="50000"/>
                          </a:schemeClr>
                        </a:solidFill>
                      </a:rPr>
                      <a:t>…</a:t>
                    </a:r>
                  </a:p>
                </p:txBody>
              </p:sp>
              <p:sp>
                <p:nvSpPr>
                  <p:cNvPr id="151" name="TextBox 150"/>
                  <p:cNvSpPr txBox="1"/>
                  <p:nvPr/>
                </p:nvSpPr>
                <p:spPr>
                  <a:xfrm>
                    <a:off x="7083805" y="37807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chemeClr val="bg2">
                            <a:lumMod val="50000"/>
                          </a:schemeClr>
                        </a:solidFill>
                      </a:rPr>
                      <a:t>3</a:t>
                    </a:r>
                  </a:p>
                </p:txBody>
              </p:sp>
              <p:sp>
                <p:nvSpPr>
                  <p:cNvPr id="152" name="TextBox 151"/>
                  <p:cNvSpPr txBox="1"/>
                  <p:nvPr/>
                </p:nvSpPr>
                <p:spPr>
                  <a:xfrm>
                    <a:off x="5483513"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chemeClr val="bg2">
                            <a:lumMod val="50000"/>
                          </a:schemeClr>
                        </a:solidFill>
                      </a:rPr>
                      <a:t>…</a:t>
                    </a:r>
                  </a:p>
                </p:txBody>
              </p:sp>
              <p:sp>
                <p:nvSpPr>
                  <p:cNvPr id="153" name="TextBox 152"/>
                  <p:cNvSpPr txBox="1"/>
                  <p:nvPr/>
                </p:nvSpPr>
                <p:spPr>
                  <a:xfrm>
                    <a:off x="6077958"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chemeClr val="bg2">
                            <a:lumMod val="50000"/>
                          </a:schemeClr>
                        </a:solidFill>
                      </a:rPr>
                      <a:t>…</a:t>
                    </a:r>
                  </a:p>
                </p:txBody>
              </p:sp>
              <p:sp>
                <p:nvSpPr>
                  <p:cNvPr id="154" name="TextBox 153"/>
                  <p:cNvSpPr txBox="1"/>
                  <p:nvPr/>
                </p:nvSpPr>
                <p:spPr>
                  <a:xfrm>
                    <a:off x="6580881"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chemeClr val="bg2">
                            <a:lumMod val="50000"/>
                          </a:schemeClr>
                        </a:solidFill>
                      </a:rPr>
                      <a:t>…</a:t>
                    </a:r>
                  </a:p>
                </p:txBody>
              </p:sp>
              <p:sp>
                <p:nvSpPr>
                  <p:cNvPr id="155" name="TextBox 154"/>
                  <p:cNvSpPr txBox="1"/>
                  <p:nvPr/>
                </p:nvSpPr>
                <p:spPr>
                  <a:xfrm>
                    <a:off x="7083805"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solidFill>
                          <a:schemeClr val="bg2">
                            <a:lumMod val="50000"/>
                          </a:schemeClr>
                        </a:solidFill>
                      </a:rPr>
                      <a:t>3</a:t>
                    </a:r>
                  </a:p>
                </p:txBody>
              </p:sp>
            </p:grpSp>
          </p:grpSp>
        </p:grpSp>
        <p:grpSp>
          <p:nvGrpSpPr>
            <p:cNvPr id="181" name="Group 180"/>
            <p:cNvGrpSpPr/>
            <p:nvPr/>
          </p:nvGrpSpPr>
          <p:grpSpPr>
            <a:xfrm>
              <a:off x="7838771" y="1775188"/>
              <a:ext cx="2922906" cy="3468579"/>
              <a:chOff x="8766351" y="1775188"/>
              <a:chExt cx="2922906" cy="3468579"/>
            </a:xfrm>
          </p:grpSpPr>
          <p:grpSp>
            <p:nvGrpSpPr>
              <p:cNvPr id="98" name="Group 97"/>
              <p:cNvGrpSpPr/>
              <p:nvPr/>
            </p:nvGrpSpPr>
            <p:grpSpPr>
              <a:xfrm>
                <a:off x="8766351" y="1775188"/>
                <a:ext cx="2922906" cy="3468579"/>
                <a:chOff x="7994055" y="1965311"/>
                <a:chExt cx="1373108" cy="1821582"/>
              </a:xfrm>
            </p:grpSpPr>
            <p:sp>
              <p:nvSpPr>
                <p:cNvPr id="99" name="Freeform 100"/>
                <p:cNvSpPr>
                  <a:spLocks/>
                </p:cNvSpPr>
                <p:nvPr/>
              </p:nvSpPr>
              <p:spPr bwMode="auto">
                <a:xfrm>
                  <a:off x="7994055" y="1965311"/>
                  <a:ext cx="1373108" cy="1821582"/>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0" rIns="0" bIns="45720" numCol="1" anchor="t" anchorCtr="0" compatLnSpc="1">
                  <a:prstTxWarp prst="textNoShape">
                    <a:avLst/>
                  </a:prstTxWarp>
                </a:bodyPr>
                <a:lstStyle/>
                <a:p>
                  <a:pPr algn="ctr" defTabSz="951304">
                    <a:spcBef>
                      <a:spcPts val="612"/>
                    </a:spcBef>
                    <a:defRPr/>
                  </a:pPr>
                  <a:endParaRPr lang="en-US" sz="1400" kern="0" dirty="0">
                    <a:latin typeface="Segoe UI Semibold" panose="020B0702040204020203" pitchFamily="34" charset="0"/>
                    <a:cs typeface="Segoe UI Semibold" panose="020B0702040204020203" pitchFamily="34" charset="0"/>
                  </a:endParaRPr>
                </a:p>
              </p:txBody>
            </p:sp>
            <p:sp>
              <p:nvSpPr>
                <p:cNvPr id="100" name="Oval 101"/>
                <p:cNvSpPr>
                  <a:spLocks noChangeArrowheads="1"/>
                </p:cNvSpPr>
                <p:nvPr/>
              </p:nvSpPr>
              <p:spPr bwMode="auto">
                <a:xfrm>
                  <a:off x="8193378" y="2059435"/>
                  <a:ext cx="968927" cy="2934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050" dirty="0">
                    <a:solidFill>
                      <a:schemeClr val="bg1"/>
                    </a:solidFill>
                  </a:endParaRPr>
                </a:p>
              </p:txBody>
            </p:sp>
          </p:grpSp>
          <p:grpSp>
            <p:nvGrpSpPr>
              <p:cNvPr id="179" name="Group 178"/>
              <p:cNvGrpSpPr/>
              <p:nvPr/>
            </p:nvGrpSpPr>
            <p:grpSpPr>
              <a:xfrm>
                <a:off x="9094611" y="2790018"/>
                <a:ext cx="2266386" cy="2013067"/>
                <a:chOff x="9094611" y="2790018"/>
                <a:chExt cx="2266386" cy="2013067"/>
              </a:xfrm>
            </p:grpSpPr>
            <p:sp>
              <p:nvSpPr>
                <p:cNvPr id="157" name="Rectangle 156"/>
                <p:cNvSpPr/>
                <p:nvPr/>
              </p:nvSpPr>
              <p:spPr bwMode="auto">
                <a:xfrm>
                  <a:off x="9283780" y="4315575"/>
                  <a:ext cx="1888048" cy="487510"/>
                </a:xfrm>
                <a:prstGeom prst="rect">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sz="1400" dirty="0">
                      <a:gradFill>
                        <a:gsLst>
                          <a:gs pos="0">
                            <a:srgbClr val="FFFFFF"/>
                          </a:gs>
                          <a:gs pos="100000">
                            <a:srgbClr val="FFFFFF"/>
                          </a:gs>
                        </a:gsLst>
                        <a:lin ang="5400000" scaled="0"/>
                      </a:gradFill>
                      <a:ea typeface="Segoe UI" pitchFamily="34" charset="0"/>
                      <a:cs typeface="Segoe UI" pitchFamily="34" charset="0"/>
                    </a:rPr>
                    <a:t>Security Policy</a:t>
                  </a:r>
                </a:p>
              </p:txBody>
            </p:sp>
            <p:grpSp>
              <p:nvGrpSpPr>
                <p:cNvPr id="158" name="Group 157"/>
                <p:cNvGrpSpPr/>
                <p:nvPr/>
              </p:nvGrpSpPr>
              <p:grpSpPr>
                <a:xfrm>
                  <a:off x="9094611" y="2790018"/>
                  <a:ext cx="2266386" cy="1323531"/>
                  <a:chOff x="5389224" y="3009637"/>
                  <a:chExt cx="2266386" cy="1323531"/>
                </a:xfrm>
              </p:grpSpPr>
              <p:sp>
                <p:nvSpPr>
                  <p:cNvPr id="159" name="Rectangle 158"/>
                  <p:cNvSpPr/>
                  <p:nvPr/>
                </p:nvSpPr>
                <p:spPr bwMode="auto">
                  <a:xfrm>
                    <a:off x="5389224" y="3009637"/>
                    <a:ext cx="2266386" cy="343999"/>
                  </a:xfrm>
                  <a:prstGeom prst="rect">
                    <a:avLst/>
                  </a:prstGeom>
                  <a:solidFill>
                    <a:schemeClr val="bg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0" name="Rectangle 159"/>
                  <p:cNvSpPr/>
                  <p:nvPr/>
                </p:nvSpPr>
                <p:spPr bwMode="auto">
                  <a:xfrm>
                    <a:off x="5389224" y="3329498"/>
                    <a:ext cx="2266386" cy="34399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1" name="Rectangle 160"/>
                  <p:cNvSpPr/>
                  <p:nvPr/>
                </p:nvSpPr>
                <p:spPr bwMode="auto">
                  <a:xfrm>
                    <a:off x="5389224" y="3672780"/>
                    <a:ext cx="2266386" cy="343999"/>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2" name="Rectangle 161"/>
                  <p:cNvSpPr/>
                  <p:nvPr/>
                </p:nvSpPr>
                <p:spPr bwMode="auto">
                  <a:xfrm>
                    <a:off x="5389224" y="3989169"/>
                    <a:ext cx="2266386" cy="343999"/>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000" dirty="0">
                      <a:gradFill>
                        <a:gsLst>
                          <a:gs pos="0">
                            <a:srgbClr val="FFFFFF"/>
                          </a:gs>
                          <a:gs pos="100000">
                            <a:srgbClr val="FFFFFF"/>
                          </a:gs>
                        </a:gsLst>
                        <a:lin ang="5400000" scaled="0"/>
                      </a:gradFill>
                      <a:ea typeface="Segoe UI" pitchFamily="34" charset="0"/>
                      <a:cs typeface="Segoe UI" pitchFamily="34" charset="0"/>
                    </a:endParaRPr>
                  </a:p>
                </p:txBody>
              </p:sp>
              <p:sp>
                <p:nvSpPr>
                  <p:cNvPr id="163" name="TextBox 162"/>
                  <p:cNvSpPr txBox="1"/>
                  <p:nvPr/>
                </p:nvSpPr>
                <p:spPr>
                  <a:xfrm>
                    <a:off x="5483513"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BlogID</a:t>
                    </a:r>
                  </a:p>
                </p:txBody>
              </p:sp>
              <p:sp>
                <p:nvSpPr>
                  <p:cNvPr id="164" name="TextBox 163"/>
                  <p:cNvSpPr txBox="1"/>
                  <p:nvPr/>
                </p:nvSpPr>
                <p:spPr>
                  <a:xfrm>
                    <a:off x="6077958"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Name</a:t>
                    </a:r>
                  </a:p>
                </p:txBody>
              </p:sp>
              <p:sp>
                <p:nvSpPr>
                  <p:cNvPr id="165" name="TextBox 164"/>
                  <p:cNvSpPr txBox="1"/>
                  <p:nvPr/>
                </p:nvSpPr>
                <p:spPr>
                  <a:xfrm>
                    <a:off x="6580881"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URL</a:t>
                    </a:r>
                  </a:p>
                </p:txBody>
              </p:sp>
              <p:sp>
                <p:nvSpPr>
                  <p:cNvPr id="166" name="TextBox 165"/>
                  <p:cNvSpPr txBox="1"/>
                  <p:nvPr/>
                </p:nvSpPr>
                <p:spPr>
                  <a:xfrm>
                    <a:off x="7083805" y="3082210"/>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Tenant</a:t>
                    </a:r>
                  </a:p>
                </p:txBody>
              </p:sp>
              <p:sp>
                <p:nvSpPr>
                  <p:cNvPr id="167" name="TextBox 166"/>
                  <p:cNvSpPr txBox="1"/>
                  <p:nvPr/>
                </p:nvSpPr>
                <p:spPr>
                  <a:xfrm>
                    <a:off x="5483513"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a:t>
                    </a:r>
                  </a:p>
                </p:txBody>
              </p:sp>
              <p:sp>
                <p:nvSpPr>
                  <p:cNvPr id="168" name="TextBox 167"/>
                  <p:cNvSpPr txBox="1"/>
                  <p:nvPr/>
                </p:nvSpPr>
                <p:spPr>
                  <a:xfrm>
                    <a:off x="6077958"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a:t>
                    </a:r>
                  </a:p>
                </p:txBody>
              </p:sp>
              <p:sp>
                <p:nvSpPr>
                  <p:cNvPr id="169" name="TextBox 168"/>
                  <p:cNvSpPr txBox="1"/>
                  <p:nvPr/>
                </p:nvSpPr>
                <p:spPr>
                  <a:xfrm>
                    <a:off x="6580881"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a:t>
                    </a:r>
                  </a:p>
                </p:txBody>
              </p:sp>
              <p:sp>
                <p:nvSpPr>
                  <p:cNvPr id="170" name="TextBox 169"/>
                  <p:cNvSpPr txBox="1"/>
                  <p:nvPr/>
                </p:nvSpPr>
                <p:spPr>
                  <a:xfrm>
                    <a:off x="7083805" y="34251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gradFill>
                          <a:gsLst>
                            <a:gs pos="2917">
                              <a:schemeClr val="tx1"/>
                            </a:gs>
                            <a:gs pos="30000">
                              <a:schemeClr val="tx1"/>
                            </a:gs>
                          </a:gsLst>
                          <a:lin ang="5400000" scaled="0"/>
                        </a:gradFill>
                      </a:rPr>
                      <a:t>2</a:t>
                    </a:r>
                  </a:p>
                </p:txBody>
              </p:sp>
              <p:sp>
                <p:nvSpPr>
                  <p:cNvPr id="171" name="TextBox 170"/>
                  <p:cNvSpPr txBox="1"/>
                  <p:nvPr/>
                </p:nvSpPr>
                <p:spPr>
                  <a:xfrm>
                    <a:off x="5483513" y="3742608"/>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t>…</a:t>
                    </a:r>
                  </a:p>
                </p:txBody>
              </p:sp>
              <p:sp>
                <p:nvSpPr>
                  <p:cNvPr id="172" name="TextBox 171"/>
                  <p:cNvSpPr txBox="1"/>
                  <p:nvPr/>
                </p:nvSpPr>
                <p:spPr>
                  <a:xfrm>
                    <a:off x="6077958" y="3742608"/>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t>…</a:t>
                    </a:r>
                  </a:p>
                </p:txBody>
              </p:sp>
              <p:sp>
                <p:nvSpPr>
                  <p:cNvPr id="173" name="TextBox 172"/>
                  <p:cNvSpPr txBox="1"/>
                  <p:nvPr/>
                </p:nvSpPr>
                <p:spPr>
                  <a:xfrm>
                    <a:off x="6580881" y="3742608"/>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t>…</a:t>
                    </a:r>
                  </a:p>
                </p:txBody>
              </p:sp>
              <p:sp>
                <p:nvSpPr>
                  <p:cNvPr id="174" name="TextBox 173"/>
                  <p:cNvSpPr txBox="1"/>
                  <p:nvPr/>
                </p:nvSpPr>
                <p:spPr>
                  <a:xfrm>
                    <a:off x="7083805" y="3733084"/>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t>2</a:t>
                    </a:r>
                  </a:p>
                </p:txBody>
              </p:sp>
              <p:sp>
                <p:nvSpPr>
                  <p:cNvPr id="175" name="TextBox 174"/>
                  <p:cNvSpPr txBox="1"/>
                  <p:nvPr/>
                </p:nvSpPr>
                <p:spPr>
                  <a:xfrm>
                    <a:off x="5483513"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t>…</a:t>
                    </a:r>
                  </a:p>
                </p:txBody>
              </p:sp>
              <p:sp>
                <p:nvSpPr>
                  <p:cNvPr id="176" name="TextBox 175"/>
                  <p:cNvSpPr txBox="1"/>
                  <p:nvPr/>
                </p:nvSpPr>
                <p:spPr>
                  <a:xfrm>
                    <a:off x="6077958"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t>…</a:t>
                    </a:r>
                  </a:p>
                </p:txBody>
              </p:sp>
              <p:sp>
                <p:nvSpPr>
                  <p:cNvPr id="177" name="TextBox 176"/>
                  <p:cNvSpPr txBox="1"/>
                  <p:nvPr/>
                </p:nvSpPr>
                <p:spPr>
                  <a:xfrm>
                    <a:off x="6580881"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t>…</a:t>
                    </a:r>
                  </a:p>
                </p:txBody>
              </p:sp>
              <p:sp>
                <p:nvSpPr>
                  <p:cNvPr id="178" name="TextBox 177"/>
                  <p:cNvSpPr txBox="1"/>
                  <p:nvPr/>
                </p:nvSpPr>
                <p:spPr>
                  <a:xfrm>
                    <a:off x="7083805" y="4072809"/>
                    <a:ext cx="460088" cy="189292"/>
                  </a:xfrm>
                  <a:prstGeom prst="rect">
                    <a:avLst/>
                  </a:prstGeom>
                  <a:noFill/>
                </p:spPr>
                <p:txBody>
                  <a:bodyPr wrap="square" lIns="0" tIns="0" rIns="0" bIns="0" rtlCol="0">
                    <a:spAutoFit/>
                  </a:bodyPr>
                  <a:lstStyle/>
                  <a:p>
                    <a:pPr algn="ctr">
                      <a:lnSpc>
                        <a:spcPct val="90000"/>
                      </a:lnSpc>
                      <a:spcAft>
                        <a:spcPts val="600"/>
                      </a:spcAft>
                    </a:pPr>
                    <a:r>
                      <a:rPr lang="en-US" sz="1000" b="1" dirty="0"/>
                      <a:t>4</a:t>
                    </a:r>
                  </a:p>
                </p:txBody>
              </p:sp>
            </p:grpSp>
          </p:grpSp>
        </p:grpSp>
        <p:cxnSp>
          <p:nvCxnSpPr>
            <p:cNvPr id="216" name="Elbow Connector 215"/>
            <p:cNvCxnSpPr/>
            <p:nvPr/>
          </p:nvCxnSpPr>
          <p:spPr>
            <a:xfrm flipV="1">
              <a:off x="10244248" y="3302915"/>
              <a:ext cx="189169" cy="1243380"/>
            </a:xfrm>
            <a:prstGeom prst="bentConnector3">
              <a:avLst>
                <a:gd name="adj1" fmla="val 383647"/>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p:cNvCxnSpPr/>
            <p:nvPr/>
          </p:nvCxnSpPr>
          <p:spPr>
            <a:xfrm flipH="1">
              <a:off x="10433417" y="3595702"/>
              <a:ext cx="537002" cy="0"/>
            </a:xfrm>
            <a:prstGeom prst="straightConnector1">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5"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4800" dirty="0">
                <a:solidFill>
                  <a:schemeClr val="bg1"/>
                </a:solidFill>
              </a:rPr>
              <a:t>RLS introduction</a:t>
            </a:r>
          </a:p>
        </p:txBody>
      </p:sp>
      <p:grpSp>
        <p:nvGrpSpPr>
          <p:cNvPr id="105" name="Group 104"/>
          <p:cNvGrpSpPr/>
          <p:nvPr/>
        </p:nvGrpSpPr>
        <p:grpSpPr>
          <a:xfrm>
            <a:off x="1545460" y="3279397"/>
            <a:ext cx="1766620" cy="1277257"/>
            <a:chOff x="2046691" y="3889829"/>
            <a:chExt cx="1766620" cy="1277257"/>
          </a:xfrm>
        </p:grpSpPr>
        <p:sp>
          <p:nvSpPr>
            <p:cNvPr id="103" name="Rectangle 102"/>
            <p:cNvSpPr/>
            <p:nvPr/>
          </p:nvSpPr>
          <p:spPr bwMode="auto">
            <a:xfrm>
              <a:off x="2046691" y="3889829"/>
              <a:ext cx="1766620" cy="127725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04" name="Rectangle 103"/>
            <p:cNvSpPr/>
            <p:nvPr/>
          </p:nvSpPr>
          <p:spPr bwMode="auto">
            <a:xfrm>
              <a:off x="2122891" y="4267201"/>
              <a:ext cx="1614221" cy="8210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US" dirty="0">
                  <a:solidFill>
                    <a:schemeClr val="bg1"/>
                  </a:solidFill>
                  <a:ea typeface="Segoe UI" pitchFamily="34" charset="0"/>
                  <a:cs typeface="Segoe UI" pitchFamily="34" charset="0"/>
                </a:rPr>
                <a:t>Client App</a:t>
              </a:r>
            </a:p>
          </p:txBody>
        </p:sp>
      </p:grpSp>
      <p:grpSp>
        <p:nvGrpSpPr>
          <p:cNvPr id="112" name="Group 111"/>
          <p:cNvGrpSpPr/>
          <p:nvPr/>
        </p:nvGrpSpPr>
        <p:grpSpPr>
          <a:xfrm>
            <a:off x="435025" y="1485296"/>
            <a:ext cx="802850" cy="1155693"/>
            <a:chOff x="492392" y="1775188"/>
            <a:chExt cx="802850" cy="1155693"/>
          </a:xfrm>
        </p:grpSpPr>
        <p:grpSp>
          <p:nvGrpSpPr>
            <p:cNvPr id="30" name="Group 29"/>
            <p:cNvGrpSpPr/>
            <p:nvPr/>
          </p:nvGrpSpPr>
          <p:grpSpPr>
            <a:xfrm>
              <a:off x="492392" y="1775188"/>
              <a:ext cx="802850" cy="809843"/>
              <a:chOff x="504147" y="1481021"/>
              <a:chExt cx="706499" cy="712653"/>
            </a:xfrm>
          </p:grpSpPr>
          <p:grpSp>
            <p:nvGrpSpPr>
              <p:cNvPr id="59" name="Group 58"/>
              <p:cNvGrpSpPr/>
              <p:nvPr/>
            </p:nvGrpSpPr>
            <p:grpSpPr>
              <a:xfrm>
                <a:off x="504147" y="1481021"/>
                <a:ext cx="706499" cy="712653"/>
                <a:chOff x="-3351069" y="3635378"/>
                <a:chExt cx="561975" cy="566871"/>
              </a:xfrm>
            </p:grpSpPr>
            <p:sp>
              <p:nvSpPr>
                <p:cNvPr id="61" name="Oval 118"/>
                <p:cNvSpPr>
                  <a:spLocks noChangeArrowheads="1"/>
                </p:cNvSpPr>
                <p:nvPr/>
              </p:nvSpPr>
              <p:spPr bwMode="auto">
                <a:xfrm>
                  <a:off x="-3351069" y="3635378"/>
                  <a:ext cx="561975" cy="565150"/>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2" name="Freeform 119"/>
                <p:cNvSpPr>
                  <a:spLocks/>
                </p:cNvSpPr>
                <p:nvPr/>
              </p:nvSpPr>
              <p:spPr bwMode="auto">
                <a:xfrm>
                  <a:off x="-3170094" y="3692528"/>
                  <a:ext cx="196850" cy="131762"/>
                </a:xfrm>
                <a:custGeom>
                  <a:avLst/>
                  <a:gdLst>
                    <a:gd name="T0" fmla="*/ 28 w 52"/>
                    <a:gd name="T1" fmla="*/ 0 h 35"/>
                    <a:gd name="T2" fmla="*/ 24 w 52"/>
                    <a:gd name="T3" fmla="*/ 0 h 35"/>
                    <a:gd name="T4" fmla="*/ 0 w 52"/>
                    <a:gd name="T5" fmla="*/ 24 h 35"/>
                    <a:gd name="T6" fmla="*/ 0 w 52"/>
                    <a:gd name="T7" fmla="*/ 35 h 35"/>
                    <a:gd name="T8" fmla="*/ 52 w 52"/>
                    <a:gd name="T9" fmla="*/ 35 h 35"/>
                    <a:gd name="T10" fmla="*/ 52 w 52"/>
                    <a:gd name="T11" fmla="*/ 24 h 35"/>
                    <a:gd name="T12" fmla="*/ 28 w 52"/>
                    <a:gd name="T13" fmla="*/ 0 h 35"/>
                  </a:gdLst>
                  <a:ahLst/>
                  <a:cxnLst>
                    <a:cxn ang="0">
                      <a:pos x="T0" y="T1"/>
                    </a:cxn>
                    <a:cxn ang="0">
                      <a:pos x="T2" y="T3"/>
                    </a:cxn>
                    <a:cxn ang="0">
                      <a:pos x="T4" y="T5"/>
                    </a:cxn>
                    <a:cxn ang="0">
                      <a:pos x="T6" y="T7"/>
                    </a:cxn>
                    <a:cxn ang="0">
                      <a:pos x="T8" y="T9"/>
                    </a:cxn>
                    <a:cxn ang="0">
                      <a:pos x="T10" y="T11"/>
                    </a:cxn>
                    <a:cxn ang="0">
                      <a:pos x="T12" y="T13"/>
                    </a:cxn>
                  </a:cxnLst>
                  <a:rect l="0" t="0" r="r" b="b"/>
                  <a:pathLst>
                    <a:path w="52" h="35">
                      <a:moveTo>
                        <a:pt x="28" y="0"/>
                      </a:moveTo>
                      <a:cubicBezTo>
                        <a:pt x="24" y="0"/>
                        <a:pt x="24" y="0"/>
                        <a:pt x="24" y="0"/>
                      </a:cubicBezTo>
                      <a:cubicBezTo>
                        <a:pt x="11" y="0"/>
                        <a:pt x="0" y="10"/>
                        <a:pt x="0" y="24"/>
                      </a:cubicBezTo>
                      <a:cubicBezTo>
                        <a:pt x="0" y="35"/>
                        <a:pt x="0" y="35"/>
                        <a:pt x="0" y="35"/>
                      </a:cubicBezTo>
                      <a:cubicBezTo>
                        <a:pt x="52" y="35"/>
                        <a:pt x="52" y="35"/>
                        <a:pt x="52" y="35"/>
                      </a:cubicBezTo>
                      <a:cubicBezTo>
                        <a:pt x="52" y="24"/>
                        <a:pt x="52" y="24"/>
                        <a:pt x="52" y="24"/>
                      </a:cubicBezTo>
                      <a:cubicBezTo>
                        <a:pt x="52" y="10"/>
                        <a:pt x="41" y="0"/>
                        <a:pt x="28"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3" name="Freeform 120"/>
                <p:cNvSpPr>
                  <a:spLocks/>
                </p:cNvSpPr>
                <p:nvPr/>
              </p:nvSpPr>
              <p:spPr bwMode="auto">
                <a:xfrm>
                  <a:off x="-3192319" y="3854453"/>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3" y="0"/>
                        <a:pt x="3" y="0"/>
                        <a:pt x="3" y="0"/>
                      </a:cubicBezTo>
                      <a:cubicBezTo>
                        <a:pt x="1" y="0"/>
                        <a:pt x="0" y="1"/>
                        <a:pt x="0" y="3"/>
                      </a:cubicBezTo>
                      <a:cubicBezTo>
                        <a:pt x="0" y="10"/>
                        <a:pt x="0" y="10"/>
                        <a:pt x="0" y="10"/>
                      </a:cubicBezTo>
                      <a:cubicBezTo>
                        <a:pt x="0" y="12"/>
                        <a:pt x="1" y="13"/>
                        <a:pt x="3" y="13"/>
                      </a:cubicBezTo>
                      <a:cubicBezTo>
                        <a:pt x="61" y="13"/>
                        <a:pt x="61" y="13"/>
                        <a:pt x="61" y="13"/>
                      </a:cubicBezTo>
                      <a:cubicBezTo>
                        <a:pt x="63" y="13"/>
                        <a:pt x="64" y="12"/>
                        <a:pt x="64" y="10"/>
                      </a:cubicBezTo>
                      <a:cubicBezTo>
                        <a:pt x="64" y="3"/>
                        <a:pt x="64" y="3"/>
                        <a:pt x="64" y="3"/>
                      </a:cubicBezTo>
                      <a:cubicBezTo>
                        <a:pt x="64" y="1"/>
                        <a:pt x="63" y="0"/>
                        <a:pt x="61"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4" name="Freeform 121"/>
                <p:cNvSpPr>
                  <a:spLocks/>
                </p:cNvSpPr>
                <p:nvPr/>
              </p:nvSpPr>
              <p:spPr bwMode="auto">
                <a:xfrm>
                  <a:off x="-3292465" y="4040324"/>
                  <a:ext cx="441325" cy="161925"/>
                </a:xfrm>
                <a:custGeom>
                  <a:avLst/>
                  <a:gdLst>
                    <a:gd name="T0" fmla="*/ 58 w 117"/>
                    <a:gd name="T1" fmla="*/ 43 h 43"/>
                    <a:gd name="T2" fmla="*/ 117 w 117"/>
                    <a:gd name="T3" fmla="*/ 16 h 43"/>
                    <a:gd name="T4" fmla="*/ 93 w 117"/>
                    <a:gd name="T5" fmla="*/ 0 h 43"/>
                    <a:gd name="T6" fmla="*/ 23 w 117"/>
                    <a:gd name="T7" fmla="*/ 0 h 43"/>
                    <a:gd name="T8" fmla="*/ 0 w 117"/>
                    <a:gd name="T9" fmla="*/ 15 h 43"/>
                    <a:gd name="T10" fmla="*/ 58 w 117"/>
                    <a:gd name="T11" fmla="*/ 43 h 43"/>
                  </a:gdLst>
                  <a:ahLst/>
                  <a:cxnLst>
                    <a:cxn ang="0">
                      <a:pos x="T0" y="T1"/>
                    </a:cxn>
                    <a:cxn ang="0">
                      <a:pos x="T2" y="T3"/>
                    </a:cxn>
                    <a:cxn ang="0">
                      <a:pos x="T4" y="T5"/>
                    </a:cxn>
                    <a:cxn ang="0">
                      <a:pos x="T6" y="T7"/>
                    </a:cxn>
                    <a:cxn ang="0">
                      <a:pos x="T8" y="T9"/>
                    </a:cxn>
                    <a:cxn ang="0">
                      <a:pos x="T10" y="T11"/>
                    </a:cxn>
                  </a:cxnLst>
                  <a:rect l="0" t="0" r="r" b="b"/>
                  <a:pathLst>
                    <a:path w="117" h="43">
                      <a:moveTo>
                        <a:pt x="58" y="43"/>
                      </a:moveTo>
                      <a:cubicBezTo>
                        <a:pt x="82" y="43"/>
                        <a:pt x="103" y="33"/>
                        <a:pt x="117" y="16"/>
                      </a:cubicBezTo>
                      <a:cubicBezTo>
                        <a:pt x="112" y="7"/>
                        <a:pt x="104" y="0"/>
                        <a:pt x="93" y="0"/>
                      </a:cubicBezTo>
                      <a:cubicBezTo>
                        <a:pt x="93" y="0"/>
                        <a:pt x="93" y="0"/>
                        <a:pt x="23" y="0"/>
                      </a:cubicBezTo>
                      <a:cubicBezTo>
                        <a:pt x="13" y="0"/>
                        <a:pt x="4" y="6"/>
                        <a:pt x="0" y="15"/>
                      </a:cubicBezTo>
                      <a:cubicBezTo>
                        <a:pt x="14" y="32"/>
                        <a:pt x="35" y="43"/>
                        <a:pt x="58"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5" name="Freeform 122"/>
                <p:cNvSpPr>
                  <a:spLocks/>
                </p:cNvSpPr>
                <p:nvPr/>
              </p:nvSpPr>
              <p:spPr bwMode="auto">
                <a:xfrm>
                  <a:off x="-3112944" y="3944940"/>
                  <a:ext cx="82550" cy="138112"/>
                </a:xfrm>
                <a:custGeom>
                  <a:avLst/>
                  <a:gdLst>
                    <a:gd name="T0" fmla="*/ 0 w 52"/>
                    <a:gd name="T1" fmla="*/ 61 h 87"/>
                    <a:gd name="T2" fmla="*/ 26 w 52"/>
                    <a:gd name="T3" fmla="*/ 87 h 87"/>
                    <a:gd name="T4" fmla="*/ 52 w 52"/>
                    <a:gd name="T5" fmla="*/ 61 h 87"/>
                    <a:gd name="T6" fmla="*/ 52 w 52"/>
                    <a:gd name="T7" fmla="*/ 0 h 87"/>
                    <a:gd name="T8" fmla="*/ 0 w 52"/>
                    <a:gd name="T9" fmla="*/ 0 h 87"/>
                    <a:gd name="T10" fmla="*/ 0 w 52"/>
                    <a:gd name="T11" fmla="*/ 61 h 87"/>
                  </a:gdLst>
                  <a:ahLst/>
                  <a:cxnLst>
                    <a:cxn ang="0">
                      <a:pos x="T0" y="T1"/>
                    </a:cxn>
                    <a:cxn ang="0">
                      <a:pos x="T2" y="T3"/>
                    </a:cxn>
                    <a:cxn ang="0">
                      <a:pos x="T4" y="T5"/>
                    </a:cxn>
                    <a:cxn ang="0">
                      <a:pos x="T6" y="T7"/>
                    </a:cxn>
                    <a:cxn ang="0">
                      <a:pos x="T8" y="T9"/>
                    </a:cxn>
                    <a:cxn ang="0">
                      <a:pos x="T10" y="T11"/>
                    </a:cxn>
                  </a:cxnLst>
                  <a:rect l="0" t="0" r="r" b="b"/>
                  <a:pathLst>
                    <a:path w="52" h="87">
                      <a:moveTo>
                        <a:pt x="0" y="61"/>
                      </a:moveTo>
                      <a:lnTo>
                        <a:pt x="26" y="87"/>
                      </a:lnTo>
                      <a:lnTo>
                        <a:pt x="52" y="61"/>
                      </a:lnTo>
                      <a:lnTo>
                        <a:pt x="52" y="0"/>
                      </a:lnTo>
                      <a:lnTo>
                        <a:pt x="0" y="0"/>
                      </a:lnTo>
                      <a:lnTo>
                        <a:pt x="0" y="61"/>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6" name="Freeform 123"/>
                <p:cNvSpPr>
                  <a:spLocks/>
                </p:cNvSpPr>
                <p:nvPr/>
              </p:nvSpPr>
              <p:spPr bwMode="auto">
                <a:xfrm>
                  <a:off x="-3112944" y="3944940"/>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9" y="19"/>
                        <a:pt x="22" y="18"/>
                      </a:cubicBezTo>
                      <a:cubicBezTo>
                        <a:pt x="22" y="0"/>
                        <a:pt x="22" y="0"/>
                        <a:pt x="22" y="0"/>
                      </a:cubicBezTo>
                      <a:cubicBezTo>
                        <a:pt x="22" y="0"/>
                        <a:pt x="22" y="0"/>
                        <a:pt x="0" y="0"/>
                      </a:cubicBezTo>
                      <a:cubicBezTo>
                        <a:pt x="0" y="0"/>
                        <a:pt x="0" y="0"/>
                        <a:pt x="0" y="18"/>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7" name="Freeform 124"/>
                <p:cNvSpPr>
                  <a:spLocks/>
                </p:cNvSpPr>
                <p:nvPr/>
              </p:nvSpPr>
              <p:spPr bwMode="auto">
                <a:xfrm>
                  <a:off x="-3170094" y="3813178"/>
                  <a:ext cx="196850" cy="187325"/>
                </a:xfrm>
                <a:custGeom>
                  <a:avLst/>
                  <a:gdLst>
                    <a:gd name="T0" fmla="*/ 0 w 52"/>
                    <a:gd name="T1" fmla="*/ 41 h 50"/>
                    <a:gd name="T2" fmla="*/ 26 w 52"/>
                    <a:gd name="T3" fmla="*/ 50 h 50"/>
                    <a:gd name="T4" fmla="*/ 52 w 52"/>
                    <a:gd name="T5" fmla="*/ 41 h 50"/>
                    <a:gd name="T6" fmla="*/ 52 w 52"/>
                    <a:gd name="T7" fmla="*/ 41 h 50"/>
                    <a:gd name="T8" fmla="*/ 52 w 52"/>
                    <a:gd name="T9" fmla="*/ 0 h 50"/>
                    <a:gd name="T10" fmla="*/ 0 w 52"/>
                    <a:gd name="T11" fmla="*/ 0 h 50"/>
                    <a:gd name="T12" fmla="*/ 0 w 52"/>
                    <a:gd name="T13" fmla="*/ 41 h 50"/>
                  </a:gdLst>
                  <a:ahLst/>
                  <a:cxnLst>
                    <a:cxn ang="0">
                      <a:pos x="T0" y="T1"/>
                    </a:cxn>
                    <a:cxn ang="0">
                      <a:pos x="T2" y="T3"/>
                    </a:cxn>
                    <a:cxn ang="0">
                      <a:pos x="T4" y="T5"/>
                    </a:cxn>
                    <a:cxn ang="0">
                      <a:pos x="T6" y="T7"/>
                    </a:cxn>
                    <a:cxn ang="0">
                      <a:pos x="T8" y="T9"/>
                    </a:cxn>
                    <a:cxn ang="0">
                      <a:pos x="T10" y="T11"/>
                    </a:cxn>
                    <a:cxn ang="0">
                      <a:pos x="T12" y="T13"/>
                    </a:cxn>
                  </a:cxnLst>
                  <a:rect l="0" t="0" r="r" b="b"/>
                  <a:pathLst>
                    <a:path w="52" h="50">
                      <a:moveTo>
                        <a:pt x="0" y="41"/>
                      </a:moveTo>
                      <a:cubicBezTo>
                        <a:pt x="7" y="47"/>
                        <a:pt x="16" y="50"/>
                        <a:pt x="26" y="50"/>
                      </a:cubicBezTo>
                      <a:cubicBezTo>
                        <a:pt x="36" y="50"/>
                        <a:pt x="45" y="47"/>
                        <a:pt x="52" y="41"/>
                      </a:cubicBezTo>
                      <a:cubicBezTo>
                        <a:pt x="52" y="41"/>
                        <a:pt x="52" y="41"/>
                        <a:pt x="52" y="41"/>
                      </a:cubicBezTo>
                      <a:cubicBezTo>
                        <a:pt x="52" y="41"/>
                        <a:pt x="52" y="41"/>
                        <a:pt x="52" y="0"/>
                      </a:cubicBezTo>
                      <a:cubicBezTo>
                        <a:pt x="0" y="0"/>
                        <a:pt x="0" y="0"/>
                        <a:pt x="0" y="0"/>
                      </a:cubicBezTo>
                      <a:cubicBezTo>
                        <a:pt x="0" y="0"/>
                        <a:pt x="0" y="0"/>
                        <a:pt x="0" y="41"/>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8" name="Rectangle 125"/>
                <p:cNvSpPr>
                  <a:spLocks noChangeArrowheads="1"/>
                </p:cNvSpPr>
                <p:nvPr/>
              </p:nvSpPr>
              <p:spPr bwMode="auto">
                <a:xfrm>
                  <a:off x="-2989119"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9" name="Rectangle 126"/>
                <p:cNvSpPr>
                  <a:spLocks noChangeArrowheads="1"/>
                </p:cNvSpPr>
                <p:nvPr/>
              </p:nvSpPr>
              <p:spPr bwMode="auto">
                <a:xfrm>
                  <a:off x="-3170094" y="3802065"/>
                  <a:ext cx="15875" cy="101600"/>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0" name="Oval 127"/>
                <p:cNvSpPr>
                  <a:spLocks noChangeArrowheads="1"/>
                </p:cNvSpPr>
                <p:nvPr/>
              </p:nvSpPr>
              <p:spPr bwMode="auto">
                <a:xfrm>
                  <a:off x="-3131994" y="3868740"/>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1" name="Oval 128"/>
                <p:cNvSpPr>
                  <a:spLocks noChangeArrowheads="1"/>
                </p:cNvSpPr>
                <p:nvPr/>
              </p:nvSpPr>
              <p:spPr bwMode="auto">
                <a:xfrm>
                  <a:off x="-3027219" y="3868740"/>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2" name="Freeform 129"/>
                <p:cNvSpPr>
                  <a:spLocks/>
                </p:cNvSpPr>
                <p:nvPr/>
              </p:nvSpPr>
              <p:spPr bwMode="auto">
                <a:xfrm>
                  <a:off x="-3087544" y="3914778"/>
                  <a:ext cx="30163" cy="14287"/>
                </a:xfrm>
                <a:custGeom>
                  <a:avLst/>
                  <a:gdLst>
                    <a:gd name="T0" fmla="*/ 4 w 8"/>
                    <a:gd name="T1" fmla="*/ 4 h 4"/>
                    <a:gd name="T2" fmla="*/ 8 w 8"/>
                    <a:gd name="T3" fmla="*/ 0 h 4"/>
                    <a:gd name="T4" fmla="*/ 0 w 8"/>
                    <a:gd name="T5" fmla="*/ 0 h 4"/>
                    <a:gd name="T6" fmla="*/ 4 w 8"/>
                    <a:gd name="T7" fmla="*/ 4 h 4"/>
                  </a:gdLst>
                  <a:ahLst/>
                  <a:cxnLst>
                    <a:cxn ang="0">
                      <a:pos x="T0" y="T1"/>
                    </a:cxn>
                    <a:cxn ang="0">
                      <a:pos x="T2" y="T3"/>
                    </a:cxn>
                    <a:cxn ang="0">
                      <a:pos x="T4" y="T5"/>
                    </a:cxn>
                    <a:cxn ang="0">
                      <a:pos x="T6" y="T7"/>
                    </a:cxn>
                  </a:cxnLst>
                  <a:rect l="0" t="0" r="r" b="b"/>
                  <a:pathLst>
                    <a:path w="8" h="4">
                      <a:moveTo>
                        <a:pt x="4" y="4"/>
                      </a:moveTo>
                      <a:cubicBezTo>
                        <a:pt x="6" y="4"/>
                        <a:pt x="8" y="2"/>
                        <a:pt x="8" y="0"/>
                      </a:cubicBezTo>
                      <a:cubicBezTo>
                        <a:pt x="0" y="0"/>
                        <a:pt x="0" y="0"/>
                        <a:pt x="0" y="0"/>
                      </a:cubicBezTo>
                      <a:cubicBezTo>
                        <a:pt x="0" y="2"/>
                        <a:pt x="2" y="4"/>
                        <a:pt x="4" y="4"/>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3" name="Freeform 130"/>
                <p:cNvSpPr>
                  <a:spLocks/>
                </p:cNvSpPr>
                <p:nvPr/>
              </p:nvSpPr>
              <p:spPr bwMode="auto">
                <a:xfrm>
                  <a:off x="-3101831" y="3959228"/>
                  <a:ext cx="60325" cy="19050"/>
                </a:xfrm>
                <a:custGeom>
                  <a:avLst/>
                  <a:gdLst>
                    <a:gd name="T0" fmla="*/ 14 w 16"/>
                    <a:gd name="T1" fmla="*/ 0 h 5"/>
                    <a:gd name="T2" fmla="*/ 2 w 16"/>
                    <a:gd name="T3" fmla="*/ 0 h 5"/>
                    <a:gd name="T4" fmla="*/ 0 w 16"/>
                    <a:gd name="T5" fmla="*/ 2 h 5"/>
                    <a:gd name="T6" fmla="*/ 2 w 16"/>
                    <a:gd name="T7" fmla="*/ 5 h 5"/>
                    <a:gd name="T8" fmla="*/ 14 w 16"/>
                    <a:gd name="T9" fmla="*/ 5 h 5"/>
                    <a:gd name="T10" fmla="*/ 16 w 16"/>
                    <a:gd name="T11" fmla="*/ 2 h 5"/>
                    <a:gd name="T12" fmla="*/ 14 w 1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6" h="5">
                      <a:moveTo>
                        <a:pt x="14" y="0"/>
                      </a:moveTo>
                      <a:cubicBezTo>
                        <a:pt x="14" y="0"/>
                        <a:pt x="14" y="0"/>
                        <a:pt x="2" y="0"/>
                      </a:cubicBezTo>
                      <a:cubicBezTo>
                        <a:pt x="1" y="0"/>
                        <a:pt x="0" y="1"/>
                        <a:pt x="0" y="2"/>
                      </a:cubicBezTo>
                      <a:cubicBezTo>
                        <a:pt x="0" y="3"/>
                        <a:pt x="1" y="5"/>
                        <a:pt x="2" y="5"/>
                      </a:cubicBezTo>
                      <a:cubicBezTo>
                        <a:pt x="2" y="5"/>
                        <a:pt x="2" y="5"/>
                        <a:pt x="14" y="5"/>
                      </a:cubicBezTo>
                      <a:cubicBezTo>
                        <a:pt x="15" y="5"/>
                        <a:pt x="16" y="3"/>
                        <a:pt x="16" y="2"/>
                      </a:cubicBezTo>
                      <a:cubicBezTo>
                        <a:pt x="16" y="1"/>
                        <a:pt x="15" y="0"/>
                        <a:pt x="14"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4" name="Freeform 131"/>
                <p:cNvSpPr>
                  <a:spLocks noEditPoints="1"/>
                </p:cNvSpPr>
                <p:nvPr/>
              </p:nvSpPr>
              <p:spPr bwMode="auto">
                <a:xfrm>
                  <a:off x="-3124056" y="3929065"/>
                  <a:ext cx="104775" cy="93662"/>
                </a:xfrm>
                <a:custGeom>
                  <a:avLst/>
                  <a:gdLst>
                    <a:gd name="T0" fmla="*/ 14 w 28"/>
                    <a:gd name="T1" fmla="*/ 0 h 25"/>
                    <a:gd name="T2" fmla="*/ 0 w 28"/>
                    <a:gd name="T3" fmla="*/ 14 h 25"/>
                    <a:gd name="T4" fmla="*/ 0 w 28"/>
                    <a:gd name="T5" fmla="*/ 22 h 25"/>
                    <a:gd name="T6" fmla="*/ 0 w 28"/>
                    <a:gd name="T7" fmla="*/ 23 h 25"/>
                    <a:gd name="T8" fmla="*/ 14 w 28"/>
                    <a:gd name="T9" fmla="*/ 25 h 25"/>
                    <a:gd name="T10" fmla="*/ 28 w 28"/>
                    <a:gd name="T11" fmla="*/ 23 h 25"/>
                    <a:gd name="T12" fmla="*/ 28 w 28"/>
                    <a:gd name="T13" fmla="*/ 22 h 25"/>
                    <a:gd name="T14" fmla="*/ 28 w 28"/>
                    <a:gd name="T15" fmla="*/ 14 h 25"/>
                    <a:gd name="T16" fmla="*/ 14 w 28"/>
                    <a:gd name="T17" fmla="*/ 0 h 25"/>
                    <a:gd name="T18" fmla="*/ 22 w 28"/>
                    <a:gd name="T19" fmla="*/ 16 h 25"/>
                    <a:gd name="T20" fmla="*/ 16 w 28"/>
                    <a:gd name="T21" fmla="*/ 17 h 25"/>
                    <a:gd name="T22" fmla="*/ 16 w 28"/>
                    <a:gd name="T23" fmla="*/ 13 h 25"/>
                    <a:gd name="T24" fmla="*/ 12 w 28"/>
                    <a:gd name="T25" fmla="*/ 13 h 25"/>
                    <a:gd name="T26" fmla="*/ 12 w 28"/>
                    <a:gd name="T27" fmla="*/ 17 h 25"/>
                    <a:gd name="T28" fmla="*/ 5 w 28"/>
                    <a:gd name="T29" fmla="*/ 16 h 25"/>
                    <a:gd name="T30" fmla="*/ 5 w 28"/>
                    <a:gd name="T31" fmla="*/ 13 h 25"/>
                    <a:gd name="T32" fmla="*/ 14 w 28"/>
                    <a:gd name="T33" fmla="*/ 8 h 25"/>
                    <a:gd name="T34" fmla="*/ 23 w 28"/>
                    <a:gd name="T35" fmla="*/ 13 h 25"/>
                    <a:gd name="T36" fmla="*/ 22 w 28"/>
                    <a:gd name="T3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5">
                      <a:moveTo>
                        <a:pt x="14" y="0"/>
                      </a:moveTo>
                      <a:cubicBezTo>
                        <a:pt x="6" y="0"/>
                        <a:pt x="0" y="6"/>
                        <a:pt x="0" y="14"/>
                      </a:cubicBezTo>
                      <a:cubicBezTo>
                        <a:pt x="0" y="22"/>
                        <a:pt x="0" y="22"/>
                        <a:pt x="0" y="22"/>
                      </a:cubicBezTo>
                      <a:cubicBezTo>
                        <a:pt x="0" y="22"/>
                        <a:pt x="0" y="23"/>
                        <a:pt x="0" y="23"/>
                      </a:cubicBezTo>
                      <a:cubicBezTo>
                        <a:pt x="5" y="24"/>
                        <a:pt x="9" y="25"/>
                        <a:pt x="14" y="25"/>
                      </a:cubicBezTo>
                      <a:cubicBezTo>
                        <a:pt x="19" y="25"/>
                        <a:pt x="24" y="24"/>
                        <a:pt x="28" y="23"/>
                      </a:cubicBezTo>
                      <a:cubicBezTo>
                        <a:pt x="28" y="23"/>
                        <a:pt x="28" y="22"/>
                        <a:pt x="28" y="22"/>
                      </a:cubicBezTo>
                      <a:cubicBezTo>
                        <a:pt x="28" y="14"/>
                        <a:pt x="28" y="14"/>
                        <a:pt x="28" y="14"/>
                      </a:cubicBezTo>
                      <a:cubicBezTo>
                        <a:pt x="28" y="6"/>
                        <a:pt x="22" y="0"/>
                        <a:pt x="14" y="0"/>
                      </a:cubicBezTo>
                      <a:close/>
                      <a:moveTo>
                        <a:pt x="22" y="16"/>
                      </a:moveTo>
                      <a:cubicBezTo>
                        <a:pt x="21" y="17"/>
                        <a:pt x="18" y="17"/>
                        <a:pt x="16" y="17"/>
                      </a:cubicBezTo>
                      <a:cubicBezTo>
                        <a:pt x="16" y="13"/>
                        <a:pt x="16" y="13"/>
                        <a:pt x="16" y="13"/>
                      </a:cubicBezTo>
                      <a:cubicBezTo>
                        <a:pt x="12" y="13"/>
                        <a:pt x="12" y="13"/>
                        <a:pt x="12" y="13"/>
                      </a:cubicBezTo>
                      <a:cubicBezTo>
                        <a:pt x="12" y="17"/>
                        <a:pt x="12" y="17"/>
                        <a:pt x="12" y="17"/>
                      </a:cubicBezTo>
                      <a:cubicBezTo>
                        <a:pt x="10" y="17"/>
                        <a:pt x="7" y="17"/>
                        <a:pt x="5" y="16"/>
                      </a:cubicBezTo>
                      <a:cubicBezTo>
                        <a:pt x="5" y="16"/>
                        <a:pt x="5" y="13"/>
                        <a:pt x="5" y="13"/>
                      </a:cubicBezTo>
                      <a:cubicBezTo>
                        <a:pt x="5" y="8"/>
                        <a:pt x="9" y="8"/>
                        <a:pt x="14" y="8"/>
                      </a:cubicBezTo>
                      <a:cubicBezTo>
                        <a:pt x="19" y="8"/>
                        <a:pt x="23" y="8"/>
                        <a:pt x="23" y="13"/>
                      </a:cubicBezTo>
                      <a:cubicBezTo>
                        <a:pt x="23" y="13"/>
                        <a:pt x="22" y="16"/>
                        <a:pt x="22" y="16"/>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60" name="Oval 118"/>
              <p:cNvSpPr>
                <a:spLocks noChangeArrowheads="1"/>
              </p:cNvSpPr>
              <p:nvPr/>
            </p:nvSpPr>
            <p:spPr bwMode="auto">
              <a:xfrm>
                <a:off x="504147" y="1481021"/>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7" name="TextBox 106"/>
            <p:cNvSpPr txBox="1"/>
            <p:nvPr/>
          </p:nvSpPr>
          <p:spPr>
            <a:xfrm>
              <a:off x="499277" y="2736982"/>
              <a:ext cx="7890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chemeClr val="bg1"/>
                  </a:solidFill>
                </a:rPr>
                <a:t>Tenant 1</a:t>
              </a:r>
            </a:p>
          </p:txBody>
        </p:sp>
      </p:grpSp>
      <p:grpSp>
        <p:nvGrpSpPr>
          <p:cNvPr id="111" name="Group 110"/>
          <p:cNvGrpSpPr/>
          <p:nvPr/>
        </p:nvGrpSpPr>
        <p:grpSpPr>
          <a:xfrm>
            <a:off x="1502813" y="1485296"/>
            <a:ext cx="798792" cy="1155693"/>
            <a:chOff x="1502020" y="1775188"/>
            <a:chExt cx="798792" cy="1155693"/>
          </a:xfrm>
        </p:grpSpPr>
        <p:grpSp>
          <p:nvGrpSpPr>
            <p:cNvPr id="11" name="Group 10"/>
            <p:cNvGrpSpPr/>
            <p:nvPr/>
          </p:nvGrpSpPr>
          <p:grpSpPr>
            <a:xfrm>
              <a:off x="1502020" y="1775188"/>
              <a:ext cx="798792" cy="809843"/>
              <a:chOff x="1120596" y="1725856"/>
              <a:chExt cx="712488" cy="722345"/>
            </a:xfrm>
          </p:grpSpPr>
          <p:grpSp>
            <p:nvGrpSpPr>
              <p:cNvPr id="12" name="Group 11"/>
              <p:cNvGrpSpPr/>
              <p:nvPr/>
            </p:nvGrpSpPr>
            <p:grpSpPr>
              <a:xfrm>
                <a:off x="1120596" y="1725856"/>
                <a:ext cx="712488" cy="722345"/>
                <a:chOff x="-2492231" y="3233740"/>
                <a:chExt cx="566738" cy="574581"/>
              </a:xfrm>
            </p:grpSpPr>
            <p:sp>
              <p:nvSpPr>
                <p:cNvPr id="14" name="Oval 136"/>
                <p:cNvSpPr>
                  <a:spLocks noChangeArrowheads="1"/>
                </p:cNvSpPr>
                <p:nvPr/>
              </p:nvSpPr>
              <p:spPr bwMode="auto">
                <a:xfrm>
                  <a:off x="-2492231" y="3233740"/>
                  <a:ext cx="566738" cy="563562"/>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37"/>
                <p:cNvSpPr>
                  <a:spLocks/>
                </p:cNvSpPr>
                <p:nvPr/>
              </p:nvSpPr>
              <p:spPr bwMode="auto">
                <a:xfrm>
                  <a:off x="-2419567" y="3643221"/>
                  <a:ext cx="433388" cy="165100"/>
                </a:xfrm>
                <a:custGeom>
                  <a:avLst/>
                  <a:gdLst>
                    <a:gd name="T0" fmla="*/ 58 w 115"/>
                    <a:gd name="T1" fmla="*/ 44 h 44"/>
                    <a:gd name="T2" fmla="*/ 115 w 115"/>
                    <a:gd name="T3" fmla="*/ 17 h 44"/>
                    <a:gd name="T4" fmla="*/ 92 w 115"/>
                    <a:gd name="T5" fmla="*/ 0 h 44"/>
                    <a:gd name="T6" fmla="*/ 68 w 115"/>
                    <a:gd name="T7" fmla="*/ 0 h 44"/>
                    <a:gd name="T8" fmla="*/ 58 w 115"/>
                    <a:gd name="T9" fmla="*/ 6 h 44"/>
                    <a:gd name="T10" fmla="*/ 47 w 115"/>
                    <a:gd name="T11" fmla="*/ 0 h 44"/>
                    <a:gd name="T12" fmla="*/ 23 w 115"/>
                    <a:gd name="T13" fmla="*/ 0 h 44"/>
                    <a:gd name="T14" fmla="*/ 0 w 115"/>
                    <a:gd name="T15" fmla="*/ 16 h 44"/>
                    <a:gd name="T16" fmla="*/ 58 w 115"/>
                    <a:gd name="T17" fmla="*/ 4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4">
                      <a:moveTo>
                        <a:pt x="58" y="44"/>
                      </a:moveTo>
                      <a:cubicBezTo>
                        <a:pt x="81" y="44"/>
                        <a:pt x="102" y="33"/>
                        <a:pt x="115" y="17"/>
                      </a:cubicBezTo>
                      <a:cubicBezTo>
                        <a:pt x="112" y="7"/>
                        <a:pt x="103" y="0"/>
                        <a:pt x="92" y="0"/>
                      </a:cubicBezTo>
                      <a:cubicBezTo>
                        <a:pt x="68" y="0"/>
                        <a:pt x="68" y="0"/>
                        <a:pt x="68" y="0"/>
                      </a:cubicBezTo>
                      <a:cubicBezTo>
                        <a:pt x="58" y="6"/>
                        <a:pt x="58" y="6"/>
                        <a:pt x="58" y="6"/>
                      </a:cubicBezTo>
                      <a:cubicBezTo>
                        <a:pt x="47" y="0"/>
                        <a:pt x="47" y="0"/>
                        <a:pt x="47" y="0"/>
                      </a:cubicBezTo>
                      <a:cubicBezTo>
                        <a:pt x="23" y="0"/>
                        <a:pt x="23" y="0"/>
                        <a:pt x="23" y="0"/>
                      </a:cubicBezTo>
                      <a:cubicBezTo>
                        <a:pt x="13" y="0"/>
                        <a:pt x="4" y="7"/>
                        <a:pt x="0" y="16"/>
                      </a:cubicBezTo>
                      <a:cubicBezTo>
                        <a:pt x="14" y="33"/>
                        <a:pt x="35" y="44"/>
                        <a:pt x="58" y="44"/>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6" name="Freeform 138"/>
                <p:cNvSpPr>
                  <a:spLocks/>
                </p:cNvSpPr>
                <p:nvPr/>
              </p:nvSpPr>
              <p:spPr bwMode="auto">
                <a:xfrm>
                  <a:off x="-2333481" y="3278190"/>
                  <a:ext cx="244475" cy="161925"/>
                </a:xfrm>
                <a:custGeom>
                  <a:avLst/>
                  <a:gdLst>
                    <a:gd name="T0" fmla="*/ 35 w 65"/>
                    <a:gd name="T1" fmla="*/ 0 h 43"/>
                    <a:gd name="T2" fmla="*/ 30 w 65"/>
                    <a:gd name="T3" fmla="*/ 0 h 43"/>
                    <a:gd name="T4" fmla="*/ 0 w 65"/>
                    <a:gd name="T5" fmla="*/ 30 h 43"/>
                    <a:gd name="T6" fmla="*/ 0 w 65"/>
                    <a:gd name="T7" fmla="*/ 43 h 43"/>
                    <a:gd name="T8" fmla="*/ 65 w 65"/>
                    <a:gd name="T9" fmla="*/ 43 h 43"/>
                    <a:gd name="T10" fmla="*/ 65 w 65"/>
                    <a:gd name="T11" fmla="*/ 30 h 43"/>
                    <a:gd name="T12" fmla="*/ 35 w 65"/>
                    <a:gd name="T13" fmla="*/ 0 h 43"/>
                  </a:gdLst>
                  <a:ahLst/>
                  <a:cxnLst>
                    <a:cxn ang="0">
                      <a:pos x="T0" y="T1"/>
                    </a:cxn>
                    <a:cxn ang="0">
                      <a:pos x="T2" y="T3"/>
                    </a:cxn>
                    <a:cxn ang="0">
                      <a:pos x="T4" y="T5"/>
                    </a:cxn>
                    <a:cxn ang="0">
                      <a:pos x="T6" y="T7"/>
                    </a:cxn>
                    <a:cxn ang="0">
                      <a:pos x="T8" y="T9"/>
                    </a:cxn>
                    <a:cxn ang="0">
                      <a:pos x="T10" y="T11"/>
                    </a:cxn>
                    <a:cxn ang="0">
                      <a:pos x="T12" y="T13"/>
                    </a:cxn>
                  </a:cxnLst>
                  <a:rect l="0" t="0" r="r" b="b"/>
                  <a:pathLst>
                    <a:path w="65" h="43">
                      <a:moveTo>
                        <a:pt x="35" y="0"/>
                      </a:moveTo>
                      <a:cubicBezTo>
                        <a:pt x="30" y="0"/>
                        <a:pt x="30" y="0"/>
                        <a:pt x="30" y="0"/>
                      </a:cubicBezTo>
                      <a:cubicBezTo>
                        <a:pt x="13" y="0"/>
                        <a:pt x="0" y="13"/>
                        <a:pt x="0" y="30"/>
                      </a:cubicBezTo>
                      <a:cubicBezTo>
                        <a:pt x="0" y="43"/>
                        <a:pt x="0" y="43"/>
                        <a:pt x="0" y="43"/>
                      </a:cubicBezTo>
                      <a:cubicBezTo>
                        <a:pt x="65" y="43"/>
                        <a:pt x="65" y="43"/>
                        <a:pt x="65" y="43"/>
                      </a:cubicBezTo>
                      <a:cubicBezTo>
                        <a:pt x="65" y="30"/>
                        <a:pt x="65" y="30"/>
                        <a:pt x="65" y="30"/>
                      </a:cubicBezTo>
                      <a:cubicBezTo>
                        <a:pt x="65" y="13"/>
                        <a:pt x="52" y="0"/>
                        <a:pt x="35" y="0"/>
                      </a:cubicBezTo>
                      <a:close/>
                    </a:path>
                  </a:pathLst>
                </a:custGeom>
                <a:solidFill>
                  <a:srgbClr val="FFC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7" name="Freeform 139"/>
                <p:cNvSpPr>
                  <a:spLocks/>
                </p:cNvSpPr>
                <p:nvPr/>
              </p:nvSpPr>
              <p:spPr bwMode="auto">
                <a:xfrm>
                  <a:off x="-2325544" y="3451228"/>
                  <a:ext cx="233363" cy="49212"/>
                </a:xfrm>
                <a:custGeom>
                  <a:avLst/>
                  <a:gdLst>
                    <a:gd name="T0" fmla="*/ 58 w 62"/>
                    <a:gd name="T1" fmla="*/ 0 h 13"/>
                    <a:gd name="T2" fmla="*/ 3 w 62"/>
                    <a:gd name="T3" fmla="*/ 0 h 13"/>
                    <a:gd name="T4" fmla="*/ 0 w 62"/>
                    <a:gd name="T5" fmla="*/ 3 h 13"/>
                    <a:gd name="T6" fmla="*/ 0 w 62"/>
                    <a:gd name="T7" fmla="*/ 10 h 13"/>
                    <a:gd name="T8" fmla="*/ 3 w 62"/>
                    <a:gd name="T9" fmla="*/ 13 h 13"/>
                    <a:gd name="T10" fmla="*/ 58 w 62"/>
                    <a:gd name="T11" fmla="*/ 13 h 13"/>
                    <a:gd name="T12" fmla="*/ 62 w 62"/>
                    <a:gd name="T13" fmla="*/ 10 h 13"/>
                    <a:gd name="T14" fmla="*/ 62 w 62"/>
                    <a:gd name="T15" fmla="*/ 3 h 13"/>
                    <a:gd name="T16" fmla="*/ 58 w 62"/>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2" h="13">
                      <a:moveTo>
                        <a:pt x="58" y="0"/>
                      </a:moveTo>
                      <a:cubicBezTo>
                        <a:pt x="3" y="0"/>
                        <a:pt x="3" y="0"/>
                        <a:pt x="3" y="0"/>
                      </a:cubicBezTo>
                      <a:cubicBezTo>
                        <a:pt x="1" y="0"/>
                        <a:pt x="0" y="2"/>
                        <a:pt x="0" y="3"/>
                      </a:cubicBezTo>
                      <a:cubicBezTo>
                        <a:pt x="0" y="10"/>
                        <a:pt x="0" y="10"/>
                        <a:pt x="0" y="10"/>
                      </a:cubicBezTo>
                      <a:cubicBezTo>
                        <a:pt x="0" y="12"/>
                        <a:pt x="1" y="13"/>
                        <a:pt x="3" y="13"/>
                      </a:cubicBezTo>
                      <a:cubicBezTo>
                        <a:pt x="58" y="13"/>
                        <a:pt x="58" y="13"/>
                        <a:pt x="58" y="13"/>
                      </a:cubicBezTo>
                      <a:cubicBezTo>
                        <a:pt x="60" y="13"/>
                        <a:pt x="62" y="12"/>
                        <a:pt x="62" y="10"/>
                      </a:cubicBezTo>
                      <a:cubicBezTo>
                        <a:pt x="62" y="3"/>
                        <a:pt x="62" y="3"/>
                        <a:pt x="62" y="3"/>
                      </a:cubicBezTo>
                      <a:cubicBezTo>
                        <a:pt x="62" y="2"/>
                        <a:pt x="60" y="0"/>
                        <a:pt x="58" y="0"/>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8" name="Freeform 140"/>
                <p:cNvSpPr>
                  <a:spLocks/>
                </p:cNvSpPr>
                <p:nvPr/>
              </p:nvSpPr>
              <p:spPr bwMode="auto">
                <a:xfrm>
                  <a:off x="-2325544" y="3594103"/>
                  <a:ext cx="230188" cy="203200"/>
                </a:xfrm>
                <a:custGeom>
                  <a:avLst/>
                  <a:gdLst>
                    <a:gd name="T0" fmla="*/ 61 w 61"/>
                    <a:gd name="T1" fmla="*/ 21 h 54"/>
                    <a:gd name="T2" fmla="*/ 47 w 61"/>
                    <a:gd name="T3" fmla="*/ 0 h 54"/>
                    <a:gd name="T4" fmla="*/ 15 w 61"/>
                    <a:gd name="T5" fmla="*/ 0 h 54"/>
                    <a:gd name="T6" fmla="*/ 0 w 61"/>
                    <a:gd name="T7" fmla="*/ 21 h 54"/>
                    <a:gd name="T8" fmla="*/ 10 w 61"/>
                    <a:gd name="T9" fmla="*/ 21 h 54"/>
                    <a:gd name="T10" fmla="*/ 28 w 61"/>
                    <a:gd name="T11" fmla="*/ 54 h 54"/>
                    <a:gd name="T12" fmla="*/ 31 w 61"/>
                    <a:gd name="T13" fmla="*/ 54 h 54"/>
                    <a:gd name="T14" fmla="*/ 33 w 61"/>
                    <a:gd name="T15" fmla="*/ 54 h 54"/>
                    <a:gd name="T16" fmla="*/ 50 w 61"/>
                    <a:gd name="T17" fmla="*/ 21 h 54"/>
                    <a:gd name="T18" fmla="*/ 61 w 61"/>
                    <a:gd name="T19" fmla="*/ 21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1" h="54">
                      <a:moveTo>
                        <a:pt x="61" y="21"/>
                      </a:moveTo>
                      <a:cubicBezTo>
                        <a:pt x="47" y="0"/>
                        <a:pt x="47" y="0"/>
                        <a:pt x="47" y="0"/>
                      </a:cubicBezTo>
                      <a:cubicBezTo>
                        <a:pt x="15" y="0"/>
                        <a:pt x="15" y="0"/>
                        <a:pt x="15" y="0"/>
                      </a:cubicBezTo>
                      <a:cubicBezTo>
                        <a:pt x="0" y="21"/>
                        <a:pt x="0" y="21"/>
                        <a:pt x="0" y="21"/>
                      </a:cubicBezTo>
                      <a:cubicBezTo>
                        <a:pt x="10" y="21"/>
                        <a:pt x="10" y="21"/>
                        <a:pt x="10" y="21"/>
                      </a:cubicBezTo>
                      <a:cubicBezTo>
                        <a:pt x="28" y="54"/>
                        <a:pt x="28" y="54"/>
                        <a:pt x="28" y="54"/>
                      </a:cubicBezTo>
                      <a:cubicBezTo>
                        <a:pt x="29" y="54"/>
                        <a:pt x="30" y="54"/>
                        <a:pt x="31" y="54"/>
                      </a:cubicBezTo>
                      <a:cubicBezTo>
                        <a:pt x="32" y="54"/>
                        <a:pt x="33" y="54"/>
                        <a:pt x="33" y="54"/>
                      </a:cubicBezTo>
                      <a:cubicBezTo>
                        <a:pt x="50" y="21"/>
                        <a:pt x="50" y="21"/>
                        <a:pt x="50" y="21"/>
                      </a:cubicBezTo>
                      <a:lnTo>
                        <a:pt x="61" y="21"/>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 name="Freeform 141"/>
                <p:cNvSpPr>
                  <a:spLocks/>
                </p:cNvSpPr>
                <p:nvPr/>
              </p:nvSpPr>
              <p:spPr bwMode="auto">
                <a:xfrm>
                  <a:off x="-2269981" y="3640140"/>
                  <a:ext cx="120650" cy="157162"/>
                </a:xfrm>
                <a:custGeom>
                  <a:avLst/>
                  <a:gdLst>
                    <a:gd name="T0" fmla="*/ 0 w 32"/>
                    <a:gd name="T1" fmla="*/ 0 h 42"/>
                    <a:gd name="T2" fmla="*/ 14 w 32"/>
                    <a:gd name="T3" fmla="*/ 42 h 42"/>
                    <a:gd name="T4" fmla="*/ 16 w 32"/>
                    <a:gd name="T5" fmla="*/ 42 h 42"/>
                    <a:gd name="T6" fmla="*/ 17 w 32"/>
                    <a:gd name="T7" fmla="*/ 42 h 42"/>
                    <a:gd name="T8" fmla="*/ 32 w 32"/>
                    <a:gd name="T9" fmla="*/ 0 h 42"/>
                    <a:gd name="T10" fmla="*/ 0 w 32"/>
                    <a:gd name="T11" fmla="*/ 0 h 42"/>
                  </a:gdLst>
                  <a:ahLst/>
                  <a:cxnLst>
                    <a:cxn ang="0">
                      <a:pos x="T0" y="T1"/>
                    </a:cxn>
                    <a:cxn ang="0">
                      <a:pos x="T2" y="T3"/>
                    </a:cxn>
                    <a:cxn ang="0">
                      <a:pos x="T4" y="T5"/>
                    </a:cxn>
                    <a:cxn ang="0">
                      <a:pos x="T6" y="T7"/>
                    </a:cxn>
                    <a:cxn ang="0">
                      <a:pos x="T8" y="T9"/>
                    </a:cxn>
                    <a:cxn ang="0">
                      <a:pos x="T10" y="T11"/>
                    </a:cxn>
                  </a:cxnLst>
                  <a:rect l="0" t="0" r="r" b="b"/>
                  <a:pathLst>
                    <a:path w="32" h="42">
                      <a:moveTo>
                        <a:pt x="0" y="0"/>
                      </a:moveTo>
                      <a:cubicBezTo>
                        <a:pt x="14" y="42"/>
                        <a:pt x="14" y="42"/>
                        <a:pt x="14" y="42"/>
                      </a:cubicBezTo>
                      <a:cubicBezTo>
                        <a:pt x="15" y="42"/>
                        <a:pt x="16" y="42"/>
                        <a:pt x="16" y="42"/>
                      </a:cubicBezTo>
                      <a:cubicBezTo>
                        <a:pt x="17" y="42"/>
                        <a:pt x="17" y="42"/>
                        <a:pt x="17" y="42"/>
                      </a:cubicBezTo>
                      <a:cubicBezTo>
                        <a:pt x="32" y="0"/>
                        <a:pt x="32" y="0"/>
                        <a:pt x="32"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 name="Freeform 142"/>
                <p:cNvSpPr>
                  <a:spLocks/>
                </p:cNvSpPr>
                <p:nvPr/>
              </p:nvSpPr>
              <p:spPr bwMode="auto">
                <a:xfrm>
                  <a:off x="-2269981" y="3552828"/>
                  <a:ext cx="120650" cy="120650"/>
                </a:xfrm>
                <a:custGeom>
                  <a:avLst/>
                  <a:gdLst>
                    <a:gd name="T0" fmla="*/ 27 w 32"/>
                    <a:gd name="T1" fmla="*/ 0 h 32"/>
                    <a:gd name="T2" fmla="*/ 5 w 32"/>
                    <a:gd name="T3" fmla="*/ 0 h 32"/>
                    <a:gd name="T4" fmla="*/ 0 w 32"/>
                    <a:gd name="T5" fmla="*/ 5 h 32"/>
                    <a:gd name="T6" fmla="*/ 0 w 32"/>
                    <a:gd name="T7" fmla="*/ 23 h 32"/>
                    <a:gd name="T8" fmla="*/ 16 w 32"/>
                    <a:gd name="T9" fmla="*/ 32 h 32"/>
                    <a:gd name="T10" fmla="*/ 32 w 32"/>
                    <a:gd name="T11" fmla="*/ 23 h 32"/>
                    <a:gd name="T12" fmla="*/ 32 w 32"/>
                    <a:gd name="T13" fmla="*/ 5 h 32"/>
                    <a:gd name="T14" fmla="*/ 27 w 32"/>
                    <a:gd name="T15" fmla="*/ 0 h 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32">
                      <a:moveTo>
                        <a:pt x="27" y="0"/>
                      </a:moveTo>
                      <a:cubicBezTo>
                        <a:pt x="5" y="0"/>
                        <a:pt x="5" y="0"/>
                        <a:pt x="5" y="0"/>
                      </a:cubicBezTo>
                      <a:cubicBezTo>
                        <a:pt x="3" y="1"/>
                        <a:pt x="1" y="3"/>
                        <a:pt x="0" y="5"/>
                      </a:cubicBezTo>
                      <a:cubicBezTo>
                        <a:pt x="0" y="23"/>
                        <a:pt x="0" y="23"/>
                        <a:pt x="0" y="23"/>
                      </a:cubicBezTo>
                      <a:cubicBezTo>
                        <a:pt x="3" y="29"/>
                        <a:pt x="9" y="32"/>
                        <a:pt x="16" y="32"/>
                      </a:cubicBezTo>
                      <a:cubicBezTo>
                        <a:pt x="22" y="32"/>
                        <a:pt x="28" y="29"/>
                        <a:pt x="32" y="23"/>
                      </a:cubicBezTo>
                      <a:cubicBezTo>
                        <a:pt x="32" y="5"/>
                        <a:pt x="32" y="5"/>
                        <a:pt x="32" y="5"/>
                      </a:cubicBezTo>
                      <a:cubicBezTo>
                        <a:pt x="30" y="3"/>
                        <a:pt x="29" y="1"/>
                        <a:pt x="27" y="0"/>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 name="Freeform 143"/>
                <p:cNvSpPr>
                  <a:spLocks/>
                </p:cNvSpPr>
                <p:nvPr/>
              </p:nvSpPr>
              <p:spPr bwMode="auto">
                <a:xfrm>
                  <a:off x="-2269981" y="3522665"/>
                  <a:ext cx="120650" cy="101600"/>
                </a:xfrm>
                <a:custGeom>
                  <a:avLst/>
                  <a:gdLst>
                    <a:gd name="T0" fmla="*/ 0 w 32"/>
                    <a:gd name="T1" fmla="*/ 25 h 27"/>
                    <a:gd name="T2" fmla="*/ 16 w 32"/>
                    <a:gd name="T3" fmla="*/ 27 h 27"/>
                    <a:gd name="T4" fmla="*/ 32 w 32"/>
                    <a:gd name="T5" fmla="*/ 25 h 27"/>
                    <a:gd name="T6" fmla="*/ 32 w 32"/>
                    <a:gd name="T7" fmla="*/ 0 h 27"/>
                    <a:gd name="T8" fmla="*/ 0 w 32"/>
                    <a:gd name="T9" fmla="*/ 0 h 27"/>
                    <a:gd name="T10" fmla="*/ 0 w 32"/>
                    <a:gd name="T11" fmla="*/ 25 h 27"/>
                  </a:gdLst>
                  <a:ahLst/>
                  <a:cxnLst>
                    <a:cxn ang="0">
                      <a:pos x="T0" y="T1"/>
                    </a:cxn>
                    <a:cxn ang="0">
                      <a:pos x="T2" y="T3"/>
                    </a:cxn>
                    <a:cxn ang="0">
                      <a:pos x="T4" y="T5"/>
                    </a:cxn>
                    <a:cxn ang="0">
                      <a:pos x="T6" y="T7"/>
                    </a:cxn>
                    <a:cxn ang="0">
                      <a:pos x="T8" y="T9"/>
                    </a:cxn>
                    <a:cxn ang="0">
                      <a:pos x="T10" y="T11"/>
                    </a:cxn>
                  </a:cxnLst>
                  <a:rect l="0" t="0" r="r" b="b"/>
                  <a:pathLst>
                    <a:path w="32" h="27">
                      <a:moveTo>
                        <a:pt x="0" y="25"/>
                      </a:moveTo>
                      <a:cubicBezTo>
                        <a:pt x="5" y="26"/>
                        <a:pt x="10" y="27"/>
                        <a:pt x="16" y="27"/>
                      </a:cubicBezTo>
                      <a:cubicBezTo>
                        <a:pt x="21" y="27"/>
                        <a:pt x="27" y="26"/>
                        <a:pt x="32" y="25"/>
                      </a:cubicBezTo>
                      <a:cubicBezTo>
                        <a:pt x="32" y="0"/>
                        <a:pt x="32" y="0"/>
                        <a:pt x="32" y="0"/>
                      </a:cubicBezTo>
                      <a:cubicBezTo>
                        <a:pt x="32" y="0"/>
                        <a:pt x="32" y="0"/>
                        <a:pt x="0" y="0"/>
                      </a:cubicBezTo>
                      <a:cubicBezTo>
                        <a:pt x="0" y="0"/>
                        <a:pt x="0" y="0"/>
                        <a:pt x="0" y="25"/>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Freeform 144"/>
                <p:cNvSpPr>
                  <a:spLocks/>
                </p:cNvSpPr>
                <p:nvPr/>
              </p:nvSpPr>
              <p:spPr bwMode="auto">
                <a:xfrm>
                  <a:off x="-2306494" y="3392491"/>
                  <a:ext cx="192088" cy="201612"/>
                </a:xfrm>
                <a:custGeom>
                  <a:avLst/>
                  <a:gdLst>
                    <a:gd name="T0" fmla="*/ 0 w 51"/>
                    <a:gd name="T1" fmla="*/ 6 h 54"/>
                    <a:gd name="T2" fmla="*/ 0 w 51"/>
                    <a:gd name="T3" fmla="*/ 46 h 54"/>
                    <a:gd name="T4" fmla="*/ 26 w 51"/>
                    <a:gd name="T5" fmla="*/ 54 h 54"/>
                    <a:gd name="T6" fmla="*/ 51 w 51"/>
                    <a:gd name="T7" fmla="*/ 46 h 54"/>
                    <a:gd name="T8" fmla="*/ 51 w 51"/>
                    <a:gd name="T9" fmla="*/ 6 h 54"/>
                    <a:gd name="T10" fmla="*/ 26 w 51"/>
                    <a:gd name="T11" fmla="*/ 0 h 54"/>
                    <a:gd name="T12" fmla="*/ 0 w 51"/>
                    <a:gd name="T13" fmla="*/ 6 h 54"/>
                  </a:gdLst>
                  <a:ahLst/>
                  <a:cxnLst>
                    <a:cxn ang="0">
                      <a:pos x="T0" y="T1"/>
                    </a:cxn>
                    <a:cxn ang="0">
                      <a:pos x="T2" y="T3"/>
                    </a:cxn>
                    <a:cxn ang="0">
                      <a:pos x="T4" y="T5"/>
                    </a:cxn>
                    <a:cxn ang="0">
                      <a:pos x="T6" y="T7"/>
                    </a:cxn>
                    <a:cxn ang="0">
                      <a:pos x="T8" y="T9"/>
                    </a:cxn>
                    <a:cxn ang="0">
                      <a:pos x="T10" y="T11"/>
                    </a:cxn>
                    <a:cxn ang="0">
                      <a:pos x="T12" y="T13"/>
                    </a:cxn>
                  </a:cxnLst>
                  <a:rect l="0" t="0" r="r" b="b"/>
                  <a:pathLst>
                    <a:path w="51" h="54">
                      <a:moveTo>
                        <a:pt x="0" y="6"/>
                      </a:moveTo>
                      <a:cubicBezTo>
                        <a:pt x="0" y="6"/>
                        <a:pt x="0" y="6"/>
                        <a:pt x="0" y="46"/>
                      </a:cubicBezTo>
                      <a:cubicBezTo>
                        <a:pt x="7" y="51"/>
                        <a:pt x="16" y="54"/>
                        <a:pt x="26" y="54"/>
                      </a:cubicBezTo>
                      <a:cubicBezTo>
                        <a:pt x="35" y="54"/>
                        <a:pt x="44" y="51"/>
                        <a:pt x="51" y="46"/>
                      </a:cubicBezTo>
                      <a:cubicBezTo>
                        <a:pt x="51" y="46"/>
                        <a:pt x="51" y="46"/>
                        <a:pt x="51" y="6"/>
                      </a:cubicBezTo>
                      <a:cubicBezTo>
                        <a:pt x="51" y="6"/>
                        <a:pt x="38" y="0"/>
                        <a:pt x="26" y="0"/>
                      </a:cubicBezTo>
                      <a:cubicBezTo>
                        <a:pt x="13" y="0"/>
                        <a:pt x="0" y="6"/>
                        <a:pt x="0" y="6"/>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 name="Rectangle 145"/>
                <p:cNvSpPr>
                  <a:spLocks noChangeArrowheads="1"/>
                </p:cNvSpPr>
                <p:nvPr/>
              </p:nvSpPr>
              <p:spPr bwMode="auto">
                <a:xfrm>
                  <a:off x="-2130281" y="3403603"/>
                  <a:ext cx="15875"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4" name="Rectangle 146"/>
                <p:cNvSpPr>
                  <a:spLocks noChangeArrowheads="1"/>
                </p:cNvSpPr>
                <p:nvPr/>
              </p:nvSpPr>
              <p:spPr bwMode="auto">
                <a:xfrm>
                  <a:off x="-2306494" y="3403603"/>
                  <a:ext cx="14288" cy="96837"/>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5" name="Oval 147"/>
                <p:cNvSpPr>
                  <a:spLocks noChangeArrowheads="1"/>
                </p:cNvSpPr>
                <p:nvPr/>
              </p:nvSpPr>
              <p:spPr bwMode="auto">
                <a:xfrm>
                  <a:off x="-2269981" y="3470278"/>
                  <a:ext cx="15875"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6" name="Oval 148"/>
                <p:cNvSpPr>
                  <a:spLocks noChangeArrowheads="1"/>
                </p:cNvSpPr>
                <p:nvPr/>
              </p:nvSpPr>
              <p:spPr bwMode="auto">
                <a:xfrm>
                  <a:off x="-2163619" y="3470278"/>
                  <a:ext cx="14288" cy="15875"/>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 name="Freeform 149"/>
                <p:cNvSpPr>
                  <a:spLocks/>
                </p:cNvSpPr>
                <p:nvPr/>
              </p:nvSpPr>
              <p:spPr bwMode="auto">
                <a:xfrm>
                  <a:off x="-2223944" y="3511553"/>
                  <a:ext cx="26988" cy="11112"/>
                </a:xfrm>
                <a:custGeom>
                  <a:avLst/>
                  <a:gdLst>
                    <a:gd name="T0" fmla="*/ 4 w 7"/>
                    <a:gd name="T1" fmla="*/ 3 h 3"/>
                    <a:gd name="T2" fmla="*/ 7 w 7"/>
                    <a:gd name="T3" fmla="*/ 0 h 3"/>
                    <a:gd name="T4" fmla="*/ 0 w 7"/>
                    <a:gd name="T5" fmla="*/ 0 h 3"/>
                    <a:gd name="T6" fmla="*/ 4 w 7"/>
                    <a:gd name="T7" fmla="*/ 3 h 3"/>
                  </a:gdLst>
                  <a:ahLst/>
                  <a:cxnLst>
                    <a:cxn ang="0">
                      <a:pos x="T0" y="T1"/>
                    </a:cxn>
                    <a:cxn ang="0">
                      <a:pos x="T2" y="T3"/>
                    </a:cxn>
                    <a:cxn ang="0">
                      <a:pos x="T4" y="T5"/>
                    </a:cxn>
                    <a:cxn ang="0">
                      <a:pos x="T6" y="T7"/>
                    </a:cxn>
                  </a:cxnLst>
                  <a:rect l="0" t="0" r="r" b="b"/>
                  <a:pathLst>
                    <a:path w="7" h="3">
                      <a:moveTo>
                        <a:pt x="4" y="3"/>
                      </a:moveTo>
                      <a:cubicBezTo>
                        <a:pt x="6" y="3"/>
                        <a:pt x="7" y="2"/>
                        <a:pt x="7" y="0"/>
                      </a:cubicBezTo>
                      <a:cubicBezTo>
                        <a:pt x="0" y="0"/>
                        <a:pt x="0" y="0"/>
                        <a:pt x="0" y="0"/>
                      </a:cubicBezTo>
                      <a:cubicBezTo>
                        <a:pt x="0" y="2"/>
                        <a:pt x="2" y="3"/>
                        <a:pt x="4" y="3"/>
                      </a:cubicBezTo>
                      <a:close/>
                    </a:path>
                  </a:pathLst>
                </a:custGeom>
                <a:solidFill>
                  <a:srgbClr val="C2976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50"/>
                <p:cNvSpPr>
                  <a:spLocks/>
                </p:cNvSpPr>
                <p:nvPr/>
              </p:nvSpPr>
              <p:spPr bwMode="auto">
                <a:xfrm>
                  <a:off x="-2235056" y="3549653"/>
                  <a:ext cx="49213" cy="3175"/>
                </a:xfrm>
                <a:custGeom>
                  <a:avLst/>
                  <a:gdLst>
                    <a:gd name="T0" fmla="*/ 0 w 13"/>
                    <a:gd name="T1" fmla="*/ 0 h 1"/>
                    <a:gd name="T2" fmla="*/ 4 w 13"/>
                    <a:gd name="T3" fmla="*/ 1 h 1"/>
                    <a:gd name="T4" fmla="*/ 9 w 13"/>
                    <a:gd name="T5" fmla="*/ 1 h 1"/>
                    <a:gd name="T6" fmla="*/ 13 w 13"/>
                    <a:gd name="T7" fmla="*/ 0 h 1"/>
                  </a:gdLst>
                  <a:ahLst/>
                  <a:cxnLst>
                    <a:cxn ang="0">
                      <a:pos x="T0" y="T1"/>
                    </a:cxn>
                    <a:cxn ang="0">
                      <a:pos x="T2" y="T3"/>
                    </a:cxn>
                    <a:cxn ang="0">
                      <a:pos x="T4" y="T5"/>
                    </a:cxn>
                    <a:cxn ang="0">
                      <a:pos x="T6" y="T7"/>
                    </a:cxn>
                  </a:cxnLst>
                  <a:rect l="0" t="0" r="r" b="b"/>
                  <a:pathLst>
                    <a:path w="13" h="1">
                      <a:moveTo>
                        <a:pt x="0" y="0"/>
                      </a:moveTo>
                      <a:cubicBezTo>
                        <a:pt x="1" y="1"/>
                        <a:pt x="3" y="1"/>
                        <a:pt x="4" y="1"/>
                      </a:cubicBezTo>
                      <a:cubicBezTo>
                        <a:pt x="9" y="1"/>
                        <a:pt x="9" y="1"/>
                        <a:pt x="9" y="1"/>
                      </a:cubicBezTo>
                      <a:cubicBezTo>
                        <a:pt x="10" y="1"/>
                        <a:pt x="12" y="1"/>
                        <a:pt x="13" y="0"/>
                      </a:cubicBezTo>
                    </a:path>
                  </a:pathLst>
                </a:custGeom>
                <a:noFill/>
                <a:ln w="6350" cap="flat">
                  <a:solidFill>
                    <a:srgbClr val="C2976E"/>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9" name="Rectangle 151"/>
                <p:cNvSpPr>
                  <a:spLocks noChangeArrowheads="1"/>
                </p:cNvSpPr>
                <p:nvPr/>
              </p:nvSpPr>
              <p:spPr bwMode="auto">
                <a:xfrm>
                  <a:off x="-2220769" y="3563940"/>
                  <a:ext cx="19050" cy="23812"/>
                </a:xfrm>
                <a:prstGeom prst="rect">
                  <a:avLst/>
                </a:prstGeom>
                <a:solidFill>
                  <a:srgbClr val="FFC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3" name="Oval 118"/>
              <p:cNvSpPr>
                <a:spLocks noChangeArrowheads="1"/>
              </p:cNvSpPr>
              <p:nvPr/>
            </p:nvSpPr>
            <p:spPr bwMode="auto">
              <a:xfrm>
                <a:off x="1123591" y="1731784"/>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8" name="TextBox 107"/>
            <p:cNvSpPr txBox="1"/>
            <p:nvPr/>
          </p:nvSpPr>
          <p:spPr>
            <a:xfrm>
              <a:off x="1506876" y="2736982"/>
              <a:ext cx="7890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chemeClr val="bg1"/>
                  </a:solidFill>
                </a:rPr>
                <a:t>Tenant 2</a:t>
              </a:r>
            </a:p>
          </p:txBody>
        </p:sp>
      </p:grpSp>
      <p:grpSp>
        <p:nvGrpSpPr>
          <p:cNvPr id="113" name="Group 112"/>
          <p:cNvGrpSpPr/>
          <p:nvPr/>
        </p:nvGrpSpPr>
        <p:grpSpPr>
          <a:xfrm>
            <a:off x="2570029" y="1485296"/>
            <a:ext cx="796552" cy="1155693"/>
            <a:chOff x="2491036" y="1775188"/>
            <a:chExt cx="796552" cy="1155693"/>
          </a:xfrm>
        </p:grpSpPr>
        <p:grpSp>
          <p:nvGrpSpPr>
            <p:cNvPr id="31" name="Group 30"/>
            <p:cNvGrpSpPr/>
            <p:nvPr/>
          </p:nvGrpSpPr>
          <p:grpSpPr>
            <a:xfrm>
              <a:off x="2491036" y="1775188"/>
              <a:ext cx="796552" cy="796551"/>
              <a:chOff x="1817306" y="1487005"/>
              <a:chExt cx="710490" cy="710489"/>
            </a:xfrm>
          </p:grpSpPr>
          <p:grpSp>
            <p:nvGrpSpPr>
              <p:cNvPr id="32" name="Group 31"/>
              <p:cNvGrpSpPr/>
              <p:nvPr/>
            </p:nvGrpSpPr>
            <p:grpSpPr>
              <a:xfrm>
                <a:off x="1817306" y="1487005"/>
                <a:ext cx="710490" cy="706666"/>
                <a:chOff x="-1700069" y="274640"/>
                <a:chExt cx="565150" cy="562109"/>
              </a:xfrm>
            </p:grpSpPr>
            <p:sp>
              <p:nvSpPr>
                <p:cNvPr id="34" name="Oval 156"/>
                <p:cNvSpPr>
                  <a:spLocks noChangeArrowheads="1"/>
                </p:cNvSpPr>
                <p:nvPr/>
              </p:nvSpPr>
              <p:spPr bwMode="auto">
                <a:xfrm>
                  <a:off x="-1700069" y="274640"/>
                  <a:ext cx="565150" cy="560387"/>
                </a:xfrm>
                <a:prstGeom prst="ellipse">
                  <a:avLst/>
                </a:pr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5" name="Rectangle 157"/>
                <p:cNvSpPr>
                  <a:spLocks noChangeArrowheads="1"/>
                </p:cNvSpPr>
                <p:nvPr/>
              </p:nvSpPr>
              <p:spPr bwMode="auto">
                <a:xfrm>
                  <a:off x="-1519094" y="579440"/>
                  <a:ext cx="200025" cy="120650"/>
                </a:xfrm>
                <a:prstGeom prst="rect">
                  <a:avLst/>
                </a:prstGeom>
                <a:solidFill>
                  <a:srgbClr val="673F2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6" name="Rectangle 158"/>
                <p:cNvSpPr>
                  <a:spLocks noChangeArrowheads="1"/>
                </p:cNvSpPr>
                <p:nvPr/>
              </p:nvSpPr>
              <p:spPr bwMode="auto">
                <a:xfrm>
                  <a:off x="-1496869" y="623890"/>
                  <a:ext cx="158750" cy="52387"/>
                </a:xfrm>
                <a:prstGeom prst="rect">
                  <a:avLst/>
                </a:prstGeom>
                <a:solidFill>
                  <a:srgbClr val="D2D3D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7" name="Freeform 159"/>
                <p:cNvSpPr>
                  <a:spLocks/>
                </p:cNvSpPr>
                <p:nvPr/>
              </p:nvSpPr>
              <p:spPr bwMode="auto">
                <a:xfrm>
                  <a:off x="-1538144" y="466728"/>
                  <a:ext cx="241300" cy="49212"/>
                </a:xfrm>
                <a:custGeom>
                  <a:avLst/>
                  <a:gdLst>
                    <a:gd name="T0" fmla="*/ 61 w 64"/>
                    <a:gd name="T1" fmla="*/ 0 h 13"/>
                    <a:gd name="T2" fmla="*/ 3 w 64"/>
                    <a:gd name="T3" fmla="*/ 0 h 13"/>
                    <a:gd name="T4" fmla="*/ 0 w 64"/>
                    <a:gd name="T5" fmla="*/ 3 h 13"/>
                    <a:gd name="T6" fmla="*/ 0 w 64"/>
                    <a:gd name="T7" fmla="*/ 10 h 13"/>
                    <a:gd name="T8" fmla="*/ 3 w 64"/>
                    <a:gd name="T9" fmla="*/ 13 h 13"/>
                    <a:gd name="T10" fmla="*/ 61 w 64"/>
                    <a:gd name="T11" fmla="*/ 13 h 13"/>
                    <a:gd name="T12" fmla="*/ 64 w 64"/>
                    <a:gd name="T13" fmla="*/ 10 h 13"/>
                    <a:gd name="T14" fmla="*/ 64 w 64"/>
                    <a:gd name="T15" fmla="*/ 3 h 13"/>
                    <a:gd name="T16" fmla="*/ 61 w 64"/>
                    <a:gd name="T17"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13">
                      <a:moveTo>
                        <a:pt x="61" y="0"/>
                      </a:moveTo>
                      <a:cubicBezTo>
                        <a:pt x="61" y="0"/>
                        <a:pt x="61" y="0"/>
                        <a:pt x="3" y="0"/>
                      </a:cubicBezTo>
                      <a:cubicBezTo>
                        <a:pt x="1" y="0"/>
                        <a:pt x="0" y="1"/>
                        <a:pt x="0" y="3"/>
                      </a:cubicBezTo>
                      <a:cubicBezTo>
                        <a:pt x="0" y="3"/>
                        <a:pt x="0" y="3"/>
                        <a:pt x="0" y="10"/>
                      </a:cubicBezTo>
                      <a:cubicBezTo>
                        <a:pt x="0" y="12"/>
                        <a:pt x="1" y="13"/>
                        <a:pt x="3" y="13"/>
                      </a:cubicBezTo>
                      <a:cubicBezTo>
                        <a:pt x="3" y="13"/>
                        <a:pt x="3" y="13"/>
                        <a:pt x="61" y="13"/>
                      </a:cubicBezTo>
                      <a:cubicBezTo>
                        <a:pt x="63" y="13"/>
                        <a:pt x="64" y="12"/>
                        <a:pt x="64" y="10"/>
                      </a:cubicBezTo>
                      <a:cubicBezTo>
                        <a:pt x="64" y="3"/>
                        <a:pt x="64" y="3"/>
                        <a:pt x="64" y="3"/>
                      </a:cubicBezTo>
                      <a:cubicBezTo>
                        <a:pt x="64" y="1"/>
                        <a:pt x="63" y="0"/>
                        <a:pt x="61" y="0"/>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60"/>
                <p:cNvSpPr>
                  <a:spLocks/>
                </p:cNvSpPr>
                <p:nvPr/>
              </p:nvSpPr>
              <p:spPr bwMode="auto">
                <a:xfrm>
                  <a:off x="-1541319" y="650878"/>
                  <a:ext cx="244475" cy="184150"/>
                </a:xfrm>
                <a:custGeom>
                  <a:avLst/>
                  <a:gdLst>
                    <a:gd name="T0" fmla="*/ 0 w 65"/>
                    <a:gd name="T1" fmla="*/ 0 h 49"/>
                    <a:gd name="T2" fmla="*/ 0 w 65"/>
                    <a:gd name="T3" fmla="*/ 42 h 49"/>
                    <a:gd name="T4" fmla="*/ 33 w 65"/>
                    <a:gd name="T5" fmla="*/ 49 h 49"/>
                    <a:gd name="T6" fmla="*/ 65 w 65"/>
                    <a:gd name="T7" fmla="*/ 42 h 49"/>
                    <a:gd name="T8" fmla="*/ 65 w 65"/>
                    <a:gd name="T9" fmla="*/ 0 h 49"/>
                    <a:gd name="T10" fmla="*/ 0 w 65"/>
                    <a:gd name="T11" fmla="*/ 0 h 49"/>
                  </a:gdLst>
                  <a:ahLst/>
                  <a:cxnLst>
                    <a:cxn ang="0">
                      <a:pos x="T0" y="T1"/>
                    </a:cxn>
                    <a:cxn ang="0">
                      <a:pos x="T2" y="T3"/>
                    </a:cxn>
                    <a:cxn ang="0">
                      <a:pos x="T4" y="T5"/>
                    </a:cxn>
                    <a:cxn ang="0">
                      <a:pos x="T6" y="T7"/>
                    </a:cxn>
                    <a:cxn ang="0">
                      <a:pos x="T8" y="T9"/>
                    </a:cxn>
                    <a:cxn ang="0">
                      <a:pos x="T10" y="T11"/>
                    </a:cxn>
                  </a:cxnLst>
                  <a:rect l="0" t="0" r="r" b="b"/>
                  <a:pathLst>
                    <a:path w="65" h="49">
                      <a:moveTo>
                        <a:pt x="0" y="0"/>
                      </a:moveTo>
                      <a:cubicBezTo>
                        <a:pt x="0" y="42"/>
                        <a:pt x="0" y="42"/>
                        <a:pt x="0" y="42"/>
                      </a:cubicBezTo>
                      <a:cubicBezTo>
                        <a:pt x="10" y="47"/>
                        <a:pt x="21" y="49"/>
                        <a:pt x="33" y="49"/>
                      </a:cubicBezTo>
                      <a:cubicBezTo>
                        <a:pt x="45" y="49"/>
                        <a:pt x="55" y="47"/>
                        <a:pt x="65" y="42"/>
                      </a:cubicBezTo>
                      <a:cubicBezTo>
                        <a:pt x="65" y="0"/>
                        <a:pt x="65" y="0"/>
                        <a:pt x="65" y="0"/>
                      </a:cubicBezTo>
                      <a:lnTo>
                        <a:pt x="0" y="0"/>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9" name="Freeform 161"/>
                <p:cNvSpPr>
                  <a:spLocks/>
                </p:cNvSpPr>
                <p:nvPr/>
              </p:nvSpPr>
              <p:spPr bwMode="auto">
                <a:xfrm>
                  <a:off x="-1458769" y="557215"/>
                  <a:ext cx="82550" cy="134937"/>
                </a:xfrm>
                <a:custGeom>
                  <a:avLst/>
                  <a:gdLst>
                    <a:gd name="T0" fmla="*/ 0 w 52"/>
                    <a:gd name="T1" fmla="*/ 83 h 85"/>
                    <a:gd name="T2" fmla="*/ 26 w 52"/>
                    <a:gd name="T3" fmla="*/ 85 h 85"/>
                    <a:gd name="T4" fmla="*/ 52 w 52"/>
                    <a:gd name="T5" fmla="*/ 85 h 85"/>
                    <a:gd name="T6" fmla="*/ 52 w 52"/>
                    <a:gd name="T7" fmla="*/ 0 h 85"/>
                    <a:gd name="T8" fmla="*/ 0 w 52"/>
                    <a:gd name="T9" fmla="*/ 0 h 85"/>
                    <a:gd name="T10" fmla="*/ 0 w 52"/>
                    <a:gd name="T11" fmla="*/ 83 h 85"/>
                  </a:gdLst>
                  <a:ahLst/>
                  <a:cxnLst>
                    <a:cxn ang="0">
                      <a:pos x="T0" y="T1"/>
                    </a:cxn>
                    <a:cxn ang="0">
                      <a:pos x="T2" y="T3"/>
                    </a:cxn>
                    <a:cxn ang="0">
                      <a:pos x="T4" y="T5"/>
                    </a:cxn>
                    <a:cxn ang="0">
                      <a:pos x="T6" y="T7"/>
                    </a:cxn>
                    <a:cxn ang="0">
                      <a:pos x="T8" y="T9"/>
                    </a:cxn>
                    <a:cxn ang="0">
                      <a:pos x="T10" y="T11"/>
                    </a:cxn>
                  </a:cxnLst>
                  <a:rect l="0" t="0" r="r" b="b"/>
                  <a:pathLst>
                    <a:path w="52" h="85">
                      <a:moveTo>
                        <a:pt x="0" y="83"/>
                      </a:moveTo>
                      <a:lnTo>
                        <a:pt x="26" y="85"/>
                      </a:lnTo>
                      <a:lnTo>
                        <a:pt x="52" y="85"/>
                      </a:lnTo>
                      <a:lnTo>
                        <a:pt x="52" y="0"/>
                      </a:lnTo>
                      <a:lnTo>
                        <a:pt x="0" y="0"/>
                      </a:lnTo>
                      <a:lnTo>
                        <a:pt x="0" y="83"/>
                      </a:ln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0" name="Freeform 162"/>
                <p:cNvSpPr>
                  <a:spLocks/>
                </p:cNvSpPr>
                <p:nvPr/>
              </p:nvSpPr>
              <p:spPr bwMode="auto">
                <a:xfrm>
                  <a:off x="-1458769" y="557215"/>
                  <a:ext cx="82550" cy="71437"/>
                </a:xfrm>
                <a:custGeom>
                  <a:avLst/>
                  <a:gdLst>
                    <a:gd name="T0" fmla="*/ 0 w 22"/>
                    <a:gd name="T1" fmla="*/ 18 h 19"/>
                    <a:gd name="T2" fmla="*/ 11 w 22"/>
                    <a:gd name="T3" fmla="*/ 19 h 19"/>
                    <a:gd name="T4" fmla="*/ 22 w 22"/>
                    <a:gd name="T5" fmla="*/ 18 h 19"/>
                    <a:gd name="T6" fmla="*/ 22 w 22"/>
                    <a:gd name="T7" fmla="*/ 0 h 19"/>
                    <a:gd name="T8" fmla="*/ 0 w 22"/>
                    <a:gd name="T9" fmla="*/ 0 h 19"/>
                    <a:gd name="T10" fmla="*/ 0 w 22"/>
                    <a:gd name="T11" fmla="*/ 18 h 19"/>
                  </a:gdLst>
                  <a:ahLst/>
                  <a:cxnLst>
                    <a:cxn ang="0">
                      <a:pos x="T0" y="T1"/>
                    </a:cxn>
                    <a:cxn ang="0">
                      <a:pos x="T2" y="T3"/>
                    </a:cxn>
                    <a:cxn ang="0">
                      <a:pos x="T4" y="T5"/>
                    </a:cxn>
                    <a:cxn ang="0">
                      <a:pos x="T6" y="T7"/>
                    </a:cxn>
                    <a:cxn ang="0">
                      <a:pos x="T8" y="T9"/>
                    </a:cxn>
                    <a:cxn ang="0">
                      <a:pos x="T10" y="T11"/>
                    </a:cxn>
                  </a:cxnLst>
                  <a:rect l="0" t="0" r="r" b="b"/>
                  <a:pathLst>
                    <a:path w="22" h="19">
                      <a:moveTo>
                        <a:pt x="0" y="18"/>
                      </a:moveTo>
                      <a:cubicBezTo>
                        <a:pt x="3" y="19"/>
                        <a:pt x="7" y="19"/>
                        <a:pt x="11" y="19"/>
                      </a:cubicBezTo>
                      <a:cubicBezTo>
                        <a:pt x="15" y="19"/>
                        <a:pt x="18" y="19"/>
                        <a:pt x="22" y="18"/>
                      </a:cubicBezTo>
                      <a:cubicBezTo>
                        <a:pt x="22" y="0"/>
                        <a:pt x="22" y="0"/>
                        <a:pt x="22" y="0"/>
                      </a:cubicBezTo>
                      <a:cubicBezTo>
                        <a:pt x="0" y="0"/>
                        <a:pt x="0" y="0"/>
                        <a:pt x="0" y="0"/>
                      </a:cubicBezTo>
                      <a:lnTo>
                        <a:pt x="0" y="18"/>
                      </a:ln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1" name="Freeform 163"/>
                <p:cNvSpPr>
                  <a:spLocks/>
                </p:cNvSpPr>
                <p:nvPr/>
              </p:nvSpPr>
              <p:spPr bwMode="auto">
                <a:xfrm>
                  <a:off x="-1519094" y="425453"/>
                  <a:ext cx="200025" cy="187325"/>
                </a:xfrm>
                <a:custGeom>
                  <a:avLst/>
                  <a:gdLst>
                    <a:gd name="T0" fmla="*/ 0 w 53"/>
                    <a:gd name="T1" fmla="*/ 41 h 50"/>
                    <a:gd name="T2" fmla="*/ 27 w 53"/>
                    <a:gd name="T3" fmla="*/ 50 h 50"/>
                    <a:gd name="T4" fmla="*/ 53 w 53"/>
                    <a:gd name="T5" fmla="*/ 41 h 50"/>
                    <a:gd name="T6" fmla="*/ 53 w 53"/>
                    <a:gd name="T7" fmla="*/ 0 h 50"/>
                    <a:gd name="T8" fmla="*/ 0 w 53"/>
                    <a:gd name="T9" fmla="*/ 0 h 50"/>
                    <a:gd name="T10" fmla="*/ 0 w 53"/>
                    <a:gd name="T11" fmla="*/ 41 h 50"/>
                  </a:gdLst>
                  <a:ahLst/>
                  <a:cxnLst>
                    <a:cxn ang="0">
                      <a:pos x="T0" y="T1"/>
                    </a:cxn>
                    <a:cxn ang="0">
                      <a:pos x="T2" y="T3"/>
                    </a:cxn>
                    <a:cxn ang="0">
                      <a:pos x="T4" y="T5"/>
                    </a:cxn>
                    <a:cxn ang="0">
                      <a:pos x="T6" y="T7"/>
                    </a:cxn>
                    <a:cxn ang="0">
                      <a:pos x="T8" y="T9"/>
                    </a:cxn>
                    <a:cxn ang="0">
                      <a:pos x="T10" y="T11"/>
                    </a:cxn>
                  </a:cxnLst>
                  <a:rect l="0" t="0" r="r" b="b"/>
                  <a:pathLst>
                    <a:path w="53" h="50">
                      <a:moveTo>
                        <a:pt x="0" y="41"/>
                      </a:moveTo>
                      <a:cubicBezTo>
                        <a:pt x="8" y="47"/>
                        <a:pt x="17" y="50"/>
                        <a:pt x="27" y="50"/>
                      </a:cubicBezTo>
                      <a:cubicBezTo>
                        <a:pt x="37" y="50"/>
                        <a:pt x="46" y="47"/>
                        <a:pt x="53" y="41"/>
                      </a:cubicBezTo>
                      <a:cubicBezTo>
                        <a:pt x="53" y="0"/>
                        <a:pt x="53" y="0"/>
                        <a:pt x="53" y="0"/>
                      </a:cubicBezTo>
                      <a:cubicBezTo>
                        <a:pt x="0" y="0"/>
                        <a:pt x="0" y="0"/>
                        <a:pt x="0" y="0"/>
                      </a:cubicBezTo>
                      <a:cubicBezTo>
                        <a:pt x="0" y="41"/>
                        <a:pt x="0" y="41"/>
                        <a:pt x="0" y="41"/>
                      </a:cubicBezTo>
                      <a:close/>
                    </a:path>
                  </a:pathLst>
                </a:custGeom>
                <a:solidFill>
                  <a:srgbClr val="E2BE9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Freeform 164"/>
                <p:cNvSpPr>
                  <a:spLocks/>
                </p:cNvSpPr>
                <p:nvPr/>
              </p:nvSpPr>
              <p:spPr bwMode="auto">
                <a:xfrm>
                  <a:off x="-1519094" y="330203"/>
                  <a:ext cx="142875" cy="150812"/>
                </a:xfrm>
                <a:custGeom>
                  <a:avLst/>
                  <a:gdLst>
                    <a:gd name="T0" fmla="*/ 0 w 38"/>
                    <a:gd name="T1" fmla="*/ 27 h 40"/>
                    <a:gd name="T2" fmla="*/ 0 w 38"/>
                    <a:gd name="T3" fmla="*/ 40 h 40"/>
                    <a:gd name="T4" fmla="*/ 38 w 38"/>
                    <a:gd name="T5" fmla="*/ 2 h 40"/>
                    <a:gd name="T6" fmla="*/ 27 w 38"/>
                    <a:gd name="T7" fmla="*/ 0 h 40"/>
                    <a:gd name="T8" fmla="*/ 0 w 38"/>
                    <a:gd name="T9" fmla="*/ 27 h 40"/>
                  </a:gdLst>
                  <a:ahLst/>
                  <a:cxnLst>
                    <a:cxn ang="0">
                      <a:pos x="T0" y="T1"/>
                    </a:cxn>
                    <a:cxn ang="0">
                      <a:pos x="T2" y="T3"/>
                    </a:cxn>
                    <a:cxn ang="0">
                      <a:pos x="T4" y="T5"/>
                    </a:cxn>
                    <a:cxn ang="0">
                      <a:pos x="T6" y="T7"/>
                    </a:cxn>
                    <a:cxn ang="0">
                      <a:pos x="T8" y="T9"/>
                    </a:cxn>
                  </a:cxnLst>
                  <a:rect l="0" t="0" r="r" b="b"/>
                  <a:pathLst>
                    <a:path w="38" h="40">
                      <a:moveTo>
                        <a:pt x="0" y="27"/>
                      </a:moveTo>
                      <a:cubicBezTo>
                        <a:pt x="0" y="40"/>
                        <a:pt x="0" y="40"/>
                        <a:pt x="0" y="40"/>
                      </a:cubicBezTo>
                      <a:cubicBezTo>
                        <a:pt x="20" y="37"/>
                        <a:pt x="36" y="22"/>
                        <a:pt x="38" y="2"/>
                      </a:cubicBezTo>
                      <a:cubicBezTo>
                        <a:pt x="35" y="1"/>
                        <a:pt x="31" y="0"/>
                        <a:pt x="27" y="0"/>
                      </a:cubicBezTo>
                      <a:cubicBezTo>
                        <a:pt x="12" y="0"/>
                        <a:pt x="0" y="12"/>
                        <a:pt x="0" y="27"/>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Freeform 165"/>
                <p:cNvSpPr>
                  <a:spLocks/>
                </p:cNvSpPr>
                <p:nvPr/>
              </p:nvSpPr>
              <p:spPr bwMode="auto">
                <a:xfrm>
                  <a:off x="-1458769" y="330203"/>
                  <a:ext cx="139700" cy="150812"/>
                </a:xfrm>
                <a:custGeom>
                  <a:avLst/>
                  <a:gdLst>
                    <a:gd name="T0" fmla="*/ 11 w 37"/>
                    <a:gd name="T1" fmla="*/ 0 h 40"/>
                    <a:gd name="T2" fmla="*/ 0 w 37"/>
                    <a:gd name="T3" fmla="*/ 2 h 40"/>
                    <a:gd name="T4" fmla="*/ 37 w 37"/>
                    <a:gd name="T5" fmla="*/ 40 h 40"/>
                    <a:gd name="T6" fmla="*/ 37 w 37"/>
                    <a:gd name="T7" fmla="*/ 27 h 40"/>
                    <a:gd name="T8" fmla="*/ 11 w 37"/>
                    <a:gd name="T9" fmla="*/ 0 h 40"/>
                  </a:gdLst>
                  <a:ahLst/>
                  <a:cxnLst>
                    <a:cxn ang="0">
                      <a:pos x="T0" y="T1"/>
                    </a:cxn>
                    <a:cxn ang="0">
                      <a:pos x="T2" y="T3"/>
                    </a:cxn>
                    <a:cxn ang="0">
                      <a:pos x="T4" y="T5"/>
                    </a:cxn>
                    <a:cxn ang="0">
                      <a:pos x="T6" y="T7"/>
                    </a:cxn>
                    <a:cxn ang="0">
                      <a:pos x="T8" y="T9"/>
                    </a:cxn>
                  </a:cxnLst>
                  <a:rect l="0" t="0" r="r" b="b"/>
                  <a:pathLst>
                    <a:path w="37" h="40">
                      <a:moveTo>
                        <a:pt x="11" y="0"/>
                      </a:moveTo>
                      <a:cubicBezTo>
                        <a:pt x="7" y="0"/>
                        <a:pt x="3" y="1"/>
                        <a:pt x="0" y="2"/>
                      </a:cubicBezTo>
                      <a:cubicBezTo>
                        <a:pt x="2" y="22"/>
                        <a:pt x="18" y="37"/>
                        <a:pt x="37" y="40"/>
                      </a:cubicBezTo>
                      <a:cubicBezTo>
                        <a:pt x="37" y="40"/>
                        <a:pt x="37" y="40"/>
                        <a:pt x="37" y="27"/>
                      </a:cubicBezTo>
                      <a:cubicBezTo>
                        <a:pt x="37" y="12"/>
                        <a:pt x="25" y="0"/>
                        <a:pt x="11" y="0"/>
                      </a:cubicBezTo>
                      <a:close/>
                    </a:path>
                  </a:pathLst>
                </a:custGeom>
                <a:solidFill>
                  <a:srgbClr val="89543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4" name="Freeform 166"/>
                <p:cNvSpPr>
                  <a:spLocks/>
                </p:cNvSpPr>
                <p:nvPr/>
              </p:nvSpPr>
              <p:spPr bwMode="auto">
                <a:xfrm>
                  <a:off x="-1647681" y="652599"/>
                  <a:ext cx="455613" cy="184150"/>
                </a:xfrm>
                <a:custGeom>
                  <a:avLst/>
                  <a:gdLst>
                    <a:gd name="T0" fmla="*/ 61 w 121"/>
                    <a:gd name="T1" fmla="*/ 49 h 49"/>
                    <a:gd name="T2" fmla="*/ 121 w 121"/>
                    <a:gd name="T3" fmla="*/ 20 h 49"/>
                    <a:gd name="T4" fmla="*/ 96 w 121"/>
                    <a:gd name="T5" fmla="*/ 0 h 49"/>
                    <a:gd name="T6" fmla="*/ 81 w 121"/>
                    <a:gd name="T7" fmla="*/ 0 h 49"/>
                    <a:gd name="T8" fmla="*/ 61 w 121"/>
                    <a:gd name="T9" fmla="*/ 46 h 49"/>
                    <a:gd name="T10" fmla="*/ 40 w 121"/>
                    <a:gd name="T11" fmla="*/ 0 h 49"/>
                    <a:gd name="T12" fmla="*/ 25 w 121"/>
                    <a:gd name="T13" fmla="*/ 0 h 49"/>
                    <a:gd name="T14" fmla="*/ 0 w 121"/>
                    <a:gd name="T15" fmla="*/ 18 h 49"/>
                    <a:gd name="T16" fmla="*/ 61 w 121"/>
                    <a:gd name="T17"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1" h="49">
                      <a:moveTo>
                        <a:pt x="61" y="49"/>
                      </a:moveTo>
                      <a:cubicBezTo>
                        <a:pt x="86" y="49"/>
                        <a:pt x="107" y="38"/>
                        <a:pt x="121" y="20"/>
                      </a:cubicBezTo>
                      <a:cubicBezTo>
                        <a:pt x="118" y="9"/>
                        <a:pt x="108" y="0"/>
                        <a:pt x="96" y="0"/>
                      </a:cubicBezTo>
                      <a:cubicBezTo>
                        <a:pt x="81" y="0"/>
                        <a:pt x="81" y="0"/>
                        <a:pt x="81" y="0"/>
                      </a:cubicBezTo>
                      <a:cubicBezTo>
                        <a:pt x="61" y="46"/>
                        <a:pt x="61" y="46"/>
                        <a:pt x="61" y="46"/>
                      </a:cubicBezTo>
                      <a:cubicBezTo>
                        <a:pt x="61" y="46"/>
                        <a:pt x="46" y="14"/>
                        <a:pt x="40" y="0"/>
                      </a:cubicBezTo>
                      <a:cubicBezTo>
                        <a:pt x="25" y="0"/>
                        <a:pt x="25" y="0"/>
                        <a:pt x="25" y="0"/>
                      </a:cubicBezTo>
                      <a:cubicBezTo>
                        <a:pt x="14" y="0"/>
                        <a:pt x="4" y="8"/>
                        <a:pt x="0" y="18"/>
                      </a:cubicBezTo>
                      <a:cubicBezTo>
                        <a:pt x="14" y="37"/>
                        <a:pt x="36" y="49"/>
                        <a:pt x="61" y="49"/>
                      </a:cubicBezTo>
                      <a:close/>
                    </a:path>
                  </a:pathLst>
                </a:custGeom>
                <a:solidFill>
                  <a:srgbClr val="17244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5" name="Freeform 167"/>
                <p:cNvSpPr>
                  <a:spLocks/>
                </p:cNvSpPr>
                <p:nvPr/>
              </p:nvSpPr>
              <p:spPr bwMode="auto">
                <a:xfrm>
                  <a:off x="-1571481" y="623890"/>
                  <a:ext cx="153988" cy="200025"/>
                </a:xfrm>
                <a:custGeom>
                  <a:avLst/>
                  <a:gdLst>
                    <a:gd name="T0" fmla="*/ 0 w 97"/>
                    <a:gd name="T1" fmla="*/ 19 h 126"/>
                    <a:gd name="T2" fmla="*/ 23 w 97"/>
                    <a:gd name="T3" fmla="*/ 48 h 126"/>
                    <a:gd name="T4" fmla="*/ 54 w 97"/>
                    <a:gd name="T5" fmla="*/ 48 h 126"/>
                    <a:gd name="T6" fmla="*/ 38 w 97"/>
                    <a:gd name="T7" fmla="*/ 59 h 126"/>
                    <a:gd name="T8" fmla="*/ 97 w 97"/>
                    <a:gd name="T9" fmla="*/ 126 h 126"/>
                    <a:gd name="T10" fmla="*/ 47 w 97"/>
                    <a:gd name="T11" fmla="*/ 0 h 126"/>
                    <a:gd name="T12" fmla="*/ 0 w 97"/>
                    <a:gd name="T13" fmla="*/ 19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9"/>
                      </a:moveTo>
                      <a:lnTo>
                        <a:pt x="23" y="48"/>
                      </a:lnTo>
                      <a:lnTo>
                        <a:pt x="54" y="48"/>
                      </a:lnTo>
                      <a:lnTo>
                        <a:pt x="38" y="59"/>
                      </a:lnTo>
                      <a:lnTo>
                        <a:pt x="97" y="126"/>
                      </a:lnTo>
                      <a:lnTo>
                        <a:pt x="47" y="0"/>
                      </a:lnTo>
                      <a:lnTo>
                        <a:pt x="0" y="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6" name="Freeform 168"/>
                <p:cNvSpPr>
                  <a:spLocks/>
                </p:cNvSpPr>
                <p:nvPr/>
              </p:nvSpPr>
              <p:spPr bwMode="auto">
                <a:xfrm>
                  <a:off x="-1417494" y="623890"/>
                  <a:ext cx="153988" cy="200025"/>
                </a:xfrm>
                <a:custGeom>
                  <a:avLst/>
                  <a:gdLst>
                    <a:gd name="T0" fmla="*/ 0 w 97"/>
                    <a:gd name="T1" fmla="*/ 126 h 126"/>
                    <a:gd name="T2" fmla="*/ 59 w 97"/>
                    <a:gd name="T3" fmla="*/ 59 h 126"/>
                    <a:gd name="T4" fmla="*/ 43 w 97"/>
                    <a:gd name="T5" fmla="*/ 48 h 126"/>
                    <a:gd name="T6" fmla="*/ 71 w 97"/>
                    <a:gd name="T7" fmla="*/ 48 h 126"/>
                    <a:gd name="T8" fmla="*/ 97 w 97"/>
                    <a:gd name="T9" fmla="*/ 19 h 126"/>
                    <a:gd name="T10" fmla="*/ 50 w 97"/>
                    <a:gd name="T11" fmla="*/ 0 h 126"/>
                    <a:gd name="T12" fmla="*/ 0 w 97"/>
                    <a:gd name="T13" fmla="*/ 126 h 126"/>
                  </a:gdLst>
                  <a:ahLst/>
                  <a:cxnLst>
                    <a:cxn ang="0">
                      <a:pos x="T0" y="T1"/>
                    </a:cxn>
                    <a:cxn ang="0">
                      <a:pos x="T2" y="T3"/>
                    </a:cxn>
                    <a:cxn ang="0">
                      <a:pos x="T4" y="T5"/>
                    </a:cxn>
                    <a:cxn ang="0">
                      <a:pos x="T6" y="T7"/>
                    </a:cxn>
                    <a:cxn ang="0">
                      <a:pos x="T8" y="T9"/>
                    </a:cxn>
                    <a:cxn ang="0">
                      <a:pos x="T10" y="T11"/>
                    </a:cxn>
                    <a:cxn ang="0">
                      <a:pos x="T12" y="T13"/>
                    </a:cxn>
                  </a:cxnLst>
                  <a:rect l="0" t="0" r="r" b="b"/>
                  <a:pathLst>
                    <a:path w="97" h="126">
                      <a:moveTo>
                        <a:pt x="0" y="126"/>
                      </a:moveTo>
                      <a:lnTo>
                        <a:pt x="59" y="59"/>
                      </a:lnTo>
                      <a:lnTo>
                        <a:pt x="43" y="48"/>
                      </a:lnTo>
                      <a:lnTo>
                        <a:pt x="71" y="48"/>
                      </a:lnTo>
                      <a:lnTo>
                        <a:pt x="97" y="19"/>
                      </a:lnTo>
                      <a:lnTo>
                        <a:pt x="50" y="0"/>
                      </a:lnTo>
                      <a:lnTo>
                        <a:pt x="0" y="12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7" name="Oval 169"/>
                <p:cNvSpPr>
                  <a:spLocks noChangeArrowheads="1"/>
                </p:cNvSpPr>
                <p:nvPr/>
              </p:nvSpPr>
              <p:spPr bwMode="auto">
                <a:xfrm>
                  <a:off x="-1534969" y="508003"/>
                  <a:ext cx="12700"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8" name="Oval 170"/>
                <p:cNvSpPr>
                  <a:spLocks noChangeArrowheads="1"/>
                </p:cNvSpPr>
                <p:nvPr/>
              </p:nvSpPr>
              <p:spPr bwMode="auto">
                <a:xfrm>
                  <a:off x="-1315894" y="508003"/>
                  <a:ext cx="15875" cy="14287"/>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9" name="Oval 171"/>
                <p:cNvSpPr>
                  <a:spLocks noChangeArrowheads="1"/>
                </p:cNvSpPr>
                <p:nvPr/>
              </p:nvSpPr>
              <p:spPr bwMode="auto">
                <a:xfrm>
                  <a:off x="-1376219"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0" name="Oval 172"/>
                <p:cNvSpPr>
                  <a:spLocks noChangeArrowheads="1"/>
                </p:cNvSpPr>
                <p:nvPr/>
              </p:nvSpPr>
              <p:spPr bwMode="auto">
                <a:xfrm>
                  <a:off x="-1353994"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1" name="Oval 173"/>
                <p:cNvSpPr>
                  <a:spLocks noChangeArrowheads="1"/>
                </p:cNvSpPr>
                <p:nvPr/>
              </p:nvSpPr>
              <p:spPr bwMode="auto">
                <a:xfrm>
                  <a:off x="-1365106" y="538165"/>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2" name="Oval 174"/>
                <p:cNvSpPr>
                  <a:spLocks noChangeArrowheads="1"/>
                </p:cNvSpPr>
                <p:nvPr/>
              </p:nvSpPr>
              <p:spPr bwMode="auto">
                <a:xfrm>
                  <a:off x="-1492106" y="515940"/>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3" name="Oval 175"/>
                <p:cNvSpPr>
                  <a:spLocks noChangeArrowheads="1"/>
                </p:cNvSpPr>
                <p:nvPr/>
              </p:nvSpPr>
              <p:spPr bwMode="auto">
                <a:xfrm>
                  <a:off x="-1469881" y="515940"/>
                  <a:ext cx="7938"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4" name="Oval 176"/>
                <p:cNvSpPr>
                  <a:spLocks noChangeArrowheads="1"/>
                </p:cNvSpPr>
                <p:nvPr/>
              </p:nvSpPr>
              <p:spPr bwMode="auto">
                <a:xfrm>
                  <a:off x="-1480994" y="538165"/>
                  <a:ext cx="6350" cy="6350"/>
                </a:xfrm>
                <a:prstGeom prst="ellipse">
                  <a:avLst/>
                </a:prstGeom>
                <a:solidFill>
                  <a:srgbClr val="F0D6B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5" name="Oval 177"/>
                <p:cNvSpPr>
                  <a:spLocks noChangeArrowheads="1"/>
                </p:cNvSpPr>
                <p:nvPr/>
              </p:nvSpPr>
              <p:spPr bwMode="auto">
                <a:xfrm>
                  <a:off x="-1485756" y="492128"/>
                  <a:ext cx="15875"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6" name="Oval 178"/>
                <p:cNvSpPr>
                  <a:spLocks noChangeArrowheads="1"/>
                </p:cNvSpPr>
                <p:nvPr/>
              </p:nvSpPr>
              <p:spPr bwMode="auto">
                <a:xfrm>
                  <a:off x="-1368281" y="492128"/>
                  <a:ext cx="14288" cy="11112"/>
                </a:xfrm>
                <a:prstGeom prst="ellipse">
                  <a:avLst/>
                </a:pr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7" name="Freeform 179"/>
                <p:cNvSpPr>
                  <a:spLocks/>
                </p:cNvSpPr>
                <p:nvPr/>
              </p:nvSpPr>
              <p:spPr bwMode="auto">
                <a:xfrm>
                  <a:off x="-1436544" y="530228"/>
                  <a:ext cx="34925" cy="14287"/>
                </a:xfrm>
                <a:custGeom>
                  <a:avLst/>
                  <a:gdLst>
                    <a:gd name="T0" fmla="*/ 4 w 9"/>
                    <a:gd name="T1" fmla="*/ 4 h 4"/>
                    <a:gd name="T2" fmla="*/ 9 w 9"/>
                    <a:gd name="T3" fmla="*/ 0 h 4"/>
                    <a:gd name="T4" fmla="*/ 0 w 9"/>
                    <a:gd name="T5" fmla="*/ 0 h 4"/>
                    <a:gd name="T6" fmla="*/ 4 w 9"/>
                    <a:gd name="T7" fmla="*/ 4 h 4"/>
                  </a:gdLst>
                  <a:ahLst/>
                  <a:cxnLst>
                    <a:cxn ang="0">
                      <a:pos x="T0" y="T1"/>
                    </a:cxn>
                    <a:cxn ang="0">
                      <a:pos x="T2" y="T3"/>
                    </a:cxn>
                    <a:cxn ang="0">
                      <a:pos x="T4" y="T5"/>
                    </a:cxn>
                    <a:cxn ang="0">
                      <a:pos x="T6" y="T7"/>
                    </a:cxn>
                  </a:cxnLst>
                  <a:rect l="0" t="0" r="r" b="b"/>
                  <a:pathLst>
                    <a:path w="9" h="4">
                      <a:moveTo>
                        <a:pt x="4" y="4"/>
                      </a:moveTo>
                      <a:cubicBezTo>
                        <a:pt x="7" y="4"/>
                        <a:pt x="9" y="2"/>
                        <a:pt x="9" y="0"/>
                      </a:cubicBezTo>
                      <a:cubicBezTo>
                        <a:pt x="0" y="0"/>
                        <a:pt x="0" y="0"/>
                        <a:pt x="0" y="0"/>
                      </a:cubicBezTo>
                      <a:cubicBezTo>
                        <a:pt x="0" y="2"/>
                        <a:pt x="2" y="4"/>
                        <a:pt x="4" y="4"/>
                      </a:cubicBezTo>
                      <a:close/>
                    </a:path>
                  </a:pathLst>
                </a:custGeom>
                <a:solidFill>
                  <a:srgbClr val="C59A7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58" name="Freeform 180"/>
                <p:cNvSpPr>
                  <a:spLocks/>
                </p:cNvSpPr>
                <p:nvPr/>
              </p:nvSpPr>
              <p:spPr bwMode="auto">
                <a:xfrm>
                  <a:off x="-1439719" y="568328"/>
                  <a:ext cx="49213" cy="6350"/>
                </a:xfrm>
                <a:custGeom>
                  <a:avLst/>
                  <a:gdLst>
                    <a:gd name="T0" fmla="*/ 0 w 13"/>
                    <a:gd name="T1" fmla="*/ 0 h 2"/>
                    <a:gd name="T2" fmla="*/ 13 w 13"/>
                    <a:gd name="T3" fmla="*/ 0 h 2"/>
                  </a:gdLst>
                  <a:ahLst/>
                  <a:cxnLst>
                    <a:cxn ang="0">
                      <a:pos x="T0" y="T1"/>
                    </a:cxn>
                    <a:cxn ang="0">
                      <a:pos x="T2" y="T3"/>
                    </a:cxn>
                  </a:cxnLst>
                  <a:rect l="0" t="0" r="r" b="b"/>
                  <a:pathLst>
                    <a:path w="13" h="2">
                      <a:moveTo>
                        <a:pt x="0" y="0"/>
                      </a:moveTo>
                      <a:cubicBezTo>
                        <a:pt x="4" y="2"/>
                        <a:pt x="8" y="2"/>
                        <a:pt x="13" y="0"/>
                      </a:cubicBezTo>
                    </a:path>
                  </a:pathLst>
                </a:custGeom>
                <a:noFill/>
                <a:ln w="11113" cap="rnd">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sp>
            <p:nvSpPr>
              <p:cNvPr id="33" name="Oval 118"/>
              <p:cNvSpPr>
                <a:spLocks noChangeArrowheads="1"/>
              </p:cNvSpPr>
              <p:nvPr/>
            </p:nvSpPr>
            <p:spPr bwMode="auto">
              <a:xfrm>
                <a:off x="1821297" y="1487005"/>
                <a:ext cx="706499" cy="710489"/>
              </a:xfrm>
              <a:prstGeom prst="ellipse">
                <a:avLst/>
              </a:prstGeom>
              <a:noFill/>
              <a:ln w="31750">
                <a:solidFill>
                  <a:schemeClr val="bg2"/>
                </a:solidFill>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09" name="TextBox 108"/>
            <p:cNvSpPr txBox="1"/>
            <p:nvPr/>
          </p:nvSpPr>
          <p:spPr>
            <a:xfrm>
              <a:off x="2494772" y="2736982"/>
              <a:ext cx="7890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chemeClr val="bg1"/>
                  </a:solidFill>
                </a:rPr>
                <a:t>Tenant 3</a:t>
              </a:r>
            </a:p>
          </p:txBody>
        </p:sp>
      </p:grpSp>
      <p:grpSp>
        <p:nvGrpSpPr>
          <p:cNvPr id="114" name="Group 113"/>
          <p:cNvGrpSpPr/>
          <p:nvPr/>
        </p:nvGrpSpPr>
        <p:grpSpPr>
          <a:xfrm>
            <a:off x="3626344" y="1485296"/>
            <a:ext cx="806203" cy="1155693"/>
            <a:chOff x="3546998" y="1775188"/>
            <a:chExt cx="806203" cy="1155693"/>
          </a:xfrm>
        </p:grpSpPr>
        <p:grpSp>
          <p:nvGrpSpPr>
            <p:cNvPr id="94" name="Group 93"/>
            <p:cNvGrpSpPr/>
            <p:nvPr/>
          </p:nvGrpSpPr>
          <p:grpSpPr>
            <a:xfrm>
              <a:off x="3546998" y="1775188"/>
              <a:ext cx="806203" cy="809843"/>
              <a:chOff x="2925763" y="1866900"/>
              <a:chExt cx="703262" cy="706438"/>
            </a:xfrm>
          </p:grpSpPr>
          <p:grpSp>
            <p:nvGrpSpPr>
              <p:cNvPr id="3" name="Group 4"/>
              <p:cNvGrpSpPr>
                <a:grpSpLocks noChangeAspect="1"/>
              </p:cNvGrpSpPr>
              <p:nvPr/>
            </p:nvGrpSpPr>
            <p:grpSpPr bwMode="auto">
              <a:xfrm>
                <a:off x="2925763" y="1866900"/>
                <a:ext cx="703262" cy="706438"/>
                <a:chOff x="1795" y="1128"/>
                <a:chExt cx="443" cy="445"/>
              </a:xfrm>
            </p:grpSpPr>
            <p:sp>
              <p:nvSpPr>
                <p:cNvPr id="92" name="Oval 22"/>
                <p:cNvSpPr>
                  <a:spLocks noChangeArrowheads="1"/>
                </p:cNvSpPr>
                <p:nvPr/>
              </p:nvSpPr>
              <p:spPr bwMode="auto">
                <a:xfrm>
                  <a:off x="1795" y="1128"/>
                  <a:ext cx="443" cy="445"/>
                </a:xfrm>
                <a:prstGeom prst="ellipse">
                  <a:avLst/>
                </a:prstGeom>
                <a:solidFill>
                  <a:schemeClr val="tx1"/>
                </a:solidFill>
                <a:ln w="31750" cap="flat">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75" name="Freeform 5"/>
                <p:cNvSpPr>
                  <a:spLocks/>
                </p:cNvSpPr>
                <p:nvPr/>
              </p:nvSpPr>
              <p:spPr bwMode="auto">
                <a:xfrm>
                  <a:off x="2019" y="1430"/>
                  <a:ext cx="163" cy="75"/>
                </a:xfrm>
                <a:custGeom>
                  <a:avLst/>
                  <a:gdLst>
                    <a:gd name="T0" fmla="*/ 82 w 82"/>
                    <a:gd name="T1" fmla="*/ 18 h 38"/>
                    <a:gd name="T2" fmla="*/ 64 w 82"/>
                    <a:gd name="T3" fmla="*/ 0 h 38"/>
                    <a:gd name="T4" fmla="*/ 0 w 82"/>
                    <a:gd name="T5" fmla="*/ 0 h 38"/>
                    <a:gd name="T6" fmla="*/ 0 w 82"/>
                    <a:gd name="T7" fmla="*/ 38 h 38"/>
                    <a:gd name="T8" fmla="*/ 78 w 82"/>
                    <a:gd name="T9" fmla="*/ 38 h 38"/>
                    <a:gd name="T10" fmla="*/ 82 w 82"/>
                    <a:gd name="T11" fmla="*/ 33 h 38"/>
                    <a:gd name="T12" fmla="*/ 82 w 82"/>
                    <a:gd name="T13" fmla="*/ 18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82" y="18"/>
                      </a:moveTo>
                      <a:cubicBezTo>
                        <a:pt x="82" y="8"/>
                        <a:pt x="74" y="0"/>
                        <a:pt x="64" y="0"/>
                      </a:cubicBezTo>
                      <a:cubicBezTo>
                        <a:pt x="64" y="0"/>
                        <a:pt x="64" y="0"/>
                        <a:pt x="0" y="0"/>
                      </a:cubicBezTo>
                      <a:cubicBezTo>
                        <a:pt x="0" y="38"/>
                        <a:pt x="0" y="38"/>
                        <a:pt x="0" y="38"/>
                      </a:cubicBezTo>
                      <a:cubicBezTo>
                        <a:pt x="0" y="38"/>
                        <a:pt x="0" y="38"/>
                        <a:pt x="78" y="38"/>
                      </a:cubicBezTo>
                      <a:cubicBezTo>
                        <a:pt x="79" y="37"/>
                        <a:pt x="81" y="35"/>
                        <a:pt x="82" y="33"/>
                      </a:cubicBezTo>
                      <a:cubicBezTo>
                        <a:pt x="82" y="30"/>
                        <a:pt x="82" y="26"/>
                        <a:pt x="82" y="18"/>
                      </a:cubicBez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6" name="Freeform 6"/>
                <p:cNvSpPr>
                  <a:spLocks/>
                </p:cNvSpPr>
                <p:nvPr/>
              </p:nvSpPr>
              <p:spPr bwMode="auto">
                <a:xfrm>
                  <a:off x="1849" y="1430"/>
                  <a:ext cx="163" cy="75"/>
                </a:xfrm>
                <a:custGeom>
                  <a:avLst/>
                  <a:gdLst>
                    <a:gd name="T0" fmla="*/ 82 w 82"/>
                    <a:gd name="T1" fmla="*/ 0 h 38"/>
                    <a:gd name="T2" fmla="*/ 18 w 82"/>
                    <a:gd name="T3" fmla="*/ 0 h 38"/>
                    <a:gd name="T4" fmla="*/ 0 w 82"/>
                    <a:gd name="T5" fmla="*/ 18 h 38"/>
                    <a:gd name="T6" fmla="*/ 0 w 82"/>
                    <a:gd name="T7" fmla="*/ 34 h 38"/>
                    <a:gd name="T8" fmla="*/ 4 w 82"/>
                    <a:gd name="T9" fmla="*/ 38 h 38"/>
                    <a:gd name="T10" fmla="*/ 82 w 82"/>
                    <a:gd name="T11" fmla="*/ 38 h 38"/>
                    <a:gd name="T12" fmla="*/ 82 w 82"/>
                    <a:gd name="T13" fmla="*/ 0 h 38"/>
                  </a:gdLst>
                  <a:ahLst/>
                  <a:cxnLst>
                    <a:cxn ang="0">
                      <a:pos x="T0" y="T1"/>
                    </a:cxn>
                    <a:cxn ang="0">
                      <a:pos x="T2" y="T3"/>
                    </a:cxn>
                    <a:cxn ang="0">
                      <a:pos x="T4" y="T5"/>
                    </a:cxn>
                    <a:cxn ang="0">
                      <a:pos x="T6" y="T7"/>
                    </a:cxn>
                    <a:cxn ang="0">
                      <a:pos x="T8" y="T9"/>
                    </a:cxn>
                    <a:cxn ang="0">
                      <a:pos x="T10" y="T11"/>
                    </a:cxn>
                    <a:cxn ang="0">
                      <a:pos x="T12" y="T13"/>
                    </a:cxn>
                  </a:cxnLst>
                  <a:rect l="0" t="0" r="r" b="b"/>
                  <a:pathLst>
                    <a:path w="82" h="38">
                      <a:moveTo>
                        <a:pt x="82" y="0"/>
                      </a:moveTo>
                      <a:cubicBezTo>
                        <a:pt x="18" y="0"/>
                        <a:pt x="18" y="0"/>
                        <a:pt x="18" y="0"/>
                      </a:cubicBezTo>
                      <a:cubicBezTo>
                        <a:pt x="8" y="0"/>
                        <a:pt x="0" y="8"/>
                        <a:pt x="0" y="18"/>
                      </a:cubicBezTo>
                      <a:cubicBezTo>
                        <a:pt x="0" y="26"/>
                        <a:pt x="0" y="31"/>
                        <a:pt x="0" y="34"/>
                      </a:cubicBezTo>
                      <a:cubicBezTo>
                        <a:pt x="2" y="35"/>
                        <a:pt x="3" y="37"/>
                        <a:pt x="4" y="38"/>
                      </a:cubicBezTo>
                      <a:cubicBezTo>
                        <a:pt x="82" y="38"/>
                        <a:pt x="82" y="38"/>
                        <a:pt x="82" y="38"/>
                      </a:cubicBezTo>
                      <a:lnTo>
                        <a:pt x="82" y="0"/>
                      </a:ln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7" name="Freeform 7"/>
                <p:cNvSpPr>
                  <a:spLocks/>
                </p:cNvSpPr>
                <p:nvPr/>
              </p:nvSpPr>
              <p:spPr bwMode="auto">
                <a:xfrm>
                  <a:off x="1898" y="1172"/>
                  <a:ext cx="233" cy="214"/>
                </a:xfrm>
                <a:custGeom>
                  <a:avLst/>
                  <a:gdLst>
                    <a:gd name="T0" fmla="*/ 59 w 117"/>
                    <a:gd name="T1" fmla="*/ 0 h 108"/>
                    <a:gd name="T2" fmla="*/ 0 w 117"/>
                    <a:gd name="T3" fmla="*/ 60 h 108"/>
                    <a:gd name="T4" fmla="*/ 0 w 117"/>
                    <a:gd name="T5" fmla="*/ 108 h 108"/>
                    <a:gd name="T6" fmla="*/ 117 w 117"/>
                    <a:gd name="T7" fmla="*/ 108 h 108"/>
                    <a:gd name="T8" fmla="*/ 117 w 117"/>
                    <a:gd name="T9" fmla="*/ 60 h 108"/>
                    <a:gd name="T10" fmla="*/ 59 w 117"/>
                    <a:gd name="T11" fmla="*/ 0 h 108"/>
                  </a:gdLst>
                  <a:ahLst/>
                  <a:cxnLst>
                    <a:cxn ang="0">
                      <a:pos x="T0" y="T1"/>
                    </a:cxn>
                    <a:cxn ang="0">
                      <a:pos x="T2" y="T3"/>
                    </a:cxn>
                    <a:cxn ang="0">
                      <a:pos x="T4" y="T5"/>
                    </a:cxn>
                    <a:cxn ang="0">
                      <a:pos x="T6" y="T7"/>
                    </a:cxn>
                    <a:cxn ang="0">
                      <a:pos x="T8" y="T9"/>
                    </a:cxn>
                    <a:cxn ang="0">
                      <a:pos x="T10" y="T11"/>
                    </a:cxn>
                  </a:cxnLst>
                  <a:rect l="0" t="0" r="r" b="b"/>
                  <a:pathLst>
                    <a:path w="117" h="108">
                      <a:moveTo>
                        <a:pt x="59" y="0"/>
                      </a:moveTo>
                      <a:cubicBezTo>
                        <a:pt x="26" y="0"/>
                        <a:pt x="0" y="27"/>
                        <a:pt x="0" y="60"/>
                      </a:cubicBezTo>
                      <a:cubicBezTo>
                        <a:pt x="0" y="108"/>
                        <a:pt x="0" y="108"/>
                        <a:pt x="0" y="108"/>
                      </a:cubicBezTo>
                      <a:cubicBezTo>
                        <a:pt x="117" y="108"/>
                        <a:pt x="117" y="108"/>
                        <a:pt x="117" y="108"/>
                      </a:cubicBezTo>
                      <a:cubicBezTo>
                        <a:pt x="117" y="60"/>
                        <a:pt x="117" y="60"/>
                        <a:pt x="117" y="60"/>
                      </a:cubicBezTo>
                      <a:cubicBezTo>
                        <a:pt x="117" y="27"/>
                        <a:pt x="91" y="0"/>
                        <a:pt x="59"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8" name="Freeform 8"/>
                <p:cNvSpPr>
                  <a:spLocks/>
                </p:cNvSpPr>
                <p:nvPr/>
              </p:nvSpPr>
              <p:spPr bwMode="auto">
                <a:xfrm>
                  <a:off x="1922" y="1285"/>
                  <a:ext cx="185" cy="40"/>
                </a:xfrm>
                <a:custGeom>
                  <a:avLst/>
                  <a:gdLst>
                    <a:gd name="T0" fmla="*/ 89 w 93"/>
                    <a:gd name="T1" fmla="*/ 0 h 20"/>
                    <a:gd name="T2" fmla="*/ 5 w 93"/>
                    <a:gd name="T3" fmla="*/ 0 h 20"/>
                    <a:gd name="T4" fmla="*/ 0 w 93"/>
                    <a:gd name="T5" fmla="*/ 5 h 20"/>
                    <a:gd name="T6" fmla="*/ 0 w 93"/>
                    <a:gd name="T7" fmla="*/ 15 h 20"/>
                    <a:gd name="T8" fmla="*/ 5 w 93"/>
                    <a:gd name="T9" fmla="*/ 20 h 20"/>
                    <a:gd name="T10" fmla="*/ 89 w 93"/>
                    <a:gd name="T11" fmla="*/ 20 h 20"/>
                    <a:gd name="T12" fmla="*/ 93 w 93"/>
                    <a:gd name="T13" fmla="*/ 15 h 20"/>
                    <a:gd name="T14" fmla="*/ 93 w 93"/>
                    <a:gd name="T15" fmla="*/ 5 h 20"/>
                    <a:gd name="T16" fmla="*/ 89 w 93"/>
                    <a:gd name="T1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 h="20">
                      <a:moveTo>
                        <a:pt x="89" y="0"/>
                      </a:moveTo>
                      <a:cubicBezTo>
                        <a:pt x="5" y="0"/>
                        <a:pt x="5" y="0"/>
                        <a:pt x="5" y="0"/>
                      </a:cubicBezTo>
                      <a:cubicBezTo>
                        <a:pt x="2" y="0"/>
                        <a:pt x="0" y="3"/>
                        <a:pt x="0" y="5"/>
                      </a:cubicBezTo>
                      <a:cubicBezTo>
                        <a:pt x="0" y="15"/>
                        <a:pt x="0" y="15"/>
                        <a:pt x="0" y="15"/>
                      </a:cubicBezTo>
                      <a:cubicBezTo>
                        <a:pt x="0" y="18"/>
                        <a:pt x="2" y="20"/>
                        <a:pt x="5" y="20"/>
                      </a:cubicBezTo>
                      <a:cubicBezTo>
                        <a:pt x="89" y="20"/>
                        <a:pt x="89" y="20"/>
                        <a:pt x="89" y="20"/>
                      </a:cubicBezTo>
                      <a:cubicBezTo>
                        <a:pt x="91" y="20"/>
                        <a:pt x="93" y="18"/>
                        <a:pt x="93" y="15"/>
                      </a:cubicBezTo>
                      <a:cubicBezTo>
                        <a:pt x="93" y="5"/>
                        <a:pt x="93" y="5"/>
                        <a:pt x="93" y="5"/>
                      </a:cubicBezTo>
                      <a:cubicBezTo>
                        <a:pt x="93" y="3"/>
                        <a:pt x="91" y="0"/>
                        <a:pt x="89" y="0"/>
                      </a:cubicBezTo>
                      <a:close/>
                    </a:path>
                  </a:pathLst>
                </a:custGeom>
                <a:solidFill>
                  <a:srgbClr val="715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9" name="Freeform 9"/>
                <p:cNvSpPr>
                  <a:spLocks/>
                </p:cNvSpPr>
                <p:nvPr/>
              </p:nvSpPr>
              <p:spPr bwMode="auto">
                <a:xfrm>
                  <a:off x="1849" y="1498"/>
                  <a:ext cx="55" cy="45"/>
                </a:xfrm>
                <a:custGeom>
                  <a:avLst/>
                  <a:gdLst>
                    <a:gd name="T0" fmla="*/ 0 w 28"/>
                    <a:gd name="T1" fmla="*/ 0 h 23"/>
                    <a:gd name="T2" fmla="*/ 28 w 28"/>
                    <a:gd name="T3" fmla="*/ 23 h 23"/>
                    <a:gd name="T4" fmla="*/ 28 w 28"/>
                    <a:gd name="T5" fmla="*/ 0 h 23"/>
                    <a:gd name="T6" fmla="*/ 0 w 28"/>
                    <a:gd name="T7" fmla="*/ 0 h 23"/>
                  </a:gdLst>
                  <a:ahLst/>
                  <a:cxnLst>
                    <a:cxn ang="0">
                      <a:pos x="T0" y="T1"/>
                    </a:cxn>
                    <a:cxn ang="0">
                      <a:pos x="T2" y="T3"/>
                    </a:cxn>
                    <a:cxn ang="0">
                      <a:pos x="T4" y="T5"/>
                    </a:cxn>
                    <a:cxn ang="0">
                      <a:pos x="T6" y="T7"/>
                    </a:cxn>
                  </a:cxnLst>
                  <a:rect l="0" t="0" r="r" b="b"/>
                  <a:pathLst>
                    <a:path w="28" h="23">
                      <a:moveTo>
                        <a:pt x="0" y="0"/>
                      </a:moveTo>
                      <a:cubicBezTo>
                        <a:pt x="8" y="9"/>
                        <a:pt x="17" y="17"/>
                        <a:pt x="28" y="23"/>
                      </a:cubicBezTo>
                      <a:cubicBezTo>
                        <a:pt x="28" y="0"/>
                        <a:pt x="28" y="0"/>
                        <a:pt x="28" y="0"/>
                      </a:cubicBezTo>
                      <a:lnTo>
                        <a:pt x="0" y="0"/>
                      </a:ln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0" name="Freeform 10"/>
                <p:cNvSpPr>
                  <a:spLocks/>
                </p:cNvSpPr>
                <p:nvPr/>
              </p:nvSpPr>
              <p:spPr bwMode="auto">
                <a:xfrm>
                  <a:off x="1984" y="1354"/>
                  <a:ext cx="63" cy="130"/>
                </a:xfrm>
                <a:custGeom>
                  <a:avLst/>
                  <a:gdLst>
                    <a:gd name="T0" fmla="*/ 0 w 63"/>
                    <a:gd name="T1" fmla="*/ 130 h 130"/>
                    <a:gd name="T2" fmla="*/ 31 w 63"/>
                    <a:gd name="T3" fmla="*/ 130 h 130"/>
                    <a:gd name="T4" fmla="*/ 63 w 63"/>
                    <a:gd name="T5" fmla="*/ 124 h 130"/>
                    <a:gd name="T6" fmla="*/ 63 w 63"/>
                    <a:gd name="T7" fmla="*/ 0 h 130"/>
                    <a:gd name="T8" fmla="*/ 0 w 63"/>
                    <a:gd name="T9" fmla="*/ 0 h 130"/>
                    <a:gd name="T10" fmla="*/ 0 w 63"/>
                    <a:gd name="T11" fmla="*/ 130 h 130"/>
                  </a:gdLst>
                  <a:ahLst/>
                  <a:cxnLst>
                    <a:cxn ang="0">
                      <a:pos x="T0" y="T1"/>
                    </a:cxn>
                    <a:cxn ang="0">
                      <a:pos x="T2" y="T3"/>
                    </a:cxn>
                    <a:cxn ang="0">
                      <a:pos x="T4" y="T5"/>
                    </a:cxn>
                    <a:cxn ang="0">
                      <a:pos x="T6" y="T7"/>
                    </a:cxn>
                    <a:cxn ang="0">
                      <a:pos x="T8" y="T9"/>
                    </a:cxn>
                    <a:cxn ang="0">
                      <a:pos x="T10" y="T11"/>
                    </a:cxn>
                  </a:cxnLst>
                  <a:rect l="0" t="0" r="r" b="b"/>
                  <a:pathLst>
                    <a:path w="63" h="130">
                      <a:moveTo>
                        <a:pt x="0" y="130"/>
                      </a:moveTo>
                      <a:lnTo>
                        <a:pt x="31" y="130"/>
                      </a:lnTo>
                      <a:lnTo>
                        <a:pt x="63" y="124"/>
                      </a:lnTo>
                      <a:lnTo>
                        <a:pt x="63" y="0"/>
                      </a:lnTo>
                      <a:lnTo>
                        <a:pt x="0" y="0"/>
                      </a:lnTo>
                      <a:lnTo>
                        <a:pt x="0" y="130"/>
                      </a:ln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1" name="Freeform 11"/>
                <p:cNvSpPr>
                  <a:spLocks/>
                </p:cNvSpPr>
                <p:nvPr/>
              </p:nvSpPr>
              <p:spPr bwMode="auto">
                <a:xfrm>
                  <a:off x="1984" y="1354"/>
                  <a:ext cx="63" cy="58"/>
                </a:xfrm>
                <a:custGeom>
                  <a:avLst/>
                  <a:gdLst>
                    <a:gd name="T0" fmla="*/ 0 w 32"/>
                    <a:gd name="T1" fmla="*/ 26 h 29"/>
                    <a:gd name="T2" fmla="*/ 16 w 32"/>
                    <a:gd name="T3" fmla="*/ 29 h 29"/>
                    <a:gd name="T4" fmla="*/ 32 w 32"/>
                    <a:gd name="T5" fmla="*/ 26 h 29"/>
                    <a:gd name="T6" fmla="*/ 32 w 32"/>
                    <a:gd name="T7" fmla="*/ 0 h 29"/>
                    <a:gd name="T8" fmla="*/ 0 w 32"/>
                    <a:gd name="T9" fmla="*/ 0 h 29"/>
                    <a:gd name="T10" fmla="*/ 0 w 32"/>
                    <a:gd name="T11" fmla="*/ 26 h 29"/>
                  </a:gdLst>
                  <a:ahLst/>
                  <a:cxnLst>
                    <a:cxn ang="0">
                      <a:pos x="T0" y="T1"/>
                    </a:cxn>
                    <a:cxn ang="0">
                      <a:pos x="T2" y="T3"/>
                    </a:cxn>
                    <a:cxn ang="0">
                      <a:pos x="T4" y="T5"/>
                    </a:cxn>
                    <a:cxn ang="0">
                      <a:pos x="T6" y="T7"/>
                    </a:cxn>
                    <a:cxn ang="0">
                      <a:pos x="T8" y="T9"/>
                    </a:cxn>
                    <a:cxn ang="0">
                      <a:pos x="T10" y="T11"/>
                    </a:cxn>
                  </a:cxnLst>
                  <a:rect l="0" t="0" r="r" b="b"/>
                  <a:pathLst>
                    <a:path w="32" h="29">
                      <a:moveTo>
                        <a:pt x="0" y="26"/>
                      </a:moveTo>
                      <a:cubicBezTo>
                        <a:pt x="5" y="27"/>
                        <a:pt x="10" y="29"/>
                        <a:pt x="16" y="29"/>
                      </a:cubicBezTo>
                      <a:cubicBezTo>
                        <a:pt x="21" y="29"/>
                        <a:pt x="27" y="27"/>
                        <a:pt x="32" y="26"/>
                      </a:cubicBezTo>
                      <a:cubicBezTo>
                        <a:pt x="32" y="0"/>
                        <a:pt x="32" y="0"/>
                        <a:pt x="32" y="0"/>
                      </a:cubicBezTo>
                      <a:cubicBezTo>
                        <a:pt x="32" y="0"/>
                        <a:pt x="32" y="0"/>
                        <a:pt x="0" y="0"/>
                      </a:cubicBezTo>
                      <a:cubicBezTo>
                        <a:pt x="0" y="0"/>
                        <a:pt x="0" y="0"/>
                        <a:pt x="0" y="26"/>
                      </a:cubicBezTo>
                      <a:close/>
                    </a:path>
                  </a:pathLst>
                </a:custGeom>
                <a:solidFill>
                  <a:srgbClr val="715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2" name="Freeform 12"/>
                <p:cNvSpPr>
                  <a:spLocks/>
                </p:cNvSpPr>
                <p:nvPr/>
              </p:nvSpPr>
              <p:spPr bwMode="auto">
                <a:xfrm>
                  <a:off x="1938" y="1176"/>
                  <a:ext cx="153" cy="105"/>
                </a:xfrm>
                <a:custGeom>
                  <a:avLst/>
                  <a:gdLst>
                    <a:gd name="T0" fmla="*/ 39 w 77"/>
                    <a:gd name="T1" fmla="*/ 0 h 53"/>
                    <a:gd name="T2" fmla="*/ 0 w 77"/>
                    <a:gd name="T3" fmla="*/ 39 h 53"/>
                    <a:gd name="T4" fmla="*/ 0 w 77"/>
                    <a:gd name="T5" fmla="*/ 53 h 53"/>
                    <a:gd name="T6" fmla="*/ 77 w 77"/>
                    <a:gd name="T7" fmla="*/ 53 h 53"/>
                    <a:gd name="T8" fmla="*/ 77 w 77"/>
                    <a:gd name="T9" fmla="*/ 39 h 53"/>
                    <a:gd name="T10" fmla="*/ 39 w 77"/>
                    <a:gd name="T11" fmla="*/ 0 h 53"/>
                  </a:gdLst>
                  <a:ahLst/>
                  <a:cxnLst>
                    <a:cxn ang="0">
                      <a:pos x="T0" y="T1"/>
                    </a:cxn>
                    <a:cxn ang="0">
                      <a:pos x="T2" y="T3"/>
                    </a:cxn>
                    <a:cxn ang="0">
                      <a:pos x="T4" y="T5"/>
                    </a:cxn>
                    <a:cxn ang="0">
                      <a:pos x="T6" y="T7"/>
                    </a:cxn>
                    <a:cxn ang="0">
                      <a:pos x="T8" y="T9"/>
                    </a:cxn>
                    <a:cxn ang="0">
                      <a:pos x="T10" y="T11"/>
                    </a:cxn>
                  </a:cxnLst>
                  <a:rect l="0" t="0" r="r" b="b"/>
                  <a:pathLst>
                    <a:path w="77" h="53">
                      <a:moveTo>
                        <a:pt x="39" y="0"/>
                      </a:moveTo>
                      <a:cubicBezTo>
                        <a:pt x="17" y="0"/>
                        <a:pt x="0" y="17"/>
                        <a:pt x="0" y="39"/>
                      </a:cubicBezTo>
                      <a:cubicBezTo>
                        <a:pt x="0" y="39"/>
                        <a:pt x="0" y="39"/>
                        <a:pt x="0" y="53"/>
                      </a:cubicBezTo>
                      <a:cubicBezTo>
                        <a:pt x="0" y="53"/>
                        <a:pt x="0" y="53"/>
                        <a:pt x="77" y="53"/>
                      </a:cubicBezTo>
                      <a:cubicBezTo>
                        <a:pt x="77" y="53"/>
                        <a:pt x="77" y="53"/>
                        <a:pt x="77" y="39"/>
                      </a:cubicBezTo>
                      <a:cubicBezTo>
                        <a:pt x="77" y="17"/>
                        <a:pt x="60" y="0"/>
                        <a:pt x="39"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3" name="Freeform 13"/>
                <p:cNvSpPr>
                  <a:spLocks/>
                </p:cNvSpPr>
                <p:nvPr/>
              </p:nvSpPr>
              <p:spPr bwMode="auto">
                <a:xfrm>
                  <a:off x="1938" y="1255"/>
                  <a:ext cx="153" cy="143"/>
                </a:xfrm>
                <a:custGeom>
                  <a:avLst/>
                  <a:gdLst>
                    <a:gd name="T0" fmla="*/ 6 w 77"/>
                    <a:gd name="T1" fmla="*/ 0 h 72"/>
                    <a:gd name="T2" fmla="*/ 0 w 77"/>
                    <a:gd name="T3" fmla="*/ 19 h 72"/>
                    <a:gd name="T4" fmla="*/ 0 w 77"/>
                    <a:gd name="T5" fmla="*/ 60 h 72"/>
                    <a:gd name="T6" fmla="*/ 39 w 77"/>
                    <a:gd name="T7" fmla="*/ 72 h 72"/>
                    <a:gd name="T8" fmla="*/ 77 w 77"/>
                    <a:gd name="T9" fmla="*/ 60 h 72"/>
                    <a:gd name="T10" fmla="*/ 77 w 77"/>
                    <a:gd name="T11" fmla="*/ 19 h 72"/>
                    <a:gd name="T12" fmla="*/ 67 w 77"/>
                    <a:gd name="T13" fmla="*/ 0 h 72"/>
                    <a:gd name="T14" fmla="*/ 6 w 77"/>
                    <a:gd name="T15" fmla="*/ 0 h 7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7" h="72">
                      <a:moveTo>
                        <a:pt x="6" y="0"/>
                      </a:moveTo>
                      <a:cubicBezTo>
                        <a:pt x="6" y="0"/>
                        <a:pt x="6" y="0"/>
                        <a:pt x="0" y="19"/>
                      </a:cubicBezTo>
                      <a:cubicBezTo>
                        <a:pt x="0" y="19"/>
                        <a:pt x="0" y="19"/>
                        <a:pt x="0" y="60"/>
                      </a:cubicBezTo>
                      <a:cubicBezTo>
                        <a:pt x="0" y="60"/>
                        <a:pt x="19" y="72"/>
                        <a:pt x="39" y="72"/>
                      </a:cubicBezTo>
                      <a:cubicBezTo>
                        <a:pt x="53" y="72"/>
                        <a:pt x="66" y="68"/>
                        <a:pt x="77" y="60"/>
                      </a:cubicBezTo>
                      <a:cubicBezTo>
                        <a:pt x="77" y="60"/>
                        <a:pt x="77" y="60"/>
                        <a:pt x="77" y="19"/>
                      </a:cubicBezTo>
                      <a:cubicBezTo>
                        <a:pt x="77" y="19"/>
                        <a:pt x="77" y="19"/>
                        <a:pt x="67" y="0"/>
                      </a:cubicBezTo>
                      <a:lnTo>
                        <a:pt x="6" y="0"/>
                      </a:ln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4" name="Freeform 14"/>
                <p:cNvSpPr>
                  <a:spLocks/>
                </p:cNvSpPr>
                <p:nvPr/>
              </p:nvSpPr>
              <p:spPr bwMode="auto">
                <a:xfrm>
                  <a:off x="1912" y="1430"/>
                  <a:ext cx="205" cy="143"/>
                </a:xfrm>
                <a:custGeom>
                  <a:avLst/>
                  <a:gdLst>
                    <a:gd name="T0" fmla="*/ 95 w 103"/>
                    <a:gd name="T1" fmla="*/ 0 h 72"/>
                    <a:gd name="T2" fmla="*/ 50 w 103"/>
                    <a:gd name="T3" fmla="*/ 26 h 72"/>
                    <a:gd name="T4" fmla="*/ 11 w 103"/>
                    <a:gd name="T5" fmla="*/ 0 h 72"/>
                    <a:gd name="T6" fmla="*/ 0 w 103"/>
                    <a:gd name="T7" fmla="*/ 0 h 72"/>
                    <a:gd name="T8" fmla="*/ 0 w 103"/>
                    <a:gd name="T9" fmla="*/ 59 h 72"/>
                    <a:gd name="T10" fmla="*/ 52 w 103"/>
                    <a:gd name="T11" fmla="*/ 72 h 72"/>
                    <a:gd name="T12" fmla="*/ 103 w 103"/>
                    <a:gd name="T13" fmla="*/ 59 h 72"/>
                    <a:gd name="T14" fmla="*/ 103 w 103"/>
                    <a:gd name="T15" fmla="*/ 0 h 72"/>
                    <a:gd name="T16" fmla="*/ 95 w 103"/>
                    <a:gd name="T17"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 h="72">
                      <a:moveTo>
                        <a:pt x="95" y="0"/>
                      </a:moveTo>
                      <a:cubicBezTo>
                        <a:pt x="50" y="26"/>
                        <a:pt x="50" y="26"/>
                        <a:pt x="50" y="26"/>
                      </a:cubicBezTo>
                      <a:cubicBezTo>
                        <a:pt x="11" y="0"/>
                        <a:pt x="11" y="0"/>
                        <a:pt x="11" y="0"/>
                      </a:cubicBezTo>
                      <a:cubicBezTo>
                        <a:pt x="0" y="0"/>
                        <a:pt x="0" y="0"/>
                        <a:pt x="0" y="0"/>
                      </a:cubicBezTo>
                      <a:cubicBezTo>
                        <a:pt x="0" y="59"/>
                        <a:pt x="0" y="59"/>
                        <a:pt x="0" y="59"/>
                      </a:cubicBezTo>
                      <a:cubicBezTo>
                        <a:pt x="16" y="68"/>
                        <a:pt x="33" y="72"/>
                        <a:pt x="52" y="72"/>
                      </a:cubicBezTo>
                      <a:cubicBezTo>
                        <a:pt x="71" y="72"/>
                        <a:pt x="88" y="68"/>
                        <a:pt x="103" y="59"/>
                      </a:cubicBezTo>
                      <a:cubicBezTo>
                        <a:pt x="103" y="0"/>
                        <a:pt x="103" y="0"/>
                        <a:pt x="103" y="0"/>
                      </a:cubicBezTo>
                      <a:lnTo>
                        <a:pt x="95" y="0"/>
                      </a:lnTo>
                      <a:close/>
                    </a:path>
                  </a:pathLst>
                </a:custGeom>
                <a:solidFill>
                  <a:srgbClr val="4CC2B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5" name="Freeform 15"/>
                <p:cNvSpPr>
                  <a:spLocks/>
                </p:cNvSpPr>
                <p:nvPr/>
              </p:nvSpPr>
              <p:spPr bwMode="auto">
                <a:xfrm>
                  <a:off x="2041" y="1253"/>
                  <a:ext cx="50" cy="40"/>
                </a:xfrm>
                <a:custGeom>
                  <a:avLst/>
                  <a:gdLst>
                    <a:gd name="T0" fmla="*/ 25 w 25"/>
                    <a:gd name="T1" fmla="*/ 20 h 20"/>
                    <a:gd name="T2" fmla="*/ 25 w 25"/>
                    <a:gd name="T3" fmla="*/ 0 h 20"/>
                    <a:gd name="T4" fmla="*/ 0 w 25"/>
                    <a:gd name="T5" fmla="*/ 0 h 20"/>
                    <a:gd name="T6" fmla="*/ 25 w 25"/>
                    <a:gd name="T7" fmla="*/ 20 h 20"/>
                  </a:gdLst>
                  <a:ahLst/>
                  <a:cxnLst>
                    <a:cxn ang="0">
                      <a:pos x="T0" y="T1"/>
                    </a:cxn>
                    <a:cxn ang="0">
                      <a:pos x="T2" y="T3"/>
                    </a:cxn>
                    <a:cxn ang="0">
                      <a:pos x="T4" y="T5"/>
                    </a:cxn>
                    <a:cxn ang="0">
                      <a:pos x="T6" y="T7"/>
                    </a:cxn>
                  </a:cxnLst>
                  <a:rect l="0" t="0" r="r" b="b"/>
                  <a:pathLst>
                    <a:path w="25" h="20">
                      <a:moveTo>
                        <a:pt x="25" y="20"/>
                      </a:moveTo>
                      <a:cubicBezTo>
                        <a:pt x="25" y="0"/>
                        <a:pt x="25" y="0"/>
                        <a:pt x="25" y="0"/>
                      </a:cubicBezTo>
                      <a:cubicBezTo>
                        <a:pt x="0" y="0"/>
                        <a:pt x="0" y="0"/>
                        <a:pt x="0" y="0"/>
                      </a:cubicBezTo>
                      <a:cubicBezTo>
                        <a:pt x="2" y="11"/>
                        <a:pt x="12" y="20"/>
                        <a:pt x="25" y="2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6" name="Freeform 16"/>
                <p:cNvSpPr>
                  <a:spLocks/>
                </p:cNvSpPr>
                <p:nvPr/>
              </p:nvSpPr>
              <p:spPr bwMode="auto">
                <a:xfrm>
                  <a:off x="1938" y="1253"/>
                  <a:ext cx="105" cy="40"/>
                </a:xfrm>
                <a:custGeom>
                  <a:avLst/>
                  <a:gdLst>
                    <a:gd name="T0" fmla="*/ 0 w 53"/>
                    <a:gd name="T1" fmla="*/ 20 h 20"/>
                    <a:gd name="T2" fmla="*/ 53 w 53"/>
                    <a:gd name="T3" fmla="*/ 0 h 20"/>
                    <a:gd name="T4" fmla="*/ 0 w 53"/>
                    <a:gd name="T5" fmla="*/ 0 h 20"/>
                    <a:gd name="T6" fmla="*/ 0 w 53"/>
                    <a:gd name="T7" fmla="*/ 20 h 20"/>
                  </a:gdLst>
                  <a:ahLst/>
                  <a:cxnLst>
                    <a:cxn ang="0">
                      <a:pos x="T0" y="T1"/>
                    </a:cxn>
                    <a:cxn ang="0">
                      <a:pos x="T2" y="T3"/>
                    </a:cxn>
                    <a:cxn ang="0">
                      <a:pos x="T4" y="T5"/>
                    </a:cxn>
                    <a:cxn ang="0">
                      <a:pos x="T6" y="T7"/>
                    </a:cxn>
                  </a:cxnLst>
                  <a:rect l="0" t="0" r="r" b="b"/>
                  <a:pathLst>
                    <a:path w="53" h="20">
                      <a:moveTo>
                        <a:pt x="0" y="20"/>
                      </a:moveTo>
                      <a:cubicBezTo>
                        <a:pt x="21" y="20"/>
                        <a:pt x="39" y="12"/>
                        <a:pt x="53" y="0"/>
                      </a:cubicBezTo>
                      <a:cubicBezTo>
                        <a:pt x="0" y="0"/>
                        <a:pt x="0" y="0"/>
                        <a:pt x="0" y="0"/>
                      </a:cubicBezTo>
                      <a:cubicBezTo>
                        <a:pt x="0" y="20"/>
                        <a:pt x="0" y="20"/>
                        <a:pt x="0" y="2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7" name="Freeform 17"/>
                <p:cNvSpPr>
                  <a:spLocks/>
                </p:cNvSpPr>
                <p:nvPr/>
              </p:nvSpPr>
              <p:spPr bwMode="auto">
                <a:xfrm>
                  <a:off x="2129" y="1494"/>
                  <a:ext cx="53" cy="47"/>
                </a:xfrm>
                <a:custGeom>
                  <a:avLst/>
                  <a:gdLst>
                    <a:gd name="T0" fmla="*/ 27 w 27"/>
                    <a:gd name="T1" fmla="*/ 1 h 24"/>
                    <a:gd name="T2" fmla="*/ 27 w 27"/>
                    <a:gd name="T3" fmla="*/ 0 h 24"/>
                    <a:gd name="T4" fmla="*/ 0 w 27"/>
                    <a:gd name="T5" fmla="*/ 0 h 24"/>
                    <a:gd name="T6" fmla="*/ 0 w 27"/>
                    <a:gd name="T7" fmla="*/ 24 h 24"/>
                    <a:gd name="T8" fmla="*/ 27 w 27"/>
                    <a:gd name="T9" fmla="*/ 1 h 24"/>
                  </a:gdLst>
                  <a:ahLst/>
                  <a:cxnLst>
                    <a:cxn ang="0">
                      <a:pos x="T0" y="T1"/>
                    </a:cxn>
                    <a:cxn ang="0">
                      <a:pos x="T2" y="T3"/>
                    </a:cxn>
                    <a:cxn ang="0">
                      <a:pos x="T4" y="T5"/>
                    </a:cxn>
                    <a:cxn ang="0">
                      <a:pos x="T6" y="T7"/>
                    </a:cxn>
                    <a:cxn ang="0">
                      <a:pos x="T8" y="T9"/>
                    </a:cxn>
                  </a:cxnLst>
                  <a:rect l="0" t="0" r="r" b="b"/>
                  <a:pathLst>
                    <a:path w="27" h="24">
                      <a:moveTo>
                        <a:pt x="27" y="1"/>
                      </a:moveTo>
                      <a:cubicBezTo>
                        <a:pt x="27" y="0"/>
                        <a:pt x="27" y="0"/>
                        <a:pt x="27" y="0"/>
                      </a:cubicBezTo>
                      <a:cubicBezTo>
                        <a:pt x="0" y="0"/>
                        <a:pt x="0" y="0"/>
                        <a:pt x="0" y="0"/>
                      </a:cubicBezTo>
                      <a:cubicBezTo>
                        <a:pt x="0" y="24"/>
                        <a:pt x="0" y="24"/>
                        <a:pt x="0" y="24"/>
                      </a:cubicBezTo>
                      <a:cubicBezTo>
                        <a:pt x="10" y="18"/>
                        <a:pt x="19" y="10"/>
                        <a:pt x="27" y="1"/>
                      </a:cubicBezTo>
                      <a:close/>
                    </a:path>
                  </a:pathLst>
                </a:custGeom>
                <a:solidFill>
                  <a:srgbClr val="A9886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8" name="Oval 18"/>
                <p:cNvSpPr>
                  <a:spLocks noChangeArrowheads="1"/>
                </p:cNvSpPr>
                <p:nvPr/>
              </p:nvSpPr>
              <p:spPr bwMode="auto">
                <a:xfrm>
                  <a:off x="1962" y="1315"/>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9" name="Oval 19"/>
                <p:cNvSpPr>
                  <a:spLocks noChangeArrowheads="1"/>
                </p:cNvSpPr>
                <p:nvPr/>
              </p:nvSpPr>
              <p:spPr bwMode="auto">
                <a:xfrm>
                  <a:off x="2053" y="1315"/>
                  <a:ext cx="12" cy="12"/>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0" name="Freeform 20"/>
                <p:cNvSpPr>
                  <a:spLocks/>
                </p:cNvSpPr>
                <p:nvPr/>
              </p:nvSpPr>
              <p:spPr bwMode="auto">
                <a:xfrm>
                  <a:off x="1994" y="1372"/>
                  <a:ext cx="43" cy="10"/>
                </a:xfrm>
                <a:custGeom>
                  <a:avLst/>
                  <a:gdLst>
                    <a:gd name="T0" fmla="*/ 11 w 22"/>
                    <a:gd name="T1" fmla="*/ 5 h 5"/>
                    <a:gd name="T2" fmla="*/ 22 w 22"/>
                    <a:gd name="T3" fmla="*/ 0 h 5"/>
                    <a:gd name="T4" fmla="*/ 0 w 22"/>
                    <a:gd name="T5" fmla="*/ 0 h 5"/>
                    <a:gd name="T6" fmla="*/ 11 w 22"/>
                    <a:gd name="T7" fmla="*/ 5 h 5"/>
                  </a:gdLst>
                  <a:ahLst/>
                  <a:cxnLst>
                    <a:cxn ang="0">
                      <a:pos x="T0" y="T1"/>
                    </a:cxn>
                    <a:cxn ang="0">
                      <a:pos x="T2" y="T3"/>
                    </a:cxn>
                    <a:cxn ang="0">
                      <a:pos x="T4" y="T5"/>
                    </a:cxn>
                    <a:cxn ang="0">
                      <a:pos x="T6" y="T7"/>
                    </a:cxn>
                  </a:cxnLst>
                  <a:rect l="0" t="0" r="r" b="b"/>
                  <a:pathLst>
                    <a:path w="22" h="5">
                      <a:moveTo>
                        <a:pt x="11" y="5"/>
                      </a:moveTo>
                      <a:cubicBezTo>
                        <a:pt x="15" y="5"/>
                        <a:pt x="19" y="3"/>
                        <a:pt x="22" y="0"/>
                      </a:cubicBezTo>
                      <a:cubicBezTo>
                        <a:pt x="0" y="0"/>
                        <a:pt x="0" y="0"/>
                        <a:pt x="0" y="0"/>
                      </a:cubicBezTo>
                      <a:cubicBezTo>
                        <a:pt x="3" y="3"/>
                        <a:pt x="6" y="5"/>
                        <a:pt x="1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1" name="Freeform 21"/>
                <p:cNvSpPr>
                  <a:spLocks/>
                </p:cNvSpPr>
                <p:nvPr/>
              </p:nvSpPr>
              <p:spPr bwMode="auto">
                <a:xfrm>
                  <a:off x="2002" y="1343"/>
                  <a:ext cx="27" cy="9"/>
                </a:xfrm>
                <a:custGeom>
                  <a:avLst/>
                  <a:gdLst>
                    <a:gd name="T0" fmla="*/ 7 w 14"/>
                    <a:gd name="T1" fmla="*/ 5 h 5"/>
                    <a:gd name="T2" fmla="*/ 14 w 14"/>
                    <a:gd name="T3" fmla="*/ 0 h 5"/>
                    <a:gd name="T4" fmla="*/ 0 w 14"/>
                    <a:gd name="T5" fmla="*/ 0 h 5"/>
                    <a:gd name="T6" fmla="*/ 7 w 14"/>
                    <a:gd name="T7" fmla="*/ 5 h 5"/>
                  </a:gdLst>
                  <a:ahLst/>
                  <a:cxnLst>
                    <a:cxn ang="0">
                      <a:pos x="T0" y="T1"/>
                    </a:cxn>
                    <a:cxn ang="0">
                      <a:pos x="T2" y="T3"/>
                    </a:cxn>
                    <a:cxn ang="0">
                      <a:pos x="T4" y="T5"/>
                    </a:cxn>
                    <a:cxn ang="0">
                      <a:pos x="T6" y="T7"/>
                    </a:cxn>
                  </a:cxnLst>
                  <a:rect l="0" t="0" r="r" b="b"/>
                  <a:pathLst>
                    <a:path w="14" h="5">
                      <a:moveTo>
                        <a:pt x="7" y="5"/>
                      </a:moveTo>
                      <a:cubicBezTo>
                        <a:pt x="10" y="5"/>
                        <a:pt x="13" y="3"/>
                        <a:pt x="14" y="0"/>
                      </a:cubicBezTo>
                      <a:cubicBezTo>
                        <a:pt x="0" y="0"/>
                        <a:pt x="0" y="0"/>
                        <a:pt x="0" y="0"/>
                      </a:cubicBezTo>
                      <a:cubicBezTo>
                        <a:pt x="1" y="3"/>
                        <a:pt x="4" y="5"/>
                        <a:pt x="7" y="5"/>
                      </a:cubicBezTo>
                      <a:close/>
                    </a:path>
                  </a:pathLst>
                </a:custGeom>
                <a:solidFill>
                  <a:srgbClr val="7156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93" name="Oval 22"/>
              <p:cNvSpPr>
                <a:spLocks noChangeArrowheads="1"/>
              </p:cNvSpPr>
              <p:nvPr/>
            </p:nvSpPr>
            <p:spPr bwMode="auto">
              <a:xfrm>
                <a:off x="2925763" y="1866900"/>
                <a:ext cx="703262" cy="706438"/>
              </a:xfrm>
              <a:prstGeom prst="ellipse">
                <a:avLst/>
              </a:prstGeom>
              <a:noFill/>
              <a:ln w="31750" cap="flat">
                <a:solidFill>
                  <a:srgbClr val="BA2025"/>
                </a:solid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10" name="TextBox 109"/>
            <p:cNvSpPr txBox="1"/>
            <p:nvPr/>
          </p:nvSpPr>
          <p:spPr>
            <a:xfrm>
              <a:off x="3555559" y="2736982"/>
              <a:ext cx="789080"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chemeClr val="bg1"/>
                  </a:solidFill>
                </a:rPr>
                <a:t>Tenant 4</a:t>
              </a:r>
            </a:p>
          </p:txBody>
        </p:sp>
      </p:grpSp>
      <p:cxnSp>
        <p:nvCxnSpPr>
          <p:cNvPr id="185" name="Straight Arrow Connector 184"/>
          <p:cNvCxnSpPr/>
          <p:nvPr/>
        </p:nvCxnSpPr>
        <p:spPr>
          <a:xfrm flipH="1">
            <a:off x="2428770" y="2926244"/>
            <a:ext cx="5014" cy="348567"/>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86" name="Right Brace 185"/>
          <p:cNvSpPr/>
          <p:nvPr/>
        </p:nvSpPr>
        <p:spPr>
          <a:xfrm rot="5400000">
            <a:off x="2338955" y="866876"/>
            <a:ext cx="189658" cy="3997521"/>
          </a:xfrm>
          <a:prstGeom prst="rightBrace">
            <a:avLst>
              <a:gd name="adj1" fmla="val 66229"/>
              <a:gd name="adj2" fmla="val 50000"/>
            </a:avLst>
          </a:prstGeom>
          <a:ln w="31750">
            <a:solidFill>
              <a:schemeClr val="bg2"/>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cxnSp>
        <p:nvCxnSpPr>
          <p:cNvPr id="202" name="Elbow Connector 201"/>
          <p:cNvCxnSpPr>
            <a:stCxn id="103" idx="2"/>
            <a:endCxn id="157" idx="2"/>
          </p:cNvCxnSpPr>
          <p:nvPr/>
        </p:nvCxnSpPr>
        <p:spPr>
          <a:xfrm rot="5400000" flipH="1" flipV="1">
            <a:off x="5464502" y="954871"/>
            <a:ext cx="566051" cy="6637514"/>
          </a:xfrm>
          <a:prstGeom prst="bentConnector3">
            <a:avLst>
              <a:gd name="adj1" fmla="val -40385"/>
            </a:avLst>
          </a:prstGeom>
          <a:ln w="3175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14" name="TextBox 213"/>
          <p:cNvSpPr txBox="1"/>
          <p:nvPr/>
        </p:nvSpPr>
        <p:spPr>
          <a:xfrm>
            <a:off x="2428770" y="4920790"/>
            <a:ext cx="6872247" cy="193899"/>
          </a:xfrm>
          <a:prstGeom prst="rect">
            <a:avLst/>
          </a:prstGeom>
          <a:noFill/>
        </p:spPr>
        <p:txBody>
          <a:bodyPr wrap="square" lIns="0" tIns="0" rIns="0" bIns="0" rtlCol="0">
            <a:spAutoFit/>
          </a:bodyPr>
          <a:lstStyle/>
          <a:p>
            <a:pPr algn="ctr">
              <a:lnSpc>
                <a:spcPct val="90000"/>
              </a:lnSpc>
              <a:spcAft>
                <a:spcPts val="600"/>
              </a:spcAft>
            </a:pPr>
            <a:r>
              <a:rPr lang="en-US" sz="1400" dirty="0">
                <a:solidFill>
                  <a:schemeClr val="bg1"/>
                </a:solidFill>
              </a:rPr>
              <a:t>Data dependent routing APIs connect to database</a:t>
            </a:r>
          </a:p>
        </p:txBody>
      </p:sp>
      <p:sp>
        <p:nvSpPr>
          <p:cNvPr id="247" name="TextBox 246"/>
          <p:cNvSpPr txBox="1"/>
          <p:nvPr/>
        </p:nvSpPr>
        <p:spPr>
          <a:xfrm>
            <a:off x="10790434" y="2892978"/>
            <a:ext cx="1370553" cy="775597"/>
          </a:xfrm>
          <a:prstGeom prst="rect">
            <a:avLst/>
          </a:prstGeom>
          <a:noFill/>
        </p:spPr>
        <p:txBody>
          <a:bodyPr wrap="square" lIns="0" tIns="0" rIns="0" bIns="0" rtlCol="0">
            <a:spAutoFit/>
          </a:bodyPr>
          <a:lstStyle/>
          <a:p>
            <a:pPr>
              <a:lnSpc>
                <a:spcPct val="90000"/>
              </a:lnSpc>
              <a:spcAft>
                <a:spcPts val="600"/>
              </a:spcAft>
            </a:pPr>
            <a:r>
              <a:rPr lang="en-US" sz="1400" dirty="0">
                <a:solidFill>
                  <a:schemeClr val="bg1"/>
                </a:solidFill>
              </a:rPr>
              <a:t>Row-Level </a:t>
            </a:r>
            <a:r>
              <a:rPr lang="en-US" sz="1400" dirty="0" smtClean="0">
                <a:solidFill>
                  <a:schemeClr val="bg1"/>
                </a:solidFill>
              </a:rPr>
              <a:t>Security </a:t>
            </a:r>
            <a:r>
              <a:rPr lang="en-US" sz="1400" dirty="0">
                <a:solidFill>
                  <a:schemeClr val="bg1"/>
                </a:solidFill>
              </a:rPr>
              <a:t>filters based on CONTEXT_INFO</a:t>
            </a:r>
          </a:p>
        </p:txBody>
      </p:sp>
      <p:sp>
        <p:nvSpPr>
          <p:cNvPr id="248" name="TextBox 247"/>
          <p:cNvSpPr txBox="1"/>
          <p:nvPr/>
        </p:nvSpPr>
        <p:spPr>
          <a:xfrm>
            <a:off x="8906477" y="1485296"/>
            <a:ext cx="789080" cy="193899"/>
          </a:xfrm>
          <a:prstGeom prst="rect">
            <a:avLst/>
          </a:prstGeom>
          <a:noFill/>
        </p:spPr>
        <p:txBody>
          <a:bodyPr wrap="square" lIns="0" tIns="0" rIns="0" bIns="0" rtlCol="0">
            <a:spAutoFit/>
          </a:bodyPr>
          <a:lstStyle/>
          <a:p>
            <a:pPr algn="ctr">
              <a:lnSpc>
                <a:spcPct val="90000"/>
              </a:lnSpc>
              <a:spcAft>
                <a:spcPts val="600"/>
              </a:spcAft>
            </a:pPr>
            <a:r>
              <a:rPr lang="en-US" sz="1400" b="1" dirty="0">
                <a:solidFill>
                  <a:schemeClr val="bg1"/>
                </a:solidFill>
              </a:rPr>
              <a:t>Shard 2</a:t>
            </a:r>
          </a:p>
        </p:txBody>
      </p:sp>
      <p:sp>
        <p:nvSpPr>
          <p:cNvPr id="249" name="TextBox 248"/>
          <p:cNvSpPr txBox="1"/>
          <p:nvPr/>
        </p:nvSpPr>
        <p:spPr>
          <a:xfrm>
            <a:off x="5843415" y="1485296"/>
            <a:ext cx="789080" cy="193899"/>
          </a:xfrm>
          <a:prstGeom prst="rect">
            <a:avLst/>
          </a:prstGeom>
          <a:noFill/>
        </p:spPr>
        <p:txBody>
          <a:bodyPr wrap="square" lIns="0" tIns="0" rIns="0" bIns="0" rtlCol="0">
            <a:spAutoFit/>
          </a:bodyPr>
          <a:lstStyle/>
          <a:p>
            <a:pPr algn="ctr">
              <a:lnSpc>
                <a:spcPct val="90000"/>
              </a:lnSpc>
              <a:spcAft>
                <a:spcPts val="600"/>
              </a:spcAft>
            </a:pPr>
            <a:r>
              <a:rPr lang="en-US" sz="1400" b="1" dirty="0">
                <a:solidFill>
                  <a:schemeClr val="bg1"/>
                </a:solidFill>
              </a:rPr>
              <a:t>Shard 1</a:t>
            </a:r>
          </a:p>
        </p:txBody>
      </p:sp>
      <p:sp>
        <p:nvSpPr>
          <p:cNvPr id="254" name="TextBox 253"/>
          <p:cNvSpPr txBox="1"/>
          <p:nvPr/>
        </p:nvSpPr>
        <p:spPr>
          <a:xfrm>
            <a:off x="275114" y="5307123"/>
            <a:ext cx="8202973" cy="1126462"/>
          </a:xfrm>
          <a:prstGeom prst="rect">
            <a:avLst/>
          </a:prstGeom>
          <a:noFill/>
        </p:spPr>
        <p:txBody>
          <a:bodyPr wrap="square" lIns="182880" tIns="146304" rIns="182880" bIns="146304" rtlCol="0">
            <a:noAutofit/>
          </a:bodyPr>
          <a:lstStyle/>
          <a:p>
            <a:pPr>
              <a:spcBef>
                <a:spcPts val="1000"/>
              </a:spcBef>
            </a:pPr>
            <a:r>
              <a:rPr lang="en-US" b="1" dirty="0">
                <a:solidFill>
                  <a:schemeClr val="bg1"/>
                </a:solidFill>
              </a:rPr>
              <a:t>RLS </a:t>
            </a:r>
            <a:r>
              <a:rPr lang="en-US" dirty="0">
                <a:solidFill>
                  <a:schemeClr val="bg1"/>
                </a:solidFill>
              </a:rPr>
              <a:t>restricts which users can view which data in a table, based on a function. SQL Server 2016 introduces this feature, which is useful in multi-tenant environments where you may want to limit data access based on customer ID.</a:t>
            </a:r>
          </a:p>
        </p:txBody>
      </p:sp>
    </p:spTree>
    <p:extLst>
      <p:ext uri="{BB962C8B-B14F-4D97-AF65-F5344CB8AC3E}">
        <p14:creationId xmlns:p14="http://schemas.microsoft.com/office/powerpoint/2010/main" val="1936465116"/>
      </p:ext>
    </p:extLst>
  </p:cSld>
  <p:clrMapOvr>
    <a:masterClrMapping/>
  </p:clrMapOvr>
  <p:transition>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1" name="TextBox 30"/>
          <p:cNvSpPr txBox="1"/>
          <p:nvPr/>
        </p:nvSpPr>
        <p:spPr>
          <a:xfrm>
            <a:off x="313214" y="5527520"/>
            <a:ext cx="11788591" cy="677108"/>
          </a:xfrm>
          <a:prstGeom prst="rect">
            <a:avLst/>
          </a:prstGeom>
          <a:noFill/>
        </p:spPr>
        <p:txBody>
          <a:bodyPr wrap="square" lIns="146304" tIns="91440" rIns="146304" bIns="91440" rtlCol="0">
            <a:spAutoFit/>
          </a:bodyPr>
          <a:lstStyle/>
          <a:p>
            <a:r>
              <a:rPr lang="en-US" sz="1600" b="1" dirty="0">
                <a:solidFill>
                  <a:schemeClr val="bg1"/>
                </a:solidFill>
                <a:cs typeface="Segoe UI Semibold" panose="020B0702040204020203" pitchFamily="34" charset="0"/>
              </a:rPr>
              <a:t>One</a:t>
            </a:r>
            <a:r>
              <a:rPr lang="en-US" sz="1600" dirty="0">
                <a:solidFill>
                  <a:schemeClr val="bg1"/>
                </a:solidFill>
              </a:rPr>
              <a:t/>
            </a:r>
            <a:br>
              <a:rPr lang="en-US" sz="1600" dirty="0">
                <a:solidFill>
                  <a:schemeClr val="bg1"/>
                </a:solidFill>
              </a:rPr>
            </a:br>
            <a:r>
              <a:rPr lang="en-US" sz="1600" dirty="0">
                <a:solidFill>
                  <a:schemeClr val="bg1"/>
                </a:solidFill>
              </a:rPr>
              <a:t>Policy manager creates filter predicate and security policy in T-SQL, binding predicate to patient’s table</a:t>
            </a:r>
          </a:p>
        </p:txBody>
      </p:sp>
      <p:sp>
        <p:nvSpPr>
          <p:cNvPr id="34" name="TextBox 33"/>
          <p:cNvSpPr txBox="1"/>
          <p:nvPr/>
        </p:nvSpPr>
        <p:spPr>
          <a:xfrm>
            <a:off x="313214" y="5527520"/>
            <a:ext cx="11053403" cy="677108"/>
          </a:xfrm>
          <a:prstGeom prst="rect">
            <a:avLst/>
          </a:prstGeom>
          <a:noFill/>
        </p:spPr>
        <p:txBody>
          <a:bodyPr wrap="square" lIns="146304" tIns="91440" rIns="146304" bIns="91440" rtlCol="0">
            <a:spAutoFit/>
          </a:bodyPr>
          <a:lstStyle/>
          <a:p>
            <a:r>
              <a:rPr lang="en-US" sz="1600" b="1" dirty="0">
                <a:solidFill>
                  <a:schemeClr val="bg1"/>
                </a:solidFill>
                <a:cs typeface="Segoe UI Semibold" panose="020B0702040204020203" pitchFamily="34" charset="0"/>
              </a:rPr>
              <a:t>Two</a:t>
            </a:r>
            <a:r>
              <a:rPr lang="en-US" sz="1600" dirty="0">
                <a:solidFill>
                  <a:schemeClr val="bg1"/>
                </a:solidFill>
                <a:cs typeface="Segoe UI Semibold" panose="020B0702040204020203" pitchFamily="34" charset="0"/>
              </a:rPr>
              <a:t/>
            </a:r>
            <a:br>
              <a:rPr lang="en-US" sz="1600" dirty="0">
                <a:solidFill>
                  <a:schemeClr val="bg1"/>
                </a:solidFill>
                <a:cs typeface="Segoe UI Semibold" panose="020B0702040204020203" pitchFamily="34" charset="0"/>
              </a:rPr>
            </a:br>
            <a:r>
              <a:rPr lang="en-US" sz="1600" dirty="0">
                <a:solidFill>
                  <a:schemeClr val="bg1"/>
                </a:solidFill>
              </a:rPr>
              <a:t>App user (nurse) selects from patient’s table</a:t>
            </a:r>
          </a:p>
        </p:txBody>
      </p:sp>
      <p:grpSp>
        <p:nvGrpSpPr>
          <p:cNvPr id="234" name="Group 233"/>
          <p:cNvGrpSpPr/>
          <p:nvPr/>
        </p:nvGrpSpPr>
        <p:grpSpPr>
          <a:xfrm>
            <a:off x="10122327" y="1725614"/>
            <a:ext cx="1094580" cy="1096963"/>
            <a:chOff x="13128228" y="1725613"/>
            <a:chExt cx="1094580" cy="1096963"/>
          </a:xfrm>
        </p:grpSpPr>
        <p:grpSp>
          <p:nvGrpSpPr>
            <p:cNvPr id="190" name="Group 129"/>
            <p:cNvGrpSpPr>
              <a:grpSpLocks noChangeAspect="1"/>
            </p:cNvGrpSpPr>
            <p:nvPr/>
          </p:nvGrpSpPr>
          <p:grpSpPr bwMode="auto">
            <a:xfrm>
              <a:off x="13128228" y="1725613"/>
              <a:ext cx="1090612" cy="1096963"/>
              <a:chOff x="7886" y="1087"/>
              <a:chExt cx="687" cy="691"/>
            </a:xfrm>
          </p:grpSpPr>
          <p:sp>
            <p:nvSpPr>
              <p:cNvPr id="192" name="Oval 130"/>
              <p:cNvSpPr>
                <a:spLocks noChangeArrowheads="1"/>
              </p:cNvSpPr>
              <p:nvPr/>
            </p:nvSpPr>
            <p:spPr bwMode="auto">
              <a:xfrm>
                <a:off x="7886" y="1087"/>
                <a:ext cx="687" cy="691"/>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3" name="Freeform 131"/>
              <p:cNvSpPr>
                <a:spLocks/>
              </p:cNvSpPr>
              <p:nvPr/>
            </p:nvSpPr>
            <p:spPr bwMode="auto">
              <a:xfrm>
                <a:off x="8338" y="1532"/>
                <a:ext cx="173" cy="220"/>
              </a:xfrm>
              <a:custGeom>
                <a:avLst/>
                <a:gdLst>
                  <a:gd name="T0" fmla="*/ 95 w 95"/>
                  <a:gd name="T1" fmla="*/ 51 h 121"/>
                  <a:gd name="T2" fmla="*/ 95 w 95"/>
                  <a:gd name="T3" fmla="*/ 13 h 121"/>
                  <a:gd name="T4" fmla="*/ 82 w 95"/>
                  <a:gd name="T5" fmla="*/ 0 h 121"/>
                  <a:gd name="T6" fmla="*/ 13 w 95"/>
                  <a:gd name="T7" fmla="*/ 0 h 121"/>
                  <a:gd name="T8" fmla="*/ 0 w 95"/>
                  <a:gd name="T9" fmla="*/ 13 h 121"/>
                  <a:gd name="T10" fmla="*/ 0 w 95"/>
                  <a:gd name="T11" fmla="*/ 108 h 121"/>
                  <a:gd name="T12" fmla="*/ 10 w 95"/>
                  <a:gd name="T13" fmla="*/ 121 h 121"/>
                  <a:gd name="T14" fmla="*/ 95 w 95"/>
                  <a:gd name="T15" fmla="*/ 5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5" h="121">
                    <a:moveTo>
                      <a:pt x="95" y="51"/>
                    </a:moveTo>
                    <a:cubicBezTo>
                      <a:pt x="95" y="41"/>
                      <a:pt x="95" y="28"/>
                      <a:pt x="95" y="13"/>
                    </a:cubicBezTo>
                    <a:cubicBezTo>
                      <a:pt x="95" y="6"/>
                      <a:pt x="89" y="0"/>
                      <a:pt x="82" y="0"/>
                    </a:cubicBezTo>
                    <a:cubicBezTo>
                      <a:pt x="82" y="0"/>
                      <a:pt x="82" y="0"/>
                      <a:pt x="13" y="0"/>
                    </a:cubicBezTo>
                    <a:cubicBezTo>
                      <a:pt x="6" y="0"/>
                      <a:pt x="0" y="6"/>
                      <a:pt x="0" y="13"/>
                    </a:cubicBezTo>
                    <a:cubicBezTo>
                      <a:pt x="0" y="13"/>
                      <a:pt x="0" y="13"/>
                      <a:pt x="0" y="108"/>
                    </a:cubicBezTo>
                    <a:cubicBezTo>
                      <a:pt x="0" y="114"/>
                      <a:pt x="4" y="119"/>
                      <a:pt x="10" y="121"/>
                    </a:cubicBezTo>
                    <a:cubicBezTo>
                      <a:pt x="45" y="107"/>
                      <a:pt x="75" y="82"/>
                      <a:pt x="95" y="51"/>
                    </a:cubicBez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4" name="Freeform 132"/>
              <p:cNvSpPr>
                <a:spLocks/>
              </p:cNvSpPr>
              <p:nvPr/>
            </p:nvSpPr>
            <p:spPr bwMode="auto">
              <a:xfrm>
                <a:off x="8088" y="1643"/>
                <a:ext cx="239" cy="40"/>
              </a:xfrm>
              <a:custGeom>
                <a:avLst/>
                <a:gdLst>
                  <a:gd name="T0" fmla="*/ 0 w 131"/>
                  <a:gd name="T1" fmla="*/ 22 h 22"/>
                  <a:gd name="T2" fmla="*/ 43 w 131"/>
                  <a:gd name="T3" fmla="*/ 22 h 22"/>
                  <a:gd name="T4" fmla="*/ 131 w 131"/>
                  <a:gd name="T5" fmla="*/ 22 h 22"/>
                  <a:gd name="T6" fmla="*/ 131 w 131"/>
                  <a:gd name="T7" fmla="*/ 0 h 22"/>
                  <a:gd name="T8" fmla="*/ 43 w 131"/>
                  <a:gd name="T9" fmla="*/ 0 h 22"/>
                  <a:gd name="T10" fmla="*/ 0 w 131"/>
                  <a:gd name="T11" fmla="*/ 22 h 22"/>
                </a:gdLst>
                <a:ahLst/>
                <a:cxnLst>
                  <a:cxn ang="0">
                    <a:pos x="T0" y="T1"/>
                  </a:cxn>
                  <a:cxn ang="0">
                    <a:pos x="T2" y="T3"/>
                  </a:cxn>
                  <a:cxn ang="0">
                    <a:pos x="T4" y="T5"/>
                  </a:cxn>
                  <a:cxn ang="0">
                    <a:pos x="T6" y="T7"/>
                  </a:cxn>
                  <a:cxn ang="0">
                    <a:pos x="T8" y="T9"/>
                  </a:cxn>
                  <a:cxn ang="0">
                    <a:pos x="T10" y="T11"/>
                  </a:cxn>
                </a:cxnLst>
                <a:rect l="0" t="0" r="r" b="b"/>
                <a:pathLst>
                  <a:path w="131" h="22">
                    <a:moveTo>
                      <a:pt x="0" y="22"/>
                    </a:moveTo>
                    <a:cubicBezTo>
                      <a:pt x="43" y="22"/>
                      <a:pt x="43" y="22"/>
                      <a:pt x="43" y="22"/>
                    </a:cubicBezTo>
                    <a:cubicBezTo>
                      <a:pt x="131" y="22"/>
                      <a:pt x="131" y="22"/>
                      <a:pt x="131" y="22"/>
                    </a:cubicBezTo>
                    <a:cubicBezTo>
                      <a:pt x="131" y="0"/>
                      <a:pt x="131" y="0"/>
                      <a:pt x="131" y="0"/>
                    </a:cubicBezTo>
                    <a:cubicBezTo>
                      <a:pt x="43" y="0"/>
                      <a:pt x="43" y="0"/>
                      <a:pt x="43" y="0"/>
                    </a:cubicBezTo>
                    <a:cubicBezTo>
                      <a:pt x="2" y="0"/>
                      <a:pt x="0" y="22"/>
                      <a:pt x="0" y="22"/>
                    </a:cubicBezTo>
                    <a:close/>
                  </a:path>
                </a:pathLst>
              </a:custGeom>
              <a:solidFill>
                <a:srgbClr val="937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5" name="Freeform 133"/>
              <p:cNvSpPr>
                <a:spLocks/>
              </p:cNvSpPr>
              <p:nvPr/>
            </p:nvSpPr>
            <p:spPr bwMode="auto">
              <a:xfrm>
                <a:off x="8249" y="1603"/>
                <a:ext cx="61" cy="40"/>
              </a:xfrm>
              <a:custGeom>
                <a:avLst/>
                <a:gdLst>
                  <a:gd name="T0" fmla="*/ 16 w 61"/>
                  <a:gd name="T1" fmla="*/ 16 h 40"/>
                  <a:gd name="T2" fmla="*/ 16 w 61"/>
                  <a:gd name="T3" fmla="*/ 0 h 40"/>
                  <a:gd name="T4" fmla="*/ 0 w 61"/>
                  <a:gd name="T5" fmla="*/ 0 h 40"/>
                  <a:gd name="T6" fmla="*/ 0 w 61"/>
                  <a:gd name="T7" fmla="*/ 40 h 40"/>
                  <a:gd name="T8" fmla="*/ 61 w 61"/>
                  <a:gd name="T9" fmla="*/ 40 h 40"/>
                  <a:gd name="T10" fmla="*/ 61 w 61"/>
                  <a:gd name="T11" fmla="*/ 0 h 40"/>
                  <a:gd name="T12" fmla="*/ 27 w 61"/>
                  <a:gd name="T13" fmla="*/ 0 h 40"/>
                  <a:gd name="T14" fmla="*/ 16 w 61"/>
                  <a:gd name="T15" fmla="*/ 16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40">
                    <a:moveTo>
                      <a:pt x="16" y="16"/>
                    </a:moveTo>
                    <a:lnTo>
                      <a:pt x="16" y="0"/>
                    </a:lnTo>
                    <a:lnTo>
                      <a:pt x="0" y="0"/>
                    </a:lnTo>
                    <a:lnTo>
                      <a:pt x="0" y="40"/>
                    </a:lnTo>
                    <a:lnTo>
                      <a:pt x="61" y="40"/>
                    </a:lnTo>
                    <a:lnTo>
                      <a:pt x="61" y="0"/>
                    </a:lnTo>
                    <a:lnTo>
                      <a:pt x="27" y="0"/>
                    </a:lnTo>
                    <a:lnTo>
                      <a:pt x="16" y="16"/>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6" name="Rectangle 134"/>
              <p:cNvSpPr>
                <a:spLocks noChangeArrowheads="1"/>
              </p:cNvSpPr>
              <p:nvPr/>
            </p:nvSpPr>
            <p:spPr bwMode="auto">
              <a:xfrm>
                <a:off x="8321" y="1395"/>
                <a:ext cx="112" cy="78"/>
              </a:xfrm>
              <a:prstGeom prst="rect">
                <a:avLst/>
              </a:prstGeom>
              <a:solidFill>
                <a:srgbClr val="02020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7" name="Rectangle 135"/>
              <p:cNvSpPr>
                <a:spLocks noChangeArrowheads="1"/>
              </p:cNvSpPr>
              <p:nvPr/>
            </p:nvSpPr>
            <p:spPr bwMode="auto">
              <a:xfrm>
                <a:off x="8321" y="1395"/>
                <a:ext cx="112" cy="78"/>
              </a:xfrm>
              <a:prstGeom prst="rect">
                <a:avLst/>
              </a:prstGeom>
              <a:noFill/>
              <a:ln w="15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198" name="Freeform 136"/>
              <p:cNvSpPr>
                <a:spLocks/>
              </p:cNvSpPr>
              <p:nvPr/>
            </p:nvSpPr>
            <p:spPr bwMode="auto">
              <a:xfrm>
                <a:off x="8316" y="1444"/>
                <a:ext cx="113" cy="130"/>
              </a:xfrm>
              <a:custGeom>
                <a:avLst/>
                <a:gdLst>
                  <a:gd name="T0" fmla="*/ 0 w 113"/>
                  <a:gd name="T1" fmla="*/ 130 h 130"/>
                  <a:gd name="T2" fmla="*/ 113 w 113"/>
                  <a:gd name="T3" fmla="*/ 130 h 130"/>
                  <a:gd name="T4" fmla="*/ 113 w 113"/>
                  <a:gd name="T5" fmla="*/ 0 h 130"/>
                  <a:gd name="T6" fmla="*/ 5 w 113"/>
                  <a:gd name="T7" fmla="*/ 0 h 130"/>
                  <a:gd name="T8" fmla="*/ 0 w 113"/>
                  <a:gd name="T9" fmla="*/ 130 h 130"/>
                </a:gdLst>
                <a:ahLst/>
                <a:cxnLst>
                  <a:cxn ang="0">
                    <a:pos x="T0" y="T1"/>
                  </a:cxn>
                  <a:cxn ang="0">
                    <a:pos x="T2" y="T3"/>
                  </a:cxn>
                  <a:cxn ang="0">
                    <a:pos x="T4" y="T5"/>
                  </a:cxn>
                  <a:cxn ang="0">
                    <a:pos x="T6" y="T7"/>
                  </a:cxn>
                  <a:cxn ang="0">
                    <a:pos x="T8" y="T9"/>
                  </a:cxn>
                </a:cxnLst>
                <a:rect l="0" t="0" r="r" b="b"/>
                <a:pathLst>
                  <a:path w="113" h="130">
                    <a:moveTo>
                      <a:pt x="0" y="130"/>
                    </a:moveTo>
                    <a:lnTo>
                      <a:pt x="113" y="130"/>
                    </a:lnTo>
                    <a:lnTo>
                      <a:pt x="113" y="0"/>
                    </a:lnTo>
                    <a:lnTo>
                      <a:pt x="5" y="0"/>
                    </a:lnTo>
                    <a:lnTo>
                      <a:pt x="0" y="130"/>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99" name="Freeform 137"/>
              <p:cNvSpPr>
                <a:spLocks/>
              </p:cNvSpPr>
              <p:nvPr/>
            </p:nvSpPr>
            <p:spPr bwMode="auto">
              <a:xfrm>
                <a:off x="8316" y="1444"/>
                <a:ext cx="113" cy="130"/>
              </a:xfrm>
              <a:custGeom>
                <a:avLst/>
                <a:gdLst>
                  <a:gd name="T0" fmla="*/ 0 w 113"/>
                  <a:gd name="T1" fmla="*/ 130 h 130"/>
                  <a:gd name="T2" fmla="*/ 113 w 113"/>
                  <a:gd name="T3" fmla="*/ 130 h 130"/>
                  <a:gd name="T4" fmla="*/ 113 w 113"/>
                  <a:gd name="T5" fmla="*/ 0 h 130"/>
                  <a:gd name="T6" fmla="*/ 5 w 113"/>
                  <a:gd name="T7" fmla="*/ 0 h 130"/>
                  <a:gd name="T8" fmla="*/ 0 w 113"/>
                  <a:gd name="T9" fmla="*/ 130 h 130"/>
                </a:gdLst>
                <a:ahLst/>
                <a:cxnLst>
                  <a:cxn ang="0">
                    <a:pos x="T0" y="T1"/>
                  </a:cxn>
                  <a:cxn ang="0">
                    <a:pos x="T2" y="T3"/>
                  </a:cxn>
                  <a:cxn ang="0">
                    <a:pos x="T4" y="T5"/>
                  </a:cxn>
                  <a:cxn ang="0">
                    <a:pos x="T6" y="T7"/>
                  </a:cxn>
                  <a:cxn ang="0">
                    <a:pos x="T8" y="T9"/>
                  </a:cxn>
                </a:cxnLst>
                <a:rect l="0" t="0" r="r" b="b"/>
                <a:pathLst>
                  <a:path w="113" h="130">
                    <a:moveTo>
                      <a:pt x="0" y="130"/>
                    </a:moveTo>
                    <a:lnTo>
                      <a:pt x="113" y="130"/>
                    </a:lnTo>
                    <a:lnTo>
                      <a:pt x="113" y="0"/>
                    </a:lnTo>
                    <a:lnTo>
                      <a:pt x="5" y="0"/>
                    </a:lnTo>
                    <a:lnTo>
                      <a:pt x="0" y="130"/>
                    </a:lnTo>
                    <a:close/>
                  </a:path>
                </a:pathLst>
              </a:custGeom>
              <a:noFill/>
              <a:ln w="1588"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sp>
            <p:nvSpPr>
              <p:cNvPr id="200" name="Freeform 138"/>
              <p:cNvSpPr>
                <a:spLocks/>
              </p:cNvSpPr>
              <p:nvPr/>
            </p:nvSpPr>
            <p:spPr bwMode="auto">
              <a:xfrm>
                <a:off x="8325" y="1381"/>
                <a:ext cx="69" cy="91"/>
              </a:xfrm>
              <a:custGeom>
                <a:avLst/>
                <a:gdLst>
                  <a:gd name="T0" fmla="*/ 15 w 69"/>
                  <a:gd name="T1" fmla="*/ 43 h 91"/>
                  <a:gd name="T2" fmla="*/ 0 w 69"/>
                  <a:gd name="T3" fmla="*/ 91 h 91"/>
                  <a:gd name="T4" fmla="*/ 69 w 69"/>
                  <a:gd name="T5" fmla="*/ 91 h 91"/>
                  <a:gd name="T6" fmla="*/ 69 w 69"/>
                  <a:gd name="T7" fmla="*/ 0 h 91"/>
                  <a:gd name="T8" fmla="*/ 15 w 69"/>
                  <a:gd name="T9" fmla="*/ 0 h 91"/>
                  <a:gd name="T10" fmla="*/ 15 w 69"/>
                  <a:gd name="T11" fmla="*/ 43 h 91"/>
                </a:gdLst>
                <a:ahLst/>
                <a:cxnLst>
                  <a:cxn ang="0">
                    <a:pos x="T0" y="T1"/>
                  </a:cxn>
                  <a:cxn ang="0">
                    <a:pos x="T2" y="T3"/>
                  </a:cxn>
                  <a:cxn ang="0">
                    <a:pos x="T4" y="T5"/>
                  </a:cxn>
                  <a:cxn ang="0">
                    <a:pos x="T6" y="T7"/>
                  </a:cxn>
                  <a:cxn ang="0">
                    <a:pos x="T8" y="T9"/>
                  </a:cxn>
                  <a:cxn ang="0">
                    <a:pos x="T10" y="T11"/>
                  </a:cxn>
                </a:cxnLst>
                <a:rect l="0" t="0" r="r" b="b"/>
                <a:pathLst>
                  <a:path w="69" h="91">
                    <a:moveTo>
                      <a:pt x="15" y="43"/>
                    </a:moveTo>
                    <a:lnTo>
                      <a:pt x="0" y="91"/>
                    </a:lnTo>
                    <a:lnTo>
                      <a:pt x="69" y="91"/>
                    </a:lnTo>
                    <a:lnTo>
                      <a:pt x="69" y="0"/>
                    </a:lnTo>
                    <a:lnTo>
                      <a:pt x="15" y="0"/>
                    </a:lnTo>
                    <a:lnTo>
                      <a:pt x="15" y="43"/>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1" name="Freeform 139"/>
              <p:cNvSpPr>
                <a:spLocks/>
              </p:cNvSpPr>
              <p:nvPr/>
            </p:nvSpPr>
            <p:spPr bwMode="auto">
              <a:xfrm>
                <a:off x="8340" y="1381"/>
                <a:ext cx="54" cy="47"/>
              </a:xfrm>
              <a:custGeom>
                <a:avLst/>
                <a:gdLst>
                  <a:gd name="T0" fmla="*/ 0 w 30"/>
                  <a:gd name="T1" fmla="*/ 24 h 26"/>
                  <a:gd name="T2" fmla="*/ 15 w 30"/>
                  <a:gd name="T3" fmla="*/ 26 h 26"/>
                  <a:gd name="T4" fmla="*/ 30 w 30"/>
                  <a:gd name="T5" fmla="*/ 24 h 26"/>
                  <a:gd name="T6" fmla="*/ 30 w 30"/>
                  <a:gd name="T7" fmla="*/ 0 h 26"/>
                  <a:gd name="T8" fmla="*/ 0 w 30"/>
                  <a:gd name="T9" fmla="*/ 0 h 26"/>
                  <a:gd name="T10" fmla="*/ 0 w 30"/>
                  <a:gd name="T11" fmla="*/ 24 h 26"/>
                </a:gdLst>
                <a:ahLst/>
                <a:cxnLst>
                  <a:cxn ang="0">
                    <a:pos x="T0" y="T1"/>
                  </a:cxn>
                  <a:cxn ang="0">
                    <a:pos x="T2" y="T3"/>
                  </a:cxn>
                  <a:cxn ang="0">
                    <a:pos x="T4" y="T5"/>
                  </a:cxn>
                  <a:cxn ang="0">
                    <a:pos x="T6" y="T7"/>
                  </a:cxn>
                  <a:cxn ang="0">
                    <a:pos x="T8" y="T9"/>
                  </a:cxn>
                  <a:cxn ang="0">
                    <a:pos x="T10" y="T11"/>
                  </a:cxn>
                </a:cxnLst>
                <a:rect l="0" t="0" r="r" b="b"/>
                <a:pathLst>
                  <a:path w="30" h="26">
                    <a:moveTo>
                      <a:pt x="0" y="24"/>
                    </a:moveTo>
                    <a:cubicBezTo>
                      <a:pt x="5" y="25"/>
                      <a:pt x="10" y="26"/>
                      <a:pt x="15" y="26"/>
                    </a:cubicBezTo>
                    <a:cubicBezTo>
                      <a:pt x="21" y="26"/>
                      <a:pt x="26" y="25"/>
                      <a:pt x="30" y="24"/>
                    </a:cubicBezTo>
                    <a:cubicBezTo>
                      <a:pt x="30" y="0"/>
                      <a:pt x="30" y="0"/>
                      <a:pt x="30" y="0"/>
                    </a:cubicBezTo>
                    <a:cubicBezTo>
                      <a:pt x="0" y="0"/>
                      <a:pt x="0" y="0"/>
                      <a:pt x="0" y="0"/>
                    </a:cubicBezTo>
                    <a:cubicBezTo>
                      <a:pt x="0" y="24"/>
                      <a:pt x="0" y="24"/>
                      <a:pt x="0" y="24"/>
                    </a:cubicBezTo>
                    <a:close/>
                  </a:path>
                </a:pathLst>
              </a:custGeom>
              <a:solidFill>
                <a:srgbClr val="937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2" name="Freeform 140"/>
              <p:cNvSpPr>
                <a:spLocks/>
              </p:cNvSpPr>
              <p:nvPr/>
            </p:nvSpPr>
            <p:spPr bwMode="auto">
              <a:xfrm>
                <a:off x="8303" y="1295"/>
                <a:ext cx="130" cy="122"/>
              </a:xfrm>
              <a:custGeom>
                <a:avLst/>
                <a:gdLst>
                  <a:gd name="T0" fmla="*/ 0 w 71"/>
                  <a:gd name="T1" fmla="*/ 56 h 67"/>
                  <a:gd name="T2" fmla="*/ 35 w 71"/>
                  <a:gd name="T3" fmla="*/ 67 h 67"/>
                  <a:gd name="T4" fmla="*/ 71 w 71"/>
                  <a:gd name="T5" fmla="*/ 56 h 67"/>
                  <a:gd name="T6" fmla="*/ 71 w 71"/>
                  <a:gd name="T7" fmla="*/ 0 h 67"/>
                  <a:gd name="T8" fmla="*/ 0 w 71"/>
                  <a:gd name="T9" fmla="*/ 0 h 67"/>
                  <a:gd name="T10" fmla="*/ 0 w 71"/>
                  <a:gd name="T11" fmla="*/ 56 h 67"/>
                </a:gdLst>
                <a:ahLst/>
                <a:cxnLst>
                  <a:cxn ang="0">
                    <a:pos x="T0" y="T1"/>
                  </a:cxn>
                  <a:cxn ang="0">
                    <a:pos x="T2" y="T3"/>
                  </a:cxn>
                  <a:cxn ang="0">
                    <a:pos x="T4" y="T5"/>
                  </a:cxn>
                  <a:cxn ang="0">
                    <a:pos x="T6" y="T7"/>
                  </a:cxn>
                  <a:cxn ang="0">
                    <a:pos x="T8" y="T9"/>
                  </a:cxn>
                  <a:cxn ang="0">
                    <a:pos x="T10" y="T11"/>
                  </a:cxn>
                </a:cxnLst>
                <a:rect l="0" t="0" r="r" b="b"/>
                <a:pathLst>
                  <a:path w="71" h="67">
                    <a:moveTo>
                      <a:pt x="0" y="56"/>
                    </a:moveTo>
                    <a:cubicBezTo>
                      <a:pt x="10" y="62"/>
                      <a:pt x="22" y="67"/>
                      <a:pt x="35" y="67"/>
                    </a:cubicBezTo>
                    <a:cubicBezTo>
                      <a:pt x="48" y="67"/>
                      <a:pt x="61" y="62"/>
                      <a:pt x="71" y="56"/>
                    </a:cubicBezTo>
                    <a:cubicBezTo>
                      <a:pt x="71" y="0"/>
                      <a:pt x="71" y="0"/>
                      <a:pt x="71" y="0"/>
                    </a:cubicBezTo>
                    <a:cubicBezTo>
                      <a:pt x="0" y="0"/>
                      <a:pt x="0" y="0"/>
                      <a:pt x="0" y="0"/>
                    </a:cubicBezTo>
                    <a:cubicBezTo>
                      <a:pt x="0" y="56"/>
                      <a:pt x="0" y="56"/>
                      <a:pt x="0" y="56"/>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3" name="Freeform 141"/>
              <p:cNvSpPr>
                <a:spLocks/>
              </p:cNvSpPr>
              <p:nvPr/>
            </p:nvSpPr>
            <p:spPr bwMode="auto">
              <a:xfrm>
                <a:off x="8188" y="1719"/>
                <a:ext cx="173" cy="59"/>
              </a:xfrm>
              <a:custGeom>
                <a:avLst/>
                <a:gdLst>
                  <a:gd name="T0" fmla="*/ 36 w 95"/>
                  <a:gd name="T1" fmla="*/ 0 h 32"/>
                  <a:gd name="T2" fmla="*/ 0 w 95"/>
                  <a:gd name="T3" fmla="*/ 30 h 32"/>
                  <a:gd name="T4" fmla="*/ 22 w 95"/>
                  <a:gd name="T5" fmla="*/ 32 h 32"/>
                  <a:gd name="T6" fmla="*/ 95 w 95"/>
                  <a:gd name="T7" fmla="*/ 16 h 32"/>
                  <a:gd name="T8" fmla="*/ 95 w 95"/>
                  <a:gd name="T9" fmla="*/ 0 h 32"/>
                  <a:gd name="T10" fmla="*/ 36 w 95"/>
                  <a:gd name="T11" fmla="*/ 0 h 32"/>
                </a:gdLst>
                <a:ahLst/>
                <a:cxnLst>
                  <a:cxn ang="0">
                    <a:pos x="T0" y="T1"/>
                  </a:cxn>
                  <a:cxn ang="0">
                    <a:pos x="T2" y="T3"/>
                  </a:cxn>
                  <a:cxn ang="0">
                    <a:pos x="T4" y="T5"/>
                  </a:cxn>
                  <a:cxn ang="0">
                    <a:pos x="T6" y="T7"/>
                  </a:cxn>
                  <a:cxn ang="0">
                    <a:pos x="T8" y="T9"/>
                  </a:cxn>
                  <a:cxn ang="0">
                    <a:pos x="T10" y="T11"/>
                  </a:cxn>
                </a:cxnLst>
                <a:rect l="0" t="0" r="r" b="b"/>
                <a:pathLst>
                  <a:path w="95" h="32">
                    <a:moveTo>
                      <a:pt x="36" y="0"/>
                    </a:moveTo>
                    <a:cubicBezTo>
                      <a:pt x="18" y="0"/>
                      <a:pt x="3" y="13"/>
                      <a:pt x="0" y="30"/>
                    </a:cubicBezTo>
                    <a:cubicBezTo>
                      <a:pt x="7" y="31"/>
                      <a:pt x="14" y="32"/>
                      <a:pt x="22" y="32"/>
                    </a:cubicBezTo>
                    <a:cubicBezTo>
                      <a:pt x="48" y="32"/>
                      <a:pt x="73" y="26"/>
                      <a:pt x="95" y="16"/>
                    </a:cubicBezTo>
                    <a:cubicBezTo>
                      <a:pt x="95" y="12"/>
                      <a:pt x="95" y="7"/>
                      <a:pt x="95" y="0"/>
                    </a:cubicBezTo>
                    <a:cubicBezTo>
                      <a:pt x="95" y="0"/>
                      <a:pt x="95" y="0"/>
                      <a:pt x="36" y="0"/>
                    </a:cubicBez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4" name="Freeform 142"/>
              <p:cNvSpPr>
                <a:spLocks/>
              </p:cNvSpPr>
              <p:nvPr/>
            </p:nvSpPr>
            <p:spPr bwMode="auto">
              <a:xfrm>
                <a:off x="8316" y="1719"/>
                <a:ext cx="100" cy="44"/>
              </a:xfrm>
              <a:custGeom>
                <a:avLst/>
                <a:gdLst>
                  <a:gd name="T0" fmla="*/ 3 w 55"/>
                  <a:gd name="T1" fmla="*/ 24 h 24"/>
                  <a:gd name="T2" fmla="*/ 55 w 55"/>
                  <a:gd name="T3" fmla="*/ 0 h 24"/>
                  <a:gd name="T4" fmla="*/ 0 w 55"/>
                  <a:gd name="T5" fmla="*/ 0 h 24"/>
                  <a:gd name="T6" fmla="*/ 3 w 55"/>
                  <a:gd name="T7" fmla="*/ 24 h 24"/>
                </a:gdLst>
                <a:ahLst/>
                <a:cxnLst>
                  <a:cxn ang="0">
                    <a:pos x="T0" y="T1"/>
                  </a:cxn>
                  <a:cxn ang="0">
                    <a:pos x="T2" y="T3"/>
                  </a:cxn>
                  <a:cxn ang="0">
                    <a:pos x="T4" y="T5"/>
                  </a:cxn>
                  <a:cxn ang="0">
                    <a:pos x="T6" y="T7"/>
                  </a:cxn>
                </a:cxnLst>
                <a:rect l="0" t="0" r="r" b="b"/>
                <a:pathLst>
                  <a:path w="55" h="24">
                    <a:moveTo>
                      <a:pt x="3" y="24"/>
                    </a:moveTo>
                    <a:cubicBezTo>
                      <a:pt x="22" y="19"/>
                      <a:pt x="39" y="11"/>
                      <a:pt x="55" y="0"/>
                    </a:cubicBezTo>
                    <a:cubicBezTo>
                      <a:pt x="0" y="0"/>
                      <a:pt x="0" y="0"/>
                      <a:pt x="0" y="0"/>
                    </a:cubicBezTo>
                    <a:cubicBezTo>
                      <a:pt x="0" y="9"/>
                      <a:pt x="1" y="18"/>
                      <a:pt x="3" y="24"/>
                    </a:cubicBez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5" name="Freeform 143"/>
              <p:cNvSpPr>
                <a:spLocks/>
              </p:cNvSpPr>
              <p:nvPr/>
            </p:nvSpPr>
            <p:spPr bwMode="auto">
              <a:xfrm>
                <a:off x="8090" y="1719"/>
                <a:ext cx="162" cy="59"/>
              </a:xfrm>
              <a:custGeom>
                <a:avLst/>
                <a:gdLst>
                  <a:gd name="T0" fmla="*/ 31 w 89"/>
                  <a:gd name="T1" fmla="*/ 0 h 32"/>
                  <a:gd name="T2" fmla="*/ 0 w 89"/>
                  <a:gd name="T3" fmla="*/ 15 h 32"/>
                  <a:gd name="T4" fmla="*/ 76 w 89"/>
                  <a:gd name="T5" fmla="*/ 32 h 32"/>
                  <a:gd name="T6" fmla="*/ 89 w 89"/>
                  <a:gd name="T7" fmla="*/ 31 h 32"/>
                  <a:gd name="T8" fmla="*/ 89 w 89"/>
                  <a:gd name="T9" fmla="*/ 0 h 32"/>
                  <a:gd name="T10" fmla="*/ 31 w 89"/>
                  <a:gd name="T11" fmla="*/ 0 h 32"/>
                </a:gdLst>
                <a:ahLst/>
                <a:cxnLst>
                  <a:cxn ang="0">
                    <a:pos x="T0" y="T1"/>
                  </a:cxn>
                  <a:cxn ang="0">
                    <a:pos x="T2" y="T3"/>
                  </a:cxn>
                  <a:cxn ang="0">
                    <a:pos x="T4" y="T5"/>
                  </a:cxn>
                  <a:cxn ang="0">
                    <a:pos x="T6" y="T7"/>
                  </a:cxn>
                  <a:cxn ang="0">
                    <a:pos x="T8" y="T9"/>
                  </a:cxn>
                  <a:cxn ang="0">
                    <a:pos x="T10" y="T11"/>
                  </a:cxn>
                </a:cxnLst>
                <a:rect l="0" t="0" r="r" b="b"/>
                <a:pathLst>
                  <a:path w="89" h="32">
                    <a:moveTo>
                      <a:pt x="31" y="0"/>
                    </a:moveTo>
                    <a:cubicBezTo>
                      <a:pt x="18" y="0"/>
                      <a:pt x="7" y="6"/>
                      <a:pt x="0" y="15"/>
                    </a:cubicBezTo>
                    <a:cubicBezTo>
                      <a:pt x="23" y="26"/>
                      <a:pt x="49" y="32"/>
                      <a:pt x="76" y="32"/>
                    </a:cubicBezTo>
                    <a:cubicBezTo>
                      <a:pt x="80" y="32"/>
                      <a:pt x="85" y="31"/>
                      <a:pt x="89" y="31"/>
                    </a:cubicBezTo>
                    <a:cubicBezTo>
                      <a:pt x="89" y="26"/>
                      <a:pt x="89" y="16"/>
                      <a:pt x="89" y="0"/>
                    </a:cubicBezTo>
                    <a:cubicBezTo>
                      <a:pt x="89" y="0"/>
                      <a:pt x="89" y="0"/>
                      <a:pt x="31" y="0"/>
                    </a:cubicBez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6" name="Freeform 144"/>
              <p:cNvSpPr>
                <a:spLocks/>
              </p:cNvSpPr>
              <p:nvPr/>
            </p:nvSpPr>
            <p:spPr bwMode="auto">
              <a:xfrm>
                <a:off x="8208" y="1719"/>
                <a:ext cx="117" cy="59"/>
              </a:xfrm>
              <a:custGeom>
                <a:avLst/>
                <a:gdLst>
                  <a:gd name="T0" fmla="*/ 0 w 64"/>
                  <a:gd name="T1" fmla="*/ 0 h 32"/>
                  <a:gd name="T2" fmla="*/ 6 w 64"/>
                  <a:gd name="T3" fmla="*/ 31 h 32"/>
                  <a:gd name="T4" fmla="*/ 11 w 64"/>
                  <a:gd name="T5" fmla="*/ 32 h 32"/>
                  <a:gd name="T6" fmla="*/ 53 w 64"/>
                  <a:gd name="T7" fmla="*/ 27 h 32"/>
                  <a:gd name="T8" fmla="*/ 64 w 64"/>
                  <a:gd name="T9" fmla="*/ 0 h 32"/>
                  <a:gd name="T10" fmla="*/ 0 w 64"/>
                  <a:gd name="T11" fmla="*/ 0 h 32"/>
                </a:gdLst>
                <a:ahLst/>
                <a:cxnLst>
                  <a:cxn ang="0">
                    <a:pos x="T0" y="T1"/>
                  </a:cxn>
                  <a:cxn ang="0">
                    <a:pos x="T2" y="T3"/>
                  </a:cxn>
                  <a:cxn ang="0">
                    <a:pos x="T4" y="T5"/>
                  </a:cxn>
                  <a:cxn ang="0">
                    <a:pos x="T6" y="T7"/>
                  </a:cxn>
                  <a:cxn ang="0">
                    <a:pos x="T8" y="T9"/>
                  </a:cxn>
                  <a:cxn ang="0">
                    <a:pos x="T10" y="T11"/>
                  </a:cxn>
                </a:cxnLst>
                <a:rect l="0" t="0" r="r" b="b"/>
                <a:pathLst>
                  <a:path w="64" h="32">
                    <a:moveTo>
                      <a:pt x="0" y="0"/>
                    </a:moveTo>
                    <a:cubicBezTo>
                      <a:pt x="0" y="13"/>
                      <a:pt x="1" y="25"/>
                      <a:pt x="6" y="31"/>
                    </a:cubicBezTo>
                    <a:cubicBezTo>
                      <a:pt x="8" y="32"/>
                      <a:pt x="9" y="32"/>
                      <a:pt x="11" y="32"/>
                    </a:cubicBezTo>
                    <a:cubicBezTo>
                      <a:pt x="25" y="32"/>
                      <a:pt x="40" y="30"/>
                      <a:pt x="53" y="27"/>
                    </a:cubicBezTo>
                    <a:cubicBezTo>
                      <a:pt x="60" y="20"/>
                      <a:pt x="64" y="11"/>
                      <a:pt x="64" y="0"/>
                    </a:cubicBezTo>
                    <a:cubicBezTo>
                      <a:pt x="0" y="0"/>
                      <a:pt x="0" y="0"/>
                      <a:pt x="0" y="0"/>
                    </a:cubicBez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7" name="Freeform 145"/>
              <p:cNvSpPr>
                <a:spLocks/>
              </p:cNvSpPr>
              <p:nvPr/>
            </p:nvSpPr>
            <p:spPr bwMode="auto">
              <a:xfrm>
                <a:off x="8261" y="1698"/>
                <a:ext cx="172" cy="31"/>
              </a:xfrm>
              <a:custGeom>
                <a:avLst/>
                <a:gdLst>
                  <a:gd name="T0" fmla="*/ 0 w 94"/>
                  <a:gd name="T1" fmla="*/ 0 h 17"/>
                  <a:gd name="T2" fmla="*/ 0 w 94"/>
                  <a:gd name="T3" fmla="*/ 17 h 17"/>
                  <a:gd name="T4" fmla="*/ 78 w 94"/>
                  <a:gd name="T5" fmla="*/ 17 h 17"/>
                  <a:gd name="T6" fmla="*/ 94 w 94"/>
                  <a:gd name="T7" fmla="*/ 6 h 17"/>
                  <a:gd name="T8" fmla="*/ 94 w 94"/>
                  <a:gd name="T9" fmla="*/ 0 h 17"/>
                  <a:gd name="T10" fmla="*/ 0 w 94"/>
                  <a:gd name="T11" fmla="*/ 0 h 17"/>
                </a:gdLst>
                <a:ahLst/>
                <a:cxnLst>
                  <a:cxn ang="0">
                    <a:pos x="T0" y="T1"/>
                  </a:cxn>
                  <a:cxn ang="0">
                    <a:pos x="T2" y="T3"/>
                  </a:cxn>
                  <a:cxn ang="0">
                    <a:pos x="T4" y="T5"/>
                  </a:cxn>
                  <a:cxn ang="0">
                    <a:pos x="T6" y="T7"/>
                  </a:cxn>
                  <a:cxn ang="0">
                    <a:pos x="T8" y="T9"/>
                  </a:cxn>
                  <a:cxn ang="0">
                    <a:pos x="T10" y="T11"/>
                  </a:cxn>
                </a:cxnLst>
                <a:rect l="0" t="0" r="r" b="b"/>
                <a:pathLst>
                  <a:path w="94" h="17">
                    <a:moveTo>
                      <a:pt x="0" y="0"/>
                    </a:moveTo>
                    <a:cubicBezTo>
                      <a:pt x="0" y="17"/>
                      <a:pt x="0" y="17"/>
                      <a:pt x="0" y="17"/>
                    </a:cubicBezTo>
                    <a:cubicBezTo>
                      <a:pt x="78" y="17"/>
                      <a:pt x="78" y="17"/>
                      <a:pt x="78" y="17"/>
                    </a:cubicBezTo>
                    <a:cubicBezTo>
                      <a:pt x="83" y="14"/>
                      <a:pt x="89" y="10"/>
                      <a:pt x="94" y="6"/>
                    </a:cubicBezTo>
                    <a:cubicBezTo>
                      <a:pt x="94" y="0"/>
                      <a:pt x="94" y="0"/>
                      <a:pt x="94" y="0"/>
                    </a:cubicBezTo>
                    <a:lnTo>
                      <a:pt x="0" y="0"/>
                    </a:lnTo>
                    <a:close/>
                  </a:path>
                </a:pathLst>
              </a:custGeom>
              <a:solidFill>
                <a:srgbClr val="69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8" name="Freeform 146"/>
              <p:cNvSpPr>
                <a:spLocks/>
              </p:cNvSpPr>
              <p:nvPr/>
            </p:nvSpPr>
            <p:spPr bwMode="auto">
              <a:xfrm>
                <a:off x="8305" y="1714"/>
                <a:ext cx="120" cy="49"/>
              </a:xfrm>
              <a:custGeom>
                <a:avLst/>
                <a:gdLst>
                  <a:gd name="T0" fmla="*/ 11 w 66"/>
                  <a:gd name="T1" fmla="*/ 27 h 27"/>
                  <a:gd name="T2" fmla="*/ 66 w 66"/>
                  <a:gd name="T3" fmla="*/ 0 h 27"/>
                  <a:gd name="T4" fmla="*/ 0 w 66"/>
                  <a:gd name="T5" fmla="*/ 0 h 27"/>
                  <a:gd name="T6" fmla="*/ 11 w 66"/>
                  <a:gd name="T7" fmla="*/ 27 h 27"/>
                </a:gdLst>
                <a:ahLst/>
                <a:cxnLst>
                  <a:cxn ang="0">
                    <a:pos x="T0" y="T1"/>
                  </a:cxn>
                  <a:cxn ang="0">
                    <a:pos x="T2" y="T3"/>
                  </a:cxn>
                  <a:cxn ang="0">
                    <a:pos x="T4" y="T5"/>
                  </a:cxn>
                  <a:cxn ang="0">
                    <a:pos x="T6" y="T7"/>
                  </a:cxn>
                </a:cxnLst>
                <a:rect l="0" t="0" r="r" b="b"/>
                <a:pathLst>
                  <a:path w="66" h="27">
                    <a:moveTo>
                      <a:pt x="11" y="27"/>
                    </a:moveTo>
                    <a:cubicBezTo>
                      <a:pt x="31" y="21"/>
                      <a:pt x="50" y="12"/>
                      <a:pt x="66" y="0"/>
                    </a:cubicBezTo>
                    <a:cubicBezTo>
                      <a:pt x="0" y="0"/>
                      <a:pt x="0" y="0"/>
                      <a:pt x="0" y="0"/>
                    </a:cubicBezTo>
                    <a:cubicBezTo>
                      <a:pt x="0" y="9"/>
                      <a:pt x="4" y="18"/>
                      <a:pt x="11" y="27"/>
                    </a:cubicBezTo>
                    <a:close/>
                  </a:path>
                </a:pathLst>
              </a:custGeom>
              <a:solidFill>
                <a:srgbClr val="BD1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09" name="Freeform 147"/>
              <p:cNvSpPr>
                <a:spLocks/>
              </p:cNvSpPr>
              <p:nvPr/>
            </p:nvSpPr>
            <p:spPr bwMode="auto">
              <a:xfrm>
                <a:off x="8261" y="1444"/>
                <a:ext cx="237" cy="252"/>
              </a:xfrm>
              <a:custGeom>
                <a:avLst/>
                <a:gdLst>
                  <a:gd name="T0" fmla="*/ 95 w 130"/>
                  <a:gd name="T1" fmla="*/ 0 h 138"/>
                  <a:gd name="T2" fmla="*/ 75 w 130"/>
                  <a:gd name="T3" fmla="*/ 0 h 138"/>
                  <a:gd name="T4" fmla="*/ 31 w 130"/>
                  <a:gd name="T5" fmla="*/ 53 h 138"/>
                  <a:gd name="T6" fmla="*/ 33 w 130"/>
                  <a:gd name="T7" fmla="*/ 0 h 138"/>
                  <a:gd name="T8" fmla="*/ 0 w 130"/>
                  <a:gd name="T9" fmla="*/ 62 h 138"/>
                  <a:gd name="T10" fmla="*/ 0 w 130"/>
                  <a:gd name="T11" fmla="*/ 138 h 138"/>
                  <a:gd name="T12" fmla="*/ 94 w 130"/>
                  <a:gd name="T13" fmla="*/ 138 h 138"/>
                  <a:gd name="T14" fmla="*/ 95 w 130"/>
                  <a:gd name="T15" fmla="*/ 65 h 138"/>
                  <a:gd name="T16" fmla="*/ 100 w 130"/>
                  <a:gd name="T17" fmla="*/ 65 h 138"/>
                  <a:gd name="T18" fmla="*/ 100 w 130"/>
                  <a:gd name="T19" fmla="*/ 105 h 138"/>
                  <a:gd name="T20" fmla="*/ 130 w 130"/>
                  <a:gd name="T21" fmla="*/ 105 h 138"/>
                  <a:gd name="T22" fmla="*/ 130 w 130"/>
                  <a:gd name="T23" fmla="*/ 36 h 138"/>
                  <a:gd name="T24" fmla="*/ 95 w 130"/>
                  <a:gd name="T25" fmla="*/ 0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 h="138">
                    <a:moveTo>
                      <a:pt x="95" y="0"/>
                    </a:moveTo>
                    <a:cubicBezTo>
                      <a:pt x="75" y="0"/>
                      <a:pt x="75" y="0"/>
                      <a:pt x="75" y="0"/>
                    </a:cubicBezTo>
                    <a:cubicBezTo>
                      <a:pt x="31" y="53"/>
                      <a:pt x="31" y="53"/>
                      <a:pt x="31" y="53"/>
                    </a:cubicBezTo>
                    <a:cubicBezTo>
                      <a:pt x="33" y="0"/>
                      <a:pt x="33" y="0"/>
                      <a:pt x="33" y="0"/>
                    </a:cubicBezTo>
                    <a:cubicBezTo>
                      <a:pt x="33" y="0"/>
                      <a:pt x="0" y="8"/>
                      <a:pt x="0" y="62"/>
                    </a:cubicBezTo>
                    <a:cubicBezTo>
                      <a:pt x="0" y="118"/>
                      <a:pt x="0" y="138"/>
                      <a:pt x="0" y="138"/>
                    </a:cubicBezTo>
                    <a:cubicBezTo>
                      <a:pt x="94" y="138"/>
                      <a:pt x="94" y="138"/>
                      <a:pt x="94" y="138"/>
                    </a:cubicBezTo>
                    <a:cubicBezTo>
                      <a:pt x="95" y="65"/>
                      <a:pt x="95" y="65"/>
                      <a:pt x="95" y="65"/>
                    </a:cubicBezTo>
                    <a:cubicBezTo>
                      <a:pt x="100" y="65"/>
                      <a:pt x="100" y="65"/>
                      <a:pt x="100" y="65"/>
                    </a:cubicBezTo>
                    <a:cubicBezTo>
                      <a:pt x="100" y="105"/>
                      <a:pt x="100" y="105"/>
                      <a:pt x="100" y="105"/>
                    </a:cubicBezTo>
                    <a:cubicBezTo>
                      <a:pt x="130" y="105"/>
                      <a:pt x="130" y="105"/>
                      <a:pt x="130" y="105"/>
                    </a:cubicBezTo>
                    <a:cubicBezTo>
                      <a:pt x="130" y="36"/>
                      <a:pt x="130" y="36"/>
                      <a:pt x="130" y="36"/>
                    </a:cubicBezTo>
                    <a:cubicBezTo>
                      <a:pt x="130" y="16"/>
                      <a:pt x="114" y="0"/>
                      <a:pt x="95" y="0"/>
                    </a:cubicBezTo>
                    <a:close/>
                  </a:path>
                </a:pathLst>
              </a:custGeom>
              <a:solidFill>
                <a:srgbClr val="BD1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0" name="Freeform 148"/>
              <p:cNvSpPr>
                <a:spLocks/>
              </p:cNvSpPr>
              <p:nvPr/>
            </p:nvSpPr>
            <p:spPr bwMode="auto">
              <a:xfrm>
                <a:off x="8443" y="1603"/>
                <a:ext cx="59" cy="40"/>
              </a:xfrm>
              <a:custGeom>
                <a:avLst/>
                <a:gdLst>
                  <a:gd name="T0" fmla="*/ 32 w 32"/>
                  <a:gd name="T1" fmla="*/ 0 h 22"/>
                  <a:gd name="T2" fmla="*/ 23 w 32"/>
                  <a:gd name="T3" fmla="*/ 0 h 22"/>
                  <a:gd name="T4" fmla="*/ 23 w 32"/>
                  <a:gd name="T5" fmla="*/ 9 h 22"/>
                  <a:gd name="T6" fmla="*/ 17 w 32"/>
                  <a:gd name="T7" fmla="*/ 0 h 22"/>
                  <a:gd name="T8" fmla="*/ 0 w 32"/>
                  <a:gd name="T9" fmla="*/ 0 h 22"/>
                  <a:gd name="T10" fmla="*/ 0 w 32"/>
                  <a:gd name="T11" fmla="*/ 22 h 22"/>
                  <a:gd name="T12" fmla="*/ 30 w 32"/>
                  <a:gd name="T13" fmla="*/ 22 h 22"/>
                  <a:gd name="T14" fmla="*/ 32 w 32"/>
                  <a:gd name="T15" fmla="*/ 19 h 22"/>
                  <a:gd name="T16" fmla="*/ 32 w 32"/>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2" h="22">
                    <a:moveTo>
                      <a:pt x="32" y="0"/>
                    </a:moveTo>
                    <a:cubicBezTo>
                      <a:pt x="23" y="0"/>
                      <a:pt x="23" y="0"/>
                      <a:pt x="23" y="0"/>
                    </a:cubicBezTo>
                    <a:cubicBezTo>
                      <a:pt x="23" y="9"/>
                      <a:pt x="23" y="9"/>
                      <a:pt x="23" y="9"/>
                    </a:cubicBezTo>
                    <a:cubicBezTo>
                      <a:pt x="17" y="0"/>
                      <a:pt x="17" y="0"/>
                      <a:pt x="17" y="0"/>
                    </a:cubicBezTo>
                    <a:cubicBezTo>
                      <a:pt x="0" y="0"/>
                      <a:pt x="0" y="0"/>
                      <a:pt x="0" y="0"/>
                    </a:cubicBezTo>
                    <a:cubicBezTo>
                      <a:pt x="0" y="22"/>
                      <a:pt x="0" y="22"/>
                      <a:pt x="0" y="22"/>
                    </a:cubicBezTo>
                    <a:cubicBezTo>
                      <a:pt x="30" y="22"/>
                      <a:pt x="30" y="22"/>
                      <a:pt x="30" y="22"/>
                    </a:cubicBezTo>
                    <a:cubicBezTo>
                      <a:pt x="31" y="21"/>
                      <a:pt x="32" y="20"/>
                      <a:pt x="32" y="19"/>
                    </a:cubicBezTo>
                    <a:lnTo>
                      <a:pt x="32" y="0"/>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1" name="Freeform 149"/>
              <p:cNvSpPr>
                <a:spLocks/>
              </p:cNvSpPr>
              <p:nvPr/>
            </p:nvSpPr>
            <p:spPr bwMode="auto">
              <a:xfrm>
                <a:off x="8318" y="1424"/>
                <a:ext cx="125" cy="117"/>
              </a:xfrm>
              <a:custGeom>
                <a:avLst/>
                <a:gdLst>
                  <a:gd name="T0" fmla="*/ 0 w 125"/>
                  <a:gd name="T1" fmla="*/ 117 h 117"/>
                  <a:gd name="T2" fmla="*/ 76 w 125"/>
                  <a:gd name="T3" fmla="*/ 64 h 117"/>
                  <a:gd name="T4" fmla="*/ 62 w 125"/>
                  <a:gd name="T5" fmla="*/ 48 h 117"/>
                  <a:gd name="T6" fmla="*/ 93 w 125"/>
                  <a:gd name="T7" fmla="*/ 55 h 117"/>
                  <a:gd name="T8" fmla="*/ 125 w 125"/>
                  <a:gd name="T9" fmla="*/ 31 h 117"/>
                  <a:gd name="T10" fmla="*/ 76 w 125"/>
                  <a:gd name="T11" fmla="*/ 0 h 117"/>
                  <a:gd name="T12" fmla="*/ 0 w 125"/>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25" h="117">
                    <a:moveTo>
                      <a:pt x="0" y="117"/>
                    </a:moveTo>
                    <a:lnTo>
                      <a:pt x="76" y="64"/>
                    </a:lnTo>
                    <a:lnTo>
                      <a:pt x="62" y="48"/>
                    </a:lnTo>
                    <a:lnTo>
                      <a:pt x="93" y="55"/>
                    </a:lnTo>
                    <a:lnTo>
                      <a:pt x="125" y="31"/>
                    </a:lnTo>
                    <a:lnTo>
                      <a:pt x="76" y="0"/>
                    </a:lnTo>
                    <a:lnTo>
                      <a:pt x="0" y="117"/>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2" name="Rectangle 150"/>
              <p:cNvSpPr>
                <a:spLocks noChangeArrowheads="1"/>
              </p:cNvSpPr>
              <p:nvPr/>
            </p:nvSpPr>
            <p:spPr bwMode="auto">
              <a:xfrm>
                <a:off x="8303" y="1335"/>
                <a:ext cx="64" cy="82"/>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3" name="Freeform 151"/>
              <p:cNvSpPr>
                <a:spLocks/>
              </p:cNvSpPr>
              <p:nvPr/>
            </p:nvSpPr>
            <p:spPr bwMode="auto">
              <a:xfrm>
                <a:off x="8303" y="1233"/>
                <a:ext cx="130" cy="133"/>
              </a:xfrm>
              <a:custGeom>
                <a:avLst/>
                <a:gdLst>
                  <a:gd name="T0" fmla="*/ 35 w 71"/>
                  <a:gd name="T1" fmla="*/ 0 h 73"/>
                  <a:gd name="T2" fmla="*/ 0 w 71"/>
                  <a:gd name="T3" fmla="*/ 36 h 73"/>
                  <a:gd name="T4" fmla="*/ 0 w 71"/>
                  <a:gd name="T5" fmla="*/ 73 h 73"/>
                  <a:gd name="T6" fmla="*/ 71 w 71"/>
                  <a:gd name="T7" fmla="*/ 73 h 73"/>
                  <a:gd name="T8" fmla="*/ 71 w 71"/>
                  <a:gd name="T9" fmla="*/ 36 h 73"/>
                  <a:gd name="T10" fmla="*/ 35 w 71"/>
                  <a:gd name="T11" fmla="*/ 0 h 73"/>
                </a:gdLst>
                <a:ahLst/>
                <a:cxnLst>
                  <a:cxn ang="0">
                    <a:pos x="T0" y="T1"/>
                  </a:cxn>
                  <a:cxn ang="0">
                    <a:pos x="T2" y="T3"/>
                  </a:cxn>
                  <a:cxn ang="0">
                    <a:pos x="T4" y="T5"/>
                  </a:cxn>
                  <a:cxn ang="0">
                    <a:pos x="T6" y="T7"/>
                  </a:cxn>
                  <a:cxn ang="0">
                    <a:pos x="T8" y="T9"/>
                  </a:cxn>
                  <a:cxn ang="0">
                    <a:pos x="T10" y="T11"/>
                  </a:cxn>
                </a:cxnLst>
                <a:rect l="0" t="0" r="r" b="b"/>
                <a:pathLst>
                  <a:path w="71" h="73">
                    <a:moveTo>
                      <a:pt x="35" y="0"/>
                    </a:moveTo>
                    <a:cubicBezTo>
                      <a:pt x="16" y="0"/>
                      <a:pt x="0" y="16"/>
                      <a:pt x="0" y="36"/>
                    </a:cubicBezTo>
                    <a:cubicBezTo>
                      <a:pt x="0" y="73"/>
                      <a:pt x="0" y="73"/>
                      <a:pt x="0" y="73"/>
                    </a:cubicBezTo>
                    <a:cubicBezTo>
                      <a:pt x="71" y="73"/>
                      <a:pt x="71" y="73"/>
                      <a:pt x="71" y="73"/>
                    </a:cubicBezTo>
                    <a:cubicBezTo>
                      <a:pt x="71" y="36"/>
                      <a:pt x="71" y="36"/>
                      <a:pt x="71" y="36"/>
                    </a:cubicBezTo>
                    <a:cubicBezTo>
                      <a:pt x="71" y="16"/>
                      <a:pt x="55" y="0"/>
                      <a:pt x="35" y="0"/>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4" name="Freeform 152"/>
              <p:cNvSpPr>
                <a:spLocks/>
              </p:cNvSpPr>
              <p:nvPr/>
            </p:nvSpPr>
            <p:spPr bwMode="auto">
              <a:xfrm>
                <a:off x="8332" y="1226"/>
                <a:ext cx="101" cy="105"/>
              </a:xfrm>
              <a:custGeom>
                <a:avLst/>
                <a:gdLst>
                  <a:gd name="T0" fmla="*/ 16 w 55"/>
                  <a:gd name="T1" fmla="*/ 0 h 58"/>
                  <a:gd name="T2" fmla="*/ 0 w 55"/>
                  <a:gd name="T3" fmla="*/ 4 h 58"/>
                  <a:gd name="T4" fmla="*/ 55 w 55"/>
                  <a:gd name="T5" fmla="*/ 58 h 58"/>
                  <a:gd name="T6" fmla="*/ 55 w 55"/>
                  <a:gd name="T7" fmla="*/ 39 h 58"/>
                  <a:gd name="T8" fmla="*/ 16 w 55"/>
                  <a:gd name="T9" fmla="*/ 0 h 58"/>
                </a:gdLst>
                <a:ahLst/>
                <a:cxnLst>
                  <a:cxn ang="0">
                    <a:pos x="T0" y="T1"/>
                  </a:cxn>
                  <a:cxn ang="0">
                    <a:pos x="T2" y="T3"/>
                  </a:cxn>
                  <a:cxn ang="0">
                    <a:pos x="T4" y="T5"/>
                  </a:cxn>
                  <a:cxn ang="0">
                    <a:pos x="T6" y="T7"/>
                  </a:cxn>
                  <a:cxn ang="0">
                    <a:pos x="T8" y="T9"/>
                  </a:cxn>
                </a:cxnLst>
                <a:rect l="0" t="0" r="r" b="b"/>
                <a:pathLst>
                  <a:path w="55" h="58">
                    <a:moveTo>
                      <a:pt x="16" y="0"/>
                    </a:moveTo>
                    <a:cubicBezTo>
                      <a:pt x="10" y="0"/>
                      <a:pt x="6" y="1"/>
                      <a:pt x="0" y="4"/>
                    </a:cubicBezTo>
                    <a:cubicBezTo>
                      <a:pt x="3" y="32"/>
                      <a:pt x="26" y="54"/>
                      <a:pt x="55" y="58"/>
                    </a:cubicBezTo>
                    <a:cubicBezTo>
                      <a:pt x="55" y="58"/>
                      <a:pt x="55" y="58"/>
                      <a:pt x="55" y="39"/>
                    </a:cubicBezTo>
                    <a:cubicBezTo>
                      <a:pt x="55" y="17"/>
                      <a:pt x="37" y="0"/>
                      <a:pt x="16" y="0"/>
                    </a:cubicBez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5" name="Freeform 153"/>
              <p:cNvSpPr>
                <a:spLocks/>
              </p:cNvSpPr>
              <p:nvPr/>
            </p:nvSpPr>
            <p:spPr bwMode="auto">
              <a:xfrm>
                <a:off x="8294" y="1233"/>
                <a:ext cx="66" cy="69"/>
              </a:xfrm>
              <a:custGeom>
                <a:avLst/>
                <a:gdLst>
                  <a:gd name="T0" fmla="*/ 0 w 36"/>
                  <a:gd name="T1" fmla="*/ 25 h 38"/>
                  <a:gd name="T2" fmla="*/ 0 w 36"/>
                  <a:gd name="T3" fmla="*/ 38 h 38"/>
                  <a:gd name="T4" fmla="*/ 36 w 36"/>
                  <a:gd name="T5" fmla="*/ 2 h 38"/>
                  <a:gd name="T6" fmla="*/ 25 w 36"/>
                  <a:gd name="T7" fmla="*/ 0 h 38"/>
                  <a:gd name="T8" fmla="*/ 0 w 36"/>
                  <a:gd name="T9" fmla="*/ 25 h 38"/>
                </a:gdLst>
                <a:ahLst/>
                <a:cxnLst>
                  <a:cxn ang="0">
                    <a:pos x="T0" y="T1"/>
                  </a:cxn>
                  <a:cxn ang="0">
                    <a:pos x="T2" y="T3"/>
                  </a:cxn>
                  <a:cxn ang="0">
                    <a:pos x="T4" y="T5"/>
                  </a:cxn>
                  <a:cxn ang="0">
                    <a:pos x="T6" y="T7"/>
                  </a:cxn>
                  <a:cxn ang="0">
                    <a:pos x="T8" y="T9"/>
                  </a:cxn>
                </a:cxnLst>
                <a:rect l="0" t="0" r="r" b="b"/>
                <a:pathLst>
                  <a:path w="36" h="38">
                    <a:moveTo>
                      <a:pt x="0" y="25"/>
                    </a:moveTo>
                    <a:cubicBezTo>
                      <a:pt x="0" y="38"/>
                      <a:pt x="0" y="38"/>
                      <a:pt x="0" y="38"/>
                    </a:cubicBezTo>
                    <a:cubicBezTo>
                      <a:pt x="19" y="36"/>
                      <a:pt x="34" y="20"/>
                      <a:pt x="36" y="2"/>
                    </a:cubicBezTo>
                    <a:cubicBezTo>
                      <a:pt x="33" y="1"/>
                      <a:pt x="29" y="0"/>
                      <a:pt x="25" y="0"/>
                    </a:cubicBezTo>
                    <a:cubicBezTo>
                      <a:pt x="12" y="0"/>
                      <a:pt x="0" y="12"/>
                      <a:pt x="0" y="25"/>
                    </a:cubicBez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6" name="Freeform 154"/>
              <p:cNvSpPr>
                <a:spLocks/>
              </p:cNvSpPr>
              <p:nvPr/>
            </p:nvSpPr>
            <p:spPr bwMode="auto">
              <a:xfrm>
                <a:off x="8400" y="1322"/>
                <a:ext cx="18" cy="33"/>
              </a:xfrm>
              <a:custGeom>
                <a:avLst/>
                <a:gdLst>
                  <a:gd name="T0" fmla="*/ 6 w 10"/>
                  <a:gd name="T1" fmla="*/ 0 h 18"/>
                  <a:gd name="T2" fmla="*/ 0 w 10"/>
                  <a:gd name="T3" fmla="*/ 0 h 18"/>
                  <a:gd name="T4" fmla="*/ 0 w 10"/>
                  <a:gd name="T5" fmla="*/ 18 h 18"/>
                  <a:gd name="T6" fmla="*/ 6 w 10"/>
                  <a:gd name="T7" fmla="*/ 18 h 18"/>
                  <a:gd name="T8" fmla="*/ 10 w 10"/>
                  <a:gd name="T9" fmla="*/ 14 h 18"/>
                  <a:gd name="T10" fmla="*/ 10 w 10"/>
                  <a:gd name="T11" fmla="*/ 4 h 18"/>
                  <a:gd name="T12" fmla="*/ 6 w 10"/>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10" h="18">
                    <a:moveTo>
                      <a:pt x="6" y="0"/>
                    </a:moveTo>
                    <a:cubicBezTo>
                      <a:pt x="0" y="0"/>
                      <a:pt x="0" y="0"/>
                      <a:pt x="0" y="0"/>
                    </a:cubicBezTo>
                    <a:cubicBezTo>
                      <a:pt x="0" y="18"/>
                      <a:pt x="0" y="18"/>
                      <a:pt x="0" y="18"/>
                    </a:cubicBezTo>
                    <a:cubicBezTo>
                      <a:pt x="6" y="18"/>
                      <a:pt x="6" y="18"/>
                      <a:pt x="6" y="18"/>
                    </a:cubicBezTo>
                    <a:cubicBezTo>
                      <a:pt x="8" y="18"/>
                      <a:pt x="10" y="16"/>
                      <a:pt x="10" y="14"/>
                    </a:cubicBezTo>
                    <a:cubicBezTo>
                      <a:pt x="10" y="4"/>
                      <a:pt x="10" y="4"/>
                      <a:pt x="10" y="4"/>
                    </a:cubicBezTo>
                    <a:cubicBezTo>
                      <a:pt x="10" y="1"/>
                      <a:pt x="8" y="0"/>
                      <a:pt x="6" y="0"/>
                    </a:cubicBezTo>
                    <a:close/>
                  </a:path>
                </a:pathLst>
              </a:custGeom>
              <a:solidFill>
                <a:srgbClr val="937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7" name="Freeform 155"/>
              <p:cNvSpPr>
                <a:spLocks/>
              </p:cNvSpPr>
              <p:nvPr/>
            </p:nvSpPr>
            <p:spPr bwMode="auto">
              <a:xfrm>
                <a:off x="8403" y="1351"/>
                <a:ext cx="10" cy="11"/>
              </a:xfrm>
              <a:custGeom>
                <a:avLst/>
                <a:gdLst>
                  <a:gd name="T0" fmla="*/ 3 w 5"/>
                  <a:gd name="T1" fmla="*/ 0 h 6"/>
                  <a:gd name="T2" fmla="*/ 0 w 5"/>
                  <a:gd name="T3" fmla="*/ 4 h 6"/>
                  <a:gd name="T4" fmla="*/ 3 w 5"/>
                  <a:gd name="T5" fmla="*/ 6 h 6"/>
                  <a:gd name="T6" fmla="*/ 5 w 5"/>
                  <a:gd name="T7" fmla="*/ 4 h 6"/>
                  <a:gd name="T8" fmla="*/ 3 w 5"/>
                  <a:gd name="T9" fmla="*/ 0 h 6"/>
                </a:gdLst>
                <a:ahLst/>
                <a:cxnLst>
                  <a:cxn ang="0">
                    <a:pos x="T0" y="T1"/>
                  </a:cxn>
                  <a:cxn ang="0">
                    <a:pos x="T2" y="T3"/>
                  </a:cxn>
                  <a:cxn ang="0">
                    <a:pos x="T4" y="T5"/>
                  </a:cxn>
                  <a:cxn ang="0">
                    <a:pos x="T6" y="T7"/>
                  </a:cxn>
                  <a:cxn ang="0">
                    <a:pos x="T8" y="T9"/>
                  </a:cxn>
                </a:cxnLst>
                <a:rect l="0" t="0" r="r" b="b"/>
                <a:pathLst>
                  <a:path w="5" h="6">
                    <a:moveTo>
                      <a:pt x="3" y="0"/>
                    </a:moveTo>
                    <a:cubicBezTo>
                      <a:pt x="2" y="0"/>
                      <a:pt x="0" y="1"/>
                      <a:pt x="0" y="4"/>
                    </a:cubicBezTo>
                    <a:cubicBezTo>
                      <a:pt x="0" y="5"/>
                      <a:pt x="2" y="6"/>
                      <a:pt x="3" y="6"/>
                    </a:cubicBezTo>
                    <a:cubicBezTo>
                      <a:pt x="5" y="6"/>
                      <a:pt x="5" y="5"/>
                      <a:pt x="5" y="4"/>
                    </a:cubicBezTo>
                    <a:cubicBezTo>
                      <a:pt x="5" y="1"/>
                      <a:pt x="5" y="0"/>
                      <a:pt x="3" y="0"/>
                    </a:cubicBezTo>
                    <a:close/>
                  </a:path>
                </a:pathLst>
              </a:custGeom>
              <a:solidFill>
                <a:srgbClr val="BD1E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8" name="Freeform 156"/>
              <p:cNvSpPr>
                <a:spLocks/>
              </p:cNvSpPr>
              <p:nvPr/>
            </p:nvSpPr>
            <p:spPr bwMode="auto">
              <a:xfrm>
                <a:off x="8310" y="1426"/>
                <a:ext cx="30" cy="115"/>
              </a:xfrm>
              <a:custGeom>
                <a:avLst/>
                <a:gdLst>
                  <a:gd name="T0" fmla="*/ 2 w 30"/>
                  <a:gd name="T1" fmla="*/ 46 h 115"/>
                  <a:gd name="T2" fmla="*/ 11 w 30"/>
                  <a:gd name="T3" fmla="*/ 46 h 115"/>
                  <a:gd name="T4" fmla="*/ 2 w 30"/>
                  <a:gd name="T5" fmla="*/ 57 h 115"/>
                  <a:gd name="T6" fmla="*/ 8 w 30"/>
                  <a:gd name="T7" fmla="*/ 115 h 115"/>
                  <a:gd name="T8" fmla="*/ 30 w 30"/>
                  <a:gd name="T9" fmla="*/ 0 h 115"/>
                  <a:gd name="T10" fmla="*/ 0 w 30"/>
                  <a:gd name="T11" fmla="*/ 29 h 115"/>
                  <a:gd name="T12" fmla="*/ 2 w 30"/>
                  <a:gd name="T13" fmla="*/ 46 h 115"/>
                </a:gdLst>
                <a:ahLst/>
                <a:cxnLst>
                  <a:cxn ang="0">
                    <a:pos x="T0" y="T1"/>
                  </a:cxn>
                  <a:cxn ang="0">
                    <a:pos x="T2" y="T3"/>
                  </a:cxn>
                  <a:cxn ang="0">
                    <a:pos x="T4" y="T5"/>
                  </a:cxn>
                  <a:cxn ang="0">
                    <a:pos x="T6" y="T7"/>
                  </a:cxn>
                  <a:cxn ang="0">
                    <a:pos x="T8" y="T9"/>
                  </a:cxn>
                  <a:cxn ang="0">
                    <a:pos x="T10" y="T11"/>
                  </a:cxn>
                  <a:cxn ang="0">
                    <a:pos x="T12" y="T13"/>
                  </a:cxn>
                </a:cxnLst>
                <a:rect l="0" t="0" r="r" b="b"/>
                <a:pathLst>
                  <a:path w="30" h="115">
                    <a:moveTo>
                      <a:pt x="2" y="46"/>
                    </a:moveTo>
                    <a:lnTo>
                      <a:pt x="11" y="46"/>
                    </a:lnTo>
                    <a:lnTo>
                      <a:pt x="2" y="57"/>
                    </a:lnTo>
                    <a:lnTo>
                      <a:pt x="8" y="115"/>
                    </a:lnTo>
                    <a:lnTo>
                      <a:pt x="30" y="0"/>
                    </a:lnTo>
                    <a:lnTo>
                      <a:pt x="0" y="29"/>
                    </a:lnTo>
                    <a:lnTo>
                      <a:pt x="2" y="46"/>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19" name="Freeform 157"/>
              <p:cNvSpPr>
                <a:spLocks/>
              </p:cNvSpPr>
              <p:nvPr/>
            </p:nvSpPr>
            <p:spPr bwMode="auto">
              <a:xfrm>
                <a:off x="8458" y="1643"/>
                <a:ext cx="40" cy="40"/>
              </a:xfrm>
              <a:custGeom>
                <a:avLst/>
                <a:gdLst>
                  <a:gd name="T0" fmla="*/ 22 w 22"/>
                  <a:gd name="T1" fmla="*/ 0 h 22"/>
                  <a:gd name="T2" fmla="*/ 22 w 22"/>
                  <a:gd name="T3" fmla="*/ 0 h 22"/>
                  <a:gd name="T4" fmla="*/ 0 w 22"/>
                  <a:gd name="T5" fmla="*/ 0 h 22"/>
                  <a:gd name="T6" fmla="*/ 0 w 22"/>
                  <a:gd name="T7" fmla="*/ 22 h 22"/>
                  <a:gd name="T8" fmla="*/ 3 w 22"/>
                  <a:gd name="T9" fmla="*/ 22 h 22"/>
                  <a:gd name="T10" fmla="*/ 22 w 22"/>
                  <a:gd name="T11" fmla="*/ 0 h 22"/>
                </a:gdLst>
                <a:ahLst/>
                <a:cxnLst>
                  <a:cxn ang="0">
                    <a:pos x="T0" y="T1"/>
                  </a:cxn>
                  <a:cxn ang="0">
                    <a:pos x="T2" y="T3"/>
                  </a:cxn>
                  <a:cxn ang="0">
                    <a:pos x="T4" y="T5"/>
                  </a:cxn>
                  <a:cxn ang="0">
                    <a:pos x="T6" y="T7"/>
                  </a:cxn>
                  <a:cxn ang="0">
                    <a:pos x="T8" y="T9"/>
                  </a:cxn>
                  <a:cxn ang="0">
                    <a:pos x="T10" y="T11"/>
                  </a:cxn>
                </a:cxnLst>
                <a:rect l="0" t="0" r="r" b="b"/>
                <a:pathLst>
                  <a:path w="22" h="22">
                    <a:moveTo>
                      <a:pt x="22" y="0"/>
                    </a:moveTo>
                    <a:cubicBezTo>
                      <a:pt x="22" y="0"/>
                      <a:pt x="22" y="0"/>
                      <a:pt x="22" y="0"/>
                    </a:cubicBezTo>
                    <a:cubicBezTo>
                      <a:pt x="22" y="0"/>
                      <a:pt x="22" y="0"/>
                      <a:pt x="0" y="0"/>
                    </a:cubicBezTo>
                    <a:cubicBezTo>
                      <a:pt x="0" y="0"/>
                      <a:pt x="0" y="0"/>
                      <a:pt x="0" y="22"/>
                    </a:cubicBezTo>
                    <a:cubicBezTo>
                      <a:pt x="1" y="22"/>
                      <a:pt x="2" y="22"/>
                      <a:pt x="3" y="22"/>
                    </a:cubicBezTo>
                    <a:cubicBezTo>
                      <a:pt x="10" y="15"/>
                      <a:pt x="16" y="8"/>
                      <a:pt x="22" y="0"/>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0" name="Freeform 158"/>
              <p:cNvSpPr>
                <a:spLocks/>
              </p:cNvSpPr>
              <p:nvPr/>
            </p:nvSpPr>
            <p:spPr bwMode="auto">
              <a:xfrm>
                <a:off x="8221" y="1643"/>
                <a:ext cx="237" cy="40"/>
              </a:xfrm>
              <a:custGeom>
                <a:avLst/>
                <a:gdLst>
                  <a:gd name="T0" fmla="*/ 0 w 130"/>
                  <a:gd name="T1" fmla="*/ 22 h 22"/>
                  <a:gd name="T2" fmla="*/ 42 w 130"/>
                  <a:gd name="T3" fmla="*/ 22 h 22"/>
                  <a:gd name="T4" fmla="*/ 130 w 130"/>
                  <a:gd name="T5" fmla="*/ 22 h 22"/>
                  <a:gd name="T6" fmla="*/ 130 w 130"/>
                  <a:gd name="T7" fmla="*/ 0 h 22"/>
                  <a:gd name="T8" fmla="*/ 42 w 130"/>
                  <a:gd name="T9" fmla="*/ 0 h 22"/>
                  <a:gd name="T10" fmla="*/ 0 w 130"/>
                  <a:gd name="T11" fmla="*/ 22 h 22"/>
                </a:gdLst>
                <a:ahLst/>
                <a:cxnLst>
                  <a:cxn ang="0">
                    <a:pos x="T0" y="T1"/>
                  </a:cxn>
                  <a:cxn ang="0">
                    <a:pos x="T2" y="T3"/>
                  </a:cxn>
                  <a:cxn ang="0">
                    <a:pos x="T4" y="T5"/>
                  </a:cxn>
                  <a:cxn ang="0">
                    <a:pos x="T6" y="T7"/>
                  </a:cxn>
                  <a:cxn ang="0">
                    <a:pos x="T8" y="T9"/>
                  </a:cxn>
                  <a:cxn ang="0">
                    <a:pos x="T10" y="T11"/>
                  </a:cxn>
                </a:cxnLst>
                <a:rect l="0" t="0" r="r" b="b"/>
                <a:pathLst>
                  <a:path w="130" h="22">
                    <a:moveTo>
                      <a:pt x="0" y="22"/>
                    </a:moveTo>
                    <a:cubicBezTo>
                      <a:pt x="42" y="22"/>
                      <a:pt x="42" y="22"/>
                      <a:pt x="42" y="22"/>
                    </a:cubicBezTo>
                    <a:cubicBezTo>
                      <a:pt x="130" y="22"/>
                      <a:pt x="130" y="22"/>
                      <a:pt x="130" y="22"/>
                    </a:cubicBezTo>
                    <a:cubicBezTo>
                      <a:pt x="130" y="0"/>
                      <a:pt x="130" y="0"/>
                      <a:pt x="130" y="0"/>
                    </a:cubicBezTo>
                    <a:cubicBezTo>
                      <a:pt x="42" y="0"/>
                      <a:pt x="42" y="0"/>
                      <a:pt x="42" y="0"/>
                    </a:cubicBezTo>
                    <a:cubicBezTo>
                      <a:pt x="3" y="0"/>
                      <a:pt x="0" y="22"/>
                      <a:pt x="0" y="22"/>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1" name="Freeform 159"/>
              <p:cNvSpPr>
                <a:spLocks/>
              </p:cNvSpPr>
              <p:nvPr/>
            </p:nvSpPr>
            <p:spPr bwMode="auto">
              <a:xfrm>
                <a:off x="8365" y="1322"/>
                <a:ext cx="35" cy="13"/>
              </a:xfrm>
              <a:custGeom>
                <a:avLst/>
                <a:gdLst>
                  <a:gd name="T0" fmla="*/ 6 w 35"/>
                  <a:gd name="T1" fmla="*/ 13 h 13"/>
                  <a:gd name="T2" fmla="*/ 35 w 35"/>
                  <a:gd name="T3" fmla="*/ 9 h 13"/>
                  <a:gd name="T4" fmla="*/ 35 w 35"/>
                  <a:gd name="T5" fmla="*/ 0 h 13"/>
                  <a:gd name="T6" fmla="*/ 0 w 35"/>
                  <a:gd name="T7" fmla="*/ 0 h 13"/>
                  <a:gd name="T8" fmla="*/ 6 w 35"/>
                  <a:gd name="T9" fmla="*/ 13 h 13"/>
                </a:gdLst>
                <a:ahLst/>
                <a:cxnLst>
                  <a:cxn ang="0">
                    <a:pos x="T0" y="T1"/>
                  </a:cxn>
                  <a:cxn ang="0">
                    <a:pos x="T2" y="T3"/>
                  </a:cxn>
                  <a:cxn ang="0">
                    <a:pos x="T4" y="T5"/>
                  </a:cxn>
                  <a:cxn ang="0">
                    <a:pos x="T6" y="T7"/>
                  </a:cxn>
                  <a:cxn ang="0">
                    <a:pos x="T8" y="T9"/>
                  </a:cxn>
                </a:cxnLst>
                <a:rect l="0" t="0" r="r" b="b"/>
                <a:pathLst>
                  <a:path w="35" h="13">
                    <a:moveTo>
                      <a:pt x="6" y="13"/>
                    </a:moveTo>
                    <a:lnTo>
                      <a:pt x="35" y="9"/>
                    </a:lnTo>
                    <a:lnTo>
                      <a:pt x="35" y="0"/>
                    </a:lnTo>
                    <a:lnTo>
                      <a:pt x="0" y="0"/>
                    </a:lnTo>
                    <a:lnTo>
                      <a:pt x="6" y="13"/>
                    </a:lnTo>
                    <a:close/>
                  </a:path>
                </a:pathLst>
              </a:custGeom>
              <a:solidFill>
                <a:srgbClr val="F068A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2" name="Freeform 160"/>
              <p:cNvSpPr>
                <a:spLocks noEditPoints="1"/>
              </p:cNvSpPr>
              <p:nvPr/>
            </p:nvSpPr>
            <p:spPr bwMode="auto">
              <a:xfrm>
                <a:off x="8287" y="1322"/>
                <a:ext cx="84" cy="28"/>
              </a:xfrm>
              <a:custGeom>
                <a:avLst/>
                <a:gdLst>
                  <a:gd name="T0" fmla="*/ 43 w 46"/>
                  <a:gd name="T1" fmla="*/ 0 h 15"/>
                  <a:gd name="T2" fmla="*/ 31 w 46"/>
                  <a:gd name="T3" fmla="*/ 0 h 15"/>
                  <a:gd name="T4" fmla="*/ 27 w 46"/>
                  <a:gd name="T5" fmla="*/ 3 h 15"/>
                  <a:gd name="T6" fmla="*/ 19 w 46"/>
                  <a:gd name="T7" fmla="*/ 3 h 15"/>
                  <a:gd name="T8" fmla="*/ 16 w 46"/>
                  <a:gd name="T9" fmla="*/ 0 h 15"/>
                  <a:gd name="T10" fmla="*/ 4 w 46"/>
                  <a:gd name="T11" fmla="*/ 0 h 15"/>
                  <a:gd name="T12" fmla="*/ 0 w 46"/>
                  <a:gd name="T13" fmla="*/ 4 h 15"/>
                  <a:gd name="T14" fmla="*/ 0 w 46"/>
                  <a:gd name="T15" fmla="*/ 11 h 15"/>
                  <a:gd name="T16" fmla="*/ 4 w 46"/>
                  <a:gd name="T17" fmla="*/ 15 h 15"/>
                  <a:gd name="T18" fmla="*/ 15 w 46"/>
                  <a:gd name="T19" fmla="*/ 15 h 15"/>
                  <a:gd name="T20" fmla="*/ 19 w 46"/>
                  <a:gd name="T21" fmla="*/ 11 h 15"/>
                  <a:gd name="T22" fmla="*/ 20 w 46"/>
                  <a:gd name="T23" fmla="*/ 5 h 15"/>
                  <a:gd name="T24" fmla="*/ 27 w 46"/>
                  <a:gd name="T25" fmla="*/ 5 h 15"/>
                  <a:gd name="T26" fmla="*/ 27 w 46"/>
                  <a:gd name="T27" fmla="*/ 11 h 15"/>
                  <a:gd name="T28" fmla="*/ 32 w 46"/>
                  <a:gd name="T29" fmla="*/ 15 h 15"/>
                  <a:gd name="T30" fmla="*/ 43 w 46"/>
                  <a:gd name="T31" fmla="*/ 15 h 15"/>
                  <a:gd name="T32" fmla="*/ 46 w 46"/>
                  <a:gd name="T33" fmla="*/ 11 h 15"/>
                  <a:gd name="T34" fmla="*/ 46 w 46"/>
                  <a:gd name="T35" fmla="*/ 4 h 15"/>
                  <a:gd name="T36" fmla="*/ 43 w 46"/>
                  <a:gd name="T37" fmla="*/ 0 h 15"/>
                  <a:gd name="T38" fmla="*/ 16 w 46"/>
                  <a:gd name="T39" fmla="*/ 11 h 15"/>
                  <a:gd name="T40" fmla="*/ 15 w 46"/>
                  <a:gd name="T41" fmla="*/ 12 h 15"/>
                  <a:gd name="T42" fmla="*/ 4 w 46"/>
                  <a:gd name="T43" fmla="*/ 12 h 15"/>
                  <a:gd name="T44" fmla="*/ 2 w 46"/>
                  <a:gd name="T45" fmla="*/ 11 h 15"/>
                  <a:gd name="T46" fmla="*/ 2 w 46"/>
                  <a:gd name="T47" fmla="*/ 4 h 15"/>
                  <a:gd name="T48" fmla="*/ 4 w 46"/>
                  <a:gd name="T49" fmla="*/ 1 h 15"/>
                  <a:gd name="T50" fmla="*/ 16 w 46"/>
                  <a:gd name="T51" fmla="*/ 1 h 15"/>
                  <a:gd name="T52" fmla="*/ 17 w 46"/>
                  <a:gd name="T53" fmla="*/ 4 h 15"/>
                  <a:gd name="T54" fmla="*/ 16 w 46"/>
                  <a:gd name="T55" fmla="*/ 11 h 15"/>
                  <a:gd name="T56" fmla="*/ 44 w 46"/>
                  <a:gd name="T57" fmla="*/ 11 h 15"/>
                  <a:gd name="T58" fmla="*/ 43 w 46"/>
                  <a:gd name="T59" fmla="*/ 12 h 15"/>
                  <a:gd name="T60" fmla="*/ 32 w 46"/>
                  <a:gd name="T61" fmla="*/ 12 h 15"/>
                  <a:gd name="T62" fmla="*/ 29 w 46"/>
                  <a:gd name="T63" fmla="*/ 11 h 15"/>
                  <a:gd name="T64" fmla="*/ 28 w 46"/>
                  <a:gd name="T65" fmla="*/ 4 h 15"/>
                  <a:gd name="T66" fmla="*/ 31 w 46"/>
                  <a:gd name="T67" fmla="*/ 1 h 15"/>
                  <a:gd name="T68" fmla="*/ 43 w 46"/>
                  <a:gd name="T69" fmla="*/ 1 h 15"/>
                  <a:gd name="T70" fmla="*/ 44 w 46"/>
                  <a:gd name="T71" fmla="*/ 4 h 15"/>
                  <a:gd name="T72" fmla="*/ 44 w 46"/>
                  <a:gd name="T73" fmla="*/ 1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6" h="15">
                    <a:moveTo>
                      <a:pt x="43" y="0"/>
                    </a:moveTo>
                    <a:cubicBezTo>
                      <a:pt x="31" y="0"/>
                      <a:pt x="31" y="0"/>
                      <a:pt x="31" y="0"/>
                    </a:cubicBezTo>
                    <a:cubicBezTo>
                      <a:pt x="29" y="0"/>
                      <a:pt x="27" y="1"/>
                      <a:pt x="27" y="3"/>
                    </a:cubicBezTo>
                    <a:cubicBezTo>
                      <a:pt x="19" y="3"/>
                      <a:pt x="19" y="3"/>
                      <a:pt x="19" y="3"/>
                    </a:cubicBezTo>
                    <a:cubicBezTo>
                      <a:pt x="19" y="1"/>
                      <a:pt x="17" y="0"/>
                      <a:pt x="16" y="0"/>
                    </a:cubicBezTo>
                    <a:cubicBezTo>
                      <a:pt x="4" y="0"/>
                      <a:pt x="4" y="0"/>
                      <a:pt x="4" y="0"/>
                    </a:cubicBezTo>
                    <a:cubicBezTo>
                      <a:pt x="2" y="0"/>
                      <a:pt x="0" y="1"/>
                      <a:pt x="0" y="4"/>
                    </a:cubicBezTo>
                    <a:cubicBezTo>
                      <a:pt x="0" y="11"/>
                      <a:pt x="0" y="11"/>
                      <a:pt x="0" y="11"/>
                    </a:cubicBezTo>
                    <a:cubicBezTo>
                      <a:pt x="0" y="14"/>
                      <a:pt x="2" y="15"/>
                      <a:pt x="4" y="15"/>
                    </a:cubicBezTo>
                    <a:cubicBezTo>
                      <a:pt x="15" y="15"/>
                      <a:pt x="15" y="15"/>
                      <a:pt x="15" y="15"/>
                    </a:cubicBezTo>
                    <a:cubicBezTo>
                      <a:pt x="17" y="15"/>
                      <a:pt x="19" y="14"/>
                      <a:pt x="19" y="11"/>
                    </a:cubicBezTo>
                    <a:cubicBezTo>
                      <a:pt x="20" y="5"/>
                      <a:pt x="20" y="5"/>
                      <a:pt x="20" y="5"/>
                    </a:cubicBezTo>
                    <a:cubicBezTo>
                      <a:pt x="27" y="5"/>
                      <a:pt x="27" y="5"/>
                      <a:pt x="27" y="5"/>
                    </a:cubicBezTo>
                    <a:cubicBezTo>
                      <a:pt x="27" y="11"/>
                      <a:pt x="27" y="11"/>
                      <a:pt x="27" y="11"/>
                    </a:cubicBezTo>
                    <a:cubicBezTo>
                      <a:pt x="27" y="14"/>
                      <a:pt x="29" y="15"/>
                      <a:pt x="32" y="15"/>
                    </a:cubicBezTo>
                    <a:cubicBezTo>
                      <a:pt x="43" y="15"/>
                      <a:pt x="43" y="15"/>
                      <a:pt x="43" y="15"/>
                    </a:cubicBezTo>
                    <a:cubicBezTo>
                      <a:pt x="45" y="15"/>
                      <a:pt x="46" y="14"/>
                      <a:pt x="46" y="11"/>
                    </a:cubicBezTo>
                    <a:cubicBezTo>
                      <a:pt x="46" y="4"/>
                      <a:pt x="46" y="4"/>
                      <a:pt x="46" y="4"/>
                    </a:cubicBezTo>
                    <a:cubicBezTo>
                      <a:pt x="46" y="1"/>
                      <a:pt x="45" y="0"/>
                      <a:pt x="43" y="0"/>
                    </a:cubicBezTo>
                    <a:close/>
                    <a:moveTo>
                      <a:pt x="16" y="11"/>
                    </a:moveTo>
                    <a:cubicBezTo>
                      <a:pt x="16" y="12"/>
                      <a:pt x="16" y="12"/>
                      <a:pt x="15" y="12"/>
                    </a:cubicBezTo>
                    <a:cubicBezTo>
                      <a:pt x="4" y="12"/>
                      <a:pt x="4" y="12"/>
                      <a:pt x="4" y="12"/>
                    </a:cubicBezTo>
                    <a:cubicBezTo>
                      <a:pt x="3" y="12"/>
                      <a:pt x="2" y="12"/>
                      <a:pt x="2" y="11"/>
                    </a:cubicBezTo>
                    <a:cubicBezTo>
                      <a:pt x="2" y="4"/>
                      <a:pt x="2" y="4"/>
                      <a:pt x="2" y="4"/>
                    </a:cubicBezTo>
                    <a:cubicBezTo>
                      <a:pt x="2" y="3"/>
                      <a:pt x="3" y="1"/>
                      <a:pt x="4" y="1"/>
                    </a:cubicBezTo>
                    <a:cubicBezTo>
                      <a:pt x="16" y="1"/>
                      <a:pt x="16" y="1"/>
                      <a:pt x="16" y="1"/>
                    </a:cubicBezTo>
                    <a:cubicBezTo>
                      <a:pt x="16" y="1"/>
                      <a:pt x="17" y="3"/>
                      <a:pt x="17" y="4"/>
                    </a:cubicBezTo>
                    <a:cubicBezTo>
                      <a:pt x="16" y="11"/>
                      <a:pt x="16" y="11"/>
                      <a:pt x="16" y="11"/>
                    </a:cubicBezTo>
                    <a:close/>
                    <a:moveTo>
                      <a:pt x="44" y="11"/>
                    </a:moveTo>
                    <a:cubicBezTo>
                      <a:pt x="44" y="12"/>
                      <a:pt x="43" y="12"/>
                      <a:pt x="43" y="12"/>
                    </a:cubicBezTo>
                    <a:cubicBezTo>
                      <a:pt x="32" y="12"/>
                      <a:pt x="32" y="12"/>
                      <a:pt x="32" y="12"/>
                    </a:cubicBezTo>
                    <a:cubicBezTo>
                      <a:pt x="31" y="12"/>
                      <a:pt x="29" y="12"/>
                      <a:pt x="29" y="11"/>
                    </a:cubicBezTo>
                    <a:cubicBezTo>
                      <a:pt x="28" y="4"/>
                      <a:pt x="28" y="4"/>
                      <a:pt x="28" y="4"/>
                    </a:cubicBezTo>
                    <a:cubicBezTo>
                      <a:pt x="28" y="3"/>
                      <a:pt x="29" y="1"/>
                      <a:pt x="31" y="1"/>
                    </a:cubicBezTo>
                    <a:cubicBezTo>
                      <a:pt x="43" y="1"/>
                      <a:pt x="43" y="1"/>
                      <a:pt x="43" y="1"/>
                    </a:cubicBezTo>
                    <a:cubicBezTo>
                      <a:pt x="43" y="1"/>
                      <a:pt x="44" y="3"/>
                      <a:pt x="44" y="4"/>
                    </a:cubicBezTo>
                    <a:cubicBezTo>
                      <a:pt x="44" y="11"/>
                      <a:pt x="44" y="11"/>
                      <a:pt x="44"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3" name="Freeform 161"/>
              <p:cNvSpPr>
                <a:spLocks/>
              </p:cNvSpPr>
              <p:nvPr/>
            </p:nvSpPr>
            <p:spPr bwMode="auto">
              <a:xfrm>
                <a:off x="7988" y="1678"/>
                <a:ext cx="479" cy="36"/>
              </a:xfrm>
              <a:custGeom>
                <a:avLst/>
                <a:gdLst>
                  <a:gd name="T0" fmla="*/ 0 w 263"/>
                  <a:gd name="T1" fmla="*/ 0 h 20"/>
                  <a:gd name="T2" fmla="*/ 23 w 263"/>
                  <a:gd name="T3" fmla="*/ 20 h 20"/>
                  <a:gd name="T4" fmla="*/ 240 w 263"/>
                  <a:gd name="T5" fmla="*/ 20 h 20"/>
                  <a:gd name="T6" fmla="*/ 263 w 263"/>
                  <a:gd name="T7" fmla="*/ 0 h 20"/>
                  <a:gd name="T8" fmla="*/ 0 w 263"/>
                  <a:gd name="T9" fmla="*/ 0 h 20"/>
                </a:gdLst>
                <a:ahLst/>
                <a:cxnLst>
                  <a:cxn ang="0">
                    <a:pos x="T0" y="T1"/>
                  </a:cxn>
                  <a:cxn ang="0">
                    <a:pos x="T2" y="T3"/>
                  </a:cxn>
                  <a:cxn ang="0">
                    <a:pos x="T4" y="T5"/>
                  </a:cxn>
                  <a:cxn ang="0">
                    <a:pos x="T6" y="T7"/>
                  </a:cxn>
                  <a:cxn ang="0">
                    <a:pos x="T8" y="T9"/>
                  </a:cxn>
                </a:cxnLst>
                <a:rect l="0" t="0" r="r" b="b"/>
                <a:pathLst>
                  <a:path w="263" h="20">
                    <a:moveTo>
                      <a:pt x="0" y="0"/>
                    </a:moveTo>
                    <a:cubicBezTo>
                      <a:pt x="7" y="7"/>
                      <a:pt x="14" y="14"/>
                      <a:pt x="23" y="20"/>
                    </a:cubicBezTo>
                    <a:cubicBezTo>
                      <a:pt x="240" y="20"/>
                      <a:pt x="240" y="20"/>
                      <a:pt x="240" y="20"/>
                    </a:cubicBezTo>
                    <a:cubicBezTo>
                      <a:pt x="249" y="14"/>
                      <a:pt x="256" y="7"/>
                      <a:pt x="263" y="0"/>
                    </a:cubicBezTo>
                    <a:lnTo>
                      <a:pt x="0" y="0"/>
                    </a:lnTo>
                    <a:close/>
                  </a:path>
                </a:pathLst>
              </a:custGeom>
              <a:solidFill>
                <a:srgbClr val="75757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4" name="Freeform 162"/>
              <p:cNvSpPr>
                <a:spLocks/>
              </p:cNvSpPr>
              <p:nvPr/>
            </p:nvSpPr>
            <p:spPr bwMode="auto">
              <a:xfrm>
                <a:off x="7886" y="1446"/>
                <a:ext cx="255" cy="197"/>
              </a:xfrm>
              <a:custGeom>
                <a:avLst/>
                <a:gdLst>
                  <a:gd name="T0" fmla="*/ 113 w 140"/>
                  <a:gd name="T1" fmla="*/ 0 h 108"/>
                  <a:gd name="T2" fmla="*/ 0 w 140"/>
                  <a:gd name="T3" fmla="*/ 0 h 108"/>
                  <a:gd name="T4" fmla="*/ 39 w 140"/>
                  <a:gd name="T5" fmla="*/ 108 h 108"/>
                  <a:gd name="T6" fmla="*/ 140 w 140"/>
                  <a:gd name="T7" fmla="*/ 108 h 108"/>
                  <a:gd name="T8" fmla="*/ 113 w 140"/>
                  <a:gd name="T9" fmla="*/ 0 h 108"/>
                </a:gdLst>
                <a:ahLst/>
                <a:cxnLst>
                  <a:cxn ang="0">
                    <a:pos x="T0" y="T1"/>
                  </a:cxn>
                  <a:cxn ang="0">
                    <a:pos x="T2" y="T3"/>
                  </a:cxn>
                  <a:cxn ang="0">
                    <a:pos x="T4" y="T5"/>
                  </a:cxn>
                  <a:cxn ang="0">
                    <a:pos x="T6" y="T7"/>
                  </a:cxn>
                  <a:cxn ang="0">
                    <a:pos x="T8" y="T9"/>
                  </a:cxn>
                </a:cxnLst>
                <a:rect l="0" t="0" r="r" b="b"/>
                <a:pathLst>
                  <a:path w="140" h="108">
                    <a:moveTo>
                      <a:pt x="113" y="0"/>
                    </a:moveTo>
                    <a:cubicBezTo>
                      <a:pt x="0" y="0"/>
                      <a:pt x="0" y="0"/>
                      <a:pt x="0" y="0"/>
                    </a:cubicBezTo>
                    <a:cubicBezTo>
                      <a:pt x="1" y="41"/>
                      <a:pt x="15" y="78"/>
                      <a:pt x="39" y="108"/>
                    </a:cubicBezTo>
                    <a:cubicBezTo>
                      <a:pt x="140" y="108"/>
                      <a:pt x="140" y="108"/>
                      <a:pt x="140" y="108"/>
                    </a:cubicBezTo>
                    <a:lnTo>
                      <a:pt x="113" y="0"/>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5" name="Freeform 163"/>
              <p:cNvSpPr>
                <a:spLocks/>
              </p:cNvSpPr>
              <p:nvPr/>
            </p:nvSpPr>
            <p:spPr bwMode="auto">
              <a:xfrm>
                <a:off x="7957" y="1643"/>
                <a:ext cx="184" cy="35"/>
              </a:xfrm>
              <a:custGeom>
                <a:avLst/>
                <a:gdLst>
                  <a:gd name="T0" fmla="*/ 101 w 101"/>
                  <a:gd name="T1" fmla="*/ 0 h 19"/>
                  <a:gd name="T2" fmla="*/ 0 w 101"/>
                  <a:gd name="T3" fmla="*/ 0 h 19"/>
                  <a:gd name="T4" fmla="*/ 17 w 101"/>
                  <a:gd name="T5" fmla="*/ 19 h 19"/>
                  <a:gd name="T6" fmla="*/ 101 w 101"/>
                  <a:gd name="T7" fmla="*/ 19 h 19"/>
                  <a:gd name="T8" fmla="*/ 101 w 101"/>
                  <a:gd name="T9" fmla="*/ 0 h 19"/>
                </a:gdLst>
                <a:ahLst/>
                <a:cxnLst>
                  <a:cxn ang="0">
                    <a:pos x="T0" y="T1"/>
                  </a:cxn>
                  <a:cxn ang="0">
                    <a:pos x="T2" y="T3"/>
                  </a:cxn>
                  <a:cxn ang="0">
                    <a:pos x="T4" y="T5"/>
                  </a:cxn>
                  <a:cxn ang="0">
                    <a:pos x="T6" y="T7"/>
                  </a:cxn>
                  <a:cxn ang="0">
                    <a:pos x="T8" y="T9"/>
                  </a:cxn>
                </a:cxnLst>
                <a:rect l="0" t="0" r="r" b="b"/>
                <a:pathLst>
                  <a:path w="101" h="19">
                    <a:moveTo>
                      <a:pt x="101" y="0"/>
                    </a:moveTo>
                    <a:cubicBezTo>
                      <a:pt x="0" y="0"/>
                      <a:pt x="0" y="0"/>
                      <a:pt x="0" y="0"/>
                    </a:cubicBezTo>
                    <a:cubicBezTo>
                      <a:pt x="5" y="7"/>
                      <a:pt x="10" y="13"/>
                      <a:pt x="17" y="19"/>
                    </a:cubicBezTo>
                    <a:cubicBezTo>
                      <a:pt x="101" y="19"/>
                      <a:pt x="101" y="19"/>
                      <a:pt x="101" y="19"/>
                    </a:cubicBezTo>
                    <a:lnTo>
                      <a:pt x="101" y="0"/>
                    </a:lnTo>
                    <a:close/>
                  </a:path>
                </a:pathLst>
              </a:custGeom>
              <a:solidFill>
                <a:srgbClr val="52525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6" name="Freeform 164"/>
              <p:cNvSpPr>
                <a:spLocks/>
              </p:cNvSpPr>
              <p:nvPr/>
            </p:nvSpPr>
            <p:spPr bwMode="auto">
              <a:xfrm>
                <a:off x="8141" y="1643"/>
                <a:ext cx="91" cy="35"/>
              </a:xfrm>
              <a:custGeom>
                <a:avLst/>
                <a:gdLst>
                  <a:gd name="T0" fmla="*/ 0 w 91"/>
                  <a:gd name="T1" fmla="*/ 35 h 35"/>
                  <a:gd name="T2" fmla="*/ 91 w 91"/>
                  <a:gd name="T3" fmla="*/ 35 h 35"/>
                  <a:gd name="T4" fmla="*/ 91 w 91"/>
                  <a:gd name="T5" fmla="*/ 18 h 35"/>
                  <a:gd name="T6" fmla="*/ 0 w 91"/>
                  <a:gd name="T7" fmla="*/ 0 h 35"/>
                  <a:gd name="T8" fmla="*/ 0 w 91"/>
                  <a:gd name="T9" fmla="*/ 35 h 35"/>
                </a:gdLst>
                <a:ahLst/>
                <a:cxnLst>
                  <a:cxn ang="0">
                    <a:pos x="T0" y="T1"/>
                  </a:cxn>
                  <a:cxn ang="0">
                    <a:pos x="T2" y="T3"/>
                  </a:cxn>
                  <a:cxn ang="0">
                    <a:pos x="T4" y="T5"/>
                  </a:cxn>
                  <a:cxn ang="0">
                    <a:pos x="T6" y="T7"/>
                  </a:cxn>
                  <a:cxn ang="0">
                    <a:pos x="T8" y="T9"/>
                  </a:cxn>
                </a:cxnLst>
                <a:rect l="0" t="0" r="r" b="b"/>
                <a:pathLst>
                  <a:path w="91" h="35">
                    <a:moveTo>
                      <a:pt x="0" y="35"/>
                    </a:moveTo>
                    <a:lnTo>
                      <a:pt x="91" y="35"/>
                    </a:lnTo>
                    <a:lnTo>
                      <a:pt x="91" y="18"/>
                    </a:lnTo>
                    <a:lnTo>
                      <a:pt x="0" y="0"/>
                    </a:lnTo>
                    <a:lnTo>
                      <a:pt x="0" y="35"/>
                    </a:lnTo>
                    <a:close/>
                  </a:path>
                </a:pathLst>
              </a:cu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7" name="Freeform 165"/>
              <p:cNvSpPr>
                <a:spLocks/>
              </p:cNvSpPr>
              <p:nvPr/>
            </p:nvSpPr>
            <p:spPr bwMode="auto">
              <a:xfrm>
                <a:off x="8310" y="1335"/>
                <a:ext cx="19" cy="38"/>
              </a:xfrm>
              <a:custGeom>
                <a:avLst/>
                <a:gdLst>
                  <a:gd name="T0" fmla="*/ 19 w 19"/>
                  <a:gd name="T1" fmla="*/ 38 h 38"/>
                  <a:gd name="T2" fmla="*/ 19 w 19"/>
                  <a:gd name="T3" fmla="*/ 0 h 38"/>
                  <a:gd name="T4" fmla="*/ 0 w 19"/>
                  <a:gd name="T5" fmla="*/ 38 h 38"/>
                  <a:gd name="T6" fmla="*/ 19 w 19"/>
                  <a:gd name="T7" fmla="*/ 38 h 38"/>
                </a:gdLst>
                <a:ahLst/>
                <a:cxnLst>
                  <a:cxn ang="0">
                    <a:pos x="T0" y="T1"/>
                  </a:cxn>
                  <a:cxn ang="0">
                    <a:pos x="T2" y="T3"/>
                  </a:cxn>
                  <a:cxn ang="0">
                    <a:pos x="T4" y="T5"/>
                  </a:cxn>
                  <a:cxn ang="0">
                    <a:pos x="T6" y="T7"/>
                  </a:cxn>
                </a:cxnLst>
                <a:rect l="0" t="0" r="r" b="b"/>
                <a:pathLst>
                  <a:path w="19" h="38">
                    <a:moveTo>
                      <a:pt x="19" y="38"/>
                    </a:moveTo>
                    <a:lnTo>
                      <a:pt x="19" y="0"/>
                    </a:lnTo>
                    <a:lnTo>
                      <a:pt x="0" y="38"/>
                    </a:lnTo>
                    <a:lnTo>
                      <a:pt x="19" y="38"/>
                    </a:lnTo>
                    <a:close/>
                  </a:path>
                </a:pathLst>
              </a:custGeom>
              <a:solidFill>
                <a:srgbClr val="93765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8" name="Freeform 166"/>
              <p:cNvSpPr>
                <a:spLocks/>
              </p:cNvSpPr>
              <p:nvPr/>
            </p:nvSpPr>
            <p:spPr bwMode="auto">
              <a:xfrm>
                <a:off x="8314" y="1382"/>
                <a:ext cx="44" cy="15"/>
              </a:xfrm>
              <a:custGeom>
                <a:avLst/>
                <a:gdLst>
                  <a:gd name="T0" fmla="*/ 12 w 24"/>
                  <a:gd name="T1" fmla="*/ 8 h 8"/>
                  <a:gd name="T2" fmla="*/ 24 w 24"/>
                  <a:gd name="T3" fmla="*/ 0 h 8"/>
                  <a:gd name="T4" fmla="*/ 0 w 24"/>
                  <a:gd name="T5" fmla="*/ 0 h 8"/>
                  <a:gd name="T6" fmla="*/ 12 w 24"/>
                  <a:gd name="T7" fmla="*/ 8 h 8"/>
                </a:gdLst>
                <a:ahLst/>
                <a:cxnLst>
                  <a:cxn ang="0">
                    <a:pos x="T0" y="T1"/>
                  </a:cxn>
                  <a:cxn ang="0">
                    <a:pos x="T2" y="T3"/>
                  </a:cxn>
                  <a:cxn ang="0">
                    <a:pos x="T4" y="T5"/>
                  </a:cxn>
                  <a:cxn ang="0">
                    <a:pos x="T6" y="T7"/>
                  </a:cxn>
                </a:cxnLst>
                <a:rect l="0" t="0" r="r" b="b"/>
                <a:pathLst>
                  <a:path w="24" h="8">
                    <a:moveTo>
                      <a:pt x="12" y="8"/>
                    </a:moveTo>
                    <a:cubicBezTo>
                      <a:pt x="18" y="8"/>
                      <a:pt x="22" y="6"/>
                      <a:pt x="24" y="0"/>
                    </a:cubicBezTo>
                    <a:cubicBezTo>
                      <a:pt x="0" y="0"/>
                      <a:pt x="0" y="0"/>
                      <a:pt x="0" y="0"/>
                    </a:cubicBezTo>
                    <a:cubicBezTo>
                      <a:pt x="2" y="6"/>
                      <a:pt x="7" y="8"/>
                      <a:pt x="12"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9" name="Oval 167"/>
              <p:cNvSpPr>
                <a:spLocks noChangeArrowheads="1"/>
              </p:cNvSpPr>
              <p:nvPr/>
            </p:nvSpPr>
            <p:spPr bwMode="auto">
              <a:xfrm>
                <a:off x="8310" y="1333"/>
                <a:ext cx="6" cy="9"/>
              </a:xfrm>
              <a:prstGeom prst="ellipse">
                <a:avLst/>
              </a:pr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30" name="Oval 168"/>
              <p:cNvSpPr>
                <a:spLocks noChangeArrowheads="1"/>
              </p:cNvSpPr>
              <p:nvPr/>
            </p:nvSpPr>
            <p:spPr bwMode="auto">
              <a:xfrm>
                <a:off x="8354" y="1333"/>
                <a:ext cx="7" cy="9"/>
              </a:xfrm>
              <a:prstGeom prst="ellipse">
                <a:avLst/>
              </a:prstGeom>
              <a:solidFill>
                <a:srgbClr val="02020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232" name="Oval 169"/>
            <p:cNvSpPr>
              <a:spLocks noChangeArrowheads="1"/>
            </p:cNvSpPr>
            <p:nvPr/>
          </p:nvSpPr>
          <p:spPr bwMode="auto">
            <a:xfrm>
              <a:off x="13128228" y="1725613"/>
              <a:ext cx="1090612" cy="1096963"/>
            </a:xfrm>
            <a:prstGeom prst="ellipse">
              <a:avLst/>
            </a:prstGeom>
            <a:solidFill>
              <a:schemeClr val="tx1">
                <a:alpha val="50000"/>
              </a:schemeClr>
            </a:solidFill>
            <a:ln w="28575" cap="flat">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33" name="Oval 169"/>
            <p:cNvSpPr>
              <a:spLocks noChangeArrowheads="1"/>
            </p:cNvSpPr>
            <p:nvPr/>
          </p:nvSpPr>
          <p:spPr bwMode="auto">
            <a:xfrm>
              <a:off x="13132196" y="1725613"/>
              <a:ext cx="1090612" cy="1096963"/>
            </a:xfrm>
            <a:prstGeom prst="ellipse">
              <a:avLst/>
            </a:prstGeom>
            <a:noFill/>
            <a:ln w="28575" cap="flat">
              <a:solidFill>
                <a:srgbClr val="BA2025"/>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grpSp>
      <p:pic>
        <p:nvPicPr>
          <p:cNvPr id="188" name="Picture 187"/>
          <p:cNvPicPr>
            <a:picLocks noChangeAspect="1"/>
          </p:cNvPicPr>
          <p:nvPr/>
        </p:nvPicPr>
        <p:blipFill>
          <a:blip r:embed="rId3"/>
          <a:stretch>
            <a:fillRect/>
          </a:stretch>
        </p:blipFill>
        <p:spPr>
          <a:xfrm>
            <a:off x="10111807" y="1717944"/>
            <a:ext cx="1117966" cy="1117964"/>
          </a:xfrm>
          <a:prstGeom prst="rect">
            <a:avLst/>
          </a:prstGeom>
        </p:spPr>
      </p:pic>
      <p:sp>
        <p:nvSpPr>
          <p:cNvPr id="41" name="TextBox 40"/>
          <p:cNvSpPr txBox="1"/>
          <p:nvPr/>
        </p:nvSpPr>
        <p:spPr>
          <a:xfrm>
            <a:off x="313214" y="5527520"/>
            <a:ext cx="11053403" cy="677108"/>
          </a:xfrm>
          <a:prstGeom prst="rect">
            <a:avLst/>
          </a:prstGeom>
          <a:noFill/>
        </p:spPr>
        <p:txBody>
          <a:bodyPr wrap="square" lIns="146304" tIns="91440" rIns="146304" bIns="91440" rtlCol="0">
            <a:spAutoFit/>
          </a:bodyPr>
          <a:lstStyle/>
          <a:p>
            <a:r>
              <a:rPr lang="en-US" sz="1600" b="1" dirty="0">
                <a:solidFill>
                  <a:schemeClr val="bg1"/>
                </a:solidFill>
                <a:cs typeface="Segoe UI Semibold" panose="020B0702040204020203" pitchFamily="34" charset="0"/>
              </a:rPr>
              <a:t>Three</a:t>
            </a:r>
            <a:r>
              <a:rPr lang="en-US" sz="1600" dirty="0">
                <a:solidFill>
                  <a:schemeClr val="bg1"/>
                </a:solidFill>
                <a:cs typeface="Segoe UI Semibold" panose="020B0702040204020203" pitchFamily="34" charset="0"/>
              </a:rPr>
              <a:t/>
            </a:r>
            <a:br>
              <a:rPr lang="en-US" sz="1600" dirty="0">
                <a:solidFill>
                  <a:schemeClr val="bg1"/>
                </a:solidFill>
                <a:cs typeface="Segoe UI Semibold" panose="020B0702040204020203" pitchFamily="34" charset="0"/>
              </a:rPr>
            </a:br>
            <a:r>
              <a:rPr lang="en-US" sz="1600" dirty="0">
                <a:solidFill>
                  <a:schemeClr val="bg1"/>
                </a:solidFill>
              </a:rPr>
              <a:t>Security policy transparently rewrites query to apply filter predicate</a:t>
            </a:r>
          </a:p>
        </p:txBody>
      </p:sp>
      <p:sp>
        <p:nvSpPr>
          <p:cNvPr id="30" name="Rectangle 29"/>
          <p:cNvSpPr/>
          <p:nvPr/>
        </p:nvSpPr>
        <p:spPr>
          <a:xfrm>
            <a:off x="4446796" y="1470618"/>
            <a:ext cx="3148597" cy="3345223"/>
          </a:xfrm>
          <a:prstGeom prst="rect">
            <a:avLst/>
          </a:prstGeom>
          <a:solidFill>
            <a:schemeClr val="bg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tIns="137160" rIns="182880" bIns="91440" rtlCol="0" anchor="t" anchorCtr="0"/>
          <a:lstStyle/>
          <a:p>
            <a:pPr algn="ctr"/>
            <a:r>
              <a:rPr lang="en-US" sz="2400" dirty="0">
                <a:solidFill>
                  <a:schemeClr val="bg1"/>
                </a:solidFill>
                <a:latin typeface="+mj-lt"/>
              </a:rPr>
              <a:t>Database</a:t>
            </a:r>
          </a:p>
        </p:txBody>
      </p:sp>
      <p:sp>
        <p:nvSpPr>
          <p:cNvPr id="6" name="TextBox 5"/>
          <p:cNvSpPr txBox="1"/>
          <p:nvPr/>
        </p:nvSpPr>
        <p:spPr>
          <a:xfrm>
            <a:off x="6433563" y="2228753"/>
            <a:ext cx="1652269" cy="544680"/>
          </a:xfrm>
          <a:prstGeom prst="rect">
            <a:avLst/>
          </a:prstGeom>
          <a:noFill/>
        </p:spPr>
        <p:txBody>
          <a:bodyPr wrap="square" lIns="182828" tIns="146262" rIns="182828" bIns="146262" rtlCol="0">
            <a:spAutoFit/>
          </a:bodyPr>
          <a:lstStyle/>
          <a:p>
            <a:pPr>
              <a:lnSpc>
                <a:spcPct val="90000"/>
              </a:lnSpc>
              <a:spcAft>
                <a:spcPts val="600"/>
              </a:spcAft>
            </a:pPr>
            <a:endParaRPr lang="en-US" dirty="0">
              <a:solidFill>
                <a:schemeClr val="bg2"/>
              </a:solidFill>
            </a:endParaRPr>
          </a:p>
        </p:txBody>
      </p:sp>
      <p:sp>
        <p:nvSpPr>
          <p:cNvPr id="8" name="Rectangle 7"/>
          <p:cNvSpPr/>
          <p:nvPr/>
        </p:nvSpPr>
        <p:spPr>
          <a:xfrm>
            <a:off x="6158200" y="3271329"/>
            <a:ext cx="5420373" cy="1923331"/>
          </a:xfrm>
          <a:prstGeom prst="rect">
            <a:avLst/>
          </a:prstGeom>
          <a:solidFill>
            <a:schemeClr val="bg1">
              <a:lumMod val="20000"/>
              <a:lumOff val="80000"/>
            </a:schemeClr>
          </a:solidFill>
          <a:ln w="63500">
            <a:solidFill>
              <a:schemeClr val="bg2"/>
            </a:solidFill>
            <a:miter lim="800000"/>
          </a:ln>
        </p:spPr>
        <p:txBody>
          <a:bodyPr wrap="square" lIns="146304" tIns="146304" rIns="146304" bIns="146304" anchor="ctr" anchorCtr="0">
            <a:noAutofit/>
          </a:bodyPr>
          <a:lstStyle/>
          <a:p>
            <a:pPr>
              <a:lnSpc>
                <a:spcPct val="107000"/>
              </a:lnSpc>
            </a:pPr>
            <a:r>
              <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rPr>
              <a:t>CREATE FUNCTION dbo.fn_securitypredicate(@wing int)</a:t>
            </a:r>
          </a:p>
          <a:p>
            <a:pPr>
              <a:lnSpc>
                <a:spcPct val="107000"/>
              </a:lnSpc>
            </a:pPr>
            <a:r>
              <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rPr>
              <a:t>    RETURNS TABLE WITH SCHEMABINDING AS</a:t>
            </a:r>
          </a:p>
          <a:p>
            <a:pPr>
              <a:lnSpc>
                <a:spcPct val="107000"/>
              </a:lnSpc>
            </a:pPr>
            <a:r>
              <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rPr>
              <a:t>    return SELECT 1 as [fn_securitypredicate_result] FROM</a:t>
            </a:r>
          </a:p>
          <a:p>
            <a:pPr>
              <a:lnSpc>
                <a:spcPct val="107000"/>
              </a:lnSpc>
            </a:pPr>
            <a:r>
              <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rPr>
              <a:t>        StaffDuties d INNER JOIN Employees e </a:t>
            </a:r>
          </a:p>
          <a:p>
            <a:pPr>
              <a:lnSpc>
                <a:spcPct val="107000"/>
              </a:lnSpc>
            </a:pPr>
            <a:r>
              <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rPr>
              <a:t>        ON (d.EmpId = e.EmpId) </a:t>
            </a:r>
          </a:p>
          <a:p>
            <a:pPr>
              <a:lnSpc>
                <a:spcPct val="107000"/>
              </a:lnSpc>
            </a:pPr>
            <a:r>
              <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rPr>
              <a:t>        WHERE e.UserSID = SUSER_SID() AND @wing = d.Wing;</a:t>
            </a:r>
          </a:p>
          <a:p>
            <a:pPr>
              <a:lnSpc>
                <a:spcPct val="107000"/>
              </a:lnSpc>
            </a:pPr>
            <a:endPar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endParaRPr>
          </a:p>
          <a:p>
            <a:pPr>
              <a:lnSpc>
                <a:spcPct val="107000"/>
              </a:lnSpc>
            </a:pPr>
            <a:r>
              <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rPr>
              <a:t>CREATE SECURITY POLICY dbo.SecPol</a:t>
            </a:r>
          </a:p>
          <a:p>
            <a:pPr>
              <a:lnSpc>
                <a:spcPct val="107000"/>
              </a:lnSpc>
            </a:pPr>
            <a:r>
              <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rPr>
              <a:t>    ADD FILTER PREDICATE dbo.fn_securitypredicate(Wing) ON Patients</a:t>
            </a:r>
          </a:p>
          <a:p>
            <a:pPr>
              <a:lnSpc>
                <a:spcPct val="107000"/>
              </a:lnSpc>
            </a:pPr>
            <a:r>
              <a:rPr lang="en-US" sz="1100" dirty="0">
                <a:solidFill>
                  <a:schemeClr val="bg1"/>
                </a:solidFill>
                <a:latin typeface="Consolas" panose="020B0609020204030204" pitchFamily="49" charset="0"/>
                <a:ea typeface="Calibri" panose="020F0502020204030204" pitchFamily="34" charset="0"/>
                <a:cs typeface="Consolas" panose="020B0609020204030204" pitchFamily="49" charset="0"/>
              </a:rPr>
              <a:t>    WITH (STATE = ON)</a:t>
            </a:r>
          </a:p>
        </p:txBody>
      </p:sp>
      <p:grpSp>
        <p:nvGrpSpPr>
          <p:cNvPr id="28" name="Group 27"/>
          <p:cNvGrpSpPr/>
          <p:nvPr/>
        </p:nvGrpSpPr>
        <p:grpSpPr>
          <a:xfrm>
            <a:off x="4831820" y="2135990"/>
            <a:ext cx="2399469" cy="1330078"/>
            <a:chOff x="4464620" y="2717243"/>
            <a:chExt cx="2904044" cy="1609775"/>
          </a:xfrm>
          <a:solidFill>
            <a:schemeClr val="bg1"/>
          </a:solidFill>
        </p:grpSpPr>
        <p:sp>
          <p:nvSpPr>
            <p:cNvPr id="4" name="Down Arrow 3"/>
            <p:cNvSpPr/>
            <p:nvPr/>
          </p:nvSpPr>
          <p:spPr bwMode="auto">
            <a:xfrm>
              <a:off x="5021100" y="3742227"/>
              <a:ext cx="281726" cy="584791"/>
            </a:xfrm>
            <a:prstGeom prst="downArrow">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a:endParaRPr lang="en-US" sz="2000" dirty="0">
                <a:solidFill>
                  <a:schemeClr val="bg2"/>
                </a:solidFill>
              </a:endParaRPr>
            </a:p>
          </p:txBody>
        </p:sp>
        <p:sp>
          <p:nvSpPr>
            <p:cNvPr id="7" name="Rectangle 6"/>
            <p:cNvSpPr/>
            <p:nvPr/>
          </p:nvSpPr>
          <p:spPr bwMode="auto">
            <a:xfrm>
              <a:off x="6035321" y="2717243"/>
              <a:ext cx="1333343" cy="1197600"/>
            </a:xfrm>
            <a:prstGeom prst="rect">
              <a:avLst/>
            </a:prstGeom>
            <a:solidFill>
              <a:srgbClr val="50505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a:r>
                <a:rPr lang="en-US" sz="1100" dirty="0">
                  <a:solidFill>
                    <a:schemeClr val="tx1"/>
                  </a:solidFill>
                </a:rPr>
                <a:t>Filter</a:t>
              </a:r>
              <a:br>
                <a:rPr lang="en-US" sz="1100" dirty="0">
                  <a:solidFill>
                    <a:schemeClr val="tx1"/>
                  </a:solidFill>
                </a:rPr>
              </a:br>
              <a:r>
                <a:rPr lang="en-US" sz="1100" dirty="0">
                  <a:solidFill>
                    <a:schemeClr val="tx1"/>
                  </a:solidFill>
                </a:rPr>
                <a:t>Predicate:</a:t>
              </a:r>
            </a:p>
            <a:p>
              <a:pPr algn="ctr" defTabSz="932114"/>
              <a:r>
                <a:rPr lang="en-US" sz="1100" dirty="0">
                  <a:solidFill>
                    <a:schemeClr val="tx1"/>
                  </a:solidFill>
                </a:rPr>
                <a:t>INNER </a:t>
              </a:r>
              <a:br>
                <a:rPr lang="en-US" sz="1100" dirty="0">
                  <a:solidFill>
                    <a:schemeClr val="tx1"/>
                  </a:solidFill>
                </a:rPr>
              </a:br>
              <a:r>
                <a:rPr lang="en-US" sz="1100" dirty="0">
                  <a:solidFill>
                    <a:schemeClr val="tx1"/>
                  </a:solidFill>
                </a:rPr>
                <a:t>JOIN…</a:t>
              </a:r>
            </a:p>
          </p:txBody>
        </p:sp>
        <p:sp>
          <p:nvSpPr>
            <p:cNvPr id="18" name="Rectangle 17"/>
            <p:cNvSpPr/>
            <p:nvPr/>
          </p:nvSpPr>
          <p:spPr bwMode="auto">
            <a:xfrm>
              <a:off x="4464620" y="2719203"/>
              <a:ext cx="1420557" cy="1198034"/>
            </a:xfrm>
            <a:prstGeom prst="rect">
              <a:avLst/>
            </a:prstGeom>
            <a:solidFill>
              <a:schemeClr val="bg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23" rIns="0" bIns="46623" numCol="1" rtlCol="0" anchor="ctr" anchorCtr="0" compatLnSpc="1">
              <a:prstTxWarp prst="textNoShape">
                <a:avLst/>
              </a:prstTxWarp>
            </a:bodyPr>
            <a:lstStyle/>
            <a:p>
              <a:pPr algn="ctr" defTabSz="932114"/>
              <a:r>
                <a:rPr lang="en-US" dirty="0">
                  <a:solidFill>
                    <a:schemeClr val="tx1"/>
                  </a:solidFill>
                  <a:latin typeface="+mj-lt"/>
                </a:rPr>
                <a:t>Security</a:t>
              </a:r>
            </a:p>
            <a:p>
              <a:pPr algn="ctr" defTabSz="932114"/>
              <a:r>
                <a:rPr lang="en-US" dirty="0">
                  <a:solidFill>
                    <a:schemeClr val="tx1"/>
                  </a:solidFill>
                  <a:latin typeface="+mj-lt"/>
                </a:rPr>
                <a:t>Policy</a:t>
              </a:r>
            </a:p>
          </p:txBody>
        </p:sp>
      </p:grpSp>
      <p:sp>
        <p:nvSpPr>
          <p:cNvPr id="17" name="Rectangle 16"/>
          <p:cNvSpPr/>
          <p:nvPr/>
        </p:nvSpPr>
        <p:spPr>
          <a:xfrm>
            <a:off x="482721" y="3327436"/>
            <a:ext cx="1678500" cy="5156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dirty="0">
                <a:solidFill>
                  <a:schemeClr val="tx1"/>
                </a:solidFill>
              </a:rPr>
              <a:t>Application</a:t>
            </a:r>
          </a:p>
        </p:txBody>
      </p:sp>
      <p:graphicFrame>
        <p:nvGraphicFramePr>
          <p:cNvPr id="26" name="Table 25"/>
          <p:cNvGraphicFramePr>
            <a:graphicFrameLocks noGrp="1"/>
          </p:cNvGraphicFramePr>
          <p:nvPr>
            <p:extLst/>
          </p:nvPr>
        </p:nvGraphicFramePr>
        <p:xfrm>
          <a:off x="4831819" y="3468810"/>
          <a:ext cx="1178298" cy="1085961"/>
        </p:xfrm>
        <a:graphic>
          <a:graphicData uri="http://schemas.openxmlformats.org/drawingml/2006/table">
            <a:tbl>
              <a:tblPr firstRow="1" bandRow="1">
                <a:tableStyleId>{5C22544A-7EE6-4342-B048-85BDC9FD1C3A}</a:tableStyleId>
              </a:tblPr>
              <a:tblGrid>
                <a:gridCol w="392766">
                  <a:extLst>
                    <a:ext uri="{9D8B030D-6E8A-4147-A177-3AD203B41FA5}">
                      <a16:colId xmlns="" xmlns:a16="http://schemas.microsoft.com/office/drawing/2014/main" val="20000"/>
                    </a:ext>
                  </a:extLst>
                </a:gridCol>
                <a:gridCol w="392766">
                  <a:extLst>
                    <a:ext uri="{9D8B030D-6E8A-4147-A177-3AD203B41FA5}">
                      <a16:colId xmlns="" xmlns:a16="http://schemas.microsoft.com/office/drawing/2014/main" val="20001"/>
                    </a:ext>
                  </a:extLst>
                </a:gridCol>
                <a:gridCol w="392766">
                  <a:extLst>
                    <a:ext uri="{9D8B030D-6E8A-4147-A177-3AD203B41FA5}">
                      <a16:colId xmlns="" xmlns:a16="http://schemas.microsoft.com/office/drawing/2014/main" val="20002"/>
                    </a:ext>
                  </a:extLst>
                </a:gridCol>
              </a:tblGrid>
              <a:tr h="302241">
                <a:tc gridSpan="3">
                  <a:txBody>
                    <a:bodyPr/>
                    <a:lstStyle/>
                    <a:p>
                      <a:pPr algn="ctr"/>
                      <a:r>
                        <a:rPr lang="en-US" sz="1100" b="0" dirty="0" smtClean="0">
                          <a:latin typeface="+mn-lt"/>
                        </a:rPr>
                        <a:t>Patients</a:t>
                      </a:r>
                      <a:endParaRPr lang="en-US" sz="1100" b="0" dirty="0">
                        <a:latin typeface="+mn-lt"/>
                      </a:endParaRPr>
                    </a:p>
                  </a:txBody>
                  <a:tcPr marL="0" marR="0" marT="0" marB="0" anchor="ct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2"/>
                    </a:solidFill>
                  </a:tcPr>
                </a:tc>
                <a:tc hMerge="1">
                  <a:txBody>
                    <a:bodyPr/>
                    <a:lstStyle/>
                    <a:p>
                      <a:endParaRPr lang="en-US" sz="100" dirty="0"/>
                    </a:p>
                  </a:txBody>
                  <a:tcPr/>
                </a:tc>
                <a:tc hMerge="1">
                  <a:txBody>
                    <a:bodyPr/>
                    <a:lstStyle/>
                    <a:p>
                      <a:endParaRPr lang="en-US" sz="100" dirty="0"/>
                    </a:p>
                  </a:txBody>
                  <a:tcPr/>
                </a:tc>
                <a:extLst>
                  <a:ext uri="{0D108BD9-81ED-4DB2-BD59-A6C34878D82A}">
                    <a16:rowId xmlns="" xmlns:a16="http://schemas.microsoft.com/office/drawing/2014/main" val="10000"/>
                  </a:ext>
                </a:extLst>
              </a:tr>
              <a:tr h="195930">
                <a:tc>
                  <a:txBody>
                    <a:bodyPr/>
                    <a:lstStyle/>
                    <a:p>
                      <a:endParaRPr lang="en-US" sz="100" b="1" dirty="0"/>
                    </a:p>
                  </a:txBody>
                  <a:tcPr marL="75552" marR="75552" marT="37776" marB="37776">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40000"/>
                        <a:lumOff val="60000"/>
                      </a:schemeClr>
                    </a:solidFill>
                  </a:tcPr>
                </a:tc>
                <a:tc>
                  <a:txBody>
                    <a:bodyPr/>
                    <a:lstStyle/>
                    <a:p>
                      <a:endParaRPr lang="en-US" sz="100" b="1" dirty="0">
                        <a:solidFill>
                          <a:schemeClr val="tx1"/>
                        </a:solidFill>
                      </a:endParaRPr>
                    </a:p>
                  </a:txBody>
                  <a:tcPr marL="75552" marR="75552" marT="37776" marB="37776">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40000"/>
                        <a:lumOff val="60000"/>
                      </a:schemeClr>
                    </a:solidFill>
                  </a:tcPr>
                </a:tc>
                <a:tc>
                  <a:txBody>
                    <a:bodyPr/>
                    <a:lstStyle/>
                    <a:p>
                      <a:endParaRPr lang="en-US" sz="100" b="1" dirty="0"/>
                    </a:p>
                  </a:txBody>
                  <a:tcPr marL="75552" marR="75552" marT="37776" marB="37776">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lumMod val="40000"/>
                        <a:lumOff val="60000"/>
                      </a:schemeClr>
                    </a:solidFill>
                  </a:tcPr>
                </a:tc>
                <a:extLst>
                  <a:ext uri="{0D108BD9-81ED-4DB2-BD59-A6C34878D82A}">
                    <a16:rowId xmlns="" xmlns:a16="http://schemas.microsoft.com/office/drawing/2014/main" val="10001"/>
                  </a:ext>
                </a:extLst>
              </a:tr>
              <a:tr h="195930">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endParaRPr lang="en-US" sz="100" b="1" dirty="0">
                        <a:solidFill>
                          <a:schemeClr val="tx1"/>
                        </a:solidFill>
                      </a:endParaRPr>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 xmlns:a16="http://schemas.microsoft.com/office/drawing/2014/main" val="10002"/>
                  </a:ext>
                </a:extLst>
              </a:tr>
              <a:tr h="195930">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40000"/>
                        <a:lumOff val="60000"/>
                      </a:schemeClr>
                    </a:solidFill>
                  </a:tcPr>
                </a:tc>
                <a:tc>
                  <a:txBody>
                    <a:bodyPr/>
                    <a:lstStyle/>
                    <a:p>
                      <a:endParaRPr lang="en-US" sz="100" b="1" dirty="0">
                        <a:solidFill>
                          <a:schemeClr val="tx1"/>
                        </a:solidFill>
                      </a:endParaRPr>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40000"/>
                        <a:lumOff val="60000"/>
                      </a:schemeClr>
                    </a:solidFill>
                  </a:tcPr>
                </a:tc>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40000"/>
                        <a:lumOff val="60000"/>
                      </a:schemeClr>
                    </a:solidFill>
                  </a:tcPr>
                </a:tc>
                <a:extLst>
                  <a:ext uri="{0D108BD9-81ED-4DB2-BD59-A6C34878D82A}">
                    <a16:rowId xmlns="" xmlns:a16="http://schemas.microsoft.com/office/drawing/2014/main" val="10003"/>
                  </a:ext>
                </a:extLst>
              </a:tr>
              <a:tr h="195930">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endParaRPr lang="en-US" sz="100" b="1" dirty="0">
                        <a:solidFill>
                          <a:schemeClr val="tx1"/>
                        </a:solidFill>
                      </a:endParaRPr>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tc>
                  <a:txBody>
                    <a:bodyPr/>
                    <a:lstStyle/>
                    <a:p>
                      <a:endParaRPr lang="en-US" sz="100" b="1" dirty="0"/>
                    </a:p>
                  </a:txBody>
                  <a:tcPr marL="75552" marR="75552" marT="37776" marB="37776">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 xmlns:a16="http://schemas.microsoft.com/office/drawing/2014/main" val="10004"/>
                  </a:ext>
                </a:extLst>
              </a:tr>
            </a:tbl>
          </a:graphicData>
        </a:graphic>
      </p:graphicFrame>
      <p:cxnSp>
        <p:nvCxnSpPr>
          <p:cNvPr id="40" name="Straight Arrow Connector 39"/>
          <p:cNvCxnSpPr/>
          <p:nvPr/>
        </p:nvCxnSpPr>
        <p:spPr>
          <a:xfrm>
            <a:off x="1321971" y="2840671"/>
            <a:ext cx="0" cy="454072"/>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8" idx="0"/>
          </p:cNvCxnSpPr>
          <p:nvPr/>
        </p:nvCxnSpPr>
        <p:spPr>
          <a:xfrm rot="16200000" flipV="1">
            <a:off x="7546263" y="1949205"/>
            <a:ext cx="1112680" cy="1531567"/>
          </a:xfrm>
          <a:prstGeom prst="bentConnector2">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05230" y="3981267"/>
            <a:ext cx="2319250" cy="476605"/>
          </a:xfrm>
          <a:prstGeom prst="rect">
            <a:avLst/>
          </a:prstGeom>
          <a:solidFill>
            <a:schemeClr val="bg1">
              <a:lumMod val="20000"/>
              <a:lumOff val="80000"/>
            </a:schemeClr>
          </a:solidFill>
          <a:ln w="63500">
            <a:solidFill>
              <a:schemeClr val="bg2"/>
            </a:solidFill>
            <a:miter lim="800000"/>
          </a:ln>
        </p:spPr>
        <p:txBody>
          <a:bodyPr wrap="square" lIns="146304" tIns="146304" rIns="146304" bIns="146304" anchor="ctr" anchorCtr="0">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pPr algn="ctr"/>
            <a:r>
              <a:rPr lang="en-US" sz="1100" dirty="0">
                <a:solidFill>
                  <a:schemeClr val="bg1"/>
                </a:solidFill>
              </a:rPr>
              <a:t>SELECT * FROM Patients</a:t>
            </a:r>
          </a:p>
        </p:txBody>
      </p:sp>
      <p:sp>
        <p:nvSpPr>
          <p:cNvPr id="42" name="TextBox 41"/>
          <p:cNvSpPr txBox="1"/>
          <p:nvPr/>
        </p:nvSpPr>
        <p:spPr>
          <a:xfrm>
            <a:off x="6152690" y="3915780"/>
            <a:ext cx="5194877" cy="657744"/>
          </a:xfrm>
          <a:prstGeom prst="rect">
            <a:avLst/>
          </a:prstGeom>
          <a:solidFill>
            <a:schemeClr val="bg1">
              <a:lumMod val="20000"/>
              <a:lumOff val="80000"/>
            </a:schemeClr>
          </a:solidFill>
          <a:ln w="63500">
            <a:solidFill>
              <a:schemeClr val="bg2"/>
            </a:solidFill>
            <a:miter lim="800000"/>
          </a:ln>
        </p:spPr>
        <p:txBody>
          <a:bodyPr wrap="square" lIns="146304" tIns="146304" rIns="146304" bIns="146304" anchor="ctr" anchorCtr="0">
            <a:sp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00" dirty="0">
                <a:solidFill>
                  <a:schemeClr val="bg1"/>
                </a:solidFill>
              </a:rPr>
              <a:t>SELECT * FROM Patients</a:t>
            </a:r>
          </a:p>
          <a:p>
            <a:r>
              <a:rPr lang="en-US" sz="1100" dirty="0">
                <a:solidFill>
                  <a:schemeClr val="bg1"/>
                </a:solidFill>
              </a:rPr>
              <a:t>   SEMIJOIN APPLY dbo.fn_securitypredicate(patients.Wing);</a:t>
            </a:r>
          </a:p>
        </p:txBody>
      </p:sp>
      <p:sp>
        <p:nvSpPr>
          <p:cNvPr id="43" name="TextBox 42"/>
          <p:cNvSpPr txBox="1"/>
          <p:nvPr/>
        </p:nvSpPr>
        <p:spPr>
          <a:xfrm>
            <a:off x="6152689" y="4727070"/>
            <a:ext cx="5199642" cy="694532"/>
          </a:xfrm>
          <a:prstGeom prst="rect">
            <a:avLst/>
          </a:prstGeom>
          <a:solidFill>
            <a:schemeClr val="bg1">
              <a:lumMod val="20000"/>
              <a:lumOff val="80000"/>
            </a:schemeClr>
          </a:solidFill>
          <a:ln w="63500">
            <a:solidFill>
              <a:schemeClr val="bg2"/>
            </a:solidFill>
            <a:miter lim="800000"/>
          </a:ln>
        </p:spPr>
        <p:txBody>
          <a:bodyPr wrap="square" lIns="146304" tIns="146304" rIns="146304" bIns="146304" anchor="ctr" anchorCtr="0">
            <a:noAutofit/>
          </a:bodyPr>
          <a:lstStyle>
            <a:defPPr>
              <a:defRPr lang="en-US"/>
            </a:defPPr>
            <a:lvl1pPr>
              <a:lnSpc>
                <a:spcPct val="107000"/>
              </a:lnSpc>
              <a:defRPr sz="1200">
                <a:solidFill>
                  <a:srgbClr val="0000FF"/>
                </a:solidFill>
                <a:latin typeface="Consolas" panose="020B0609020204030204" pitchFamily="49" charset="0"/>
                <a:ea typeface="Calibri" panose="020F0502020204030204" pitchFamily="34" charset="0"/>
                <a:cs typeface="Consolas" panose="020B0609020204030204" pitchFamily="49" charset="0"/>
              </a:defRPr>
            </a:lvl1pPr>
          </a:lstStyle>
          <a:p>
            <a:r>
              <a:rPr lang="en-US" sz="1100" dirty="0">
                <a:solidFill>
                  <a:schemeClr val="bg1"/>
                </a:solidFill>
              </a:rPr>
              <a:t>SELECT Patients.* FROM Patients,</a:t>
            </a:r>
          </a:p>
          <a:p>
            <a:r>
              <a:rPr lang="en-US" sz="1100" dirty="0">
                <a:solidFill>
                  <a:schemeClr val="bg1"/>
                </a:solidFill>
              </a:rPr>
              <a:t>   StaffDuties d INNER JOIN Employees e ON (d.EmpId = e.EmpId) </a:t>
            </a:r>
          </a:p>
          <a:p>
            <a:r>
              <a:rPr lang="en-US" sz="1100" dirty="0">
                <a:solidFill>
                  <a:schemeClr val="bg1"/>
                </a:solidFill>
              </a:rPr>
              <a:t>   WHERE e.UserSID = SUSER_SID() AND Patients.wing = d.Wing;</a:t>
            </a:r>
          </a:p>
        </p:txBody>
      </p:sp>
      <p:sp>
        <p:nvSpPr>
          <p:cNvPr id="39" name="Title 1"/>
          <p:cNvSpPr txBox="1">
            <a:spLocks/>
          </p:cNvSpPr>
          <p:nvPr/>
        </p:nvSpPr>
        <p:spPr>
          <a:xfrm>
            <a:off x="275113" y="296898"/>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lang="en-US" sz="4800" dirty="0">
                <a:solidFill>
                  <a:schemeClr val="bg1"/>
                </a:solidFill>
              </a:rPr>
              <a:t>RLS in three steps</a:t>
            </a:r>
          </a:p>
        </p:txBody>
      </p:sp>
      <p:grpSp>
        <p:nvGrpSpPr>
          <p:cNvPr id="183" name="Group 182"/>
          <p:cNvGrpSpPr/>
          <p:nvPr/>
        </p:nvGrpSpPr>
        <p:grpSpPr>
          <a:xfrm>
            <a:off x="762988" y="1268941"/>
            <a:ext cx="1117966" cy="1580939"/>
            <a:chOff x="1174284" y="1268940"/>
            <a:chExt cx="1117966" cy="1580939"/>
          </a:xfrm>
        </p:grpSpPr>
        <p:sp>
          <p:nvSpPr>
            <p:cNvPr id="38" name="TextBox 37"/>
            <p:cNvSpPr txBox="1"/>
            <p:nvPr/>
          </p:nvSpPr>
          <p:spPr>
            <a:xfrm>
              <a:off x="1247290" y="1268940"/>
              <a:ext cx="971956" cy="544680"/>
            </a:xfrm>
            <a:prstGeom prst="rect">
              <a:avLst/>
            </a:prstGeom>
            <a:noFill/>
          </p:spPr>
          <p:txBody>
            <a:bodyPr wrap="none" lIns="182828" tIns="146262" rIns="182828" bIns="146262" rtlCol="0">
              <a:spAutoFit/>
            </a:bodyPr>
            <a:lstStyle/>
            <a:p>
              <a:pPr algn="ctr">
                <a:lnSpc>
                  <a:spcPct val="90000"/>
                </a:lnSpc>
                <a:spcAft>
                  <a:spcPts val="600"/>
                </a:spcAft>
              </a:pPr>
              <a:r>
                <a:rPr lang="en-US" dirty="0">
                  <a:solidFill>
                    <a:schemeClr val="bg1"/>
                  </a:solidFill>
                </a:rPr>
                <a:t>Nurse</a:t>
              </a:r>
            </a:p>
          </p:txBody>
        </p:sp>
        <p:pic>
          <p:nvPicPr>
            <p:cNvPr id="181" name="Picture 180"/>
            <p:cNvPicPr>
              <a:picLocks noChangeAspect="1"/>
            </p:cNvPicPr>
            <p:nvPr/>
          </p:nvPicPr>
          <p:blipFill>
            <a:blip r:embed="rId4"/>
            <a:stretch>
              <a:fillRect/>
            </a:stretch>
          </p:blipFill>
          <p:spPr>
            <a:xfrm>
              <a:off x="1174284" y="1723315"/>
              <a:ext cx="1117966" cy="1126564"/>
            </a:xfrm>
            <a:prstGeom prst="rect">
              <a:avLst/>
            </a:prstGeom>
          </p:spPr>
        </p:pic>
      </p:grpSp>
      <p:sp>
        <p:nvSpPr>
          <p:cNvPr id="19" name="TextBox 18"/>
          <p:cNvSpPr txBox="1"/>
          <p:nvPr/>
        </p:nvSpPr>
        <p:spPr>
          <a:xfrm>
            <a:off x="9650292" y="1268941"/>
            <a:ext cx="1918754" cy="544680"/>
          </a:xfrm>
          <a:prstGeom prst="rect">
            <a:avLst/>
          </a:prstGeom>
          <a:noFill/>
        </p:spPr>
        <p:txBody>
          <a:bodyPr wrap="none" lIns="182828" tIns="146262" rIns="182828" bIns="146262" rtlCol="0">
            <a:spAutoFit/>
          </a:bodyPr>
          <a:lstStyle/>
          <a:p>
            <a:pPr>
              <a:lnSpc>
                <a:spcPct val="90000"/>
              </a:lnSpc>
              <a:spcAft>
                <a:spcPts val="600"/>
              </a:spcAft>
            </a:pPr>
            <a:r>
              <a:rPr lang="en-US" dirty="0">
                <a:solidFill>
                  <a:schemeClr val="bg1"/>
                </a:solidFill>
              </a:rPr>
              <a:t>Policy manager</a:t>
            </a:r>
          </a:p>
        </p:txBody>
      </p:sp>
      <p:sp>
        <p:nvSpPr>
          <p:cNvPr id="236" name="Bent Arrow 235"/>
          <p:cNvSpPr/>
          <p:nvPr/>
        </p:nvSpPr>
        <p:spPr bwMode="auto">
          <a:xfrm rot="5400000">
            <a:off x="8462092" y="3483725"/>
            <a:ext cx="420364" cy="357354"/>
          </a:xfrm>
          <a:prstGeom prst="bentArrow">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239" name="U-Turn Arrow 238"/>
          <p:cNvSpPr/>
          <p:nvPr/>
        </p:nvSpPr>
        <p:spPr bwMode="auto">
          <a:xfrm rot="5400000">
            <a:off x="11228772" y="4533644"/>
            <a:ext cx="615950" cy="302159"/>
          </a:xfrm>
          <a:prstGeom prst="uturnArrow">
            <a:avLst>
              <a:gd name="adj1" fmla="val 29728"/>
              <a:gd name="adj2" fmla="val 25000"/>
              <a:gd name="adj3" fmla="val 25001"/>
              <a:gd name="adj4" fmla="val 43750"/>
              <a:gd name="adj5" fmla="val 10000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362532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xit" presetSubtype="0" fill="hold" grpId="1" nodeType="clickEffect">
                                  <p:stCondLst>
                                    <p:cond delay="0"/>
                                  </p:stCondLst>
                                  <p:childTnLst>
                                    <p:animEffect transition="out" filter="fade">
                                      <p:cBhvr>
                                        <p:cTn id="23" dur="500"/>
                                        <p:tgtEl>
                                          <p:spTgt spid="8"/>
                                        </p:tgtEl>
                                      </p:cBhvr>
                                    </p:animEffect>
                                    <p:set>
                                      <p:cBhvr>
                                        <p:cTn id="24" dur="1" fill="hold">
                                          <p:stCondLst>
                                            <p:cond delay="499"/>
                                          </p:stCondLst>
                                        </p:cTn>
                                        <p:tgtEl>
                                          <p:spTgt spid="8"/>
                                        </p:tgtEl>
                                        <p:attrNameLst>
                                          <p:attrName>style.visibility</p:attrName>
                                        </p:attrNameLst>
                                      </p:cBhvr>
                                      <p:to>
                                        <p:strVal val="hidden"/>
                                      </p:to>
                                    </p:set>
                                  </p:childTnLst>
                                </p:cTn>
                              </p:par>
                              <p:par>
                                <p:cTn id="25" presetID="10" presetClass="exit" presetSubtype="0" fill="hold" nodeType="withEffect">
                                  <p:stCondLst>
                                    <p:cond delay="0"/>
                                  </p:stCondLst>
                                  <p:childTnLst>
                                    <p:animEffect transition="out" filter="fade">
                                      <p:cBhvr>
                                        <p:cTn id="26" dur="500"/>
                                        <p:tgtEl>
                                          <p:spTgt spid="188"/>
                                        </p:tgtEl>
                                      </p:cBhvr>
                                    </p:animEffect>
                                    <p:set>
                                      <p:cBhvr>
                                        <p:cTn id="27" dur="1" fill="hold">
                                          <p:stCondLst>
                                            <p:cond delay="499"/>
                                          </p:stCondLst>
                                        </p:cTn>
                                        <p:tgtEl>
                                          <p:spTgt spid="188"/>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45"/>
                                        </p:tgtEl>
                                      </p:cBhvr>
                                    </p:animEffect>
                                    <p:set>
                                      <p:cBhvr>
                                        <p:cTn id="30" dur="1" fill="hold">
                                          <p:stCondLst>
                                            <p:cond delay="499"/>
                                          </p:stCondLst>
                                        </p:cTn>
                                        <p:tgtEl>
                                          <p:spTgt spid="45"/>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31"/>
                                        </p:tgtEl>
                                      </p:cBhvr>
                                    </p:animEffect>
                                    <p:set>
                                      <p:cBhvr>
                                        <p:cTn id="33" dur="1" fill="hold">
                                          <p:stCondLst>
                                            <p:cond delay="499"/>
                                          </p:stCondLst>
                                        </p:cTn>
                                        <p:tgtEl>
                                          <p:spTgt spid="31"/>
                                        </p:tgtEl>
                                        <p:attrNameLst>
                                          <p:attrName>style.visibility</p:attrName>
                                        </p:attrNameLst>
                                      </p:cBhvr>
                                      <p:to>
                                        <p:strVal val="hidden"/>
                                      </p:to>
                                    </p:se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fade">
                                      <p:cBhvr>
                                        <p:cTn id="37" dur="500"/>
                                        <p:tgtEl>
                                          <p:spTgt spid="34"/>
                                        </p:tgtEl>
                                      </p:cBhvr>
                                    </p:animEffect>
                                  </p:childTnLst>
                                </p:cTn>
                              </p:par>
                            </p:childTnLst>
                          </p:cTn>
                        </p:par>
                        <p:par>
                          <p:cTn id="38" fill="hold">
                            <p:stCondLst>
                              <p:cond delay="1000"/>
                            </p:stCondLst>
                            <p:childTnLst>
                              <p:par>
                                <p:cTn id="39" presetID="22" presetClass="entr" presetSubtype="1" fill="hold"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wipe(up)">
                                      <p:cBhvr>
                                        <p:cTn id="41" dur="500"/>
                                        <p:tgtEl>
                                          <p:spTgt spid="40"/>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xit" presetSubtype="0" fill="hold" grpId="1" nodeType="clickEffect">
                                  <p:stCondLst>
                                    <p:cond delay="0"/>
                                  </p:stCondLst>
                                  <p:childTnLst>
                                    <p:animEffect transition="out" filter="fade">
                                      <p:cBhvr>
                                        <p:cTn id="45" dur="500"/>
                                        <p:tgtEl>
                                          <p:spTgt spid="34"/>
                                        </p:tgtEl>
                                      </p:cBhvr>
                                    </p:animEffect>
                                    <p:set>
                                      <p:cBhvr>
                                        <p:cTn id="46" dur="1" fill="hold">
                                          <p:stCondLst>
                                            <p:cond delay="499"/>
                                          </p:stCondLst>
                                        </p:cTn>
                                        <p:tgtEl>
                                          <p:spTgt spid="34"/>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fade">
                                      <p:cBhvr>
                                        <p:cTn id="49" dur="500"/>
                                        <p:tgtEl>
                                          <p:spTgt spid="41"/>
                                        </p:tgtEl>
                                      </p:cBhvr>
                                    </p:animEffect>
                                  </p:childTnLst>
                                </p:cTn>
                              </p:par>
                            </p:childTnLst>
                          </p:cTn>
                        </p:par>
                        <p:par>
                          <p:cTn id="50" fill="hold">
                            <p:stCondLst>
                              <p:cond delay="500"/>
                            </p:stCondLst>
                            <p:childTnLst>
                              <p:par>
                                <p:cTn id="51" presetID="0" presetClass="path" presetSubtype="0" accel="50000" decel="50000" fill="hold" grpId="0" nodeType="afterEffect">
                                  <p:stCondLst>
                                    <p:cond delay="0"/>
                                  </p:stCondLst>
                                  <p:childTnLst>
                                    <p:animMotion origin="layout" path="M -2.92736E-6 1.72946E-6 L -2.92736E-6 0.00023 L 0.31163 -0.00182 C 0.32121 -0.00204 0.32951 -0.00522 0.33857 -0.00704 C 0.34163 -0.00772 0.3447 -0.00863 0.34776 -0.00885 C 0.36015 -0.00999 0.37253 -0.00999 0.38504 -0.01044 C 0.39538 -0.01498 0.39053 -0.01271 0.39947 -0.01748 C 0.40049 -0.01816 0.40164 -0.01861 0.40253 -0.01929 C 0.40394 -0.02043 0.40521 -0.02179 0.40662 -0.0227 C 0.40776 -0.02361 0.40891 -0.02361 0.40981 -0.02451 C 0.41198 -0.02656 0.41364 -0.03019 0.41594 -0.03132 L 0.42219 -0.03495 C 0.42296 -0.03654 0.42334 -0.03881 0.42423 -0.04017 C 0.42628 -0.04358 0.42794 -0.04403 0.43036 -0.04539 C 0.4324 -0.05016 0.43291 -0.0522 0.4356 -0.05561 C 0.43751 -0.05833 0.44006 -0.05992 0.44172 -0.06264 C 0.44581 -0.06945 0.44377 -0.0665 0.44798 -0.07127 C 0.44836 -0.07308 0.44849 -0.07513 0.449 -0.07649 C 0.44964 -0.07853 0.45053 -0.08012 0.45104 -0.08171 C 0.45206 -0.08557 0.4536 -0.09465 0.45424 -0.09918 C 0.45436 -0.09987 0.45424 -0.10055 0.45424 -0.10077 " pathEditMode="relative" rAng="0" ptsTypes="AAAAAAAAAAAAAAAAAAAAA">
                                      <p:cBhvr>
                                        <p:cTn id="52" dur="2000" fill="hold"/>
                                        <p:tgtEl>
                                          <p:spTgt spid="35"/>
                                        </p:tgtEl>
                                        <p:attrNameLst>
                                          <p:attrName>ppt_x</p:attrName>
                                          <p:attrName>ppt_y</p:attrName>
                                        </p:attrNameLst>
                                      </p:cBhvr>
                                      <p:rCtr x="22712" y="-5039"/>
                                    </p:animMotion>
                                  </p:childTnLst>
                                </p:cTn>
                              </p:par>
                            </p:childTnLst>
                          </p:cTn>
                        </p:par>
                        <p:par>
                          <p:cTn id="53" fill="hold">
                            <p:stCondLst>
                              <p:cond delay="2500"/>
                            </p:stCondLst>
                            <p:childTnLst>
                              <p:par>
                                <p:cTn id="54" presetID="22" presetClass="entr" presetSubtype="1" fill="hold" grpId="0" nodeType="afterEffect">
                                  <p:stCondLst>
                                    <p:cond delay="0"/>
                                  </p:stCondLst>
                                  <p:childTnLst>
                                    <p:set>
                                      <p:cBhvr>
                                        <p:cTn id="55" dur="1" fill="hold">
                                          <p:stCondLst>
                                            <p:cond delay="0"/>
                                          </p:stCondLst>
                                        </p:cTn>
                                        <p:tgtEl>
                                          <p:spTgt spid="236"/>
                                        </p:tgtEl>
                                        <p:attrNameLst>
                                          <p:attrName>style.visibility</p:attrName>
                                        </p:attrNameLst>
                                      </p:cBhvr>
                                      <p:to>
                                        <p:strVal val="visible"/>
                                      </p:to>
                                    </p:set>
                                    <p:animEffect transition="in" filter="wipe(up)">
                                      <p:cBhvr>
                                        <p:cTn id="56" dur="500"/>
                                        <p:tgtEl>
                                          <p:spTgt spid="236"/>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Effect transition="in" filter="fade">
                                      <p:cBhvr>
                                        <p:cTn id="60" dur="500"/>
                                        <p:tgtEl>
                                          <p:spTgt spid="42"/>
                                        </p:tgtEl>
                                      </p:cBhvr>
                                    </p:animEffect>
                                  </p:childTnLst>
                                </p:cTn>
                              </p:par>
                            </p:childTnLst>
                          </p:cTn>
                        </p:par>
                        <p:par>
                          <p:cTn id="61" fill="hold">
                            <p:stCondLst>
                              <p:cond delay="3500"/>
                            </p:stCondLst>
                            <p:childTnLst>
                              <p:par>
                                <p:cTn id="62" presetID="22" presetClass="entr" presetSubtype="1" fill="hold" grpId="0" nodeType="afterEffect">
                                  <p:stCondLst>
                                    <p:cond delay="0"/>
                                  </p:stCondLst>
                                  <p:childTnLst>
                                    <p:set>
                                      <p:cBhvr>
                                        <p:cTn id="63" dur="1" fill="hold">
                                          <p:stCondLst>
                                            <p:cond delay="0"/>
                                          </p:stCondLst>
                                        </p:cTn>
                                        <p:tgtEl>
                                          <p:spTgt spid="239"/>
                                        </p:tgtEl>
                                        <p:attrNameLst>
                                          <p:attrName>style.visibility</p:attrName>
                                        </p:attrNameLst>
                                      </p:cBhvr>
                                      <p:to>
                                        <p:strVal val="visible"/>
                                      </p:to>
                                    </p:set>
                                    <p:animEffect transition="in" filter="wipe(up)">
                                      <p:cBhvr>
                                        <p:cTn id="64" dur="500"/>
                                        <p:tgtEl>
                                          <p:spTgt spid="239"/>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43"/>
                                        </p:tgtEl>
                                        <p:attrNameLst>
                                          <p:attrName>style.visibility</p:attrName>
                                        </p:attrNameLst>
                                      </p:cBhvr>
                                      <p:to>
                                        <p:strVal val="visible"/>
                                      </p:to>
                                    </p:set>
                                    <p:animEffect transition="in" filter="fade">
                                      <p:cBhvr>
                                        <p:cTn id="6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1" grpId="1"/>
      <p:bldP spid="34" grpId="0"/>
      <p:bldP spid="34" grpId="1"/>
      <p:bldP spid="41" grpId="0"/>
      <p:bldP spid="8" grpId="0" animBg="1"/>
      <p:bldP spid="8" grpId="1" animBg="1"/>
      <p:bldP spid="35" grpId="0" animBg="1"/>
      <p:bldP spid="42" grpId="0" animBg="1"/>
      <p:bldP spid="43" grpId="0" animBg="1"/>
      <p:bldP spid="236" grpId="0" animBg="1"/>
      <p:bldP spid="2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492" name="Group 491"/>
          <p:cNvGrpSpPr/>
          <p:nvPr/>
        </p:nvGrpSpPr>
        <p:grpSpPr>
          <a:xfrm>
            <a:off x="4054427" y="4836821"/>
            <a:ext cx="4485678" cy="1808258"/>
            <a:chOff x="4092791" y="3635676"/>
            <a:chExt cx="8355063" cy="3368075"/>
          </a:xfrm>
        </p:grpSpPr>
        <p:grpSp>
          <p:nvGrpSpPr>
            <p:cNvPr id="586" name="Group 585"/>
            <p:cNvGrpSpPr/>
            <p:nvPr/>
          </p:nvGrpSpPr>
          <p:grpSpPr>
            <a:xfrm>
              <a:off x="4092791" y="3635676"/>
              <a:ext cx="8355063" cy="3368075"/>
              <a:chOff x="3324709" y="3101831"/>
              <a:chExt cx="8935445" cy="3602037"/>
            </a:xfrm>
          </p:grpSpPr>
          <p:sp>
            <p:nvSpPr>
              <p:cNvPr id="592" name="Rectangle 12"/>
              <p:cNvSpPr>
                <a:spLocks noChangeArrowheads="1"/>
              </p:cNvSpPr>
              <p:nvPr/>
            </p:nvSpPr>
            <p:spPr bwMode="auto">
              <a:xfrm>
                <a:off x="11435400" y="5682395"/>
                <a:ext cx="475302" cy="9518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3"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4" name="Rectangle 6"/>
              <p:cNvSpPr>
                <a:spLocks noChangeArrowheads="1"/>
              </p:cNvSpPr>
              <p:nvPr/>
            </p:nvSpPr>
            <p:spPr bwMode="auto">
              <a:xfrm>
                <a:off x="6464883"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5" name="Rectangle 7"/>
              <p:cNvSpPr>
                <a:spLocks noChangeArrowheads="1"/>
              </p:cNvSpPr>
              <p:nvPr/>
            </p:nvSpPr>
            <p:spPr bwMode="auto">
              <a:xfrm>
                <a:off x="6312151" y="4896741"/>
                <a:ext cx="245593" cy="1737482"/>
              </a:xfrm>
              <a:prstGeom prst="rect">
                <a:avLst/>
              </a:pr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6" name="Rectangle 8"/>
              <p:cNvSpPr>
                <a:spLocks noChangeArrowheads="1"/>
              </p:cNvSpPr>
              <p:nvPr/>
            </p:nvSpPr>
            <p:spPr bwMode="auto">
              <a:xfrm>
                <a:off x="6996391"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7" name="Rectangle 9"/>
              <p:cNvSpPr>
                <a:spLocks noChangeArrowheads="1"/>
              </p:cNvSpPr>
              <p:nvPr/>
            </p:nvSpPr>
            <p:spPr bwMode="auto">
              <a:xfrm>
                <a:off x="7189445" y="5235195"/>
                <a:ext cx="476525" cy="13990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8" name="Rectangle 10"/>
              <p:cNvSpPr>
                <a:spLocks noChangeArrowheads="1"/>
              </p:cNvSpPr>
              <p:nvPr/>
            </p:nvSpPr>
            <p:spPr bwMode="auto">
              <a:xfrm>
                <a:off x="10228205" y="5419696"/>
                <a:ext cx="245593" cy="1214527"/>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9" name="Rectangle 11"/>
              <p:cNvSpPr>
                <a:spLocks noChangeArrowheads="1"/>
              </p:cNvSpPr>
              <p:nvPr/>
            </p:nvSpPr>
            <p:spPr bwMode="auto">
              <a:xfrm>
                <a:off x="10075472" y="4896741"/>
                <a:ext cx="245593" cy="1737482"/>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0" name="Rectangle 12"/>
              <p:cNvSpPr>
                <a:spLocks noChangeArrowheads="1"/>
              </p:cNvSpPr>
              <p:nvPr/>
            </p:nvSpPr>
            <p:spPr bwMode="auto">
              <a:xfrm>
                <a:off x="10759713" y="5682395"/>
                <a:ext cx="475302" cy="951828"/>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1" name="Rectangle 13"/>
              <p:cNvSpPr>
                <a:spLocks noChangeArrowheads="1"/>
              </p:cNvSpPr>
              <p:nvPr/>
            </p:nvSpPr>
            <p:spPr bwMode="auto">
              <a:xfrm>
                <a:off x="10952766" y="5235195"/>
                <a:ext cx="476525" cy="1399028"/>
              </a:xfrm>
              <a:prstGeom prst="rect">
                <a:avLst/>
              </a:prstGeom>
              <a:solidFill>
                <a:srgbClr val="969696"/>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2" name="Rectangle 14"/>
              <p:cNvSpPr>
                <a:spLocks noChangeArrowheads="1"/>
              </p:cNvSpPr>
              <p:nvPr/>
            </p:nvSpPr>
            <p:spPr bwMode="auto">
              <a:xfrm>
                <a:off x="9408338" y="5044585"/>
                <a:ext cx="779545" cy="1656839"/>
              </a:xfrm>
              <a:prstGeom prst="rect">
                <a:avLst/>
              </a:prstGeom>
              <a:solidFill>
                <a:schemeClr val="bg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3" name="Rectangle 15"/>
              <p:cNvSpPr>
                <a:spLocks noChangeArrowheads="1"/>
              </p:cNvSpPr>
              <p:nvPr/>
            </p:nvSpPr>
            <p:spPr bwMode="auto">
              <a:xfrm>
                <a:off x="9835988" y="6504706"/>
                <a:ext cx="103858" cy="196720"/>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4" name="Rectangle 16"/>
              <p:cNvSpPr>
                <a:spLocks noChangeArrowheads="1"/>
              </p:cNvSpPr>
              <p:nvPr/>
            </p:nvSpPr>
            <p:spPr bwMode="auto">
              <a:xfrm>
                <a:off x="9660041" y="6504706"/>
                <a:ext cx="103858" cy="196720"/>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5" name="Rectangle 17"/>
              <p:cNvSpPr>
                <a:spLocks noChangeArrowheads="1"/>
              </p:cNvSpPr>
              <p:nvPr/>
            </p:nvSpPr>
            <p:spPr bwMode="auto">
              <a:xfrm>
                <a:off x="9486537" y="5818021"/>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6" name="Rectangle 18"/>
              <p:cNvSpPr>
                <a:spLocks noChangeArrowheads="1"/>
              </p:cNvSpPr>
              <p:nvPr/>
            </p:nvSpPr>
            <p:spPr bwMode="auto">
              <a:xfrm>
                <a:off x="9486537" y="5993969"/>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7" name="Rectangle 19"/>
              <p:cNvSpPr>
                <a:spLocks noChangeArrowheads="1"/>
              </p:cNvSpPr>
              <p:nvPr/>
            </p:nvSpPr>
            <p:spPr bwMode="auto">
              <a:xfrm>
                <a:off x="9486537" y="6167473"/>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8" name="Rectangle 20"/>
              <p:cNvSpPr>
                <a:spLocks noChangeArrowheads="1"/>
              </p:cNvSpPr>
              <p:nvPr/>
            </p:nvSpPr>
            <p:spPr bwMode="auto">
              <a:xfrm>
                <a:off x="9486537" y="6343420"/>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09" name="Rectangle 21"/>
              <p:cNvSpPr>
                <a:spLocks noChangeArrowheads="1"/>
              </p:cNvSpPr>
              <p:nvPr/>
            </p:nvSpPr>
            <p:spPr bwMode="auto">
              <a:xfrm>
                <a:off x="9486537" y="5468570"/>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0" name="Rectangle 22"/>
              <p:cNvSpPr>
                <a:spLocks noChangeArrowheads="1"/>
              </p:cNvSpPr>
              <p:nvPr/>
            </p:nvSpPr>
            <p:spPr bwMode="auto">
              <a:xfrm>
                <a:off x="9486537" y="5644518"/>
                <a:ext cx="626813" cy="97749"/>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1" name="Rectangle 23"/>
              <p:cNvSpPr>
                <a:spLocks noChangeArrowheads="1"/>
              </p:cNvSpPr>
              <p:nvPr/>
            </p:nvSpPr>
            <p:spPr bwMode="auto">
              <a:xfrm>
                <a:off x="9486537" y="5119119"/>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2" name="Rectangle 24"/>
              <p:cNvSpPr>
                <a:spLocks noChangeArrowheads="1"/>
              </p:cNvSpPr>
              <p:nvPr/>
            </p:nvSpPr>
            <p:spPr bwMode="auto">
              <a:xfrm>
                <a:off x="9486537" y="5295066"/>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3" name="Rectangle 26"/>
              <p:cNvSpPr>
                <a:spLocks noChangeArrowheads="1"/>
              </p:cNvSpPr>
              <p:nvPr/>
            </p:nvSpPr>
            <p:spPr bwMode="auto">
              <a:xfrm>
                <a:off x="4767723" y="5044585"/>
                <a:ext cx="779544" cy="1656840"/>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4" name="Rectangle 27"/>
              <p:cNvSpPr>
                <a:spLocks noChangeArrowheads="1"/>
              </p:cNvSpPr>
              <p:nvPr/>
            </p:nvSpPr>
            <p:spPr bwMode="auto">
              <a:xfrm>
                <a:off x="5195373" y="6504706"/>
                <a:ext cx="103858" cy="1967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5" name="Rectangle 28"/>
              <p:cNvSpPr>
                <a:spLocks noChangeArrowheads="1"/>
              </p:cNvSpPr>
              <p:nvPr/>
            </p:nvSpPr>
            <p:spPr bwMode="auto">
              <a:xfrm>
                <a:off x="5019425" y="6504706"/>
                <a:ext cx="103858" cy="1967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6" name="Rectangle 29"/>
              <p:cNvSpPr>
                <a:spLocks noChangeArrowheads="1"/>
              </p:cNvSpPr>
              <p:nvPr/>
            </p:nvSpPr>
            <p:spPr bwMode="auto">
              <a:xfrm>
                <a:off x="4845921" y="5818021"/>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7" name="Rectangle 30"/>
              <p:cNvSpPr>
                <a:spLocks noChangeArrowheads="1"/>
              </p:cNvSpPr>
              <p:nvPr/>
            </p:nvSpPr>
            <p:spPr bwMode="auto">
              <a:xfrm>
                <a:off x="4845921" y="5993969"/>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8" name="Rectangle 31"/>
              <p:cNvSpPr>
                <a:spLocks noChangeArrowheads="1"/>
              </p:cNvSpPr>
              <p:nvPr/>
            </p:nvSpPr>
            <p:spPr bwMode="auto">
              <a:xfrm>
                <a:off x="4845921" y="6167473"/>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19" name="Rectangle 32"/>
              <p:cNvSpPr>
                <a:spLocks noChangeArrowheads="1"/>
              </p:cNvSpPr>
              <p:nvPr/>
            </p:nvSpPr>
            <p:spPr bwMode="auto">
              <a:xfrm>
                <a:off x="4845921" y="6343420"/>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0" name="Rectangle 33"/>
              <p:cNvSpPr>
                <a:spLocks noChangeArrowheads="1"/>
              </p:cNvSpPr>
              <p:nvPr/>
            </p:nvSpPr>
            <p:spPr bwMode="auto">
              <a:xfrm>
                <a:off x="4845921" y="5468570"/>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1" name="Rectangle 34"/>
              <p:cNvSpPr>
                <a:spLocks noChangeArrowheads="1"/>
              </p:cNvSpPr>
              <p:nvPr/>
            </p:nvSpPr>
            <p:spPr bwMode="auto">
              <a:xfrm>
                <a:off x="4845921" y="5644518"/>
                <a:ext cx="625591" cy="9774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2" name="Rectangle 35"/>
              <p:cNvSpPr>
                <a:spLocks noChangeArrowheads="1"/>
              </p:cNvSpPr>
              <p:nvPr/>
            </p:nvSpPr>
            <p:spPr bwMode="auto">
              <a:xfrm>
                <a:off x="4845921" y="5119119"/>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3" name="Rectangle 36"/>
              <p:cNvSpPr>
                <a:spLocks noChangeArrowheads="1"/>
              </p:cNvSpPr>
              <p:nvPr/>
            </p:nvSpPr>
            <p:spPr bwMode="auto">
              <a:xfrm>
                <a:off x="4845921" y="5295066"/>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4"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5"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6" name="Rectangle 39"/>
              <p:cNvSpPr>
                <a:spLocks noChangeArrowheads="1"/>
              </p:cNvSpPr>
              <p:nvPr/>
            </p:nvSpPr>
            <p:spPr bwMode="auto">
              <a:xfrm>
                <a:off x="8670336" y="5381818"/>
                <a:ext cx="1058129" cy="131960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7" name="Rectangle 40"/>
              <p:cNvSpPr>
                <a:spLocks noChangeArrowheads="1"/>
              </p:cNvSpPr>
              <p:nvPr/>
            </p:nvSpPr>
            <p:spPr bwMode="auto">
              <a:xfrm>
                <a:off x="8617796" y="5350982"/>
                <a:ext cx="1163209" cy="4032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8" name="Rectangle 41"/>
              <p:cNvSpPr>
                <a:spLocks noChangeArrowheads="1"/>
              </p:cNvSpPr>
              <p:nvPr/>
            </p:nvSpPr>
            <p:spPr bwMode="auto">
              <a:xfrm>
                <a:off x="9253163" y="6435059"/>
                <a:ext cx="138070" cy="26636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29" name="Rectangle 42"/>
              <p:cNvSpPr>
                <a:spLocks noChangeArrowheads="1"/>
              </p:cNvSpPr>
              <p:nvPr/>
            </p:nvSpPr>
            <p:spPr bwMode="auto">
              <a:xfrm>
                <a:off x="9013678" y="6435059"/>
                <a:ext cx="138070" cy="266365"/>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0" name="Rectangle 43"/>
              <p:cNvSpPr>
                <a:spLocks noChangeArrowheads="1"/>
              </p:cNvSpPr>
              <p:nvPr/>
            </p:nvSpPr>
            <p:spPr bwMode="auto">
              <a:xfrm>
                <a:off x="8776638" y="5500338"/>
                <a:ext cx="854078" cy="1380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1" name="Rectangle 44"/>
              <p:cNvSpPr>
                <a:spLocks noChangeArrowheads="1"/>
              </p:cNvSpPr>
              <p:nvPr/>
            </p:nvSpPr>
            <p:spPr bwMode="auto">
              <a:xfrm>
                <a:off x="8776638" y="5737379"/>
                <a:ext cx="854078" cy="138070"/>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2" name="Rectangle 45"/>
              <p:cNvSpPr>
                <a:spLocks noChangeArrowheads="1"/>
              </p:cNvSpPr>
              <p:nvPr/>
            </p:nvSpPr>
            <p:spPr bwMode="auto">
              <a:xfrm>
                <a:off x="8776638" y="5976863"/>
                <a:ext cx="854078" cy="135627"/>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3" name="Rectangle 46"/>
              <p:cNvSpPr>
                <a:spLocks noChangeArrowheads="1"/>
              </p:cNvSpPr>
              <p:nvPr/>
            </p:nvSpPr>
            <p:spPr bwMode="auto">
              <a:xfrm>
                <a:off x="8776638" y="6212681"/>
                <a:ext cx="854078" cy="135627"/>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4" name="Rectangle 47"/>
              <p:cNvSpPr>
                <a:spLocks noChangeArrowheads="1"/>
              </p:cNvSpPr>
              <p:nvPr/>
            </p:nvSpPr>
            <p:spPr bwMode="auto">
              <a:xfrm>
                <a:off x="9728465" y="6634222"/>
                <a:ext cx="2531689"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5" name="Rectangle 48"/>
              <p:cNvSpPr>
                <a:spLocks noChangeArrowheads="1"/>
              </p:cNvSpPr>
              <p:nvPr/>
            </p:nvSpPr>
            <p:spPr bwMode="auto">
              <a:xfrm>
                <a:off x="8842619" y="5186031"/>
                <a:ext cx="410544" cy="164951"/>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6" name="Rectangle 49"/>
              <p:cNvSpPr>
                <a:spLocks noChangeArrowheads="1"/>
              </p:cNvSpPr>
              <p:nvPr/>
            </p:nvSpPr>
            <p:spPr bwMode="auto">
              <a:xfrm>
                <a:off x="7380053" y="3500156"/>
                <a:ext cx="1055684" cy="3201268"/>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7" name="Rectangle 51"/>
              <p:cNvSpPr>
                <a:spLocks noChangeArrowheads="1"/>
              </p:cNvSpPr>
              <p:nvPr/>
            </p:nvSpPr>
            <p:spPr bwMode="auto">
              <a:xfrm>
                <a:off x="7959215" y="6435059"/>
                <a:ext cx="139292"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8" name="Rectangle 52"/>
              <p:cNvSpPr>
                <a:spLocks noChangeArrowheads="1"/>
              </p:cNvSpPr>
              <p:nvPr/>
            </p:nvSpPr>
            <p:spPr bwMode="auto">
              <a:xfrm>
                <a:off x="7723397"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39" name="Rectangle 53"/>
              <p:cNvSpPr>
                <a:spLocks noChangeArrowheads="1"/>
              </p:cNvSpPr>
              <p:nvPr/>
            </p:nvSpPr>
            <p:spPr bwMode="auto">
              <a:xfrm>
                <a:off x="748391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0" name="Rectangle 54"/>
              <p:cNvSpPr>
                <a:spLocks noChangeArrowheads="1"/>
              </p:cNvSpPr>
              <p:nvPr/>
            </p:nvSpPr>
            <p:spPr bwMode="auto">
              <a:xfrm>
                <a:off x="748391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1" name="Rectangle 55"/>
              <p:cNvSpPr>
                <a:spLocks noChangeArrowheads="1"/>
              </p:cNvSpPr>
              <p:nvPr/>
            </p:nvSpPr>
            <p:spPr bwMode="auto">
              <a:xfrm>
                <a:off x="748391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2" name="Rectangle 56"/>
              <p:cNvSpPr>
                <a:spLocks noChangeArrowheads="1"/>
              </p:cNvSpPr>
              <p:nvPr/>
            </p:nvSpPr>
            <p:spPr bwMode="auto">
              <a:xfrm>
                <a:off x="748391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3" name="Rectangle 57"/>
              <p:cNvSpPr>
                <a:spLocks noChangeArrowheads="1"/>
              </p:cNvSpPr>
              <p:nvPr/>
            </p:nvSpPr>
            <p:spPr bwMode="auto">
              <a:xfrm>
                <a:off x="748391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4" name="Rectangle 58"/>
              <p:cNvSpPr>
                <a:spLocks noChangeArrowheads="1"/>
              </p:cNvSpPr>
              <p:nvPr/>
            </p:nvSpPr>
            <p:spPr bwMode="auto">
              <a:xfrm>
                <a:off x="748391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5" name="Rectangle 59"/>
              <p:cNvSpPr>
                <a:spLocks noChangeArrowheads="1"/>
              </p:cNvSpPr>
              <p:nvPr/>
            </p:nvSpPr>
            <p:spPr bwMode="auto">
              <a:xfrm>
                <a:off x="7483913" y="4313914"/>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6" name="Rectangle 60"/>
              <p:cNvSpPr>
                <a:spLocks noChangeArrowheads="1"/>
              </p:cNvSpPr>
              <p:nvPr/>
            </p:nvSpPr>
            <p:spPr bwMode="auto">
              <a:xfrm>
                <a:off x="7483913" y="45533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7" name="Rectangle 61"/>
              <p:cNvSpPr>
                <a:spLocks noChangeArrowheads="1"/>
              </p:cNvSpPr>
              <p:nvPr/>
            </p:nvSpPr>
            <p:spPr bwMode="auto">
              <a:xfrm>
                <a:off x="7483913" y="479043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8" name="Rectangle 62"/>
              <p:cNvSpPr>
                <a:spLocks noChangeArrowheads="1"/>
              </p:cNvSpPr>
              <p:nvPr/>
            </p:nvSpPr>
            <p:spPr bwMode="auto">
              <a:xfrm>
                <a:off x="7483913" y="3841055"/>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49" name="Rectangle 63"/>
              <p:cNvSpPr>
                <a:spLocks noChangeArrowheads="1"/>
              </p:cNvSpPr>
              <p:nvPr/>
            </p:nvSpPr>
            <p:spPr bwMode="auto">
              <a:xfrm>
                <a:off x="7483913" y="4076874"/>
                <a:ext cx="854078" cy="139292"/>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0" name="Rectangle 64"/>
              <p:cNvSpPr>
                <a:spLocks noChangeArrowheads="1"/>
              </p:cNvSpPr>
              <p:nvPr/>
            </p:nvSpPr>
            <p:spPr bwMode="auto">
              <a:xfrm>
                <a:off x="7483913" y="3597905"/>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1" name="Rectangle 65"/>
              <p:cNvSpPr>
                <a:spLocks noChangeArrowheads="1"/>
              </p:cNvSpPr>
              <p:nvPr/>
            </p:nvSpPr>
            <p:spPr bwMode="auto">
              <a:xfrm>
                <a:off x="5420195" y="4447097"/>
                <a:ext cx="1059350" cy="225432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2" name="Rectangle 66"/>
              <p:cNvSpPr>
                <a:spLocks noChangeArrowheads="1"/>
              </p:cNvSpPr>
              <p:nvPr/>
            </p:nvSpPr>
            <p:spPr bwMode="auto">
              <a:xfrm>
                <a:off x="6003021"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3" name="Rectangle 67"/>
              <p:cNvSpPr>
                <a:spLocks noChangeArrowheads="1"/>
              </p:cNvSpPr>
              <p:nvPr/>
            </p:nvSpPr>
            <p:spPr bwMode="auto">
              <a:xfrm>
                <a:off x="5763537" y="6435059"/>
                <a:ext cx="138070"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4" name="Rectangle 68"/>
              <p:cNvSpPr>
                <a:spLocks noChangeArrowheads="1"/>
              </p:cNvSpPr>
              <p:nvPr/>
            </p:nvSpPr>
            <p:spPr bwMode="auto">
              <a:xfrm>
                <a:off x="552405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5" name="Rectangle 69"/>
              <p:cNvSpPr>
                <a:spLocks noChangeArrowheads="1"/>
              </p:cNvSpPr>
              <p:nvPr/>
            </p:nvSpPr>
            <p:spPr bwMode="auto">
              <a:xfrm>
                <a:off x="552405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6" name="Rectangle 70"/>
              <p:cNvSpPr>
                <a:spLocks noChangeArrowheads="1"/>
              </p:cNvSpPr>
              <p:nvPr/>
            </p:nvSpPr>
            <p:spPr bwMode="auto">
              <a:xfrm>
                <a:off x="552405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7" name="Rectangle 71"/>
              <p:cNvSpPr>
                <a:spLocks noChangeArrowheads="1"/>
              </p:cNvSpPr>
              <p:nvPr/>
            </p:nvSpPr>
            <p:spPr bwMode="auto">
              <a:xfrm>
                <a:off x="552405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8" name="Rectangle 72"/>
              <p:cNvSpPr>
                <a:spLocks noChangeArrowheads="1"/>
              </p:cNvSpPr>
              <p:nvPr/>
            </p:nvSpPr>
            <p:spPr bwMode="auto">
              <a:xfrm>
                <a:off x="552405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59" name="Rectangle 73"/>
              <p:cNvSpPr>
                <a:spLocks noChangeArrowheads="1"/>
              </p:cNvSpPr>
              <p:nvPr/>
            </p:nvSpPr>
            <p:spPr bwMode="auto">
              <a:xfrm>
                <a:off x="552405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0" name="Rectangle 74"/>
              <p:cNvSpPr>
                <a:spLocks noChangeArrowheads="1"/>
              </p:cNvSpPr>
              <p:nvPr/>
            </p:nvSpPr>
            <p:spPr bwMode="auto">
              <a:xfrm>
                <a:off x="5524053" y="45533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1" name="Rectangle 75"/>
              <p:cNvSpPr>
                <a:spLocks noChangeArrowheads="1"/>
              </p:cNvSpPr>
              <p:nvPr/>
            </p:nvSpPr>
            <p:spPr bwMode="auto">
              <a:xfrm>
                <a:off x="5524053" y="479043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2" name="Rectangle 76"/>
              <p:cNvSpPr>
                <a:spLocks noChangeArrowheads="1"/>
              </p:cNvSpPr>
              <p:nvPr/>
            </p:nvSpPr>
            <p:spPr bwMode="auto">
              <a:xfrm>
                <a:off x="8322861" y="6634222"/>
                <a:ext cx="398325"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3" name="Rectangle 77"/>
              <p:cNvSpPr>
                <a:spLocks noChangeArrowheads="1"/>
              </p:cNvSpPr>
              <p:nvPr/>
            </p:nvSpPr>
            <p:spPr bwMode="auto">
              <a:xfrm>
                <a:off x="6479546" y="6634222"/>
                <a:ext cx="1142437"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4" name="Rectangle 79"/>
              <p:cNvSpPr>
                <a:spLocks noChangeArrowheads="1"/>
              </p:cNvSpPr>
              <p:nvPr/>
            </p:nvSpPr>
            <p:spPr bwMode="auto">
              <a:xfrm>
                <a:off x="5318780" y="5044584"/>
                <a:ext cx="101414" cy="16541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5"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6"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7"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8"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69"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0"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1" name="Freeform 90"/>
              <p:cNvSpPr>
                <a:spLocks/>
              </p:cNvSpPr>
              <p:nvPr/>
            </p:nvSpPr>
            <p:spPr bwMode="auto">
              <a:xfrm>
                <a:off x="11310771"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2"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3"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4"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5"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6"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7" name="Rectangle 78"/>
              <p:cNvSpPr>
                <a:spLocks noChangeArrowheads="1"/>
              </p:cNvSpPr>
              <p:nvPr/>
            </p:nvSpPr>
            <p:spPr bwMode="auto">
              <a:xfrm>
                <a:off x="4484278" y="6634222"/>
                <a:ext cx="1139993"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8" name="Rectangle 77"/>
              <p:cNvSpPr>
                <a:spLocks noChangeArrowheads="1"/>
              </p:cNvSpPr>
              <p:nvPr/>
            </p:nvSpPr>
            <p:spPr bwMode="auto">
              <a:xfrm>
                <a:off x="6155100" y="6634222"/>
                <a:ext cx="1142438"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679" name="Rectangle 76"/>
              <p:cNvSpPr>
                <a:spLocks noChangeArrowheads="1"/>
              </p:cNvSpPr>
              <p:nvPr/>
            </p:nvSpPr>
            <p:spPr bwMode="auto">
              <a:xfrm>
                <a:off x="8522022" y="6634222"/>
                <a:ext cx="398325"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587" name="Freeform 586"/>
            <p:cNvSpPr>
              <a:spLocks noEditPoints="1"/>
            </p:cNvSpPr>
            <p:nvPr/>
          </p:nvSpPr>
          <p:spPr bwMode="auto">
            <a:xfrm flipH="1">
              <a:off x="10755933"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8" name="Freeform 587"/>
            <p:cNvSpPr>
              <a:spLocks noEditPoints="1"/>
            </p:cNvSpPr>
            <p:nvPr/>
          </p:nvSpPr>
          <p:spPr bwMode="auto">
            <a:xfrm flipH="1">
              <a:off x="8781898" y="6646632"/>
              <a:ext cx="461492" cy="299404"/>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8C00"/>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9" name="Freeform 588"/>
            <p:cNvSpPr>
              <a:spLocks noEditPoints="1"/>
            </p:cNvSpPr>
            <p:nvPr/>
          </p:nvSpPr>
          <p:spPr bwMode="auto">
            <a:xfrm flipH="1">
              <a:off x="5710014" y="6646633"/>
              <a:ext cx="461492" cy="299405"/>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rgbClr val="FFFFFF"/>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0" name="Freeform 589"/>
            <p:cNvSpPr>
              <a:spLocks noEditPoints="1"/>
            </p:cNvSpPr>
            <p:nvPr/>
          </p:nvSpPr>
          <p:spPr bwMode="auto">
            <a:xfrm flipH="1">
              <a:off x="6826516"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91" name="Freeform 590"/>
            <p:cNvSpPr>
              <a:spLocks noEditPoints="1"/>
            </p:cNvSpPr>
            <p:nvPr/>
          </p:nvSpPr>
          <p:spPr bwMode="auto">
            <a:xfrm>
              <a:off x="7346081"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grpSp>
        <p:nvGrpSpPr>
          <p:cNvPr id="493" name="Group 492"/>
          <p:cNvGrpSpPr/>
          <p:nvPr/>
        </p:nvGrpSpPr>
        <p:grpSpPr>
          <a:xfrm>
            <a:off x="7949476" y="4836821"/>
            <a:ext cx="4485678" cy="1808258"/>
            <a:chOff x="4092791" y="3635676"/>
            <a:chExt cx="8355063" cy="3368075"/>
          </a:xfrm>
        </p:grpSpPr>
        <p:grpSp>
          <p:nvGrpSpPr>
            <p:cNvPr id="494" name="Group 493"/>
            <p:cNvGrpSpPr/>
            <p:nvPr/>
          </p:nvGrpSpPr>
          <p:grpSpPr>
            <a:xfrm>
              <a:off x="4092791" y="3635676"/>
              <a:ext cx="8355063" cy="3368075"/>
              <a:chOff x="3324709" y="3101831"/>
              <a:chExt cx="8935445" cy="3602037"/>
            </a:xfrm>
          </p:grpSpPr>
          <p:sp>
            <p:nvSpPr>
              <p:cNvPr id="497" name="AutoShape 4"/>
              <p:cNvSpPr>
                <a:spLocks noChangeAspect="1" noChangeArrowheads="1" noTextEdit="1"/>
              </p:cNvSpPr>
              <p:nvPr/>
            </p:nvSpPr>
            <p:spPr bwMode="auto">
              <a:xfrm>
                <a:off x="3324709" y="3101831"/>
                <a:ext cx="8935445" cy="360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8" name="Rectangle 6"/>
              <p:cNvSpPr>
                <a:spLocks noChangeArrowheads="1"/>
              </p:cNvSpPr>
              <p:nvPr/>
            </p:nvSpPr>
            <p:spPr bwMode="auto">
              <a:xfrm>
                <a:off x="6464880" y="5419697"/>
                <a:ext cx="531508"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9" name="Rectangle 7"/>
              <p:cNvSpPr>
                <a:spLocks noChangeArrowheads="1"/>
              </p:cNvSpPr>
              <p:nvPr/>
            </p:nvSpPr>
            <p:spPr bwMode="auto">
              <a:xfrm>
                <a:off x="6312151" y="4896741"/>
                <a:ext cx="245593" cy="1737482"/>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0" name="Rectangle 8"/>
              <p:cNvSpPr>
                <a:spLocks noChangeArrowheads="1"/>
              </p:cNvSpPr>
              <p:nvPr/>
            </p:nvSpPr>
            <p:spPr bwMode="auto">
              <a:xfrm>
                <a:off x="6996391" y="5682395"/>
                <a:ext cx="475302" cy="951828"/>
              </a:xfrm>
              <a:prstGeom prst="rect">
                <a:avLst/>
              </a:pr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1" name="Rectangle 9"/>
              <p:cNvSpPr>
                <a:spLocks noChangeArrowheads="1"/>
              </p:cNvSpPr>
              <p:nvPr/>
            </p:nvSpPr>
            <p:spPr bwMode="auto">
              <a:xfrm>
                <a:off x="7189445" y="5235195"/>
                <a:ext cx="476525" cy="13990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2" name="Rectangle 10"/>
              <p:cNvSpPr>
                <a:spLocks noChangeArrowheads="1"/>
              </p:cNvSpPr>
              <p:nvPr/>
            </p:nvSpPr>
            <p:spPr bwMode="auto">
              <a:xfrm>
                <a:off x="10228205" y="5419696"/>
                <a:ext cx="245593" cy="1214527"/>
              </a:xfrm>
              <a:prstGeom prst="rect">
                <a:avLst/>
              </a:prstGeom>
              <a:solidFill>
                <a:srgbClr val="FFFFFF">
                  <a:lumMod val="8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3" name="Rectangle 11"/>
              <p:cNvSpPr>
                <a:spLocks noChangeArrowheads="1"/>
              </p:cNvSpPr>
              <p:nvPr/>
            </p:nvSpPr>
            <p:spPr bwMode="auto">
              <a:xfrm>
                <a:off x="10075472" y="4896741"/>
                <a:ext cx="245593" cy="1737482"/>
              </a:xfrm>
              <a:prstGeom prst="rect">
                <a:avLst/>
              </a:prstGeom>
              <a:solidFill>
                <a:srgbClr val="0072C6">
                  <a:lumMod val="75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4" name="Rectangle 12"/>
              <p:cNvSpPr>
                <a:spLocks noChangeArrowheads="1"/>
              </p:cNvSpPr>
              <p:nvPr/>
            </p:nvSpPr>
            <p:spPr bwMode="auto">
              <a:xfrm>
                <a:off x="10759713" y="5682395"/>
                <a:ext cx="475302" cy="951828"/>
              </a:xfrm>
              <a:prstGeom prst="rect">
                <a:avLst/>
              </a:pr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5" name="Rectangle 13"/>
              <p:cNvSpPr>
                <a:spLocks noChangeArrowheads="1"/>
              </p:cNvSpPr>
              <p:nvPr/>
            </p:nvSpPr>
            <p:spPr bwMode="auto">
              <a:xfrm>
                <a:off x="10952766" y="5235195"/>
                <a:ext cx="476525" cy="1399028"/>
              </a:xfrm>
              <a:prstGeom prst="rect">
                <a:avLst/>
              </a:pr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6" name="Rectangle 14"/>
              <p:cNvSpPr>
                <a:spLocks noChangeArrowheads="1"/>
              </p:cNvSpPr>
              <p:nvPr/>
            </p:nvSpPr>
            <p:spPr bwMode="auto">
              <a:xfrm>
                <a:off x="9408338" y="5044585"/>
                <a:ext cx="779545" cy="1656839"/>
              </a:xfrm>
              <a:prstGeom prst="rect">
                <a:avLst/>
              </a:prstGeom>
              <a:solidFill>
                <a:schemeClr val="bg1">
                  <a:lumMod val="40000"/>
                  <a:lumOff val="6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7" name="Rectangle 15"/>
              <p:cNvSpPr>
                <a:spLocks noChangeArrowheads="1"/>
              </p:cNvSpPr>
              <p:nvPr/>
            </p:nvSpPr>
            <p:spPr bwMode="auto">
              <a:xfrm>
                <a:off x="9835988" y="6504706"/>
                <a:ext cx="103858" cy="196720"/>
              </a:xfrm>
              <a:prstGeom prst="rect">
                <a:avLst/>
              </a:prstGeom>
              <a:solidFill>
                <a:srgbClr val="BA141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8" name="Rectangle 16"/>
              <p:cNvSpPr>
                <a:spLocks noChangeArrowheads="1"/>
              </p:cNvSpPr>
              <p:nvPr/>
            </p:nvSpPr>
            <p:spPr bwMode="auto">
              <a:xfrm>
                <a:off x="9660041" y="6504706"/>
                <a:ext cx="103858" cy="196720"/>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09" name="Rectangle 17"/>
              <p:cNvSpPr>
                <a:spLocks noChangeArrowheads="1"/>
              </p:cNvSpPr>
              <p:nvPr/>
            </p:nvSpPr>
            <p:spPr bwMode="auto">
              <a:xfrm>
                <a:off x="9486537" y="5818021"/>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0" name="Rectangle 18"/>
              <p:cNvSpPr>
                <a:spLocks noChangeArrowheads="1"/>
              </p:cNvSpPr>
              <p:nvPr/>
            </p:nvSpPr>
            <p:spPr bwMode="auto">
              <a:xfrm>
                <a:off x="9486537" y="5993969"/>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1" name="Rectangle 19"/>
              <p:cNvSpPr>
                <a:spLocks noChangeArrowheads="1"/>
              </p:cNvSpPr>
              <p:nvPr/>
            </p:nvSpPr>
            <p:spPr bwMode="auto">
              <a:xfrm>
                <a:off x="9486537" y="6167473"/>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2" name="Rectangle 20"/>
              <p:cNvSpPr>
                <a:spLocks noChangeArrowheads="1"/>
              </p:cNvSpPr>
              <p:nvPr/>
            </p:nvSpPr>
            <p:spPr bwMode="auto">
              <a:xfrm>
                <a:off x="9486537" y="6343420"/>
                <a:ext cx="626813" cy="100192"/>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3" name="Rectangle 21"/>
              <p:cNvSpPr>
                <a:spLocks noChangeArrowheads="1"/>
              </p:cNvSpPr>
              <p:nvPr/>
            </p:nvSpPr>
            <p:spPr bwMode="auto">
              <a:xfrm>
                <a:off x="9486537" y="5468570"/>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4" name="Rectangle 22"/>
              <p:cNvSpPr>
                <a:spLocks noChangeArrowheads="1"/>
              </p:cNvSpPr>
              <p:nvPr/>
            </p:nvSpPr>
            <p:spPr bwMode="auto">
              <a:xfrm>
                <a:off x="9486537" y="5644518"/>
                <a:ext cx="626813" cy="97749"/>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5" name="Rectangle 23"/>
              <p:cNvSpPr>
                <a:spLocks noChangeArrowheads="1"/>
              </p:cNvSpPr>
              <p:nvPr/>
            </p:nvSpPr>
            <p:spPr bwMode="auto">
              <a:xfrm>
                <a:off x="9486537" y="5119119"/>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6" name="Rectangle 24"/>
              <p:cNvSpPr>
                <a:spLocks noChangeArrowheads="1"/>
              </p:cNvSpPr>
              <p:nvPr/>
            </p:nvSpPr>
            <p:spPr bwMode="auto">
              <a:xfrm>
                <a:off x="9486537" y="5295066"/>
                <a:ext cx="626813" cy="101415"/>
              </a:xfrm>
              <a:prstGeom prst="rect">
                <a:avLst/>
              </a:prstGeom>
              <a:solidFill>
                <a:schemeClr val="bg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7" name="Rectangle 26"/>
              <p:cNvSpPr>
                <a:spLocks noChangeArrowheads="1"/>
              </p:cNvSpPr>
              <p:nvPr/>
            </p:nvSpPr>
            <p:spPr bwMode="auto">
              <a:xfrm>
                <a:off x="4767723" y="5044585"/>
                <a:ext cx="779545" cy="1656839"/>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8" name="Rectangle 27"/>
              <p:cNvSpPr>
                <a:spLocks noChangeArrowheads="1"/>
              </p:cNvSpPr>
              <p:nvPr/>
            </p:nvSpPr>
            <p:spPr bwMode="auto">
              <a:xfrm>
                <a:off x="5195373" y="6504706"/>
                <a:ext cx="103858" cy="1967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19" name="Rectangle 28"/>
              <p:cNvSpPr>
                <a:spLocks noChangeArrowheads="1"/>
              </p:cNvSpPr>
              <p:nvPr/>
            </p:nvSpPr>
            <p:spPr bwMode="auto">
              <a:xfrm>
                <a:off x="5019425" y="6504706"/>
                <a:ext cx="103858" cy="196720"/>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0" name="Rectangle 29"/>
              <p:cNvSpPr>
                <a:spLocks noChangeArrowheads="1"/>
              </p:cNvSpPr>
              <p:nvPr/>
            </p:nvSpPr>
            <p:spPr bwMode="auto">
              <a:xfrm>
                <a:off x="4845921" y="5818021"/>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1" name="Rectangle 30"/>
              <p:cNvSpPr>
                <a:spLocks noChangeArrowheads="1"/>
              </p:cNvSpPr>
              <p:nvPr/>
            </p:nvSpPr>
            <p:spPr bwMode="auto">
              <a:xfrm>
                <a:off x="4845921" y="5993969"/>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2" name="Rectangle 31"/>
              <p:cNvSpPr>
                <a:spLocks noChangeArrowheads="1"/>
              </p:cNvSpPr>
              <p:nvPr/>
            </p:nvSpPr>
            <p:spPr bwMode="auto">
              <a:xfrm>
                <a:off x="4845921" y="6167473"/>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3" name="Rectangle 32"/>
              <p:cNvSpPr>
                <a:spLocks noChangeArrowheads="1"/>
              </p:cNvSpPr>
              <p:nvPr/>
            </p:nvSpPr>
            <p:spPr bwMode="auto">
              <a:xfrm>
                <a:off x="4845921" y="6343420"/>
                <a:ext cx="625591" cy="10019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4" name="Rectangle 33"/>
              <p:cNvSpPr>
                <a:spLocks noChangeArrowheads="1"/>
              </p:cNvSpPr>
              <p:nvPr/>
            </p:nvSpPr>
            <p:spPr bwMode="auto">
              <a:xfrm>
                <a:off x="4845921" y="5468570"/>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5" name="Rectangle 34"/>
              <p:cNvSpPr>
                <a:spLocks noChangeArrowheads="1"/>
              </p:cNvSpPr>
              <p:nvPr/>
            </p:nvSpPr>
            <p:spPr bwMode="auto">
              <a:xfrm>
                <a:off x="4845921" y="5644518"/>
                <a:ext cx="625591" cy="97749"/>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6" name="Rectangle 35"/>
              <p:cNvSpPr>
                <a:spLocks noChangeArrowheads="1"/>
              </p:cNvSpPr>
              <p:nvPr/>
            </p:nvSpPr>
            <p:spPr bwMode="auto">
              <a:xfrm>
                <a:off x="4845921" y="5119119"/>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7" name="Rectangle 36"/>
              <p:cNvSpPr>
                <a:spLocks noChangeArrowheads="1"/>
              </p:cNvSpPr>
              <p:nvPr/>
            </p:nvSpPr>
            <p:spPr bwMode="auto">
              <a:xfrm>
                <a:off x="4845921" y="5295066"/>
                <a:ext cx="625591" cy="10141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8" name="Freeform 37"/>
              <p:cNvSpPr>
                <a:spLocks/>
              </p:cNvSpPr>
              <p:nvPr/>
            </p:nvSpPr>
            <p:spPr bwMode="auto">
              <a:xfrm>
                <a:off x="7823589" y="5725160"/>
                <a:ext cx="1160765" cy="976265"/>
              </a:xfrm>
              <a:custGeom>
                <a:avLst/>
                <a:gdLst>
                  <a:gd name="T0" fmla="*/ 522 w 950"/>
                  <a:gd name="T1" fmla="*/ 135 h 799"/>
                  <a:gd name="T2" fmla="*/ 522 w 950"/>
                  <a:gd name="T3" fmla="*/ 0 h 799"/>
                  <a:gd name="T4" fmla="*/ 626 w 950"/>
                  <a:gd name="T5" fmla="*/ 0 h 799"/>
                  <a:gd name="T6" fmla="*/ 626 w 950"/>
                  <a:gd name="T7" fmla="*/ 135 h 799"/>
                  <a:gd name="T8" fmla="*/ 662 w 950"/>
                  <a:gd name="T9" fmla="*/ 135 h 799"/>
                  <a:gd name="T10" fmla="*/ 662 w 950"/>
                  <a:gd name="T11" fmla="*/ 0 h 799"/>
                  <a:gd name="T12" fmla="*/ 766 w 950"/>
                  <a:gd name="T13" fmla="*/ 0 h 799"/>
                  <a:gd name="T14" fmla="*/ 766 w 950"/>
                  <a:gd name="T15" fmla="*/ 135 h 799"/>
                  <a:gd name="T16" fmla="*/ 950 w 950"/>
                  <a:gd name="T17" fmla="*/ 135 h 799"/>
                  <a:gd name="T18" fmla="*/ 950 w 950"/>
                  <a:gd name="T19" fmla="*/ 168 h 799"/>
                  <a:gd name="T20" fmla="*/ 908 w 950"/>
                  <a:gd name="T21" fmla="*/ 168 h 799"/>
                  <a:gd name="T22" fmla="*/ 908 w 950"/>
                  <a:gd name="T23" fmla="*/ 799 h 799"/>
                  <a:gd name="T24" fmla="*/ 43 w 950"/>
                  <a:gd name="T25" fmla="*/ 799 h 799"/>
                  <a:gd name="T26" fmla="*/ 43 w 950"/>
                  <a:gd name="T27" fmla="*/ 168 h 799"/>
                  <a:gd name="T28" fmla="*/ 0 w 950"/>
                  <a:gd name="T29" fmla="*/ 168 h 799"/>
                  <a:gd name="T30" fmla="*/ 0 w 950"/>
                  <a:gd name="T31" fmla="*/ 135 h 799"/>
                  <a:gd name="T32" fmla="*/ 522 w 950"/>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0" h="799">
                    <a:moveTo>
                      <a:pt x="522" y="135"/>
                    </a:moveTo>
                    <a:lnTo>
                      <a:pt x="522" y="0"/>
                    </a:lnTo>
                    <a:lnTo>
                      <a:pt x="626" y="0"/>
                    </a:lnTo>
                    <a:lnTo>
                      <a:pt x="626" y="135"/>
                    </a:lnTo>
                    <a:lnTo>
                      <a:pt x="662" y="135"/>
                    </a:lnTo>
                    <a:lnTo>
                      <a:pt x="662" y="0"/>
                    </a:lnTo>
                    <a:lnTo>
                      <a:pt x="766" y="0"/>
                    </a:lnTo>
                    <a:lnTo>
                      <a:pt x="766" y="135"/>
                    </a:lnTo>
                    <a:lnTo>
                      <a:pt x="950" y="135"/>
                    </a:lnTo>
                    <a:lnTo>
                      <a:pt x="950" y="168"/>
                    </a:lnTo>
                    <a:lnTo>
                      <a:pt x="908" y="168"/>
                    </a:lnTo>
                    <a:lnTo>
                      <a:pt x="908" y="799"/>
                    </a:lnTo>
                    <a:lnTo>
                      <a:pt x="43" y="799"/>
                    </a:lnTo>
                    <a:lnTo>
                      <a:pt x="43" y="168"/>
                    </a:lnTo>
                    <a:lnTo>
                      <a:pt x="0" y="168"/>
                    </a:lnTo>
                    <a:lnTo>
                      <a:pt x="0" y="135"/>
                    </a:lnTo>
                    <a:lnTo>
                      <a:pt x="522" y="135"/>
                    </a:lnTo>
                    <a:close/>
                  </a:path>
                </a:pathLst>
              </a:custGeom>
              <a:solidFill>
                <a:srgbClr val="FFFFFF">
                  <a:lumMod val="50000"/>
                </a:srgb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29" name="Freeform 38"/>
              <p:cNvSpPr>
                <a:spLocks/>
              </p:cNvSpPr>
              <p:nvPr/>
            </p:nvSpPr>
            <p:spPr bwMode="auto">
              <a:xfrm>
                <a:off x="7208994" y="5725160"/>
                <a:ext cx="1163209" cy="976265"/>
              </a:xfrm>
              <a:custGeom>
                <a:avLst/>
                <a:gdLst>
                  <a:gd name="T0" fmla="*/ 525 w 952"/>
                  <a:gd name="T1" fmla="*/ 135 h 799"/>
                  <a:gd name="T2" fmla="*/ 525 w 952"/>
                  <a:gd name="T3" fmla="*/ 0 h 799"/>
                  <a:gd name="T4" fmla="*/ 629 w 952"/>
                  <a:gd name="T5" fmla="*/ 0 h 799"/>
                  <a:gd name="T6" fmla="*/ 629 w 952"/>
                  <a:gd name="T7" fmla="*/ 135 h 799"/>
                  <a:gd name="T8" fmla="*/ 664 w 952"/>
                  <a:gd name="T9" fmla="*/ 135 h 799"/>
                  <a:gd name="T10" fmla="*/ 664 w 952"/>
                  <a:gd name="T11" fmla="*/ 0 h 799"/>
                  <a:gd name="T12" fmla="*/ 766 w 952"/>
                  <a:gd name="T13" fmla="*/ 0 h 799"/>
                  <a:gd name="T14" fmla="*/ 766 w 952"/>
                  <a:gd name="T15" fmla="*/ 135 h 799"/>
                  <a:gd name="T16" fmla="*/ 952 w 952"/>
                  <a:gd name="T17" fmla="*/ 135 h 799"/>
                  <a:gd name="T18" fmla="*/ 952 w 952"/>
                  <a:gd name="T19" fmla="*/ 168 h 799"/>
                  <a:gd name="T20" fmla="*/ 910 w 952"/>
                  <a:gd name="T21" fmla="*/ 168 h 799"/>
                  <a:gd name="T22" fmla="*/ 910 w 952"/>
                  <a:gd name="T23" fmla="*/ 799 h 799"/>
                  <a:gd name="T24" fmla="*/ 43 w 952"/>
                  <a:gd name="T25" fmla="*/ 799 h 799"/>
                  <a:gd name="T26" fmla="*/ 43 w 952"/>
                  <a:gd name="T27" fmla="*/ 168 h 799"/>
                  <a:gd name="T28" fmla="*/ 0 w 952"/>
                  <a:gd name="T29" fmla="*/ 168 h 799"/>
                  <a:gd name="T30" fmla="*/ 0 w 952"/>
                  <a:gd name="T31" fmla="*/ 135 h 799"/>
                  <a:gd name="T32" fmla="*/ 525 w 952"/>
                  <a:gd name="T33" fmla="*/ 135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2" h="799">
                    <a:moveTo>
                      <a:pt x="525" y="135"/>
                    </a:moveTo>
                    <a:lnTo>
                      <a:pt x="525" y="0"/>
                    </a:lnTo>
                    <a:lnTo>
                      <a:pt x="629" y="0"/>
                    </a:lnTo>
                    <a:lnTo>
                      <a:pt x="629" y="135"/>
                    </a:lnTo>
                    <a:lnTo>
                      <a:pt x="664" y="135"/>
                    </a:lnTo>
                    <a:lnTo>
                      <a:pt x="664" y="0"/>
                    </a:lnTo>
                    <a:lnTo>
                      <a:pt x="766" y="0"/>
                    </a:lnTo>
                    <a:lnTo>
                      <a:pt x="766" y="135"/>
                    </a:lnTo>
                    <a:lnTo>
                      <a:pt x="952" y="135"/>
                    </a:lnTo>
                    <a:lnTo>
                      <a:pt x="952" y="168"/>
                    </a:lnTo>
                    <a:lnTo>
                      <a:pt x="910" y="168"/>
                    </a:lnTo>
                    <a:lnTo>
                      <a:pt x="910" y="799"/>
                    </a:lnTo>
                    <a:lnTo>
                      <a:pt x="43" y="799"/>
                    </a:lnTo>
                    <a:lnTo>
                      <a:pt x="43" y="168"/>
                    </a:lnTo>
                    <a:lnTo>
                      <a:pt x="0" y="168"/>
                    </a:lnTo>
                    <a:lnTo>
                      <a:pt x="0" y="135"/>
                    </a:lnTo>
                    <a:lnTo>
                      <a:pt x="525" y="135"/>
                    </a:ln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0" name="Rectangle 39"/>
              <p:cNvSpPr>
                <a:spLocks noChangeArrowheads="1"/>
              </p:cNvSpPr>
              <p:nvPr/>
            </p:nvSpPr>
            <p:spPr bwMode="auto">
              <a:xfrm>
                <a:off x="8670336" y="5381818"/>
                <a:ext cx="1058129" cy="1319606"/>
              </a:xfrm>
              <a:prstGeom prst="rect">
                <a:avLst/>
              </a:prstGeom>
              <a:solidFill>
                <a:srgbClr val="FFFFFF">
                  <a:lumMod val="65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1" name="Rectangle 40"/>
              <p:cNvSpPr>
                <a:spLocks noChangeArrowheads="1"/>
              </p:cNvSpPr>
              <p:nvPr/>
            </p:nvSpPr>
            <p:spPr bwMode="auto">
              <a:xfrm>
                <a:off x="8617796" y="5350982"/>
                <a:ext cx="1163209" cy="40322"/>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2" name="Rectangle 41"/>
              <p:cNvSpPr>
                <a:spLocks noChangeArrowheads="1"/>
              </p:cNvSpPr>
              <p:nvPr/>
            </p:nvSpPr>
            <p:spPr bwMode="auto">
              <a:xfrm>
                <a:off x="9253163"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3" name="Rectangle 42"/>
              <p:cNvSpPr>
                <a:spLocks noChangeArrowheads="1"/>
              </p:cNvSpPr>
              <p:nvPr/>
            </p:nvSpPr>
            <p:spPr bwMode="auto">
              <a:xfrm>
                <a:off x="9013678" y="6435059"/>
                <a:ext cx="138070" cy="266365"/>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4" name="Rectangle 43"/>
              <p:cNvSpPr>
                <a:spLocks noChangeArrowheads="1"/>
              </p:cNvSpPr>
              <p:nvPr/>
            </p:nvSpPr>
            <p:spPr bwMode="auto">
              <a:xfrm>
                <a:off x="8776638" y="5500338"/>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5" name="Rectangle 44"/>
              <p:cNvSpPr>
                <a:spLocks noChangeArrowheads="1"/>
              </p:cNvSpPr>
              <p:nvPr/>
            </p:nvSpPr>
            <p:spPr bwMode="auto">
              <a:xfrm>
                <a:off x="8776638" y="5737379"/>
                <a:ext cx="854078" cy="138070"/>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6" name="Rectangle 45"/>
              <p:cNvSpPr>
                <a:spLocks noChangeArrowheads="1"/>
              </p:cNvSpPr>
              <p:nvPr/>
            </p:nvSpPr>
            <p:spPr bwMode="auto">
              <a:xfrm>
                <a:off x="8776638" y="5976863"/>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7" name="Rectangle 46"/>
              <p:cNvSpPr>
                <a:spLocks noChangeArrowheads="1"/>
              </p:cNvSpPr>
              <p:nvPr/>
            </p:nvSpPr>
            <p:spPr bwMode="auto">
              <a:xfrm>
                <a:off x="8776638" y="6212681"/>
                <a:ext cx="854078" cy="135627"/>
              </a:xfrm>
              <a:prstGeom prst="rect">
                <a:avLst/>
              </a:prstGeom>
              <a:solidFill>
                <a:srgbClr val="000000">
                  <a:lumMod val="50000"/>
                  <a:lumOff val="5000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8" name="Rectangle 48"/>
              <p:cNvSpPr>
                <a:spLocks noChangeArrowheads="1"/>
              </p:cNvSpPr>
              <p:nvPr/>
            </p:nvSpPr>
            <p:spPr bwMode="auto">
              <a:xfrm>
                <a:off x="8842619" y="5186031"/>
                <a:ext cx="410544" cy="164951"/>
              </a:xfrm>
              <a:prstGeom prst="rect">
                <a:avLst/>
              </a:prstGeom>
              <a:solidFill>
                <a:schemeClr val="bg2"/>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39" name="Rectangle 49"/>
              <p:cNvSpPr>
                <a:spLocks noChangeArrowheads="1"/>
              </p:cNvSpPr>
              <p:nvPr/>
            </p:nvSpPr>
            <p:spPr bwMode="auto">
              <a:xfrm>
                <a:off x="7380053" y="4689026"/>
                <a:ext cx="1055684" cy="2012399"/>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0" name="Rectangle 51"/>
              <p:cNvSpPr>
                <a:spLocks noChangeArrowheads="1"/>
              </p:cNvSpPr>
              <p:nvPr/>
            </p:nvSpPr>
            <p:spPr bwMode="auto">
              <a:xfrm>
                <a:off x="7959215" y="6435059"/>
                <a:ext cx="139292"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1" name="Rectangle 52"/>
              <p:cNvSpPr>
                <a:spLocks noChangeArrowheads="1"/>
              </p:cNvSpPr>
              <p:nvPr/>
            </p:nvSpPr>
            <p:spPr bwMode="auto">
              <a:xfrm>
                <a:off x="7723397"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2" name="Rectangle 53"/>
              <p:cNvSpPr>
                <a:spLocks noChangeArrowheads="1"/>
              </p:cNvSpPr>
              <p:nvPr/>
            </p:nvSpPr>
            <p:spPr bwMode="auto">
              <a:xfrm>
                <a:off x="748391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3" name="Rectangle 54"/>
              <p:cNvSpPr>
                <a:spLocks noChangeArrowheads="1"/>
              </p:cNvSpPr>
              <p:nvPr/>
            </p:nvSpPr>
            <p:spPr bwMode="auto">
              <a:xfrm>
                <a:off x="748391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4" name="Rectangle 55"/>
              <p:cNvSpPr>
                <a:spLocks noChangeArrowheads="1"/>
              </p:cNvSpPr>
              <p:nvPr/>
            </p:nvSpPr>
            <p:spPr bwMode="auto">
              <a:xfrm>
                <a:off x="748391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5" name="Rectangle 56"/>
              <p:cNvSpPr>
                <a:spLocks noChangeArrowheads="1"/>
              </p:cNvSpPr>
              <p:nvPr/>
            </p:nvSpPr>
            <p:spPr bwMode="auto">
              <a:xfrm>
                <a:off x="748391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6" name="Rectangle 57"/>
              <p:cNvSpPr>
                <a:spLocks noChangeArrowheads="1"/>
              </p:cNvSpPr>
              <p:nvPr/>
            </p:nvSpPr>
            <p:spPr bwMode="auto">
              <a:xfrm>
                <a:off x="748391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7" name="Rectangle 58"/>
              <p:cNvSpPr>
                <a:spLocks noChangeArrowheads="1"/>
              </p:cNvSpPr>
              <p:nvPr/>
            </p:nvSpPr>
            <p:spPr bwMode="auto">
              <a:xfrm>
                <a:off x="748391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8" name="Rectangle 61"/>
              <p:cNvSpPr>
                <a:spLocks noChangeArrowheads="1"/>
              </p:cNvSpPr>
              <p:nvPr/>
            </p:nvSpPr>
            <p:spPr bwMode="auto">
              <a:xfrm>
                <a:off x="7483913" y="479043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49" name="Rectangle 65"/>
              <p:cNvSpPr>
                <a:spLocks noChangeArrowheads="1"/>
              </p:cNvSpPr>
              <p:nvPr/>
            </p:nvSpPr>
            <p:spPr bwMode="auto">
              <a:xfrm>
                <a:off x="5420195" y="4447097"/>
                <a:ext cx="1059350" cy="2254328"/>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0" name="Rectangle 66"/>
              <p:cNvSpPr>
                <a:spLocks noChangeArrowheads="1"/>
              </p:cNvSpPr>
              <p:nvPr/>
            </p:nvSpPr>
            <p:spPr bwMode="auto">
              <a:xfrm>
                <a:off x="6003021" y="6435059"/>
                <a:ext cx="135626"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1" name="Rectangle 67"/>
              <p:cNvSpPr>
                <a:spLocks noChangeArrowheads="1"/>
              </p:cNvSpPr>
              <p:nvPr/>
            </p:nvSpPr>
            <p:spPr bwMode="auto">
              <a:xfrm>
                <a:off x="5763537" y="6435059"/>
                <a:ext cx="138070" cy="266365"/>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2" name="Rectangle 68"/>
              <p:cNvSpPr>
                <a:spLocks noChangeArrowheads="1"/>
              </p:cNvSpPr>
              <p:nvPr/>
            </p:nvSpPr>
            <p:spPr bwMode="auto">
              <a:xfrm>
                <a:off x="5524053" y="5500338"/>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3" name="Rectangle 69"/>
              <p:cNvSpPr>
                <a:spLocks noChangeArrowheads="1"/>
              </p:cNvSpPr>
              <p:nvPr/>
            </p:nvSpPr>
            <p:spPr bwMode="auto">
              <a:xfrm>
                <a:off x="5524053" y="5737379"/>
                <a:ext cx="854078" cy="138070"/>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4" name="Rectangle 70"/>
              <p:cNvSpPr>
                <a:spLocks noChangeArrowheads="1"/>
              </p:cNvSpPr>
              <p:nvPr/>
            </p:nvSpPr>
            <p:spPr bwMode="auto">
              <a:xfrm>
                <a:off x="5524053" y="5976863"/>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5" name="Rectangle 71"/>
              <p:cNvSpPr>
                <a:spLocks noChangeArrowheads="1"/>
              </p:cNvSpPr>
              <p:nvPr/>
            </p:nvSpPr>
            <p:spPr bwMode="auto">
              <a:xfrm>
                <a:off x="5524053" y="6212681"/>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6" name="Rectangle 72"/>
              <p:cNvSpPr>
                <a:spLocks noChangeArrowheads="1"/>
              </p:cNvSpPr>
              <p:nvPr/>
            </p:nvSpPr>
            <p:spPr bwMode="auto">
              <a:xfrm>
                <a:off x="5524053" y="5027479"/>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7" name="Rectangle 73"/>
              <p:cNvSpPr>
                <a:spLocks noChangeArrowheads="1"/>
              </p:cNvSpPr>
              <p:nvPr/>
            </p:nvSpPr>
            <p:spPr bwMode="auto">
              <a:xfrm>
                <a:off x="5524053" y="52632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8" name="Rectangle 74"/>
              <p:cNvSpPr>
                <a:spLocks noChangeArrowheads="1"/>
              </p:cNvSpPr>
              <p:nvPr/>
            </p:nvSpPr>
            <p:spPr bwMode="auto">
              <a:xfrm>
                <a:off x="5524053" y="4553398"/>
                <a:ext cx="854078" cy="135627"/>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59" name="Rectangle 75"/>
              <p:cNvSpPr>
                <a:spLocks noChangeArrowheads="1"/>
              </p:cNvSpPr>
              <p:nvPr/>
            </p:nvSpPr>
            <p:spPr bwMode="auto">
              <a:xfrm>
                <a:off x="5524053" y="4790439"/>
                <a:ext cx="854079" cy="138071"/>
              </a:xfrm>
              <a:prstGeom prst="rect">
                <a:avLst/>
              </a:prstGeom>
              <a:solidFill>
                <a:schemeClr val="bg2">
                  <a:lumMod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0" name="Rectangle 76"/>
              <p:cNvSpPr>
                <a:spLocks noChangeArrowheads="1"/>
              </p:cNvSpPr>
              <p:nvPr/>
            </p:nvSpPr>
            <p:spPr bwMode="auto">
              <a:xfrm>
                <a:off x="8586028" y="6634222"/>
                <a:ext cx="398325"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1" name="Rectangle 77"/>
              <p:cNvSpPr>
                <a:spLocks noChangeArrowheads="1"/>
              </p:cNvSpPr>
              <p:nvPr/>
            </p:nvSpPr>
            <p:spPr bwMode="auto">
              <a:xfrm>
                <a:off x="6479546" y="6634222"/>
                <a:ext cx="1142437"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2" name="Rectangle 79"/>
              <p:cNvSpPr>
                <a:spLocks noChangeArrowheads="1"/>
              </p:cNvSpPr>
              <p:nvPr/>
            </p:nvSpPr>
            <p:spPr bwMode="auto">
              <a:xfrm>
                <a:off x="5318780" y="5044584"/>
                <a:ext cx="101414" cy="165419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3" name="Freeform 84"/>
              <p:cNvSpPr>
                <a:spLocks/>
              </p:cNvSpPr>
              <p:nvPr/>
            </p:nvSpPr>
            <p:spPr bwMode="auto">
              <a:xfrm>
                <a:off x="4592805" y="6455831"/>
                <a:ext cx="48873"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4" name="Oval 85"/>
              <p:cNvSpPr>
                <a:spLocks noChangeArrowheads="1"/>
              </p:cNvSpPr>
              <p:nvPr/>
            </p:nvSpPr>
            <p:spPr bwMode="auto">
              <a:xfrm>
                <a:off x="4479167" y="6290880"/>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5" name="Oval 86"/>
              <p:cNvSpPr>
                <a:spLocks noChangeArrowheads="1"/>
              </p:cNvSpPr>
              <p:nvPr/>
            </p:nvSpPr>
            <p:spPr bwMode="auto">
              <a:xfrm>
                <a:off x="4514602" y="6163807"/>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6" name="Freeform 87"/>
              <p:cNvSpPr>
                <a:spLocks/>
              </p:cNvSpPr>
              <p:nvPr/>
            </p:nvSpPr>
            <p:spPr bwMode="auto">
              <a:xfrm>
                <a:off x="4763048" y="6510814"/>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7" name="Oval 88"/>
              <p:cNvSpPr>
                <a:spLocks noChangeArrowheads="1"/>
              </p:cNvSpPr>
              <p:nvPr/>
            </p:nvSpPr>
            <p:spPr bwMode="auto">
              <a:xfrm>
                <a:off x="4694624" y="6394738"/>
                <a:ext cx="169838"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8" name="Oval 89"/>
              <p:cNvSpPr>
                <a:spLocks noChangeArrowheads="1"/>
              </p:cNvSpPr>
              <p:nvPr/>
            </p:nvSpPr>
            <p:spPr bwMode="auto">
              <a:xfrm>
                <a:off x="4717839" y="6307986"/>
                <a:ext cx="123407" cy="12707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69" name="Freeform 90"/>
              <p:cNvSpPr>
                <a:spLocks/>
              </p:cNvSpPr>
              <p:nvPr/>
            </p:nvSpPr>
            <p:spPr bwMode="auto">
              <a:xfrm>
                <a:off x="11396912"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0" name="Oval 91"/>
              <p:cNvSpPr>
                <a:spLocks noChangeArrowheads="1"/>
              </p:cNvSpPr>
              <p:nvPr/>
            </p:nvSpPr>
            <p:spPr bwMode="auto">
              <a:xfrm>
                <a:off x="11295497"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1" name="Oval 92"/>
              <p:cNvSpPr>
                <a:spLocks noChangeArrowheads="1"/>
              </p:cNvSpPr>
              <p:nvPr/>
            </p:nvSpPr>
            <p:spPr bwMode="auto">
              <a:xfrm>
                <a:off x="11330931"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2" name="Freeform 93"/>
              <p:cNvSpPr>
                <a:spLocks/>
              </p:cNvSpPr>
              <p:nvPr/>
            </p:nvSpPr>
            <p:spPr bwMode="auto">
              <a:xfrm>
                <a:off x="11489161" y="6514883"/>
                <a:ext cx="35434" cy="129518"/>
              </a:xfrm>
              <a:custGeom>
                <a:avLst/>
                <a:gdLst>
                  <a:gd name="T0" fmla="*/ 0 w 29"/>
                  <a:gd name="T1" fmla="*/ 0 h 106"/>
                  <a:gd name="T2" fmla="*/ 29 w 29"/>
                  <a:gd name="T3" fmla="*/ 0 h 106"/>
                  <a:gd name="T4" fmla="*/ 29 w 29"/>
                  <a:gd name="T5" fmla="*/ 106 h 106"/>
                  <a:gd name="T6" fmla="*/ 0 w 29"/>
                  <a:gd name="T7" fmla="*/ 106 h 106"/>
                  <a:gd name="T8" fmla="*/ 0 w 29"/>
                  <a:gd name="T9" fmla="*/ 0 h 106"/>
                  <a:gd name="T10" fmla="*/ 0 w 29"/>
                  <a:gd name="T11" fmla="*/ 0 h 106"/>
                </a:gdLst>
                <a:ahLst/>
                <a:cxnLst>
                  <a:cxn ang="0">
                    <a:pos x="T0" y="T1"/>
                  </a:cxn>
                  <a:cxn ang="0">
                    <a:pos x="T2" y="T3"/>
                  </a:cxn>
                  <a:cxn ang="0">
                    <a:pos x="T4" y="T5"/>
                  </a:cxn>
                  <a:cxn ang="0">
                    <a:pos x="T6" y="T7"/>
                  </a:cxn>
                  <a:cxn ang="0">
                    <a:pos x="T8" y="T9"/>
                  </a:cxn>
                  <a:cxn ang="0">
                    <a:pos x="T10" y="T11"/>
                  </a:cxn>
                </a:cxnLst>
                <a:rect l="0" t="0" r="r" b="b"/>
                <a:pathLst>
                  <a:path w="29" h="106">
                    <a:moveTo>
                      <a:pt x="0" y="0"/>
                    </a:moveTo>
                    <a:lnTo>
                      <a:pt x="29" y="0"/>
                    </a:lnTo>
                    <a:lnTo>
                      <a:pt x="29"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3" name="Oval 94"/>
              <p:cNvSpPr>
                <a:spLocks noChangeArrowheads="1"/>
              </p:cNvSpPr>
              <p:nvPr/>
            </p:nvSpPr>
            <p:spPr bwMode="auto">
              <a:xfrm>
                <a:off x="11506878" y="6403291"/>
                <a:ext cx="169839" cy="173503"/>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4" name="Oval 95"/>
              <p:cNvSpPr>
                <a:spLocks noChangeArrowheads="1"/>
              </p:cNvSpPr>
              <p:nvPr/>
            </p:nvSpPr>
            <p:spPr bwMode="auto">
              <a:xfrm>
                <a:off x="11530094" y="6314096"/>
                <a:ext cx="123407" cy="129518"/>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5" name="Freeform 96"/>
              <p:cNvSpPr>
                <a:spLocks/>
              </p:cNvSpPr>
              <p:nvPr/>
            </p:nvSpPr>
            <p:spPr bwMode="auto">
              <a:xfrm>
                <a:off x="11795848" y="6464384"/>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6" name="Oval 97"/>
              <p:cNvSpPr>
                <a:spLocks noChangeArrowheads="1"/>
              </p:cNvSpPr>
              <p:nvPr/>
            </p:nvSpPr>
            <p:spPr bwMode="auto">
              <a:xfrm>
                <a:off x="11694434" y="6299433"/>
                <a:ext cx="248037"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7" name="Freeform 99"/>
              <p:cNvSpPr>
                <a:spLocks/>
              </p:cNvSpPr>
              <p:nvPr/>
            </p:nvSpPr>
            <p:spPr bwMode="auto">
              <a:xfrm>
                <a:off x="11974239" y="6519368"/>
                <a:ext cx="34212" cy="129517"/>
              </a:xfrm>
              <a:custGeom>
                <a:avLst/>
                <a:gdLst>
                  <a:gd name="T0" fmla="*/ 0 w 28"/>
                  <a:gd name="T1" fmla="*/ 0 h 106"/>
                  <a:gd name="T2" fmla="*/ 28 w 28"/>
                  <a:gd name="T3" fmla="*/ 0 h 106"/>
                  <a:gd name="T4" fmla="*/ 28 w 28"/>
                  <a:gd name="T5" fmla="*/ 106 h 106"/>
                  <a:gd name="T6" fmla="*/ 0 w 28"/>
                  <a:gd name="T7" fmla="*/ 106 h 106"/>
                  <a:gd name="T8" fmla="*/ 0 w 28"/>
                  <a:gd name="T9" fmla="*/ 0 h 106"/>
                  <a:gd name="T10" fmla="*/ 0 w 28"/>
                  <a:gd name="T11" fmla="*/ 0 h 106"/>
                </a:gdLst>
                <a:ahLst/>
                <a:cxnLst>
                  <a:cxn ang="0">
                    <a:pos x="T0" y="T1"/>
                  </a:cxn>
                  <a:cxn ang="0">
                    <a:pos x="T2" y="T3"/>
                  </a:cxn>
                  <a:cxn ang="0">
                    <a:pos x="T4" y="T5"/>
                  </a:cxn>
                  <a:cxn ang="0">
                    <a:pos x="T6" y="T7"/>
                  </a:cxn>
                  <a:cxn ang="0">
                    <a:pos x="T8" y="T9"/>
                  </a:cxn>
                  <a:cxn ang="0">
                    <a:pos x="T10" y="T11"/>
                  </a:cxn>
                </a:cxnLst>
                <a:rect l="0" t="0" r="r" b="b"/>
                <a:pathLst>
                  <a:path w="28" h="106">
                    <a:moveTo>
                      <a:pt x="0" y="0"/>
                    </a:moveTo>
                    <a:lnTo>
                      <a:pt x="28" y="0"/>
                    </a:lnTo>
                    <a:lnTo>
                      <a:pt x="28" y="106"/>
                    </a:lnTo>
                    <a:lnTo>
                      <a:pt x="0" y="106"/>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8" name="Oval 100"/>
              <p:cNvSpPr>
                <a:spLocks noChangeArrowheads="1"/>
              </p:cNvSpPr>
              <p:nvPr/>
            </p:nvSpPr>
            <p:spPr bwMode="auto">
              <a:xfrm>
                <a:off x="11904594" y="6403291"/>
                <a:ext cx="171060" cy="17350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79" name="Oval 101"/>
              <p:cNvSpPr>
                <a:spLocks noChangeArrowheads="1"/>
              </p:cNvSpPr>
              <p:nvPr/>
            </p:nvSpPr>
            <p:spPr bwMode="auto">
              <a:xfrm>
                <a:off x="11927809" y="6314096"/>
                <a:ext cx="124629" cy="12951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0" name="Rectangle 78"/>
              <p:cNvSpPr>
                <a:spLocks noChangeArrowheads="1"/>
              </p:cNvSpPr>
              <p:nvPr/>
            </p:nvSpPr>
            <p:spPr bwMode="auto">
              <a:xfrm>
                <a:off x="4484278" y="6634222"/>
                <a:ext cx="1139993" cy="67203"/>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1" name="Rectangle 76"/>
              <p:cNvSpPr>
                <a:spLocks noChangeArrowheads="1"/>
              </p:cNvSpPr>
              <p:nvPr/>
            </p:nvSpPr>
            <p:spPr bwMode="auto">
              <a:xfrm>
                <a:off x="8294494" y="6634222"/>
                <a:ext cx="398325"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2" name="Freeform 90"/>
              <p:cNvSpPr>
                <a:spLocks/>
              </p:cNvSpPr>
              <p:nvPr/>
            </p:nvSpPr>
            <p:spPr bwMode="auto">
              <a:xfrm>
                <a:off x="10436830" y="6464383"/>
                <a:ext cx="48874" cy="184501"/>
              </a:xfrm>
              <a:custGeom>
                <a:avLst/>
                <a:gdLst>
                  <a:gd name="T0" fmla="*/ 0 w 40"/>
                  <a:gd name="T1" fmla="*/ 0 h 151"/>
                  <a:gd name="T2" fmla="*/ 40 w 40"/>
                  <a:gd name="T3" fmla="*/ 0 h 151"/>
                  <a:gd name="T4" fmla="*/ 40 w 40"/>
                  <a:gd name="T5" fmla="*/ 151 h 151"/>
                  <a:gd name="T6" fmla="*/ 0 w 40"/>
                  <a:gd name="T7" fmla="*/ 151 h 151"/>
                  <a:gd name="T8" fmla="*/ 0 w 40"/>
                  <a:gd name="T9" fmla="*/ 0 h 151"/>
                  <a:gd name="T10" fmla="*/ 0 w 40"/>
                  <a:gd name="T11" fmla="*/ 0 h 151"/>
                </a:gdLst>
                <a:ahLst/>
                <a:cxnLst>
                  <a:cxn ang="0">
                    <a:pos x="T0" y="T1"/>
                  </a:cxn>
                  <a:cxn ang="0">
                    <a:pos x="T2" y="T3"/>
                  </a:cxn>
                  <a:cxn ang="0">
                    <a:pos x="T4" y="T5"/>
                  </a:cxn>
                  <a:cxn ang="0">
                    <a:pos x="T6" y="T7"/>
                  </a:cxn>
                  <a:cxn ang="0">
                    <a:pos x="T8" y="T9"/>
                  </a:cxn>
                  <a:cxn ang="0">
                    <a:pos x="T10" y="T11"/>
                  </a:cxn>
                </a:cxnLst>
                <a:rect l="0" t="0" r="r" b="b"/>
                <a:pathLst>
                  <a:path w="40" h="151">
                    <a:moveTo>
                      <a:pt x="0" y="0"/>
                    </a:moveTo>
                    <a:lnTo>
                      <a:pt x="40" y="0"/>
                    </a:lnTo>
                    <a:lnTo>
                      <a:pt x="40" y="151"/>
                    </a:lnTo>
                    <a:lnTo>
                      <a:pt x="0" y="151"/>
                    </a:lnTo>
                    <a:lnTo>
                      <a:pt x="0" y="0"/>
                    </a:lnTo>
                    <a:lnTo>
                      <a:pt x="0" y="0"/>
                    </a:lnTo>
                    <a:close/>
                  </a:path>
                </a:pathLst>
              </a:custGeom>
              <a:solidFill>
                <a:srgbClr val="96969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3" name="Oval 91"/>
              <p:cNvSpPr>
                <a:spLocks noChangeArrowheads="1"/>
              </p:cNvSpPr>
              <p:nvPr/>
            </p:nvSpPr>
            <p:spPr bwMode="auto">
              <a:xfrm>
                <a:off x="10335415" y="6299434"/>
                <a:ext cx="248038" cy="245594"/>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4" name="Oval 92"/>
              <p:cNvSpPr>
                <a:spLocks noChangeArrowheads="1"/>
              </p:cNvSpPr>
              <p:nvPr/>
            </p:nvSpPr>
            <p:spPr bwMode="auto">
              <a:xfrm>
                <a:off x="10370849" y="6169916"/>
                <a:ext cx="180835" cy="182057"/>
              </a:xfrm>
              <a:prstGeom prst="ellipse">
                <a:avLst/>
              </a:prstGeom>
              <a:solidFill>
                <a:srgbClr val="7FBA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585" name="Rectangle 47"/>
              <p:cNvSpPr>
                <a:spLocks noChangeArrowheads="1"/>
              </p:cNvSpPr>
              <p:nvPr/>
            </p:nvSpPr>
            <p:spPr bwMode="auto">
              <a:xfrm>
                <a:off x="9728465" y="6634222"/>
                <a:ext cx="2531689" cy="67204"/>
              </a:xfrm>
              <a:prstGeom prst="rect">
                <a:avLst/>
              </a:pr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sp>
          <p:nvSpPr>
            <p:cNvPr id="495" name="Freeform 494"/>
            <p:cNvSpPr>
              <a:spLocks noEditPoints="1"/>
            </p:cNvSpPr>
            <p:nvPr/>
          </p:nvSpPr>
          <p:spPr bwMode="auto">
            <a:xfrm flipH="1">
              <a:off x="8903396" y="6638710"/>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tx1"/>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496" name="Freeform 495"/>
            <p:cNvSpPr>
              <a:spLocks noEditPoints="1"/>
            </p:cNvSpPr>
            <p:nvPr/>
          </p:nvSpPr>
          <p:spPr bwMode="auto">
            <a:xfrm>
              <a:off x="7183039" y="6646631"/>
              <a:ext cx="461492" cy="299403"/>
            </a:xfrm>
            <a:custGeom>
              <a:avLst/>
              <a:gdLst>
                <a:gd name="T0" fmla="*/ 1443 w 1898"/>
                <a:gd name="T1" fmla="*/ 464 h 1230"/>
                <a:gd name="T2" fmla="*/ 1359 w 1898"/>
                <a:gd name="T3" fmla="*/ 81 h 1230"/>
                <a:gd name="T4" fmla="*/ 1177 w 1898"/>
                <a:gd name="T5" fmla="*/ 47 h 1230"/>
                <a:gd name="T6" fmla="*/ 1062 w 1898"/>
                <a:gd name="T7" fmla="*/ 17 h 1230"/>
                <a:gd name="T8" fmla="*/ 1171 w 1898"/>
                <a:gd name="T9" fmla="*/ 135 h 1230"/>
                <a:gd name="T10" fmla="*/ 1280 w 1898"/>
                <a:gd name="T11" fmla="*/ 135 h 1230"/>
                <a:gd name="T12" fmla="*/ 675 w 1898"/>
                <a:gd name="T13" fmla="*/ 278 h 1230"/>
                <a:gd name="T14" fmla="*/ 655 w 1898"/>
                <a:gd name="T15" fmla="*/ 200 h 1230"/>
                <a:gd name="T16" fmla="*/ 717 w 1898"/>
                <a:gd name="T17" fmla="*/ 135 h 1230"/>
                <a:gd name="T18" fmla="*/ 652 w 1898"/>
                <a:gd name="T19" fmla="*/ 70 h 1230"/>
                <a:gd name="T20" fmla="*/ 445 w 1898"/>
                <a:gd name="T21" fmla="*/ 71 h 1230"/>
                <a:gd name="T22" fmla="*/ 446 w 1898"/>
                <a:gd name="T23" fmla="*/ 215 h 1230"/>
                <a:gd name="T24" fmla="*/ 454 w 1898"/>
                <a:gd name="T25" fmla="*/ 216 h 1230"/>
                <a:gd name="T26" fmla="*/ 458 w 1898"/>
                <a:gd name="T27" fmla="*/ 216 h 1230"/>
                <a:gd name="T28" fmla="*/ 603 w 1898"/>
                <a:gd name="T29" fmla="*/ 331 h 1230"/>
                <a:gd name="T30" fmla="*/ 386 w 1898"/>
                <a:gd name="T31" fmla="*/ 458 h 1230"/>
                <a:gd name="T32" fmla="*/ 386 w 1898"/>
                <a:gd name="T33" fmla="*/ 1230 h 1230"/>
                <a:gd name="T34" fmla="*/ 911 w 1898"/>
                <a:gd name="T35" fmla="*/ 885 h 1230"/>
                <a:gd name="T36" fmla="*/ 911 w 1898"/>
                <a:gd name="T37" fmla="*/ 885 h 1230"/>
                <a:gd name="T38" fmla="*/ 921 w 1898"/>
                <a:gd name="T39" fmla="*/ 883 h 1230"/>
                <a:gd name="T40" fmla="*/ 931 w 1898"/>
                <a:gd name="T41" fmla="*/ 880 h 1230"/>
                <a:gd name="T42" fmla="*/ 935 w 1898"/>
                <a:gd name="T43" fmla="*/ 877 h 1230"/>
                <a:gd name="T44" fmla="*/ 943 w 1898"/>
                <a:gd name="T45" fmla="*/ 870 h 1230"/>
                <a:gd name="T46" fmla="*/ 945 w 1898"/>
                <a:gd name="T47" fmla="*/ 869 h 1230"/>
                <a:gd name="T48" fmla="*/ 1341 w 1898"/>
                <a:gd name="T49" fmla="*/ 411 h 1230"/>
                <a:gd name="T50" fmla="*/ 1358 w 1898"/>
                <a:gd name="T51" fmla="*/ 486 h 1230"/>
                <a:gd name="T52" fmla="*/ 1126 w 1898"/>
                <a:gd name="T53" fmla="*/ 844 h 1230"/>
                <a:gd name="T54" fmla="*/ 1898 w 1898"/>
                <a:gd name="T55" fmla="*/ 844 h 1230"/>
                <a:gd name="T56" fmla="*/ 652 w 1898"/>
                <a:gd name="T57" fmla="*/ 428 h 1230"/>
                <a:gd name="T58" fmla="*/ 769 w 1898"/>
                <a:gd name="T59" fmla="*/ 797 h 1230"/>
                <a:gd name="T60" fmla="*/ 652 w 1898"/>
                <a:gd name="T61" fmla="*/ 428 h 1230"/>
                <a:gd name="T62" fmla="*/ 459 w 1898"/>
                <a:gd name="T63" fmla="*/ 799 h 1230"/>
                <a:gd name="T64" fmla="*/ 679 w 1898"/>
                <a:gd name="T65" fmla="*/ 798 h 1230"/>
                <a:gd name="T66" fmla="*/ 88 w 1898"/>
                <a:gd name="T67" fmla="*/ 844 h 1230"/>
                <a:gd name="T68" fmla="*/ 483 w 1898"/>
                <a:gd name="T69" fmla="*/ 563 h 1230"/>
                <a:gd name="T70" fmla="*/ 348 w 1898"/>
                <a:gd name="T71" fmla="*/ 867 h 1230"/>
                <a:gd name="T72" fmla="*/ 386 w 1898"/>
                <a:gd name="T73" fmla="*/ 888 h 1230"/>
                <a:gd name="T74" fmla="*/ 386 w 1898"/>
                <a:gd name="T75" fmla="*/ 1142 h 1230"/>
                <a:gd name="T76" fmla="*/ 720 w 1898"/>
                <a:gd name="T77" fmla="*/ 366 h 1230"/>
                <a:gd name="T78" fmla="*/ 921 w 1898"/>
                <a:gd name="T79" fmla="*/ 762 h 1230"/>
                <a:gd name="T80" fmla="*/ 1214 w 1898"/>
                <a:gd name="T81" fmla="*/ 844 h 1230"/>
                <a:gd name="T82" fmla="*/ 1470 w 1898"/>
                <a:gd name="T83" fmla="*/ 857 h 1230"/>
                <a:gd name="T84" fmla="*/ 1525 w 1898"/>
                <a:gd name="T85" fmla="*/ 886 h 1230"/>
                <a:gd name="T86" fmla="*/ 1554 w 1898"/>
                <a:gd name="T87" fmla="*/ 831 h 1230"/>
                <a:gd name="T88" fmla="*/ 1512 w 1898"/>
                <a:gd name="T89" fmla="*/ 546 h 1230"/>
                <a:gd name="T90" fmla="*/ 1512 w 1898"/>
                <a:gd name="T91" fmla="*/ 1142 h 1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98" h="1230">
                  <a:moveTo>
                    <a:pt x="1512" y="458"/>
                  </a:moveTo>
                  <a:cubicBezTo>
                    <a:pt x="1489" y="458"/>
                    <a:pt x="1466" y="460"/>
                    <a:pt x="1443" y="464"/>
                  </a:cubicBezTo>
                  <a:cubicBezTo>
                    <a:pt x="1443" y="462"/>
                    <a:pt x="1443" y="462"/>
                    <a:pt x="1443" y="462"/>
                  </a:cubicBezTo>
                  <a:cubicBezTo>
                    <a:pt x="1359" y="81"/>
                    <a:pt x="1359" y="81"/>
                    <a:pt x="1359" y="81"/>
                  </a:cubicBezTo>
                  <a:cubicBezTo>
                    <a:pt x="1354" y="61"/>
                    <a:pt x="1336" y="47"/>
                    <a:pt x="1315" y="47"/>
                  </a:cubicBezTo>
                  <a:cubicBezTo>
                    <a:pt x="1177" y="47"/>
                    <a:pt x="1177" y="47"/>
                    <a:pt x="1177" y="47"/>
                  </a:cubicBezTo>
                  <a:cubicBezTo>
                    <a:pt x="1171" y="46"/>
                    <a:pt x="1147" y="41"/>
                    <a:pt x="1124" y="17"/>
                  </a:cubicBezTo>
                  <a:cubicBezTo>
                    <a:pt x="1107" y="0"/>
                    <a:pt x="1079" y="0"/>
                    <a:pt x="1062" y="17"/>
                  </a:cubicBezTo>
                  <a:cubicBezTo>
                    <a:pt x="1045" y="35"/>
                    <a:pt x="1045" y="63"/>
                    <a:pt x="1062" y="80"/>
                  </a:cubicBezTo>
                  <a:cubicBezTo>
                    <a:pt x="1112" y="130"/>
                    <a:pt x="1165" y="134"/>
                    <a:pt x="1171" y="135"/>
                  </a:cubicBezTo>
                  <a:cubicBezTo>
                    <a:pt x="1174" y="135"/>
                    <a:pt x="1174" y="135"/>
                    <a:pt x="1174" y="135"/>
                  </a:cubicBezTo>
                  <a:cubicBezTo>
                    <a:pt x="1280" y="135"/>
                    <a:pt x="1280" y="135"/>
                    <a:pt x="1280" y="135"/>
                  </a:cubicBezTo>
                  <a:cubicBezTo>
                    <a:pt x="1312" y="278"/>
                    <a:pt x="1312" y="278"/>
                    <a:pt x="1312" y="278"/>
                  </a:cubicBezTo>
                  <a:cubicBezTo>
                    <a:pt x="675" y="278"/>
                    <a:pt x="675" y="278"/>
                    <a:pt x="675" y="278"/>
                  </a:cubicBezTo>
                  <a:cubicBezTo>
                    <a:pt x="636" y="202"/>
                    <a:pt x="636" y="202"/>
                    <a:pt x="636" y="202"/>
                  </a:cubicBezTo>
                  <a:cubicBezTo>
                    <a:pt x="655" y="200"/>
                    <a:pt x="655" y="200"/>
                    <a:pt x="655" y="200"/>
                  </a:cubicBezTo>
                  <a:cubicBezTo>
                    <a:pt x="656" y="200"/>
                    <a:pt x="657" y="200"/>
                    <a:pt x="658" y="199"/>
                  </a:cubicBezTo>
                  <a:cubicBezTo>
                    <a:pt x="691" y="196"/>
                    <a:pt x="717" y="169"/>
                    <a:pt x="717" y="135"/>
                  </a:cubicBezTo>
                  <a:cubicBezTo>
                    <a:pt x="717" y="102"/>
                    <a:pt x="692" y="75"/>
                    <a:pt x="660" y="71"/>
                  </a:cubicBezTo>
                  <a:cubicBezTo>
                    <a:pt x="658" y="70"/>
                    <a:pt x="655" y="70"/>
                    <a:pt x="652" y="70"/>
                  </a:cubicBezTo>
                  <a:cubicBezTo>
                    <a:pt x="454" y="70"/>
                    <a:pt x="454" y="70"/>
                    <a:pt x="454" y="70"/>
                  </a:cubicBezTo>
                  <a:cubicBezTo>
                    <a:pt x="451" y="70"/>
                    <a:pt x="448" y="70"/>
                    <a:pt x="445" y="71"/>
                  </a:cubicBezTo>
                  <a:cubicBezTo>
                    <a:pt x="409" y="75"/>
                    <a:pt x="381" y="106"/>
                    <a:pt x="381" y="143"/>
                  </a:cubicBezTo>
                  <a:cubicBezTo>
                    <a:pt x="381" y="181"/>
                    <a:pt x="409" y="211"/>
                    <a:pt x="446" y="215"/>
                  </a:cubicBezTo>
                  <a:cubicBezTo>
                    <a:pt x="448" y="216"/>
                    <a:pt x="451" y="216"/>
                    <a:pt x="453" y="216"/>
                  </a:cubicBezTo>
                  <a:cubicBezTo>
                    <a:pt x="454" y="216"/>
                    <a:pt x="454" y="216"/>
                    <a:pt x="454" y="216"/>
                  </a:cubicBezTo>
                  <a:cubicBezTo>
                    <a:pt x="454" y="216"/>
                    <a:pt x="454" y="216"/>
                    <a:pt x="454" y="216"/>
                  </a:cubicBezTo>
                  <a:cubicBezTo>
                    <a:pt x="455" y="216"/>
                    <a:pt x="457" y="216"/>
                    <a:pt x="458" y="216"/>
                  </a:cubicBezTo>
                  <a:cubicBezTo>
                    <a:pt x="541" y="209"/>
                    <a:pt x="541" y="209"/>
                    <a:pt x="541" y="209"/>
                  </a:cubicBezTo>
                  <a:cubicBezTo>
                    <a:pt x="603" y="331"/>
                    <a:pt x="603" y="331"/>
                    <a:pt x="603" y="331"/>
                  </a:cubicBezTo>
                  <a:cubicBezTo>
                    <a:pt x="524" y="484"/>
                    <a:pt x="524" y="484"/>
                    <a:pt x="524" y="484"/>
                  </a:cubicBezTo>
                  <a:cubicBezTo>
                    <a:pt x="481" y="467"/>
                    <a:pt x="434" y="458"/>
                    <a:pt x="386" y="458"/>
                  </a:cubicBezTo>
                  <a:cubicBezTo>
                    <a:pt x="173" y="458"/>
                    <a:pt x="0" y="631"/>
                    <a:pt x="0" y="844"/>
                  </a:cubicBezTo>
                  <a:cubicBezTo>
                    <a:pt x="0" y="1057"/>
                    <a:pt x="173" y="1230"/>
                    <a:pt x="386" y="1230"/>
                  </a:cubicBezTo>
                  <a:cubicBezTo>
                    <a:pt x="585" y="1230"/>
                    <a:pt x="749" y="1079"/>
                    <a:pt x="769" y="885"/>
                  </a:cubicBezTo>
                  <a:cubicBezTo>
                    <a:pt x="911" y="885"/>
                    <a:pt x="911" y="885"/>
                    <a:pt x="911" y="885"/>
                  </a:cubicBezTo>
                  <a:cubicBezTo>
                    <a:pt x="911" y="885"/>
                    <a:pt x="911" y="885"/>
                    <a:pt x="911" y="885"/>
                  </a:cubicBezTo>
                  <a:cubicBezTo>
                    <a:pt x="911" y="885"/>
                    <a:pt x="911" y="885"/>
                    <a:pt x="911" y="885"/>
                  </a:cubicBezTo>
                  <a:cubicBezTo>
                    <a:pt x="912" y="885"/>
                    <a:pt x="912" y="885"/>
                    <a:pt x="912" y="885"/>
                  </a:cubicBezTo>
                  <a:cubicBezTo>
                    <a:pt x="915" y="884"/>
                    <a:pt x="918" y="884"/>
                    <a:pt x="921" y="883"/>
                  </a:cubicBezTo>
                  <a:cubicBezTo>
                    <a:pt x="922" y="883"/>
                    <a:pt x="923" y="883"/>
                    <a:pt x="924" y="883"/>
                  </a:cubicBezTo>
                  <a:cubicBezTo>
                    <a:pt x="926" y="882"/>
                    <a:pt x="928" y="881"/>
                    <a:pt x="931" y="880"/>
                  </a:cubicBezTo>
                  <a:cubicBezTo>
                    <a:pt x="931" y="880"/>
                    <a:pt x="931" y="880"/>
                    <a:pt x="931" y="880"/>
                  </a:cubicBezTo>
                  <a:cubicBezTo>
                    <a:pt x="933" y="879"/>
                    <a:pt x="934" y="878"/>
                    <a:pt x="935" y="877"/>
                  </a:cubicBezTo>
                  <a:cubicBezTo>
                    <a:pt x="936" y="877"/>
                    <a:pt x="937" y="876"/>
                    <a:pt x="938" y="875"/>
                  </a:cubicBezTo>
                  <a:cubicBezTo>
                    <a:pt x="940" y="874"/>
                    <a:pt x="942" y="872"/>
                    <a:pt x="943" y="870"/>
                  </a:cubicBezTo>
                  <a:cubicBezTo>
                    <a:pt x="944" y="870"/>
                    <a:pt x="944" y="870"/>
                    <a:pt x="945" y="869"/>
                  </a:cubicBezTo>
                  <a:cubicBezTo>
                    <a:pt x="945" y="869"/>
                    <a:pt x="945" y="869"/>
                    <a:pt x="945" y="869"/>
                  </a:cubicBezTo>
                  <a:cubicBezTo>
                    <a:pt x="945" y="869"/>
                    <a:pt x="945" y="869"/>
                    <a:pt x="945" y="869"/>
                  </a:cubicBezTo>
                  <a:cubicBezTo>
                    <a:pt x="1341" y="411"/>
                    <a:pt x="1341" y="411"/>
                    <a:pt x="1341" y="411"/>
                  </a:cubicBezTo>
                  <a:cubicBezTo>
                    <a:pt x="1357" y="483"/>
                    <a:pt x="1357" y="483"/>
                    <a:pt x="1357" y="483"/>
                  </a:cubicBezTo>
                  <a:cubicBezTo>
                    <a:pt x="1358" y="486"/>
                    <a:pt x="1358" y="486"/>
                    <a:pt x="1358" y="486"/>
                  </a:cubicBezTo>
                  <a:cubicBezTo>
                    <a:pt x="1359" y="490"/>
                    <a:pt x="1359" y="490"/>
                    <a:pt x="1359" y="490"/>
                  </a:cubicBezTo>
                  <a:cubicBezTo>
                    <a:pt x="1222" y="549"/>
                    <a:pt x="1126" y="685"/>
                    <a:pt x="1126" y="844"/>
                  </a:cubicBezTo>
                  <a:cubicBezTo>
                    <a:pt x="1126" y="1057"/>
                    <a:pt x="1299" y="1230"/>
                    <a:pt x="1512" y="1230"/>
                  </a:cubicBezTo>
                  <a:cubicBezTo>
                    <a:pt x="1725" y="1230"/>
                    <a:pt x="1898" y="1057"/>
                    <a:pt x="1898" y="844"/>
                  </a:cubicBezTo>
                  <a:cubicBezTo>
                    <a:pt x="1898" y="631"/>
                    <a:pt x="1725" y="458"/>
                    <a:pt x="1512" y="458"/>
                  </a:cubicBezTo>
                  <a:close/>
                  <a:moveTo>
                    <a:pt x="652" y="428"/>
                  </a:moveTo>
                  <a:cubicBezTo>
                    <a:pt x="840" y="797"/>
                    <a:pt x="840" y="797"/>
                    <a:pt x="840" y="797"/>
                  </a:cubicBezTo>
                  <a:cubicBezTo>
                    <a:pt x="769" y="797"/>
                    <a:pt x="769" y="797"/>
                    <a:pt x="769" y="797"/>
                  </a:cubicBezTo>
                  <a:cubicBezTo>
                    <a:pt x="755" y="684"/>
                    <a:pt x="692" y="586"/>
                    <a:pt x="602" y="525"/>
                  </a:cubicBezTo>
                  <a:lnTo>
                    <a:pt x="652" y="428"/>
                  </a:lnTo>
                  <a:close/>
                  <a:moveTo>
                    <a:pt x="679" y="798"/>
                  </a:moveTo>
                  <a:cubicBezTo>
                    <a:pt x="459" y="799"/>
                    <a:pt x="459" y="799"/>
                    <a:pt x="459" y="799"/>
                  </a:cubicBezTo>
                  <a:cubicBezTo>
                    <a:pt x="561" y="604"/>
                    <a:pt x="561" y="604"/>
                    <a:pt x="561" y="604"/>
                  </a:cubicBezTo>
                  <a:cubicBezTo>
                    <a:pt x="623" y="649"/>
                    <a:pt x="667" y="718"/>
                    <a:pt x="679" y="798"/>
                  </a:cubicBezTo>
                  <a:close/>
                  <a:moveTo>
                    <a:pt x="386" y="1142"/>
                  </a:moveTo>
                  <a:cubicBezTo>
                    <a:pt x="221" y="1141"/>
                    <a:pt x="88" y="1008"/>
                    <a:pt x="88" y="844"/>
                  </a:cubicBezTo>
                  <a:cubicBezTo>
                    <a:pt x="88" y="680"/>
                    <a:pt x="221" y="547"/>
                    <a:pt x="386" y="546"/>
                  </a:cubicBezTo>
                  <a:cubicBezTo>
                    <a:pt x="420" y="547"/>
                    <a:pt x="452" y="553"/>
                    <a:pt x="483" y="563"/>
                  </a:cubicBezTo>
                  <a:cubicBezTo>
                    <a:pt x="347" y="824"/>
                    <a:pt x="347" y="824"/>
                    <a:pt x="347" y="824"/>
                  </a:cubicBezTo>
                  <a:cubicBezTo>
                    <a:pt x="340" y="837"/>
                    <a:pt x="340" y="854"/>
                    <a:pt x="348" y="867"/>
                  </a:cubicBezTo>
                  <a:cubicBezTo>
                    <a:pt x="356" y="880"/>
                    <a:pt x="371" y="888"/>
                    <a:pt x="386" y="888"/>
                  </a:cubicBezTo>
                  <a:cubicBezTo>
                    <a:pt x="386" y="888"/>
                    <a:pt x="386" y="888"/>
                    <a:pt x="386" y="888"/>
                  </a:cubicBezTo>
                  <a:cubicBezTo>
                    <a:pt x="680" y="886"/>
                    <a:pt x="680" y="886"/>
                    <a:pt x="680" y="886"/>
                  </a:cubicBezTo>
                  <a:cubicBezTo>
                    <a:pt x="659" y="1030"/>
                    <a:pt x="536" y="1141"/>
                    <a:pt x="386" y="1142"/>
                  </a:cubicBezTo>
                  <a:close/>
                  <a:moveTo>
                    <a:pt x="921" y="762"/>
                  </a:moveTo>
                  <a:cubicBezTo>
                    <a:pt x="720" y="366"/>
                    <a:pt x="720" y="366"/>
                    <a:pt x="720" y="366"/>
                  </a:cubicBezTo>
                  <a:cubicBezTo>
                    <a:pt x="1263" y="366"/>
                    <a:pt x="1263" y="366"/>
                    <a:pt x="1263" y="366"/>
                  </a:cubicBezTo>
                  <a:lnTo>
                    <a:pt x="921" y="762"/>
                  </a:lnTo>
                  <a:close/>
                  <a:moveTo>
                    <a:pt x="1512" y="1142"/>
                  </a:moveTo>
                  <a:cubicBezTo>
                    <a:pt x="1348" y="1141"/>
                    <a:pt x="1215" y="1008"/>
                    <a:pt x="1214" y="844"/>
                  </a:cubicBezTo>
                  <a:cubicBezTo>
                    <a:pt x="1215" y="725"/>
                    <a:pt x="1284" y="623"/>
                    <a:pt x="1385" y="575"/>
                  </a:cubicBezTo>
                  <a:cubicBezTo>
                    <a:pt x="1470" y="857"/>
                    <a:pt x="1470" y="857"/>
                    <a:pt x="1470" y="857"/>
                  </a:cubicBezTo>
                  <a:cubicBezTo>
                    <a:pt x="1476" y="876"/>
                    <a:pt x="1493" y="888"/>
                    <a:pt x="1512" y="888"/>
                  </a:cubicBezTo>
                  <a:cubicBezTo>
                    <a:pt x="1516" y="888"/>
                    <a:pt x="1521" y="888"/>
                    <a:pt x="1525" y="886"/>
                  </a:cubicBezTo>
                  <a:cubicBezTo>
                    <a:pt x="1548" y="879"/>
                    <a:pt x="1561" y="855"/>
                    <a:pt x="1554" y="831"/>
                  </a:cubicBezTo>
                  <a:cubicBezTo>
                    <a:pt x="1554" y="831"/>
                    <a:pt x="1554" y="831"/>
                    <a:pt x="1554" y="831"/>
                  </a:cubicBezTo>
                  <a:cubicBezTo>
                    <a:pt x="1469" y="550"/>
                    <a:pt x="1469" y="550"/>
                    <a:pt x="1469" y="550"/>
                  </a:cubicBezTo>
                  <a:cubicBezTo>
                    <a:pt x="1483" y="548"/>
                    <a:pt x="1497" y="547"/>
                    <a:pt x="1512" y="546"/>
                  </a:cubicBezTo>
                  <a:cubicBezTo>
                    <a:pt x="1676" y="547"/>
                    <a:pt x="1809" y="680"/>
                    <a:pt x="1810" y="844"/>
                  </a:cubicBezTo>
                  <a:cubicBezTo>
                    <a:pt x="1809" y="1008"/>
                    <a:pt x="1676" y="1141"/>
                    <a:pt x="1512" y="1142"/>
                  </a:cubicBezTo>
                  <a:close/>
                </a:path>
              </a:pathLst>
            </a:cu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grpSp>
        <p:nvGrpSpPr>
          <p:cNvPr id="776" name="Group 37"/>
          <p:cNvGrpSpPr/>
          <p:nvPr/>
        </p:nvGrpSpPr>
        <p:grpSpPr>
          <a:xfrm>
            <a:off x="10951052" y="4258099"/>
            <a:ext cx="834894" cy="2389279"/>
            <a:chOff x="5893176" y="3792885"/>
            <a:chExt cx="585200" cy="1674708"/>
          </a:xfrm>
        </p:grpSpPr>
        <p:sp>
          <p:nvSpPr>
            <p:cNvPr id="777" name="Rectangle 630"/>
            <p:cNvSpPr>
              <a:spLocks noChangeArrowheads="1"/>
            </p:cNvSpPr>
            <p:nvPr/>
          </p:nvSpPr>
          <p:spPr bwMode="auto">
            <a:xfrm>
              <a:off x="6132059" y="4189759"/>
              <a:ext cx="101114" cy="298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78" name="Freeform 631"/>
            <p:cNvSpPr>
              <a:spLocks/>
            </p:cNvSpPr>
            <p:nvPr/>
          </p:nvSpPr>
          <p:spPr bwMode="auto">
            <a:xfrm>
              <a:off x="6048639"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79" name="Freeform 632"/>
            <p:cNvSpPr>
              <a:spLocks/>
            </p:cNvSpPr>
            <p:nvPr/>
          </p:nvSpPr>
          <p:spPr bwMode="auto">
            <a:xfrm>
              <a:off x="6188936" y="5401869"/>
              <a:ext cx="125129" cy="65724"/>
            </a:xfrm>
            <a:custGeom>
              <a:avLst/>
              <a:gdLst>
                <a:gd name="T0" fmla="*/ 21 w 42"/>
                <a:gd name="T1" fmla="*/ 0 h 22"/>
                <a:gd name="T2" fmla="*/ 0 w 42"/>
                <a:gd name="T3" fmla="*/ 22 h 22"/>
                <a:gd name="T4" fmla="*/ 42 w 42"/>
                <a:gd name="T5" fmla="*/ 22 h 22"/>
                <a:gd name="T6" fmla="*/ 21 w 42"/>
                <a:gd name="T7" fmla="*/ 0 h 22"/>
              </a:gdLst>
              <a:ahLst/>
              <a:cxnLst>
                <a:cxn ang="0">
                  <a:pos x="T0" y="T1"/>
                </a:cxn>
                <a:cxn ang="0">
                  <a:pos x="T2" y="T3"/>
                </a:cxn>
                <a:cxn ang="0">
                  <a:pos x="T4" y="T5"/>
                </a:cxn>
                <a:cxn ang="0">
                  <a:pos x="T6" y="T7"/>
                </a:cxn>
              </a:cxnLst>
              <a:rect l="0" t="0" r="r" b="b"/>
              <a:pathLst>
                <a:path w="42" h="22">
                  <a:moveTo>
                    <a:pt x="21" y="0"/>
                  </a:moveTo>
                  <a:cubicBezTo>
                    <a:pt x="9" y="0"/>
                    <a:pt x="0" y="10"/>
                    <a:pt x="0" y="22"/>
                  </a:cubicBezTo>
                  <a:cubicBezTo>
                    <a:pt x="42" y="22"/>
                    <a:pt x="42" y="22"/>
                    <a:pt x="42" y="22"/>
                  </a:cubicBezTo>
                  <a:cubicBezTo>
                    <a:pt x="42" y="10"/>
                    <a:pt x="33" y="0"/>
                    <a:pt x="21"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0" name="Freeform 633"/>
            <p:cNvSpPr>
              <a:spLocks/>
            </p:cNvSpPr>
            <p:nvPr/>
          </p:nvSpPr>
          <p:spPr bwMode="auto">
            <a:xfrm>
              <a:off x="6092877" y="3929390"/>
              <a:ext cx="197173" cy="236355"/>
            </a:xfrm>
            <a:custGeom>
              <a:avLst/>
              <a:gdLst>
                <a:gd name="T0" fmla="*/ 59 w 66"/>
                <a:gd name="T1" fmla="*/ 45 h 79"/>
                <a:gd name="T2" fmla="*/ 23 w 66"/>
                <a:gd name="T3" fmla="*/ 74 h 79"/>
                <a:gd name="T4" fmla="*/ 6 w 66"/>
                <a:gd name="T5" fmla="*/ 30 h 79"/>
                <a:gd name="T6" fmla="*/ 46 w 66"/>
                <a:gd name="T7" fmla="*/ 5 h 79"/>
                <a:gd name="T8" fmla="*/ 59 w 66"/>
                <a:gd name="T9" fmla="*/ 45 h 79"/>
              </a:gdLst>
              <a:ahLst/>
              <a:cxnLst>
                <a:cxn ang="0">
                  <a:pos x="T0" y="T1"/>
                </a:cxn>
                <a:cxn ang="0">
                  <a:pos x="T2" y="T3"/>
                </a:cxn>
                <a:cxn ang="0">
                  <a:pos x="T4" y="T5"/>
                </a:cxn>
                <a:cxn ang="0">
                  <a:pos x="T6" y="T7"/>
                </a:cxn>
                <a:cxn ang="0">
                  <a:pos x="T8" y="T9"/>
                </a:cxn>
              </a:cxnLst>
              <a:rect l="0" t="0" r="r" b="b"/>
              <a:pathLst>
                <a:path w="66" h="79">
                  <a:moveTo>
                    <a:pt x="59" y="45"/>
                  </a:moveTo>
                  <a:cubicBezTo>
                    <a:pt x="53" y="64"/>
                    <a:pt x="39" y="79"/>
                    <a:pt x="23" y="74"/>
                  </a:cubicBezTo>
                  <a:cubicBezTo>
                    <a:pt x="8" y="69"/>
                    <a:pt x="0" y="49"/>
                    <a:pt x="6" y="30"/>
                  </a:cubicBezTo>
                  <a:cubicBezTo>
                    <a:pt x="13" y="11"/>
                    <a:pt x="30" y="0"/>
                    <a:pt x="46" y="5"/>
                  </a:cubicBezTo>
                  <a:cubicBezTo>
                    <a:pt x="62" y="10"/>
                    <a:pt x="66" y="26"/>
                    <a:pt x="59" y="45"/>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1" name="Freeform 634"/>
            <p:cNvSpPr>
              <a:spLocks/>
            </p:cNvSpPr>
            <p:nvPr/>
          </p:nvSpPr>
          <p:spPr bwMode="auto">
            <a:xfrm>
              <a:off x="6066334" y="3902847"/>
              <a:ext cx="194645" cy="221188"/>
            </a:xfrm>
            <a:custGeom>
              <a:avLst/>
              <a:gdLst>
                <a:gd name="T0" fmla="*/ 56 w 65"/>
                <a:gd name="T1" fmla="*/ 24 h 74"/>
                <a:gd name="T2" fmla="*/ 50 w 65"/>
                <a:gd name="T3" fmla="*/ 67 h 74"/>
                <a:gd name="T4" fmla="*/ 10 w 65"/>
                <a:gd name="T5" fmla="*/ 51 h 74"/>
                <a:gd name="T6" fmla="*/ 15 w 65"/>
                <a:gd name="T7" fmla="*/ 8 h 74"/>
                <a:gd name="T8" fmla="*/ 56 w 65"/>
                <a:gd name="T9" fmla="*/ 24 h 74"/>
              </a:gdLst>
              <a:ahLst/>
              <a:cxnLst>
                <a:cxn ang="0">
                  <a:pos x="T0" y="T1"/>
                </a:cxn>
                <a:cxn ang="0">
                  <a:pos x="T2" y="T3"/>
                </a:cxn>
                <a:cxn ang="0">
                  <a:pos x="T4" y="T5"/>
                </a:cxn>
                <a:cxn ang="0">
                  <a:pos x="T6" y="T7"/>
                </a:cxn>
                <a:cxn ang="0">
                  <a:pos x="T8" y="T9"/>
                </a:cxn>
              </a:cxnLst>
              <a:rect l="0" t="0" r="r" b="b"/>
              <a:pathLst>
                <a:path w="65" h="74">
                  <a:moveTo>
                    <a:pt x="56" y="24"/>
                  </a:moveTo>
                  <a:cubicBezTo>
                    <a:pt x="65" y="40"/>
                    <a:pt x="63" y="59"/>
                    <a:pt x="50" y="67"/>
                  </a:cubicBezTo>
                  <a:cubicBezTo>
                    <a:pt x="37" y="74"/>
                    <a:pt x="19" y="67"/>
                    <a:pt x="10" y="51"/>
                  </a:cubicBezTo>
                  <a:cubicBezTo>
                    <a:pt x="0" y="34"/>
                    <a:pt x="3" y="15"/>
                    <a:pt x="15" y="8"/>
                  </a:cubicBezTo>
                  <a:cubicBezTo>
                    <a:pt x="28" y="0"/>
                    <a:pt x="46" y="7"/>
                    <a:pt x="56" y="24"/>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2" name="Freeform 635"/>
            <p:cNvSpPr>
              <a:spLocks/>
            </p:cNvSpPr>
            <p:nvPr/>
          </p:nvSpPr>
          <p:spPr bwMode="auto">
            <a:xfrm>
              <a:off x="6132059" y="4108868"/>
              <a:ext cx="101114" cy="104906"/>
            </a:xfrm>
            <a:custGeom>
              <a:avLst/>
              <a:gdLst>
                <a:gd name="T0" fmla="*/ 80 w 80"/>
                <a:gd name="T1" fmla="*/ 64 h 83"/>
                <a:gd name="T2" fmla="*/ 40 w 80"/>
                <a:gd name="T3" fmla="*/ 83 h 83"/>
                <a:gd name="T4" fmla="*/ 0 w 80"/>
                <a:gd name="T5" fmla="*/ 64 h 83"/>
                <a:gd name="T6" fmla="*/ 0 w 80"/>
                <a:gd name="T7" fmla="*/ 0 h 83"/>
                <a:gd name="T8" fmla="*/ 80 w 80"/>
                <a:gd name="T9" fmla="*/ 0 h 83"/>
                <a:gd name="T10" fmla="*/ 80 w 80"/>
                <a:gd name="T11" fmla="*/ 64 h 83"/>
              </a:gdLst>
              <a:ahLst/>
              <a:cxnLst>
                <a:cxn ang="0">
                  <a:pos x="T0" y="T1"/>
                </a:cxn>
                <a:cxn ang="0">
                  <a:pos x="T2" y="T3"/>
                </a:cxn>
                <a:cxn ang="0">
                  <a:pos x="T4" y="T5"/>
                </a:cxn>
                <a:cxn ang="0">
                  <a:pos x="T6" y="T7"/>
                </a:cxn>
                <a:cxn ang="0">
                  <a:pos x="T8" y="T9"/>
                </a:cxn>
                <a:cxn ang="0">
                  <a:pos x="T10" y="T11"/>
                </a:cxn>
              </a:cxnLst>
              <a:rect l="0" t="0" r="r" b="b"/>
              <a:pathLst>
                <a:path w="80" h="83">
                  <a:moveTo>
                    <a:pt x="80" y="64"/>
                  </a:moveTo>
                  <a:lnTo>
                    <a:pt x="40" y="83"/>
                  </a:lnTo>
                  <a:lnTo>
                    <a:pt x="0" y="64"/>
                  </a:lnTo>
                  <a:lnTo>
                    <a:pt x="0" y="0"/>
                  </a:lnTo>
                  <a:lnTo>
                    <a:pt x="80" y="0"/>
                  </a:lnTo>
                  <a:lnTo>
                    <a:pt x="80" y="64"/>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3" name="Freeform 636"/>
            <p:cNvSpPr>
              <a:spLocks/>
            </p:cNvSpPr>
            <p:nvPr/>
          </p:nvSpPr>
          <p:spPr bwMode="auto">
            <a:xfrm>
              <a:off x="6153546" y="4213774"/>
              <a:ext cx="56877" cy="399402"/>
            </a:xfrm>
            <a:custGeom>
              <a:avLst/>
              <a:gdLst>
                <a:gd name="T0" fmla="*/ 35 w 45"/>
                <a:gd name="T1" fmla="*/ 23 h 316"/>
                <a:gd name="T2" fmla="*/ 45 w 45"/>
                <a:gd name="T3" fmla="*/ 19 h 316"/>
                <a:gd name="T4" fmla="*/ 23 w 45"/>
                <a:gd name="T5" fmla="*/ 0 h 316"/>
                <a:gd name="T6" fmla="*/ 0 w 45"/>
                <a:gd name="T7" fmla="*/ 19 h 316"/>
                <a:gd name="T8" fmla="*/ 11 w 45"/>
                <a:gd name="T9" fmla="*/ 23 h 316"/>
                <a:gd name="T10" fmla="*/ 9 w 45"/>
                <a:gd name="T11" fmla="*/ 290 h 316"/>
                <a:gd name="T12" fmla="*/ 23 w 45"/>
                <a:gd name="T13" fmla="*/ 316 h 316"/>
                <a:gd name="T14" fmla="*/ 35 w 45"/>
                <a:gd name="T15" fmla="*/ 290 h 316"/>
                <a:gd name="T16" fmla="*/ 35 w 45"/>
                <a:gd name="T17" fmla="*/ 2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316">
                  <a:moveTo>
                    <a:pt x="35" y="23"/>
                  </a:moveTo>
                  <a:lnTo>
                    <a:pt x="45" y="19"/>
                  </a:lnTo>
                  <a:lnTo>
                    <a:pt x="23" y="0"/>
                  </a:lnTo>
                  <a:lnTo>
                    <a:pt x="0" y="19"/>
                  </a:lnTo>
                  <a:lnTo>
                    <a:pt x="11" y="23"/>
                  </a:lnTo>
                  <a:lnTo>
                    <a:pt x="9" y="290"/>
                  </a:lnTo>
                  <a:lnTo>
                    <a:pt x="23" y="316"/>
                  </a:lnTo>
                  <a:lnTo>
                    <a:pt x="35" y="290"/>
                  </a:lnTo>
                  <a:lnTo>
                    <a:pt x="35" y="23"/>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4" name="Freeform 637"/>
            <p:cNvSpPr>
              <a:spLocks/>
            </p:cNvSpPr>
            <p:nvPr/>
          </p:nvSpPr>
          <p:spPr bwMode="auto">
            <a:xfrm>
              <a:off x="5893176" y="4218830"/>
              <a:ext cx="214868" cy="558658"/>
            </a:xfrm>
            <a:custGeom>
              <a:avLst/>
              <a:gdLst>
                <a:gd name="T0" fmla="*/ 72 w 72"/>
                <a:gd name="T1" fmla="*/ 8 h 187"/>
                <a:gd name="T2" fmla="*/ 43 w 72"/>
                <a:gd name="T3" fmla="*/ 0 h 187"/>
                <a:gd name="T4" fmla="*/ 0 w 72"/>
                <a:gd name="T5" fmla="*/ 187 h 187"/>
                <a:gd name="T6" fmla="*/ 29 w 72"/>
                <a:gd name="T7" fmla="*/ 187 h 187"/>
                <a:gd name="T8" fmla="*/ 72 w 72"/>
                <a:gd name="T9" fmla="*/ 8 h 187"/>
              </a:gdLst>
              <a:ahLst/>
              <a:cxnLst>
                <a:cxn ang="0">
                  <a:pos x="T0" y="T1"/>
                </a:cxn>
                <a:cxn ang="0">
                  <a:pos x="T2" y="T3"/>
                </a:cxn>
                <a:cxn ang="0">
                  <a:pos x="T4" y="T5"/>
                </a:cxn>
                <a:cxn ang="0">
                  <a:pos x="T6" y="T7"/>
                </a:cxn>
                <a:cxn ang="0">
                  <a:pos x="T8" y="T9"/>
                </a:cxn>
              </a:cxnLst>
              <a:rect l="0" t="0" r="r" b="b"/>
              <a:pathLst>
                <a:path w="72" h="187">
                  <a:moveTo>
                    <a:pt x="72" y="8"/>
                  </a:moveTo>
                  <a:cubicBezTo>
                    <a:pt x="62" y="5"/>
                    <a:pt x="53" y="3"/>
                    <a:pt x="43" y="0"/>
                  </a:cubicBezTo>
                  <a:cubicBezTo>
                    <a:pt x="15" y="60"/>
                    <a:pt x="6" y="121"/>
                    <a:pt x="0" y="187"/>
                  </a:cubicBezTo>
                  <a:cubicBezTo>
                    <a:pt x="29" y="187"/>
                    <a:pt x="29" y="187"/>
                    <a:pt x="29" y="187"/>
                  </a:cubicBezTo>
                  <a:cubicBezTo>
                    <a:pt x="36" y="123"/>
                    <a:pt x="45" y="66"/>
                    <a:pt x="72"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5" name="Freeform 638"/>
            <p:cNvSpPr>
              <a:spLocks/>
            </p:cNvSpPr>
            <p:nvPr/>
          </p:nvSpPr>
          <p:spPr bwMode="auto">
            <a:xfrm>
              <a:off x="6260980" y="4218830"/>
              <a:ext cx="214868" cy="558658"/>
            </a:xfrm>
            <a:custGeom>
              <a:avLst/>
              <a:gdLst>
                <a:gd name="T0" fmla="*/ 0 w 72"/>
                <a:gd name="T1" fmla="*/ 8 h 187"/>
                <a:gd name="T2" fmla="*/ 28 w 72"/>
                <a:gd name="T3" fmla="*/ 0 h 187"/>
                <a:gd name="T4" fmla="*/ 72 w 72"/>
                <a:gd name="T5" fmla="*/ 187 h 187"/>
                <a:gd name="T6" fmla="*/ 43 w 72"/>
                <a:gd name="T7" fmla="*/ 187 h 187"/>
                <a:gd name="T8" fmla="*/ 0 w 72"/>
                <a:gd name="T9" fmla="*/ 8 h 187"/>
              </a:gdLst>
              <a:ahLst/>
              <a:cxnLst>
                <a:cxn ang="0">
                  <a:pos x="T0" y="T1"/>
                </a:cxn>
                <a:cxn ang="0">
                  <a:pos x="T2" y="T3"/>
                </a:cxn>
                <a:cxn ang="0">
                  <a:pos x="T4" y="T5"/>
                </a:cxn>
                <a:cxn ang="0">
                  <a:pos x="T6" y="T7"/>
                </a:cxn>
                <a:cxn ang="0">
                  <a:pos x="T8" y="T9"/>
                </a:cxn>
              </a:cxnLst>
              <a:rect l="0" t="0" r="r" b="b"/>
              <a:pathLst>
                <a:path w="72" h="187">
                  <a:moveTo>
                    <a:pt x="0" y="8"/>
                  </a:moveTo>
                  <a:cubicBezTo>
                    <a:pt x="9" y="5"/>
                    <a:pt x="19" y="3"/>
                    <a:pt x="28" y="0"/>
                  </a:cubicBezTo>
                  <a:cubicBezTo>
                    <a:pt x="56" y="60"/>
                    <a:pt x="66" y="121"/>
                    <a:pt x="72" y="187"/>
                  </a:cubicBezTo>
                  <a:cubicBezTo>
                    <a:pt x="43" y="187"/>
                    <a:pt x="43" y="187"/>
                    <a:pt x="43" y="187"/>
                  </a:cubicBezTo>
                  <a:cubicBezTo>
                    <a:pt x="36" y="123"/>
                    <a:pt x="27" y="66"/>
                    <a:pt x="0" y="8"/>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6" name="Freeform 639"/>
            <p:cNvSpPr>
              <a:spLocks/>
            </p:cNvSpPr>
            <p:nvPr/>
          </p:nvSpPr>
          <p:spPr bwMode="auto">
            <a:xfrm>
              <a:off x="6048639" y="4828045"/>
              <a:ext cx="131449" cy="585200"/>
            </a:xfrm>
            <a:custGeom>
              <a:avLst/>
              <a:gdLst>
                <a:gd name="T0" fmla="*/ 85 w 104"/>
                <a:gd name="T1" fmla="*/ 463 h 463"/>
                <a:gd name="T2" fmla="*/ 14 w 104"/>
                <a:gd name="T3" fmla="*/ 463 h 463"/>
                <a:gd name="T4" fmla="*/ 0 w 104"/>
                <a:gd name="T5" fmla="*/ 0 h 463"/>
                <a:gd name="T6" fmla="*/ 104 w 104"/>
                <a:gd name="T7" fmla="*/ 0 h 463"/>
                <a:gd name="T8" fmla="*/ 85 w 104"/>
                <a:gd name="T9" fmla="*/ 463 h 463"/>
              </a:gdLst>
              <a:ahLst/>
              <a:cxnLst>
                <a:cxn ang="0">
                  <a:pos x="T0" y="T1"/>
                </a:cxn>
                <a:cxn ang="0">
                  <a:pos x="T2" y="T3"/>
                </a:cxn>
                <a:cxn ang="0">
                  <a:pos x="T4" y="T5"/>
                </a:cxn>
                <a:cxn ang="0">
                  <a:pos x="T6" y="T7"/>
                </a:cxn>
                <a:cxn ang="0">
                  <a:pos x="T8" y="T9"/>
                </a:cxn>
              </a:cxnLst>
              <a:rect l="0" t="0" r="r" b="b"/>
              <a:pathLst>
                <a:path w="104" h="463">
                  <a:moveTo>
                    <a:pt x="85" y="463"/>
                  </a:moveTo>
                  <a:lnTo>
                    <a:pt x="14" y="463"/>
                  </a:lnTo>
                  <a:lnTo>
                    <a:pt x="0" y="0"/>
                  </a:lnTo>
                  <a:lnTo>
                    <a:pt x="104" y="0"/>
                  </a:lnTo>
                  <a:lnTo>
                    <a:pt x="85"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7" name="Freeform 640"/>
            <p:cNvSpPr>
              <a:spLocks/>
            </p:cNvSpPr>
            <p:nvPr/>
          </p:nvSpPr>
          <p:spPr bwMode="auto">
            <a:xfrm>
              <a:off x="6182616" y="4828045"/>
              <a:ext cx="131449" cy="585200"/>
            </a:xfrm>
            <a:custGeom>
              <a:avLst/>
              <a:gdLst>
                <a:gd name="T0" fmla="*/ 90 w 104"/>
                <a:gd name="T1" fmla="*/ 463 h 463"/>
                <a:gd name="T2" fmla="*/ 19 w 104"/>
                <a:gd name="T3" fmla="*/ 463 h 463"/>
                <a:gd name="T4" fmla="*/ 0 w 104"/>
                <a:gd name="T5" fmla="*/ 0 h 463"/>
                <a:gd name="T6" fmla="*/ 104 w 104"/>
                <a:gd name="T7" fmla="*/ 0 h 463"/>
                <a:gd name="T8" fmla="*/ 90 w 104"/>
                <a:gd name="T9" fmla="*/ 463 h 463"/>
              </a:gdLst>
              <a:ahLst/>
              <a:cxnLst>
                <a:cxn ang="0">
                  <a:pos x="T0" y="T1"/>
                </a:cxn>
                <a:cxn ang="0">
                  <a:pos x="T2" y="T3"/>
                </a:cxn>
                <a:cxn ang="0">
                  <a:pos x="T4" y="T5"/>
                </a:cxn>
                <a:cxn ang="0">
                  <a:pos x="T6" y="T7"/>
                </a:cxn>
                <a:cxn ang="0">
                  <a:pos x="T8" y="T9"/>
                </a:cxn>
              </a:cxnLst>
              <a:rect l="0" t="0" r="r" b="b"/>
              <a:pathLst>
                <a:path w="104" h="463">
                  <a:moveTo>
                    <a:pt x="90" y="463"/>
                  </a:moveTo>
                  <a:lnTo>
                    <a:pt x="19" y="463"/>
                  </a:lnTo>
                  <a:lnTo>
                    <a:pt x="0" y="0"/>
                  </a:lnTo>
                  <a:lnTo>
                    <a:pt x="104" y="0"/>
                  </a:lnTo>
                  <a:lnTo>
                    <a:pt x="90" y="463"/>
                  </a:lnTo>
                  <a:close/>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8" name="Freeform 641"/>
            <p:cNvSpPr>
              <a:spLocks/>
            </p:cNvSpPr>
            <p:nvPr/>
          </p:nvSpPr>
          <p:spPr bwMode="auto">
            <a:xfrm>
              <a:off x="5905815" y="4777487"/>
              <a:ext cx="61933" cy="72044"/>
            </a:xfrm>
            <a:custGeom>
              <a:avLst/>
              <a:gdLst>
                <a:gd name="T0" fmla="*/ 0 w 21"/>
                <a:gd name="T1" fmla="*/ 0 h 24"/>
                <a:gd name="T2" fmla="*/ 0 w 21"/>
                <a:gd name="T3" fmla="*/ 13 h 24"/>
                <a:gd name="T4" fmla="*/ 10 w 21"/>
                <a:gd name="T5" fmla="*/ 24 h 24"/>
                <a:gd name="T6" fmla="*/ 21 w 21"/>
                <a:gd name="T7" fmla="*/ 13 h 24"/>
                <a:gd name="T8" fmla="*/ 21 w 21"/>
                <a:gd name="T9" fmla="*/ 0 h 24"/>
                <a:gd name="T10" fmla="*/ 0 w 21"/>
                <a:gd name="T11" fmla="*/ 0 h 24"/>
              </a:gdLst>
              <a:ahLst/>
              <a:cxnLst>
                <a:cxn ang="0">
                  <a:pos x="T0" y="T1"/>
                </a:cxn>
                <a:cxn ang="0">
                  <a:pos x="T2" y="T3"/>
                </a:cxn>
                <a:cxn ang="0">
                  <a:pos x="T4" y="T5"/>
                </a:cxn>
                <a:cxn ang="0">
                  <a:pos x="T6" y="T7"/>
                </a:cxn>
                <a:cxn ang="0">
                  <a:pos x="T8" y="T9"/>
                </a:cxn>
                <a:cxn ang="0">
                  <a:pos x="T10" y="T11"/>
                </a:cxn>
              </a:cxnLst>
              <a:rect l="0" t="0" r="r" b="b"/>
              <a:pathLst>
                <a:path w="21" h="24">
                  <a:moveTo>
                    <a:pt x="0" y="0"/>
                  </a:moveTo>
                  <a:cubicBezTo>
                    <a:pt x="0" y="13"/>
                    <a:pt x="0" y="13"/>
                    <a:pt x="0" y="13"/>
                  </a:cubicBezTo>
                  <a:cubicBezTo>
                    <a:pt x="0" y="19"/>
                    <a:pt x="4" y="24"/>
                    <a:pt x="10" y="24"/>
                  </a:cubicBezTo>
                  <a:cubicBezTo>
                    <a:pt x="16" y="24"/>
                    <a:pt x="21" y="19"/>
                    <a:pt x="21" y="13"/>
                  </a:cubicBezTo>
                  <a:cubicBezTo>
                    <a:pt x="21" y="0"/>
                    <a:pt x="21" y="0"/>
                    <a:pt x="21"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89" name="Freeform 642"/>
            <p:cNvSpPr>
              <a:spLocks/>
            </p:cNvSpPr>
            <p:nvPr/>
          </p:nvSpPr>
          <p:spPr bwMode="auto">
            <a:xfrm>
              <a:off x="6397484" y="4777487"/>
              <a:ext cx="65724" cy="72044"/>
            </a:xfrm>
            <a:custGeom>
              <a:avLst/>
              <a:gdLst>
                <a:gd name="T0" fmla="*/ 0 w 22"/>
                <a:gd name="T1" fmla="*/ 0 h 24"/>
                <a:gd name="T2" fmla="*/ 0 w 22"/>
                <a:gd name="T3" fmla="*/ 13 h 24"/>
                <a:gd name="T4" fmla="*/ 11 w 22"/>
                <a:gd name="T5" fmla="*/ 24 h 24"/>
                <a:gd name="T6" fmla="*/ 22 w 22"/>
                <a:gd name="T7" fmla="*/ 13 h 24"/>
                <a:gd name="T8" fmla="*/ 22 w 22"/>
                <a:gd name="T9" fmla="*/ 0 h 24"/>
                <a:gd name="T10" fmla="*/ 0 w 22"/>
                <a:gd name="T11" fmla="*/ 0 h 24"/>
              </a:gdLst>
              <a:ahLst/>
              <a:cxnLst>
                <a:cxn ang="0">
                  <a:pos x="T0" y="T1"/>
                </a:cxn>
                <a:cxn ang="0">
                  <a:pos x="T2" y="T3"/>
                </a:cxn>
                <a:cxn ang="0">
                  <a:pos x="T4" y="T5"/>
                </a:cxn>
                <a:cxn ang="0">
                  <a:pos x="T6" y="T7"/>
                </a:cxn>
                <a:cxn ang="0">
                  <a:pos x="T8" y="T9"/>
                </a:cxn>
                <a:cxn ang="0">
                  <a:pos x="T10" y="T11"/>
                </a:cxn>
              </a:cxnLst>
              <a:rect l="0" t="0" r="r" b="b"/>
              <a:pathLst>
                <a:path w="22" h="24">
                  <a:moveTo>
                    <a:pt x="0" y="0"/>
                  </a:moveTo>
                  <a:cubicBezTo>
                    <a:pt x="0" y="13"/>
                    <a:pt x="0" y="13"/>
                    <a:pt x="0" y="13"/>
                  </a:cubicBezTo>
                  <a:cubicBezTo>
                    <a:pt x="0" y="19"/>
                    <a:pt x="5" y="24"/>
                    <a:pt x="11" y="24"/>
                  </a:cubicBezTo>
                  <a:cubicBezTo>
                    <a:pt x="17" y="24"/>
                    <a:pt x="22" y="19"/>
                    <a:pt x="22" y="13"/>
                  </a:cubicBezTo>
                  <a:cubicBezTo>
                    <a:pt x="22" y="0"/>
                    <a:pt x="22" y="0"/>
                    <a:pt x="22" y="0"/>
                  </a:cubicBezTo>
                  <a:lnTo>
                    <a:pt x="0" y="0"/>
                  </a:ln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0" name="Freeform 643"/>
            <p:cNvSpPr>
              <a:spLocks/>
            </p:cNvSpPr>
            <p:nvPr/>
          </p:nvSpPr>
          <p:spPr bwMode="auto">
            <a:xfrm>
              <a:off x="6022097" y="4189759"/>
              <a:ext cx="322302" cy="638285"/>
            </a:xfrm>
            <a:custGeom>
              <a:avLst/>
              <a:gdLst>
                <a:gd name="T0" fmla="*/ 167 w 255"/>
                <a:gd name="T1" fmla="*/ 0 h 505"/>
                <a:gd name="T2" fmla="*/ 127 w 255"/>
                <a:gd name="T3" fmla="*/ 314 h 505"/>
                <a:gd name="T4" fmla="*/ 87 w 255"/>
                <a:gd name="T5" fmla="*/ 0 h 505"/>
                <a:gd name="T6" fmla="*/ 0 w 255"/>
                <a:gd name="T7" fmla="*/ 23 h 505"/>
                <a:gd name="T8" fmla="*/ 4 w 255"/>
                <a:gd name="T9" fmla="*/ 505 h 505"/>
                <a:gd name="T10" fmla="*/ 250 w 255"/>
                <a:gd name="T11" fmla="*/ 505 h 505"/>
                <a:gd name="T12" fmla="*/ 255 w 255"/>
                <a:gd name="T13" fmla="*/ 23 h 505"/>
                <a:gd name="T14" fmla="*/ 167 w 255"/>
                <a:gd name="T15" fmla="*/ 0 h 5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505">
                  <a:moveTo>
                    <a:pt x="167" y="0"/>
                  </a:moveTo>
                  <a:lnTo>
                    <a:pt x="127" y="314"/>
                  </a:lnTo>
                  <a:lnTo>
                    <a:pt x="87" y="0"/>
                  </a:lnTo>
                  <a:lnTo>
                    <a:pt x="0" y="23"/>
                  </a:lnTo>
                  <a:lnTo>
                    <a:pt x="4" y="505"/>
                  </a:lnTo>
                  <a:lnTo>
                    <a:pt x="250" y="505"/>
                  </a:lnTo>
                  <a:lnTo>
                    <a:pt x="255" y="23"/>
                  </a:lnTo>
                  <a:lnTo>
                    <a:pt x="167" y="0"/>
                  </a:ln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1" name="Freeform 644"/>
            <p:cNvSpPr>
              <a:spLocks/>
            </p:cNvSpPr>
            <p:nvPr/>
          </p:nvSpPr>
          <p:spPr bwMode="auto">
            <a:xfrm>
              <a:off x="6263508"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2" name="Freeform 645"/>
            <p:cNvSpPr>
              <a:spLocks/>
            </p:cNvSpPr>
            <p:nvPr/>
          </p:nvSpPr>
          <p:spPr bwMode="auto">
            <a:xfrm>
              <a:off x="6263508"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3" name="Freeform 646"/>
            <p:cNvSpPr>
              <a:spLocks/>
            </p:cNvSpPr>
            <p:nvPr/>
          </p:nvSpPr>
          <p:spPr bwMode="auto">
            <a:xfrm>
              <a:off x="6260980" y="399511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4" name="Freeform 647"/>
            <p:cNvSpPr>
              <a:spLocks/>
            </p:cNvSpPr>
            <p:nvPr/>
          </p:nvSpPr>
          <p:spPr bwMode="auto">
            <a:xfrm>
              <a:off x="6260980"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5" name="Freeform 648"/>
            <p:cNvSpPr>
              <a:spLocks/>
            </p:cNvSpPr>
            <p:nvPr/>
          </p:nvSpPr>
          <p:spPr bwMode="auto">
            <a:xfrm>
              <a:off x="6102988" y="399890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6" name="Freeform 649"/>
            <p:cNvSpPr>
              <a:spLocks/>
            </p:cNvSpPr>
            <p:nvPr/>
          </p:nvSpPr>
          <p:spPr bwMode="auto">
            <a:xfrm>
              <a:off x="6266035" y="4010281"/>
              <a:ext cx="0" cy="2528"/>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7" name="Freeform 650"/>
            <p:cNvSpPr>
              <a:spLocks/>
            </p:cNvSpPr>
            <p:nvPr/>
          </p:nvSpPr>
          <p:spPr bwMode="auto">
            <a:xfrm>
              <a:off x="6266035" y="4012809"/>
              <a:ext cx="0" cy="3792"/>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1"/>
                    <a:pt x="0" y="0"/>
                    <a:pt x="0" y="0"/>
                  </a:cubicBezTo>
                  <a:cubicBezTo>
                    <a:pt x="0" y="0"/>
                    <a:pt x="0" y="1"/>
                    <a:pt x="0" y="1"/>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8" name="Freeform 651"/>
            <p:cNvSpPr>
              <a:spLocks/>
            </p:cNvSpPr>
            <p:nvPr/>
          </p:nvSpPr>
          <p:spPr bwMode="auto">
            <a:xfrm>
              <a:off x="6257188" y="399258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799" name="Freeform 652"/>
            <p:cNvSpPr>
              <a:spLocks/>
            </p:cNvSpPr>
            <p:nvPr/>
          </p:nvSpPr>
          <p:spPr bwMode="auto">
            <a:xfrm>
              <a:off x="6096669" y="401280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0" name="Freeform 653"/>
            <p:cNvSpPr>
              <a:spLocks/>
            </p:cNvSpPr>
            <p:nvPr/>
          </p:nvSpPr>
          <p:spPr bwMode="auto">
            <a:xfrm>
              <a:off x="6099197" y="40039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1" name="Freeform 654"/>
            <p:cNvSpPr>
              <a:spLocks/>
            </p:cNvSpPr>
            <p:nvPr/>
          </p:nvSpPr>
          <p:spPr bwMode="auto">
            <a:xfrm>
              <a:off x="6099197" y="4001434"/>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2" name="Freeform 655"/>
            <p:cNvSpPr>
              <a:spLocks/>
            </p:cNvSpPr>
            <p:nvPr/>
          </p:nvSpPr>
          <p:spPr bwMode="auto">
            <a:xfrm>
              <a:off x="6096669" y="400775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3" name="Freeform 656"/>
            <p:cNvSpPr>
              <a:spLocks/>
            </p:cNvSpPr>
            <p:nvPr/>
          </p:nvSpPr>
          <p:spPr bwMode="auto">
            <a:xfrm>
              <a:off x="6081501" y="3986267"/>
              <a:ext cx="199701" cy="179478"/>
            </a:xfrm>
            <a:custGeom>
              <a:avLst/>
              <a:gdLst>
                <a:gd name="T0" fmla="*/ 64 w 67"/>
                <a:gd name="T1" fmla="*/ 15 h 60"/>
                <a:gd name="T2" fmla="*/ 62 w 67"/>
                <a:gd name="T3" fmla="*/ 14 h 60"/>
                <a:gd name="T4" fmla="*/ 62 w 67"/>
                <a:gd name="T5" fmla="*/ 10 h 60"/>
                <a:gd name="T6" fmla="*/ 62 w 67"/>
                <a:gd name="T7" fmla="*/ 9 h 60"/>
                <a:gd name="T8" fmla="*/ 62 w 67"/>
                <a:gd name="T9" fmla="*/ 9 h 60"/>
                <a:gd name="T10" fmla="*/ 62 w 67"/>
                <a:gd name="T11" fmla="*/ 8 h 60"/>
                <a:gd name="T12" fmla="*/ 61 w 67"/>
                <a:gd name="T13" fmla="*/ 7 h 60"/>
                <a:gd name="T14" fmla="*/ 61 w 67"/>
                <a:gd name="T15" fmla="*/ 7 h 60"/>
                <a:gd name="T16" fmla="*/ 61 w 67"/>
                <a:gd name="T17" fmla="*/ 6 h 60"/>
                <a:gd name="T18" fmla="*/ 61 w 67"/>
                <a:gd name="T19" fmla="*/ 6 h 60"/>
                <a:gd name="T20" fmla="*/ 60 w 67"/>
                <a:gd name="T21" fmla="*/ 4 h 60"/>
                <a:gd name="T22" fmla="*/ 60 w 67"/>
                <a:gd name="T23" fmla="*/ 4 h 60"/>
                <a:gd name="T24" fmla="*/ 60 w 67"/>
                <a:gd name="T25" fmla="*/ 3 h 60"/>
                <a:gd name="T26" fmla="*/ 60 w 67"/>
                <a:gd name="T27" fmla="*/ 3 h 60"/>
                <a:gd name="T28" fmla="*/ 59 w 67"/>
                <a:gd name="T29" fmla="*/ 2 h 60"/>
                <a:gd name="T30" fmla="*/ 59 w 67"/>
                <a:gd name="T31" fmla="*/ 2 h 60"/>
                <a:gd name="T32" fmla="*/ 54 w 67"/>
                <a:gd name="T33" fmla="*/ 3 h 60"/>
                <a:gd name="T34" fmla="*/ 45 w 67"/>
                <a:gd name="T35" fmla="*/ 1 h 60"/>
                <a:gd name="T36" fmla="*/ 27 w 67"/>
                <a:gd name="T37" fmla="*/ 3 h 60"/>
                <a:gd name="T38" fmla="*/ 9 w 67"/>
                <a:gd name="T39" fmla="*/ 0 h 60"/>
                <a:gd name="T40" fmla="*/ 7 w 67"/>
                <a:gd name="T41" fmla="*/ 4 h 60"/>
                <a:gd name="T42" fmla="*/ 7 w 67"/>
                <a:gd name="T43" fmla="*/ 4 h 60"/>
                <a:gd name="T44" fmla="*/ 6 w 67"/>
                <a:gd name="T45" fmla="*/ 5 h 60"/>
                <a:gd name="T46" fmla="*/ 6 w 67"/>
                <a:gd name="T47" fmla="*/ 5 h 60"/>
                <a:gd name="T48" fmla="*/ 6 w 67"/>
                <a:gd name="T49" fmla="*/ 6 h 60"/>
                <a:gd name="T50" fmla="*/ 6 w 67"/>
                <a:gd name="T51" fmla="*/ 6 h 60"/>
                <a:gd name="T52" fmla="*/ 5 w 67"/>
                <a:gd name="T53" fmla="*/ 7 h 60"/>
                <a:gd name="T54" fmla="*/ 5 w 67"/>
                <a:gd name="T55" fmla="*/ 7 h 60"/>
                <a:gd name="T56" fmla="*/ 5 w 67"/>
                <a:gd name="T57" fmla="*/ 9 h 60"/>
                <a:gd name="T58" fmla="*/ 5 w 67"/>
                <a:gd name="T59" fmla="*/ 9 h 60"/>
                <a:gd name="T60" fmla="*/ 5 w 67"/>
                <a:gd name="T61" fmla="*/ 10 h 60"/>
                <a:gd name="T62" fmla="*/ 5 w 67"/>
                <a:gd name="T63" fmla="*/ 14 h 60"/>
                <a:gd name="T64" fmla="*/ 4 w 67"/>
                <a:gd name="T65" fmla="*/ 14 h 60"/>
                <a:gd name="T66" fmla="*/ 0 w 67"/>
                <a:gd name="T67" fmla="*/ 19 h 60"/>
                <a:gd name="T68" fmla="*/ 0 w 67"/>
                <a:gd name="T69" fmla="*/ 30 h 60"/>
                <a:gd name="T70" fmla="*/ 5 w 67"/>
                <a:gd name="T71" fmla="*/ 35 h 60"/>
                <a:gd name="T72" fmla="*/ 21 w 67"/>
                <a:gd name="T73" fmla="*/ 60 h 60"/>
                <a:gd name="T74" fmla="*/ 46 w 67"/>
                <a:gd name="T75" fmla="*/ 60 h 60"/>
                <a:gd name="T76" fmla="*/ 62 w 67"/>
                <a:gd name="T77" fmla="*/ 35 h 60"/>
                <a:gd name="T78" fmla="*/ 67 w 67"/>
                <a:gd name="T79" fmla="*/ 30 h 60"/>
                <a:gd name="T80" fmla="*/ 67 w 67"/>
                <a:gd name="T81" fmla="*/ 19 h 60"/>
                <a:gd name="T82" fmla="*/ 64 w 67"/>
                <a:gd name="T83" fmla="*/ 1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7" h="60">
                  <a:moveTo>
                    <a:pt x="64" y="15"/>
                  </a:moveTo>
                  <a:cubicBezTo>
                    <a:pt x="63" y="15"/>
                    <a:pt x="62" y="14"/>
                    <a:pt x="62" y="14"/>
                  </a:cubicBezTo>
                  <a:cubicBezTo>
                    <a:pt x="62" y="10"/>
                    <a:pt x="62" y="10"/>
                    <a:pt x="62" y="10"/>
                  </a:cubicBezTo>
                  <a:cubicBezTo>
                    <a:pt x="62" y="10"/>
                    <a:pt x="62" y="9"/>
                    <a:pt x="62" y="9"/>
                  </a:cubicBezTo>
                  <a:cubicBezTo>
                    <a:pt x="62" y="9"/>
                    <a:pt x="62" y="9"/>
                    <a:pt x="62" y="9"/>
                  </a:cubicBezTo>
                  <a:cubicBezTo>
                    <a:pt x="62" y="8"/>
                    <a:pt x="62" y="8"/>
                    <a:pt x="62" y="8"/>
                  </a:cubicBezTo>
                  <a:cubicBezTo>
                    <a:pt x="62" y="8"/>
                    <a:pt x="62" y="7"/>
                    <a:pt x="61" y="7"/>
                  </a:cubicBezTo>
                  <a:cubicBezTo>
                    <a:pt x="61" y="7"/>
                    <a:pt x="61" y="7"/>
                    <a:pt x="61" y="7"/>
                  </a:cubicBezTo>
                  <a:cubicBezTo>
                    <a:pt x="61" y="6"/>
                    <a:pt x="61" y="6"/>
                    <a:pt x="61" y="6"/>
                  </a:cubicBezTo>
                  <a:cubicBezTo>
                    <a:pt x="61" y="6"/>
                    <a:pt x="61" y="6"/>
                    <a:pt x="61" y="6"/>
                  </a:cubicBezTo>
                  <a:cubicBezTo>
                    <a:pt x="61" y="5"/>
                    <a:pt x="61" y="5"/>
                    <a:pt x="60" y="4"/>
                  </a:cubicBezTo>
                  <a:cubicBezTo>
                    <a:pt x="60" y="4"/>
                    <a:pt x="60" y="4"/>
                    <a:pt x="60" y="4"/>
                  </a:cubicBezTo>
                  <a:cubicBezTo>
                    <a:pt x="60" y="4"/>
                    <a:pt x="60" y="4"/>
                    <a:pt x="60" y="3"/>
                  </a:cubicBezTo>
                  <a:cubicBezTo>
                    <a:pt x="60" y="3"/>
                    <a:pt x="60" y="3"/>
                    <a:pt x="60" y="3"/>
                  </a:cubicBezTo>
                  <a:cubicBezTo>
                    <a:pt x="60" y="3"/>
                    <a:pt x="59" y="3"/>
                    <a:pt x="59" y="2"/>
                  </a:cubicBezTo>
                  <a:cubicBezTo>
                    <a:pt x="59" y="2"/>
                    <a:pt x="59" y="2"/>
                    <a:pt x="59" y="2"/>
                  </a:cubicBezTo>
                  <a:cubicBezTo>
                    <a:pt x="58" y="3"/>
                    <a:pt x="56" y="3"/>
                    <a:pt x="54" y="3"/>
                  </a:cubicBezTo>
                  <a:cubicBezTo>
                    <a:pt x="50" y="3"/>
                    <a:pt x="47" y="2"/>
                    <a:pt x="45" y="1"/>
                  </a:cubicBezTo>
                  <a:cubicBezTo>
                    <a:pt x="40" y="2"/>
                    <a:pt x="34" y="3"/>
                    <a:pt x="27" y="3"/>
                  </a:cubicBezTo>
                  <a:cubicBezTo>
                    <a:pt x="20" y="3"/>
                    <a:pt x="14" y="2"/>
                    <a:pt x="9" y="0"/>
                  </a:cubicBezTo>
                  <a:cubicBezTo>
                    <a:pt x="8" y="1"/>
                    <a:pt x="7" y="2"/>
                    <a:pt x="7" y="4"/>
                  </a:cubicBezTo>
                  <a:cubicBezTo>
                    <a:pt x="7" y="4"/>
                    <a:pt x="7" y="4"/>
                    <a:pt x="7" y="4"/>
                  </a:cubicBezTo>
                  <a:cubicBezTo>
                    <a:pt x="6" y="4"/>
                    <a:pt x="6" y="4"/>
                    <a:pt x="6" y="5"/>
                  </a:cubicBezTo>
                  <a:cubicBezTo>
                    <a:pt x="6" y="5"/>
                    <a:pt x="6" y="5"/>
                    <a:pt x="6" y="5"/>
                  </a:cubicBezTo>
                  <a:cubicBezTo>
                    <a:pt x="6" y="5"/>
                    <a:pt x="6" y="6"/>
                    <a:pt x="6" y="6"/>
                  </a:cubicBezTo>
                  <a:cubicBezTo>
                    <a:pt x="6" y="6"/>
                    <a:pt x="6" y="6"/>
                    <a:pt x="6" y="6"/>
                  </a:cubicBezTo>
                  <a:cubicBezTo>
                    <a:pt x="5" y="6"/>
                    <a:pt x="5" y="7"/>
                    <a:pt x="5" y="7"/>
                  </a:cubicBezTo>
                  <a:cubicBezTo>
                    <a:pt x="5" y="7"/>
                    <a:pt x="5" y="7"/>
                    <a:pt x="5" y="7"/>
                  </a:cubicBezTo>
                  <a:cubicBezTo>
                    <a:pt x="5" y="8"/>
                    <a:pt x="5" y="8"/>
                    <a:pt x="5" y="9"/>
                  </a:cubicBezTo>
                  <a:cubicBezTo>
                    <a:pt x="5" y="9"/>
                    <a:pt x="5" y="9"/>
                    <a:pt x="5" y="9"/>
                  </a:cubicBezTo>
                  <a:cubicBezTo>
                    <a:pt x="5" y="9"/>
                    <a:pt x="5" y="10"/>
                    <a:pt x="5" y="10"/>
                  </a:cubicBezTo>
                  <a:cubicBezTo>
                    <a:pt x="5" y="14"/>
                    <a:pt x="5" y="14"/>
                    <a:pt x="5" y="14"/>
                  </a:cubicBezTo>
                  <a:cubicBezTo>
                    <a:pt x="5" y="14"/>
                    <a:pt x="4" y="14"/>
                    <a:pt x="4" y="14"/>
                  </a:cubicBezTo>
                  <a:cubicBezTo>
                    <a:pt x="2" y="15"/>
                    <a:pt x="0" y="17"/>
                    <a:pt x="0" y="19"/>
                  </a:cubicBezTo>
                  <a:cubicBezTo>
                    <a:pt x="0" y="30"/>
                    <a:pt x="0" y="30"/>
                    <a:pt x="0" y="30"/>
                  </a:cubicBezTo>
                  <a:cubicBezTo>
                    <a:pt x="0" y="32"/>
                    <a:pt x="2" y="35"/>
                    <a:pt x="5" y="35"/>
                  </a:cubicBezTo>
                  <a:cubicBezTo>
                    <a:pt x="5" y="35"/>
                    <a:pt x="13" y="60"/>
                    <a:pt x="21" y="60"/>
                  </a:cubicBezTo>
                  <a:cubicBezTo>
                    <a:pt x="46" y="60"/>
                    <a:pt x="46" y="60"/>
                    <a:pt x="46" y="60"/>
                  </a:cubicBezTo>
                  <a:cubicBezTo>
                    <a:pt x="54" y="60"/>
                    <a:pt x="62" y="35"/>
                    <a:pt x="62" y="35"/>
                  </a:cubicBezTo>
                  <a:cubicBezTo>
                    <a:pt x="65" y="35"/>
                    <a:pt x="67" y="32"/>
                    <a:pt x="67" y="30"/>
                  </a:cubicBezTo>
                  <a:cubicBezTo>
                    <a:pt x="67" y="19"/>
                    <a:pt x="67" y="19"/>
                    <a:pt x="67" y="19"/>
                  </a:cubicBezTo>
                  <a:cubicBezTo>
                    <a:pt x="67" y="17"/>
                    <a:pt x="65" y="15"/>
                    <a:pt x="64" y="15"/>
                  </a:cubicBezTo>
                  <a:close/>
                </a:path>
              </a:pathLst>
            </a:custGeom>
            <a:solidFill>
              <a:srgbClr val="DFBB8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4" name="Freeform 657"/>
            <p:cNvSpPr>
              <a:spLocks noEditPoints="1"/>
            </p:cNvSpPr>
            <p:nvPr/>
          </p:nvSpPr>
          <p:spPr bwMode="auto">
            <a:xfrm>
              <a:off x="6099197" y="4022921"/>
              <a:ext cx="170631" cy="55613"/>
            </a:xfrm>
            <a:custGeom>
              <a:avLst/>
              <a:gdLst>
                <a:gd name="T0" fmla="*/ 56 w 57"/>
                <a:gd name="T1" fmla="*/ 2 h 19"/>
                <a:gd name="T2" fmla="*/ 42 w 57"/>
                <a:gd name="T3" fmla="*/ 1 h 19"/>
                <a:gd name="T4" fmla="*/ 28 w 57"/>
                <a:gd name="T5" fmla="*/ 4 h 19"/>
                <a:gd name="T6" fmla="*/ 15 w 57"/>
                <a:gd name="T7" fmla="*/ 1 h 19"/>
                <a:gd name="T8" fmla="*/ 0 w 57"/>
                <a:gd name="T9" fmla="*/ 2 h 19"/>
                <a:gd name="T10" fmla="*/ 0 w 57"/>
                <a:gd name="T11" fmla="*/ 4 h 19"/>
                <a:gd name="T12" fmla="*/ 2 w 57"/>
                <a:gd name="T13" fmla="*/ 6 h 19"/>
                <a:gd name="T14" fmla="*/ 3 w 57"/>
                <a:gd name="T15" fmla="*/ 10 h 19"/>
                <a:gd name="T16" fmla="*/ 17 w 57"/>
                <a:gd name="T17" fmla="*/ 18 h 19"/>
                <a:gd name="T18" fmla="*/ 26 w 57"/>
                <a:gd name="T19" fmla="*/ 8 h 19"/>
                <a:gd name="T20" fmla="*/ 28 w 57"/>
                <a:gd name="T21" fmla="*/ 7 h 19"/>
                <a:gd name="T22" fmla="*/ 30 w 57"/>
                <a:gd name="T23" fmla="*/ 8 h 19"/>
                <a:gd name="T24" fmla="*/ 40 w 57"/>
                <a:gd name="T25" fmla="*/ 18 h 19"/>
                <a:gd name="T26" fmla="*/ 53 w 57"/>
                <a:gd name="T27" fmla="*/ 10 h 19"/>
                <a:gd name="T28" fmla="*/ 55 w 57"/>
                <a:gd name="T29" fmla="*/ 6 h 19"/>
                <a:gd name="T30" fmla="*/ 56 w 57"/>
                <a:gd name="T31" fmla="*/ 4 h 19"/>
                <a:gd name="T32" fmla="*/ 56 w 57"/>
                <a:gd name="T33" fmla="*/ 2 h 19"/>
                <a:gd name="T34" fmla="*/ 21 w 57"/>
                <a:gd name="T35" fmla="*/ 14 h 19"/>
                <a:gd name="T36" fmla="*/ 11 w 57"/>
                <a:gd name="T37" fmla="*/ 16 h 19"/>
                <a:gd name="T38" fmla="*/ 5 w 57"/>
                <a:gd name="T39" fmla="*/ 7 h 19"/>
                <a:gd name="T40" fmla="*/ 15 w 57"/>
                <a:gd name="T41" fmla="*/ 2 h 19"/>
                <a:gd name="T42" fmla="*/ 22 w 57"/>
                <a:gd name="T43" fmla="*/ 4 h 19"/>
                <a:gd name="T44" fmla="*/ 21 w 57"/>
                <a:gd name="T45" fmla="*/ 14 h 19"/>
                <a:gd name="T46" fmla="*/ 45 w 57"/>
                <a:gd name="T47" fmla="*/ 16 h 19"/>
                <a:gd name="T48" fmla="*/ 35 w 57"/>
                <a:gd name="T49" fmla="*/ 14 h 19"/>
                <a:gd name="T50" fmla="*/ 35 w 57"/>
                <a:gd name="T51" fmla="*/ 4 h 19"/>
                <a:gd name="T52" fmla="*/ 42 w 57"/>
                <a:gd name="T53" fmla="*/ 2 h 19"/>
                <a:gd name="T54" fmla="*/ 52 w 57"/>
                <a:gd name="T55" fmla="*/ 7 h 19"/>
                <a:gd name="T56" fmla="*/ 45 w 57"/>
                <a:gd name="T5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7" h="19">
                  <a:moveTo>
                    <a:pt x="56" y="2"/>
                  </a:moveTo>
                  <a:cubicBezTo>
                    <a:pt x="56" y="2"/>
                    <a:pt x="48" y="0"/>
                    <a:pt x="42" y="1"/>
                  </a:cubicBezTo>
                  <a:cubicBezTo>
                    <a:pt x="36" y="2"/>
                    <a:pt x="31" y="4"/>
                    <a:pt x="28" y="4"/>
                  </a:cubicBezTo>
                  <a:cubicBezTo>
                    <a:pt x="26" y="4"/>
                    <a:pt x="21" y="2"/>
                    <a:pt x="15" y="1"/>
                  </a:cubicBezTo>
                  <a:cubicBezTo>
                    <a:pt x="8" y="0"/>
                    <a:pt x="0" y="2"/>
                    <a:pt x="0" y="2"/>
                  </a:cubicBezTo>
                  <a:cubicBezTo>
                    <a:pt x="0" y="2"/>
                    <a:pt x="0" y="3"/>
                    <a:pt x="0" y="4"/>
                  </a:cubicBezTo>
                  <a:cubicBezTo>
                    <a:pt x="0" y="5"/>
                    <a:pt x="0" y="5"/>
                    <a:pt x="2" y="6"/>
                  </a:cubicBezTo>
                  <a:cubicBezTo>
                    <a:pt x="3" y="6"/>
                    <a:pt x="3" y="10"/>
                    <a:pt x="3" y="10"/>
                  </a:cubicBezTo>
                  <a:cubicBezTo>
                    <a:pt x="5" y="17"/>
                    <a:pt x="10" y="19"/>
                    <a:pt x="17" y="18"/>
                  </a:cubicBezTo>
                  <a:cubicBezTo>
                    <a:pt x="24" y="17"/>
                    <a:pt x="25" y="9"/>
                    <a:pt x="26" y="8"/>
                  </a:cubicBezTo>
                  <a:cubicBezTo>
                    <a:pt x="27" y="7"/>
                    <a:pt x="28" y="7"/>
                    <a:pt x="28" y="7"/>
                  </a:cubicBezTo>
                  <a:cubicBezTo>
                    <a:pt x="28" y="7"/>
                    <a:pt x="30" y="7"/>
                    <a:pt x="30" y="8"/>
                  </a:cubicBezTo>
                  <a:cubicBezTo>
                    <a:pt x="31" y="9"/>
                    <a:pt x="33" y="17"/>
                    <a:pt x="40" y="18"/>
                  </a:cubicBezTo>
                  <a:cubicBezTo>
                    <a:pt x="47" y="19"/>
                    <a:pt x="52" y="17"/>
                    <a:pt x="53" y="10"/>
                  </a:cubicBezTo>
                  <a:cubicBezTo>
                    <a:pt x="53" y="10"/>
                    <a:pt x="53" y="6"/>
                    <a:pt x="55" y="6"/>
                  </a:cubicBezTo>
                  <a:cubicBezTo>
                    <a:pt x="56" y="5"/>
                    <a:pt x="56" y="5"/>
                    <a:pt x="56" y="4"/>
                  </a:cubicBezTo>
                  <a:cubicBezTo>
                    <a:pt x="56" y="3"/>
                    <a:pt x="57" y="2"/>
                    <a:pt x="56" y="2"/>
                  </a:cubicBezTo>
                  <a:close/>
                  <a:moveTo>
                    <a:pt x="21" y="14"/>
                  </a:moveTo>
                  <a:cubicBezTo>
                    <a:pt x="19" y="16"/>
                    <a:pt x="16" y="17"/>
                    <a:pt x="11" y="16"/>
                  </a:cubicBezTo>
                  <a:cubicBezTo>
                    <a:pt x="6" y="16"/>
                    <a:pt x="5" y="12"/>
                    <a:pt x="5" y="7"/>
                  </a:cubicBezTo>
                  <a:cubicBezTo>
                    <a:pt x="5" y="1"/>
                    <a:pt x="15" y="2"/>
                    <a:pt x="15" y="2"/>
                  </a:cubicBezTo>
                  <a:cubicBezTo>
                    <a:pt x="19" y="3"/>
                    <a:pt x="19" y="3"/>
                    <a:pt x="22" y="4"/>
                  </a:cubicBezTo>
                  <a:cubicBezTo>
                    <a:pt x="25" y="5"/>
                    <a:pt x="23" y="11"/>
                    <a:pt x="21" y="14"/>
                  </a:cubicBezTo>
                  <a:close/>
                  <a:moveTo>
                    <a:pt x="45" y="16"/>
                  </a:moveTo>
                  <a:cubicBezTo>
                    <a:pt x="41" y="17"/>
                    <a:pt x="37" y="16"/>
                    <a:pt x="35" y="14"/>
                  </a:cubicBezTo>
                  <a:cubicBezTo>
                    <a:pt x="33" y="11"/>
                    <a:pt x="31" y="5"/>
                    <a:pt x="35" y="4"/>
                  </a:cubicBezTo>
                  <a:cubicBezTo>
                    <a:pt x="38" y="3"/>
                    <a:pt x="38" y="3"/>
                    <a:pt x="42" y="2"/>
                  </a:cubicBezTo>
                  <a:cubicBezTo>
                    <a:pt x="42" y="2"/>
                    <a:pt x="52" y="1"/>
                    <a:pt x="52" y="7"/>
                  </a:cubicBezTo>
                  <a:cubicBezTo>
                    <a:pt x="52" y="12"/>
                    <a:pt x="50" y="16"/>
                    <a:pt x="45" y="1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5" name="Oval 658"/>
            <p:cNvSpPr>
              <a:spLocks noChangeArrowheads="1"/>
            </p:cNvSpPr>
            <p:nvPr/>
          </p:nvSpPr>
          <p:spPr bwMode="auto">
            <a:xfrm>
              <a:off x="6102988" y="4027976"/>
              <a:ext cx="5056"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6" name="Oval 659"/>
            <p:cNvSpPr>
              <a:spLocks noChangeArrowheads="1"/>
            </p:cNvSpPr>
            <p:nvPr/>
          </p:nvSpPr>
          <p:spPr bwMode="auto">
            <a:xfrm>
              <a:off x="6260980" y="4027976"/>
              <a:ext cx="2528" cy="632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7" name="Freeform 682"/>
            <p:cNvSpPr>
              <a:spLocks/>
            </p:cNvSpPr>
            <p:nvPr/>
          </p:nvSpPr>
          <p:spPr bwMode="auto">
            <a:xfrm>
              <a:off x="6478376" y="379794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sp>
          <p:nvSpPr>
            <p:cNvPr id="808" name="Freeform 685"/>
            <p:cNvSpPr>
              <a:spLocks/>
            </p:cNvSpPr>
            <p:nvPr/>
          </p:nvSpPr>
          <p:spPr bwMode="auto">
            <a:xfrm>
              <a:off x="6478376" y="3792885"/>
              <a:ext cx="0" cy="2528"/>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close/>
                </a:path>
              </a:pathLst>
            </a:custGeom>
            <a:solidFill>
              <a:srgbClr val="FFD60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defTabSz="951304"/>
              <a:endParaRPr lang="en-US" sz="2448" dirty="0">
                <a:solidFill>
                  <a:srgbClr val="000000"/>
                </a:solidFill>
              </a:endParaRPr>
            </a:p>
          </p:txBody>
        </p:sp>
      </p:grpSp>
      <p:sp>
        <p:nvSpPr>
          <p:cNvPr id="838" name="Freeform 6"/>
          <p:cNvSpPr>
            <a:spLocks/>
          </p:cNvSpPr>
          <p:nvPr/>
        </p:nvSpPr>
        <p:spPr bwMode="auto">
          <a:xfrm flipH="1">
            <a:off x="5575703" y="2234631"/>
            <a:ext cx="2995311" cy="1960786"/>
          </a:xfrm>
          <a:custGeom>
            <a:avLst/>
            <a:gdLst>
              <a:gd name="T0" fmla="*/ 168 w 1054"/>
              <a:gd name="T1" fmla="*/ 303 h 690"/>
              <a:gd name="T2" fmla="*/ 168 w 1054"/>
              <a:gd name="T3" fmla="*/ 289 h 690"/>
              <a:gd name="T4" fmla="*/ 459 w 1054"/>
              <a:gd name="T5" fmla="*/ 0 h 690"/>
              <a:gd name="T6" fmla="*/ 701 w 1054"/>
              <a:gd name="T7" fmla="*/ 129 h 690"/>
              <a:gd name="T8" fmla="*/ 781 w 1054"/>
              <a:gd name="T9" fmla="*/ 108 h 690"/>
              <a:gd name="T10" fmla="*/ 875 w 1054"/>
              <a:gd name="T11" fmla="*/ 136 h 690"/>
              <a:gd name="T12" fmla="*/ 950 w 1054"/>
              <a:gd name="T13" fmla="*/ 272 h 690"/>
              <a:gd name="T14" fmla="*/ 1054 w 1054"/>
              <a:gd name="T15" fmla="*/ 462 h 690"/>
              <a:gd name="T16" fmla="*/ 851 w 1054"/>
              <a:gd name="T17" fmla="*/ 690 h 690"/>
              <a:gd name="T18" fmla="*/ 826 w 1054"/>
              <a:gd name="T19" fmla="*/ 690 h 690"/>
              <a:gd name="T20" fmla="*/ 802 w 1054"/>
              <a:gd name="T21" fmla="*/ 690 h 690"/>
              <a:gd name="T22" fmla="*/ 327 w 1054"/>
              <a:gd name="T23" fmla="*/ 690 h 690"/>
              <a:gd name="T24" fmla="*/ 318 w 1054"/>
              <a:gd name="T25" fmla="*/ 690 h 690"/>
              <a:gd name="T26" fmla="*/ 306 w 1054"/>
              <a:gd name="T27" fmla="*/ 690 h 690"/>
              <a:gd name="T28" fmla="*/ 271 w 1054"/>
              <a:gd name="T29" fmla="*/ 690 h 690"/>
              <a:gd name="T30" fmla="*/ 196 w 1054"/>
              <a:gd name="T31" fmla="*/ 690 h 690"/>
              <a:gd name="T32" fmla="*/ 0 w 1054"/>
              <a:gd name="T33" fmla="*/ 495 h 690"/>
              <a:gd name="T34" fmla="*/ 168 w 1054"/>
              <a:gd name="T35" fmla="*/ 303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54" h="690">
                <a:moveTo>
                  <a:pt x="168" y="303"/>
                </a:moveTo>
                <a:cubicBezTo>
                  <a:pt x="168" y="299"/>
                  <a:pt x="168" y="293"/>
                  <a:pt x="168" y="289"/>
                </a:cubicBezTo>
                <a:cubicBezTo>
                  <a:pt x="168" y="129"/>
                  <a:pt x="298" y="0"/>
                  <a:pt x="459" y="0"/>
                </a:cubicBezTo>
                <a:cubicBezTo>
                  <a:pt x="560" y="0"/>
                  <a:pt x="649" y="52"/>
                  <a:pt x="701" y="129"/>
                </a:cubicBezTo>
                <a:cubicBezTo>
                  <a:pt x="725" y="116"/>
                  <a:pt x="752" y="108"/>
                  <a:pt x="781" y="108"/>
                </a:cubicBezTo>
                <a:cubicBezTo>
                  <a:pt x="816" y="108"/>
                  <a:pt x="848" y="118"/>
                  <a:pt x="875" y="136"/>
                </a:cubicBezTo>
                <a:cubicBezTo>
                  <a:pt x="919" y="165"/>
                  <a:pt x="948" y="215"/>
                  <a:pt x="950" y="272"/>
                </a:cubicBezTo>
                <a:cubicBezTo>
                  <a:pt x="1012" y="312"/>
                  <a:pt x="1054" y="383"/>
                  <a:pt x="1054" y="462"/>
                </a:cubicBezTo>
                <a:cubicBezTo>
                  <a:pt x="1054" y="580"/>
                  <a:pt x="965" y="676"/>
                  <a:pt x="851" y="690"/>
                </a:cubicBezTo>
                <a:cubicBezTo>
                  <a:pt x="843" y="690"/>
                  <a:pt x="833" y="690"/>
                  <a:pt x="826" y="690"/>
                </a:cubicBezTo>
                <a:cubicBezTo>
                  <a:pt x="818" y="690"/>
                  <a:pt x="810" y="690"/>
                  <a:pt x="802" y="690"/>
                </a:cubicBezTo>
                <a:cubicBezTo>
                  <a:pt x="696" y="690"/>
                  <a:pt x="446" y="690"/>
                  <a:pt x="327" y="690"/>
                </a:cubicBezTo>
                <a:cubicBezTo>
                  <a:pt x="324" y="690"/>
                  <a:pt x="321" y="690"/>
                  <a:pt x="318" y="690"/>
                </a:cubicBezTo>
                <a:cubicBezTo>
                  <a:pt x="306" y="690"/>
                  <a:pt x="306" y="690"/>
                  <a:pt x="306" y="690"/>
                </a:cubicBezTo>
                <a:cubicBezTo>
                  <a:pt x="300" y="690"/>
                  <a:pt x="283" y="690"/>
                  <a:pt x="271" y="690"/>
                </a:cubicBezTo>
                <a:cubicBezTo>
                  <a:pt x="196" y="690"/>
                  <a:pt x="196" y="690"/>
                  <a:pt x="196" y="690"/>
                </a:cubicBezTo>
                <a:cubicBezTo>
                  <a:pt x="87" y="688"/>
                  <a:pt x="0" y="601"/>
                  <a:pt x="0" y="495"/>
                </a:cubicBezTo>
                <a:cubicBezTo>
                  <a:pt x="0" y="397"/>
                  <a:pt x="73" y="316"/>
                  <a:pt x="168" y="303"/>
                </a:cubicBezTo>
                <a:close/>
              </a:path>
            </a:pathLst>
          </a:custGeom>
          <a:solidFill>
            <a:schemeClr val="bg2">
              <a:lumMod val="20000"/>
              <a:lumOff val="80000"/>
            </a:schemeClr>
          </a:solidFill>
          <a:ln>
            <a:noFill/>
          </a:ln>
          <a:extLst/>
        </p:spPr>
        <p:txBody>
          <a:bodyPr vert="horz" wrap="square" lIns="93260" tIns="46630" rIns="93260" bIns="46630" numCol="1" anchor="t" anchorCtr="0" compatLnSpc="1">
            <a:prstTxWarp prst="textNoShape">
              <a:avLst/>
            </a:prstTxWarp>
          </a:bodyPr>
          <a:lstStyle/>
          <a:p>
            <a:endParaRPr lang="en-US" sz="2448" dirty="0">
              <a:solidFill>
                <a:srgbClr val="000000"/>
              </a:solidFill>
            </a:endParaRPr>
          </a:p>
        </p:txBody>
      </p:sp>
      <p:sp>
        <p:nvSpPr>
          <p:cNvPr id="840" name="TextBox 839"/>
          <p:cNvSpPr txBox="1"/>
          <p:nvPr/>
        </p:nvSpPr>
        <p:spPr>
          <a:xfrm>
            <a:off x="6205787" y="3531791"/>
            <a:ext cx="1645710" cy="531812"/>
          </a:xfrm>
          <a:prstGeom prst="rect">
            <a:avLst/>
          </a:prstGeom>
          <a:noFill/>
        </p:spPr>
        <p:txBody>
          <a:bodyPr wrap="square" rtlCol="0">
            <a:spAutoFit/>
          </a:bodyPr>
          <a:lstStyle/>
          <a:p>
            <a:pPr defTabSz="951304">
              <a:defRPr/>
            </a:pPr>
            <a:r>
              <a:rPr lang="en-US" sz="1400" kern="0" dirty="0">
                <a:solidFill>
                  <a:schemeClr val="bg1"/>
                </a:solidFill>
                <a:latin typeface="Segoe UI Light"/>
              </a:rPr>
              <a:t>SQL Database</a:t>
            </a:r>
          </a:p>
          <a:p>
            <a:pPr defTabSz="951304">
              <a:defRPr/>
            </a:pPr>
            <a:r>
              <a:rPr lang="en-US" sz="1400" kern="0" dirty="0">
                <a:solidFill>
                  <a:schemeClr val="bg1"/>
                </a:solidFill>
                <a:latin typeface="Segoe UI Light"/>
              </a:rPr>
              <a:t>SQL Server 2016</a:t>
            </a:r>
          </a:p>
        </p:txBody>
      </p:sp>
      <p:sp>
        <p:nvSpPr>
          <p:cNvPr id="17" name="Isosceles Triangle 16"/>
          <p:cNvSpPr/>
          <p:nvPr/>
        </p:nvSpPr>
        <p:spPr bwMode="auto">
          <a:xfrm rot="13462281">
            <a:off x="6913771" y="2159435"/>
            <a:ext cx="1661858" cy="1585260"/>
          </a:xfrm>
          <a:prstGeom prst="triangle">
            <a:avLst>
              <a:gd name="adj" fmla="val 80288"/>
            </a:avLst>
          </a:prstGeom>
          <a:gradFill>
            <a:gsLst>
              <a:gs pos="100000">
                <a:schemeClr val="accent1">
                  <a:lumMod val="5000"/>
                  <a:lumOff val="95000"/>
                </a:schemeClr>
              </a:gs>
              <a:gs pos="7000">
                <a:schemeClr val="bg2"/>
              </a:gs>
            </a:gsLst>
            <a:lin ang="54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a:lnSpc>
                <a:spcPct val="90000"/>
              </a:lnSpc>
            </a:pPr>
            <a:endParaRPr lang="en-US" sz="2448" dirty="0">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8" name="Table 7"/>
          <p:cNvGraphicFramePr>
            <a:graphicFrameLocks noGrp="1"/>
          </p:cNvGraphicFramePr>
          <p:nvPr>
            <p:extLst/>
          </p:nvPr>
        </p:nvGraphicFramePr>
        <p:xfrm>
          <a:off x="7614819" y="1820723"/>
          <a:ext cx="1851988" cy="1132583"/>
        </p:xfrm>
        <a:graphic>
          <a:graphicData uri="http://schemas.openxmlformats.org/drawingml/2006/table">
            <a:tbl>
              <a:tblPr firstRow="1" bandRow="1">
                <a:tableStyleId>{5C22544A-7EE6-4342-B048-85BDC9FD1C3A}</a:tableStyleId>
              </a:tblPr>
              <a:tblGrid>
                <a:gridCol w="1851988">
                  <a:extLst>
                    <a:ext uri="{9D8B030D-6E8A-4147-A177-3AD203B41FA5}">
                      <a16:colId xmlns="" xmlns:a16="http://schemas.microsoft.com/office/drawing/2014/main" val="20000"/>
                    </a:ext>
                  </a:extLst>
                </a:gridCol>
              </a:tblGrid>
              <a:tr h="306080">
                <a:tc>
                  <a:txBody>
                    <a:bodyPr/>
                    <a:lstStyle/>
                    <a:p>
                      <a:r>
                        <a:rPr lang="en-US" sz="1100" dirty="0" smtClean="0"/>
                        <a:t>Table.CreditCardNo</a:t>
                      </a:r>
                      <a:endParaRPr lang="en-US" sz="1100" dirty="0"/>
                    </a:p>
                  </a:txBody>
                  <a:tcPr marL="121635" marR="121635" marT="0" marB="27393"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 xmlns:a16="http://schemas.microsoft.com/office/drawing/2014/main" val="10000"/>
                  </a:ext>
                </a:extLst>
              </a:tr>
              <a:tr h="275501">
                <a:tc>
                  <a:txBody>
                    <a:bodyPr/>
                    <a:lstStyle/>
                    <a:p>
                      <a:r>
                        <a:rPr lang="en-US" sz="1100" dirty="0" smtClean="0"/>
                        <a:t>4465-6571-7868-5796</a:t>
                      </a:r>
                      <a:endParaRPr lang="en-US" sz="1100" dirty="0">
                        <a:solidFill>
                          <a:schemeClr val="bg2">
                            <a:lumMod val="50000"/>
                          </a:schemeClr>
                        </a:solidFill>
                        <a:latin typeface="+mj-lt"/>
                      </a:endParaRPr>
                    </a:p>
                  </a:txBody>
                  <a:tcPr marL="121635" marR="121635" marT="0" marB="27393" anchor="ctr">
                    <a:lnT w="12700" cap="flat" cmpd="sng" algn="ctr">
                      <a:solidFill>
                        <a:schemeClr val="tx1"/>
                      </a:solidFill>
                      <a:prstDash val="solid"/>
                      <a:round/>
                      <a:headEnd type="none" w="med" len="med"/>
                      <a:tailEnd type="none" w="med" len="med"/>
                    </a:lnT>
                    <a:solidFill>
                      <a:schemeClr val="bg1">
                        <a:lumMod val="20000"/>
                        <a:lumOff val="80000"/>
                      </a:schemeClr>
                    </a:solidFill>
                  </a:tcPr>
                </a:tc>
                <a:extLst>
                  <a:ext uri="{0D108BD9-81ED-4DB2-BD59-A6C34878D82A}">
                    <a16:rowId xmlns="" xmlns:a16="http://schemas.microsoft.com/office/drawing/2014/main" val="10001"/>
                  </a:ext>
                </a:extLst>
              </a:tr>
              <a:tr h="275501">
                <a:tc>
                  <a:txBody>
                    <a:bodyPr/>
                    <a:lstStyle/>
                    <a:p>
                      <a:r>
                        <a:rPr lang="en-US" sz="1100" dirty="0" smtClean="0"/>
                        <a:t>4468-7746-3848-1978</a:t>
                      </a:r>
                      <a:endParaRPr lang="en-US" sz="1100" dirty="0">
                        <a:solidFill>
                          <a:schemeClr val="bg2">
                            <a:lumMod val="50000"/>
                          </a:schemeClr>
                        </a:solidFill>
                        <a:latin typeface="+mj-lt"/>
                      </a:endParaRPr>
                    </a:p>
                  </a:txBody>
                  <a:tcPr marL="121635" marR="121635" marT="0" marB="27393" anchor="ctr">
                    <a:solidFill>
                      <a:schemeClr val="tx1">
                        <a:lumMod val="95000"/>
                      </a:schemeClr>
                    </a:solidFill>
                  </a:tcPr>
                </a:tc>
                <a:extLst>
                  <a:ext uri="{0D108BD9-81ED-4DB2-BD59-A6C34878D82A}">
                    <a16:rowId xmlns="" xmlns:a16="http://schemas.microsoft.com/office/drawing/2014/main" val="10002"/>
                  </a:ext>
                </a:extLst>
              </a:tr>
              <a:tr h="275501">
                <a:tc>
                  <a:txBody>
                    <a:bodyPr/>
                    <a:lstStyle/>
                    <a:p>
                      <a:r>
                        <a:rPr lang="en-US" sz="1100" dirty="0" smtClean="0"/>
                        <a:t>4484-5434-6858-6550</a:t>
                      </a:r>
                      <a:endParaRPr lang="en-US" sz="1100" dirty="0">
                        <a:solidFill>
                          <a:schemeClr val="bg2">
                            <a:lumMod val="50000"/>
                          </a:schemeClr>
                        </a:solidFill>
                        <a:latin typeface="+mj-lt"/>
                      </a:endParaRPr>
                    </a:p>
                  </a:txBody>
                  <a:tcPr marL="121635" marR="121635" marT="0" marB="27393" anchor="ctr">
                    <a:solidFill>
                      <a:schemeClr val="bg1">
                        <a:lumMod val="20000"/>
                        <a:lumOff val="80000"/>
                      </a:schemeClr>
                    </a:solidFill>
                  </a:tcPr>
                </a:tc>
                <a:extLst>
                  <a:ext uri="{0D108BD9-81ED-4DB2-BD59-A6C34878D82A}">
                    <a16:rowId xmlns="" xmlns:a16="http://schemas.microsoft.com/office/drawing/2014/main" val="10003"/>
                  </a:ext>
                </a:extLst>
              </a:tr>
            </a:tbl>
          </a:graphicData>
        </a:graphic>
      </p:graphicFrame>
      <p:cxnSp>
        <p:nvCxnSpPr>
          <p:cNvPr id="844" name="Straight Connector 843"/>
          <p:cNvCxnSpPr/>
          <p:nvPr/>
        </p:nvCxnSpPr>
        <p:spPr>
          <a:xfrm flipH="1" flipV="1">
            <a:off x="7031884" y="3425123"/>
            <a:ext cx="2330216" cy="861182"/>
          </a:xfrm>
          <a:prstGeom prst="line">
            <a:avLst/>
          </a:prstGeom>
          <a:ln w="28575">
            <a:solidFill>
              <a:schemeClr val="bg2"/>
            </a:solidFill>
            <a:prstDash val="sysDash"/>
            <a:headEnd type="none"/>
            <a:tailEnd type="none"/>
          </a:ln>
        </p:spPr>
        <p:style>
          <a:lnRef idx="1">
            <a:schemeClr val="accent1"/>
          </a:lnRef>
          <a:fillRef idx="0">
            <a:schemeClr val="accent1"/>
          </a:fillRef>
          <a:effectRef idx="0">
            <a:schemeClr val="accent1"/>
          </a:effectRef>
          <a:fontRef idx="minor">
            <a:schemeClr val="tx1"/>
          </a:fontRef>
        </p:style>
      </p:cxnSp>
      <p:sp>
        <p:nvSpPr>
          <p:cNvPr id="845" name="TextBox 844"/>
          <p:cNvSpPr txBox="1"/>
          <p:nvPr/>
        </p:nvSpPr>
        <p:spPr>
          <a:xfrm>
            <a:off x="9053569" y="3521205"/>
            <a:ext cx="2262631" cy="542399"/>
          </a:xfrm>
          <a:prstGeom prst="rect">
            <a:avLst/>
          </a:prstGeom>
          <a:noFill/>
          <a:ln>
            <a:noFill/>
          </a:ln>
        </p:spPr>
        <p:txBody>
          <a:bodyPr wrap="square" rtlCol="0">
            <a:spAutoFit/>
          </a:bodyPr>
          <a:lstStyle/>
          <a:p>
            <a:pPr defTabSz="951304">
              <a:defRPr/>
            </a:pPr>
            <a:r>
              <a:rPr lang="en-US" sz="1400" i="1" kern="0" dirty="0">
                <a:solidFill>
                  <a:schemeClr val="bg2"/>
                </a:solidFill>
                <a:latin typeface="Segoe UI Light"/>
              </a:rPr>
              <a:t>Real-time data masking; partial masking</a:t>
            </a:r>
          </a:p>
        </p:txBody>
      </p:sp>
      <p:sp>
        <p:nvSpPr>
          <p:cNvPr id="249" name="Title 1"/>
          <p:cNvSpPr txBox="1">
            <a:spLocks/>
          </p:cNvSpPr>
          <p:nvPr/>
        </p:nvSpPr>
        <p:spPr>
          <a:xfrm>
            <a:off x="328027" y="-2455602"/>
            <a:ext cx="11653521" cy="1075884"/>
          </a:xfrm>
          <a:prstGeom prst="rect">
            <a:avLst/>
          </a:prstGeom>
        </p:spPr>
        <p:txBody>
          <a:bodyPr anchor="ctr" anchorCtr="0"/>
          <a:lstStyle>
            <a:lvl1pPr algn="l" defTabSz="931863" rtl="0" fontAlgn="base">
              <a:lnSpc>
                <a:spcPct val="90000"/>
              </a:lnSpc>
              <a:spcBef>
                <a:spcPct val="0"/>
              </a:spcBef>
              <a:spcAft>
                <a:spcPct val="0"/>
              </a:spcAft>
              <a:defRPr lang="en-US" sz="40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lang="en-US" sz="4900" dirty="0"/>
              <a:t>Dynamic Data Masking</a:t>
            </a:r>
          </a:p>
        </p:txBody>
      </p:sp>
      <p:sp>
        <p:nvSpPr>
          <p:cNvPr id="243" name="Title 3"/>
          <p:cNvSpPr>
            <a:spLocks noGrp="1"/>
          </p:cNvSpPr>
          <p:nvPr>
            <p:ph type="title"/>
          </p:nvPr>
        </p:nvSpPr>
        <p:spPr>
          <a:xfrm>
            <a:off x="275082" y="296905"/>
            <a:ext cx="11888047" cy="917575"/>
          </a:xfrm>
        </p:spPr>
        <p:txBody>
          <a:bodyPr/>
          <a:lstStyle/>
          <a:p>
            <a:r>
              <a:rPr lang="en-US" sz="4800" dirty="0">
                <a:solidFill>
                  <a:schemeClr val="bg1"/>
                </a:solidFill>
              </a:rPr>
              <a:t>Dynamic Data Masking</a:t>
            </a:r>
            <a:br>
              <a:rPr lang="en-US" sz="4800" dirty="0">
                <a:solidFill>
                  <a:schemeClr val="bg1"/>
                </a:solidFill>
              </a:rPr>
            </a:br>
            <a:r>
              <a:rPr lang="en-US" sz="3600" dirty="0">
                <a:solidFill>
                  <a:schemeClr val="bg2"/>
                </a:solidFill>
              </a:rPr>
              <a:t>Prevent abuse of sensitive data by hiding it from users</a:t>
            </a:r>
          </a:p>
        </p:txBody>
      </p:sp>
      <p:sp>
        <p:nvSpPr>
          <p:cNvPr id="244" name="Text Placeholder 8"/>
          <p:cNvSpPr txBox="1">
            <a:spLocks/>
          </p:cNvSpPr>
          <p:nvPr/>
        </p:nvSpPr>
        <p:spPr>
          <a:xfrm>
            <a:off x="275082" y="1648078"/>
            <a:ext cx="4186633" cy="4716676"/>
          </a:xfrm>
          <a:prstGeom prst="rect">
            <a:avLst/>
          </a:prstGeom>
        </p:spPr>
        <p:txBody>
          <a:bodyPr vert="horz" wrap="square" lIns="146304" tIns="182880" rIns="146304" bIns="18288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000" dirty="0">
                <a:solidFill>
                  <a:schemeClr val="bg1"/>
                </a:solidFill>
                <a:latin typeface="+mn-lt"/>
              </a:rPr>
              <a:t>Configuration made easy in new Azure portal</a:t>
            </a:r>
          </a:p>
          <a:p>
            <a:pPr marL="0" indent="0">
              <a:lnSpc>
                <a:spcPct val="100000"/>
              </a:lnSpc>
              <a:spcBef>
                <a:spcPts val="2500"/>
              </a:spcBef>
              <a:buNone/>
            </a:pPr>
            <a:r>
              <a:rPr lang="en-US" sz="2000" dirty="0">
                <a:solidFill>
                  <a:schemeClr val="bg1"/>
                </a:solidFill>
                <a:latin typeface="+mn-lt"/>
              </a:rPr>
              <a:t>Policy-driven at table and column level for defined set of users</a:t>
            </a:r>
          </a:p>
          <a:p>
            <a:pPr marL="0" indent="0">
              <a:lnSpc>
                <a:spcPct val="100000"/>
              </a:lnSpc>
              <a:spcBef>
                <a:spcPts val="2500"/>
              </a:spcBef>
              <a:buNone/>
            </a:pPr>
            <a:r>
              <a:rPr lang="en-US" sz="2000" dirty="0">
                <a:solidFill>
                  <a:schemeClr val="bg1"/>
                </a:solidFill>
                <a:latin typeface="+mn-lt"/>
              </a:rPr>
              <a:t>Dynamic Data Masking applied in real time to query results based on policy</a:t>
            </a:r>
          </a:p>
          <a:p>
            <a:pPr marL="0" indent="0">
              <a:lnSpc>
                <a:spcPct val="100000"/>
              </a:lnSpc>
              <a:spcBef>
                <a:spcPts val="2500"/>
              </a:spcBef>
              <a:buNone/>
            </a:pPr>
            <a:r>
              <a:rPr lang="en-US" sz="2000" dirty="0">
                <a:solidFill>
                  <a:schemeClr val="bg1"/>
                </a:solidFill>
                <a:latin typeface="+mn-lt"/>
              </a:rPr>
              <a:t>Multiple masking functions available (full, partial) for various sensitive data categories (like credit card numbers, SSN)</a:t>
            </a:r>
          </a:p>
        </p:txBody>
      </p:sp>
      <p:grpSp>
        <p:nvGrpSpPr>
          <p:cNvPr id="253" name="Group 252"/>
          <p:cNvGrpSpPr/>
          <p:nvPr/>
        </p:nvGrpSpPr>
        <p:grpSpPr>
          <a:xfrm>
            <a:off x="6571789" y="2846636"/>
            <a:ext cx="495797" cy="657730"/>
            <a:chOff x="11419447" y="1559086"/>
            <a:chExt cx="1373108" cy="1821582"/>
          </a:xfrm>
        </p:grpSpPr>
        <p:sp>
          <p:nvSpPr>
            <p:cNvPr id="254" name="Freeform 100"/>
            <p:cNvSpPr>
              <a:spLocks/>
            </p:cNvSpPr>
            <p:nvPr/>
          </p:nvSpPr>
          <p:spPr bwMode="auto">
            <a:xfrm>
              <a:off x="11419447" y="1559086"/>
              <a:ext cx="1373108" cy="1821582"/>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0" rIns="0" bIns="45720" numCol="1" anchor="t" anchorCtr="0" compatLnSpc="1">
              <a:prstTxWarp prst="textNoShape">
                <a:avLst/>
              </a:prstTxWarp>
            </a:bodyPr>
            <a:lstStyle/>
            <a:p>
              <a:pPr algn="ctr" defTabSz="951304">
                <a:spcBef>
                  <a:spcPts val="612"/>
                </a:spcBef>
                <a:defRPr/>
              </a:pPr>
              <a:endParaRPr lang="en-US" sz="1600" kern="0" dirty="0">
                <a:latin typeface="Segoe UI Semibold" panose="020B0702040204020203" pitchFamily="34" charset="0"/>
                <a:cs typeface="Segoe UI Semibold" panose="020B0702040204020203" pitchFamily="34" charset="0"/>
              </a:endParaRPr>
            </a:p>
          </p:txBody>
        </p:sp>
        <p:sp>
          <p:nvSpPr>
            <p:cNvPr id="255" name="Oval 101"/>
            <p:cNvSpPr>
              <a:spLocks noChangeArrowheads="1"/>
            </p:cNvSpPr>
            <p:nvPr/>
          </p:nvSpPr>
          <p:spPr bwMode="auto">
            <a:xfrm>
              <a:off x="11618770" y="1653210"/>
              <a:ext cx="968927" cy="29344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endParaRPr lang="en-US" sz="1100" dirty="0">
                <a:solidFill>
                  <a:schemeClr val="bg1"/>
                </a:solidFill>
              </a:endParaRPr>
            </a:p>
          </p:txBody>
        </p:sp>
      </p:grpSp>
      <p:grpSp>
        <p:nvGrpSpPr>
          <p:cNvPr id="256" name="Group 255"/>
          <p:cNvGrpSpPr/>
          <p:nvPr/>
        </p:nvGrpSpPr>
        <p:grpSpPr>
          <a:xfrm>
            <a:off x="8500779" y="4219840"/>
            <a:ext cx="2195026" cy="1179936"/>
            <a:chOff x="9348329" y="4001983"/>
            <a:chExt cx="1540724" cy="828216"/>
          </a:xfrm>
        </p:grpSpPr>
        <p:grpSp>
          <p:nvGrpSpPr>
            <p:cNvPr id="257" name="Group 256"/>
            <p:cNvGrpSpPr/>
            <p:nvPr/>
          </p:nvGrpSpPr>
          <p:grpSpPr>
            <a:xfrm>
              <a:off x="9348329" y="4001983"/>
              <a:ext cx="1540724" cy="828216"/>
              <a:chOff x="9790145" y="3919039"/>
              <a:chExt cx="1263005" cy="678928"/>
            </a:xfrm>
          </p:grpSpPr>
          <p:sp>
            <p:nvSpPr>
              <p:cNvPr id="259" name="Freeform 6"/>
              <p:cNvSpPr>
                <a:spLocks/>
              </p:cNvSpPr>
              <p:nvPr/>
            </p:nvSpPr>
            <p:spPr bwMode="auto">
              <a:xfrm>
                <a:off x="9790145" y="4546798"/>
                <a:ext cx="1263005" cy="51169"/>
              </a:xfrm>
              <a:custGeom>
                <a:avLst/>
                <a:gdLst>
                  <a:gd name="T0" fmla="*/ 0 w 1282"/>
                  <a:gd name="T1" fmla="*/ 0 h 52"/>
                  <a:gd name="T2" fmla="*/ 0 w 1282"/>
                  <a:gd name="T3" fmla="*/ 25 h 52"/>
                  <a:gd name="T4" fmla="*/ 0 w 1282"/>
                  <a:gd name="T5" fmla="*/ 26 h 52"/>
                  <a:gd name="T6" fmla="*/ 0 w 1282"/>
                  <a:gd name="T7" fmla="*/ 27 h 52"/>
                  <a:gd name="T8" fmla="*/ 0 w 1282"/>
                  <a:gd name="T9" fmla="*/ 29 h 52"/>
                  <a:gd name="T10" fmla="*/ 1 w 1282"/>
                  <a:gd name="T11" fmla="*/ 30 h 52"/>
                  <a:gd name="T12" fmla="*/ 26 w 1282"/>
                  <a:gd name="T13" fmla="*/ 52 h 52"/>
                  <a:gd name="T14" fmla="*/ 1256 w 1282"/>
                  <a:gd name="T15" fmla="*/ 52 h 52"/>
                  <a:gd name="T16" fmla="*/ 1281 w 1282"/>
                  <a:gd name="T17" fmla="*/ 33 h 52"/>
                  <a:gd name="T18" fmla="*/ 1282 w 1282"/>
                  <a:gd name="T19" fmla="*/ 32 h 52"/>
                  <a:gd name="T20" fmla="*/ 1282 w 1282"/>
                  <a:gd name="T21" fmla="*/ 0 h 52"/>
                  <a:gd name="T22" fmla="*/ 0 w 1282"/>
                  <a:gd name="T23" fmla="*/ 0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2" h="52">
                    <a:moveTo>
                      <a:pt x="0" y="0"/>
                    </a:moveTo>
                    <a:cubicBezTo>
                      <a:pt x="0" y="25"/>
                      <a:pt x="0" y="25"/>
                      <a:pt x="0" y="25"/>
                    </a:cubicBezTo>
                    <a:cubicBezTo>
                      <a:pt x="0" y="25"/>
                      <a:pt x="0" y="26"/>
                      <a:pt x="0" y="26"/>
                    </a:cubicBezTo>
                    <a:cubicBezTo>
                      <a:pt x="0" y="26"/>
                      <a:pt x="0" y="26"/>
                      <a:pt x="0" y="27"/>
                    </a:cubicBezTo>
                    <a:cubicBezTo>
                      <a:pt x="0" y="29"/>
                      <a:pt x="0" y="29"/>
                      <a:pt x="0" y="29"/>
                    </a:cubicBezTo>
                    <a:cubicBezTo>
                      <a:pt x="1" y="30"/>
                      <a:pt x="1" y="30"/>
                      <a:pt x="1" y="30"/>
                    </a:cubicBezTo>
                    <a:cubicBezTo>
                      <a:pt x="2" y="42"/>
                      <a:pt x="13" y="52"/>
                      <a:pt x="26" y="52"/>
                    </a:cubicBezTo>
                    <a:cubicBezTo>
                      <a:pt x="1256" y="52"/>
                      <a:pt x="1256" y="52"/>
                      <a:pt x="1256" y="52"/>
                    </a:cubicBezTo>
                    <a:cubicBezTo>
                      <a:pt x="1268" y="52"/>
                      <a:pt x="1277" y="44"/>
                      <a:pt x="1281" y="33"/>
                    </a:cubicBezTo>
                    <a:cubicBezTo>
                      <a:pt x="1281" y="33"/>
                      <a:pt x="1282" y="32"/>
                      <a:pt x="1282" y="32"/>
                    </a:cubicBezTo>
                    <a:cubicBezTo>
                      <a:pt x="1282" y="0"/>
                      <a:pt x="1282" y="0"/>
                      <a:pt x="1282" y="0"/>
                    </a:cubicBezTo>
                    <a:lnTo>
                      <a:pt x="0" y="0"/>
                    </a:ln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260" name="Rectangle 7"/>
              <p:cNvSpPr>
                <a:spLocks noChangeArrowheads="1"/>
              </p:cNvSpPr>
              <p:nvPr/>
            </p:nvSpPr>
            <p:spPr bwMode="auto">
              <a:xfrm>
                <a:off x="9790145" y="4524749"/>
                <a:ext cx="1263005" cy="22049"/>
              </a:xfrm>
              <a:prstGeom prst="rect">
                <a:avLst/>
              </a:prstGeom>
              <a:solidFill>
                <a:schemeClr val="bg2">
                  <a:lumMod val="75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sp>
            <p:nvSpPr>
              <p:cNvPr id="261" name="Rectangle 260"/>
              <p:cNvSpPr/>
              <p:nvPr/>
            </p:nvSpPr>
            <p:spPr>
              <a:xfrm>
                <a:off x="9991361" y="3949032"/>
                <a:ext cx="866045" cy="541184"/>
              </a:xfrm>
              <a:prstGeom prst="rect">
                <a:avLst/>
              </a:prstGeom>
              <a:solidFill>
                <a:srgbClr val="FFFFFF"/>
              </a:solidFill>
              <a:ln w="25400" cap="flat" cmpd="sng" algn="ctr">
                <a:noFill/>
                <a:prstDash val="solid"/>
              </a:ln>
              <a:effectLst/>
            </p:spPr>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algn="ctr" defTabSz="951248">
                  <a:defRPr/>
                </a:pPr>
                <a:endParaRPr lang="en-US" sz="1632" kern="0" dirty="0">
                  <a:solidFill>
                    <a:srgbClr val="68217A"/>
                  </a:solidFill>
                </a:endParaRPr>
              </a:p>
            </p:txBody>
          </p:sp>
          <p:sp>
            <p:nvSpPr>
              <p:cNvPr id="262" name="Freeform 5"/>
              <p:cNvSpPr>
                <a:spLocks noEditPoints="1"/>
              </p:cNvSpPr>
              <p:nvPr/>
            </p:nvSpPr>
            <p:spPr bwMode="auto">
              <a:xfrm>
                <a:off x="9951557" y="3919039"/>
                <a:ext cx="943093" cy="605710"/>
              </a:xfrm>
              <a:custGeom>
                <a:avLst/>
                <a:gdLst>
                  <a:gd name="T0" fmla="*/ 32 w 957"/>
                  <a:gd name="T1" fmla="*/ 614 h 614"/>
                  <a:gd name="T2" fmla="*/ 926 w 957"/>
                  <a:gd name="T3" fmla="*/ 614 h 614"/>
                  <a:gd name="T4" fmla="*/ 957 w 957"/>
                  <a:gd name="T5" fmla="*/ 582 h 614"/>
                  <a:gd name="T6" fmla="*/ 957 w 957"/>
                  <a:gd name="T7" fmla="*/ 33 h 614"/>
                  <a:gd name="T8" fmla="*/ 926 w 957"/>
                  <a:gd name="T9" fmla="*/ 0 h 614"/>
                  <a:gd name="T10" fmla="*/ 32 w 957"/>
                  <a:gd name="T11" fmla="*/ 0 h 614"/>
                  <a:gd name="T12" fmla="*/ 0 w 957"/>
                  <a:gd name="T13" fmla="*/ 33 h 614"/>
                  <a:gd name="T14" fmla="*/ 0 w 957"/>
                  <a:gd name="T15" fmla="*/ 582 h 614"/>
                  <a:gd name="T16" fmla="*/ 32 w 957"/>
                  <a:gd name="T17" fmla="*/ 614 h 614"/>
                  <a:gd name="T18" fmla="*/ 41 w 957"/>
                  <a:gd name="T19" fmla="*/ 36 h 614"/>
                  <a:gd name="T20" fmla="*/ 916 w 957"/>
                  <a:gd name="T21" fmla="*/ 36 h 614"/>
                  <a:gd name="T22" fmla="*/ 916 w 957"/>
                  <a:gd name="T23" fmla="*/ 575 h 614"/>
                  <a:gd name="T24" fmla="*/ 41 w 957"/>
                  <a:gd name="T25" fmla="*/ 575 h 614"/>
                  <a:gd name="T26" fmla="*/ 41 w 957"/>
                  <a:gd name="T27" fmla="*/ 36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7" h="614">
                    <a:moveTo>
                      <a:pt x="32" y="614"/>
                    </a:moveTo>
                    <a:cubicBezTo>
                      <a:pt x="926" y="614"/>
                      <a:pt x="926" y="614"/>
                      <a:pt x="926" y="614"/>
                    </a:cubicBezTo>
                    <a:cubicBezTo>
                      <a:pt x="945" y="614"/>
                      <a:pt x="957" y="601"/>
                      <a:pt x="957" y="582"/>
                    </a:cubicBezTo>
                    <a:cubicBezTo>
                      <a:pt x="957" y="33"/>
                      <a:pt x="957" y="33"/>
                      <a:pt x="957" y="33"/>
                    </a:cubicBezTo>
                    <a:cubicBezTo>
                      <a:pt x="957" y="13"/>
                      <a:pt x="945" y="0"/>
                      <a:pt x="926" y="0"/>
                    </a:cubicBezTo>
                    <a:cubicBezTo>
                      <a:pt x="32" y="0"/>
                      <a:pt x="32" y="0"/>
                      <a:pt x="32" y="0"/>
                    </a:cubicBezTo>
                    <a:cubicBezTo>
                      <a:pt x="16" y="0"/>
                      <a:pt x="0" y="13"/>
                      <a:pt x="0" y="33"/>
                    </a:cubicBezTo>
                    <a:cubicBezTo>
                      <a:pt x="0" y="582"/>
                      <a:pt x="0" y="582"/>
                      <a:pt x="0" y="582"/>
                    </a:cubicBezTo>
                    <a:cubicBezTo>
                      <a:pt x="0" y="601"/>
                      <a:pt x="16" y="614"/>
                      <a:pt x="32" y="614"/>
                    </a:cubicBezTo>
                    <a:close/>
                    <a:moveTo>
                      <a:pt x="41" y="36"/>
                    </a:moveTo>
                    <a:cubicBezTo>
                      <a:pt x="916" y="36"/>
                      <a:pt x="916" y="36"/>
                      <a:pt x="916" y="36"/>
                    </a:cubicBezTo>
                    <a:cubicBezTo>
                      <a:pt x="916" y="575"/>
                      <a:pt x="916" y="575"/>
                      <a:pt x="916" y="575"/>
                    </a:cubicBezTo>
                    <a:cubicBezTo>
                      <a:pt x="41" y="575"/>
                      <a:pt x="41" y="575"/>
                      <a:pt x="41" y="575"/>
                    </a:cubicBezTo>
                    <a:cubicBezTo>
                      <a:pt x="41" y="36"/>
                      <a:pt x="41" y="36"/>
                      <a:pt x="41" y="36"/>
                    </a:cubicBezTo>
                    <a:close/>
                  </a:path>
                </a:pathLst>
              </a:custGeom>
              <a:solidFill>
                <a:schemeClr val="bg2">
                  <a:lumMod val="50000"/>
                </a:schemeClr>
              </a:solidFill>
              <a:ln>
                <a:noFill/>
              </a:ln>
            </p:spPr>
            <p:txBody>
              <a:bodyPr vert="horz" wrap="square" lIns="93260" tIns="46630" rIns="93260" bIns="46630" numCol="1" anchor="t" anchorCtr="0" compatLnSpc="1">
                <a:prstTxWarp prst="textNoShape">
                  <a:avLst/>
                </a:prstTxWarp>
              </a:bodyPr>
              <a:lstStyle/>
              <a:p>
                <a:pPr defTabSz="951248">
                  <a:defRPr/>
                </a:pPr>
                <a:endParaRPr lang="en-US" sz="1873" kern="0" dirty="0">
                  <a:solidFill>
                    <a:srgbClr val="000000"/>
                  </a:solidFill>
                </a:endParaRPr>
              </a:p>
            </p:txBody>
          </p:sp>
        </p:grpSp>
        <p:pic>
          <p:nvPicPr>
            <p:cNvPr id="258" name="Content Placeholder 28"/>
            <p:cNvPicPr>
              <a:picLocks noChangeAspect="1"/>
            </p:cNvPicPr>
            <p:nvPr/>
          </p:nvPicPr>
          <p:blipFill rotWithShape="1">
            <a:blip r:embed="rId3">
              <a:extLst>
                <a:ext uri="{28A0092B-C50C-407E-A947-70E740481C1C}">
                  <a14:useLocalDpi xmlns:a14="http://schemas.microsoft.com/office/drawing/2010/main" val="0"/>
                </a:ext>
              </a:extLst>
            </a:blip>
            <a:srcRect l="8089" t="2428" r="4771" b="43721"/>
            <a:stretch/>
          </p:blipFill>
          <p:spPr>
            <a:xfrm>
              <a:off x="9607786" y="4059348"/>
              <a:ext cx="1033154" cy="655593"/>
            </a:xfrm>
            <a:prstGeom prst="rect">
              <a:avLst/>
            </a:prstGeom>
          </p:spPr>
        </p:pic>
      </p:grpSp>
    </p:spTree>
    <p:extLst>
      <p:ext uri="{BB962C8B-B14F-4D97-AF65-F5344CB8AC3E}">
        <p14:creationId xmlns:p14="http://schemas.microsoft.com/office/powerpoint/2010/main" val="3781429970"/>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6540441" y="1498560"/>
            <a:ext cx="6216650" cy="923330"/>
          </a:xfrm>
          <a:prstGeom prst="rect">
            <a:avLst/>
          </a:prstGeom>
        </p:spPr>
        <p:txBody>
          <a:bodyPr>
            <a:spAutoFit/>
          </a:bodyPr>
          <a:lstStyle/>
          <a:p>
            <a:r>
              <a:rPr lang="en-US" dirty="0"/>
              <a:t>A masking rule may be defined on a column in a table, in order to protect data in that column. Four types of masks are available.</a:t>
            </a:r>
          </a:p>
        </p:txBody>
      </p:sp>
      <p:sp>
        <p:nvSpPr>
          <p:cNvPr id="10" name="Title 1"/>
          <p:cNvSpPr txBox="1">
            <a:spLocks/>
          </p:cNvSpPr>
          <p:nvPr/>
        </p:nvSpPr>
        <p:spPr>
          <a:xfrm>
            <a:off x="275079" y="296899"/>
            <a:ext cx="11888047"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800" b="0" kern="1200" cap="none" spc="-102" baseline="0">
                <a:ln w="3175">
                  <a:noFill/>
                </a:ln>
                <a:gradFill>
                  <a:gsLst>
                    <a:gs pos="6195">
                      <a:schemeClr val="tx1"/>
                    </a:gs>
                    <a:gs pos="26000">
                      <a:schemeClr val="tx1"/>
                    </a:gs>
                  </a:gsLst>
                  <a:lin ang="5400000" scaled="0"/>
                </a:gradFill>
                <a:effectLst/>
                <a:latin typeface="+mj-lt"/>
                <a:ea typeface="+mn-ea"/>
                <a:cs typeface="Segoe UI" pitchFamily="34" charset="0"/>
              </a:defRPr>
            </a:lvl1pPr>
          </a:lstStyle>
          <a:p>
            <a:r>
              <a:rPr lang="en-US" sz="4800" dirty="0">
                <a:solidFill>
                  <a:schemeClr val="bg1"/>
                </a:solidFill>
              </a:rPr>
              <a:t>Defining Dynamic Data Masking</a:t>
            </a:r>
          </a:p>
        </p:txBody>
      </p:sp>
      <p:sp>
        <p:nvSpPr>
          <p:cNvPr id="11" name="Text Placeholder 8"/>
          <p:cNvSpPr txBox="1">
            <a:spLocks/>
          </p:cNvSpPr>
          <p:nvPr/>
        </p:nvSpPr>
        <p:spPr>
          <a:xfrm>
            <a:off x="5307192" y="1327090"/>
            <a:ext cx="4037918" cy="2721258"/>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None/>
            </a:pPr>
            <a:r>
              <a:rPr lang="en-US" sz="2400" dirty="0">
                <a:solidFill>
                  <a:schemeClr val="bg1"/>
                </a:solidFill>
              </a:rPr>
              <a:t>A masking rule may be defined on a column in a table in order to protect data in that column. </a:t>
            </a:r>
          </a:p>
          <a:p>
            <a:pPr marL="0" indent="0">
              <a:lnSpc>
                <a:spcPct val="100000"/>
              </a:lnSpc>
              <a:spcBef>
                <a:spcPts val="2500"/>
              </a:spcBef>
              <a:buNone/>
            </a:pPr>
            <a:r>
              <a:rPr lang="en-US" sz="2400" dirty="0">
                <a:solidFill>
                  <a:schemeClr val="bg1"/>
                </a:solidFill>
              </a:rPr>
              <a:t>Four types of masks are available.</a:t>
            </a:r>
          </a:p>
        </p:txBody>
      </p:sp>
      <p:pic>
        <p:nvPicPr>
          <p:cNvPr id="13" name="Content Placeholder 5"/>
          <p:cNvPicPr>
            <a:picLocks noGrp="1" noChangeAspect="1"/>
          </p:cNvPicPr>
          <p:nvPr>
            <p:ph sz="quarter" idx="10"/>
          </p:nvPr>
        </p:nvPicPr>
        <p:blipFill rotWithShape="1">
          <a:blip r:embed="rId3"/>
          <a:srcRect l="861" t="699" r="922" b="1016"/>
          <a:stretch/>
        </p:blipFill>
        <p:spPr>
          <a:xfrm>
            <a:off x="490396" y="1543092"/>
            <a:ext cx="4572000" cy="4914900"/>
          </a:xfrm>
          <a:prstGeom prst="rect">
            <a:avLst/>
          </a:prstGeom>
          <a:ln w="63500" cap="sq">
            <a:solidFill>
              <a:schemeClr val="bg2"/>
            </a:solidFill>
            <a:miter lim="800000"/>
          </a:ln>
        </p:spPr>
      </p:pic>
    </p:spTree>
    <p:extLst>
      <p:ext uri="{BB962C8B-B14F-4D97-AF65-F5344CB8AC3E}">
        <p14:creationId xmlns:p14="http://schemas.microsoft.com/office/powerpoint/2010/main" val="2760996873"/>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1" name="Group 170"/>
          <p:cNvGrpSpPr/>
          <p:nvPr/>
        </p:nvGrpSpPr>
        <p:grpSpPr>
          <a:xfrm>
            <a:off x="6881407" y="2342917"/>
            <a:ext cx="4543386" cy="2850280"/>
            <a:chOff x="517790" y="2775167"/>
            <a:chExt cx="2862475" cy="1795765"/>
          </a:xfrm>
        </p:grpSpPr>
        <p:sp>
          <p:nvSpPr>
            <p:cNvPr id="172" name="Freeform 171"/>
            <p:cNvSpPr/>
            <p:nvPr userDrawn="1"/>
          </p:nvSpPr>
          <p:spPr bwMode="auto">
            <a:xfrm>
              <a:off x="517790" y="2775167"/>
              <a:ext cx="2862475" cy="1795765"/>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9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173" name="Freeform 172"/>
            <p:cNvSpPr>
              <a:spLocks noChangeAspect="1"/>
            </p:cNvSpPr>
            <p:nvPr userDrawn="1"/>
          </p:nvSpPr>
          <p:spPr bwMode="auto">
            <a:xfrm>
              <a:off x="940381" y="3107853"/>
              <a:ext cx="2013729" cy="127502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8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174" name="Freeform 173"/>
            <p:cNvSpPr>
              <a:spLocks noChangeAspect="1"/>
            </p:cNvSpPr>
            <p:nvPr userDrawn="1"/>
          </p:nvSpPr>
          <p:spPr bwMode="auto">
            <a:xfrm>
              <a:off x="1312097" y="3379499"/>
              <a:ext cx="1273865" cy="806571"/>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lumMod val="75000"/>
                <a:alpha val="3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sp>
          <p:nvSpPr>
            <p:cNvPr id="175" name="Freeform 174"/>
            <p:cNvSpPr>
              <a:spLocks noChangeAspect="1"/>
            </p:cNvSpPr>
            <p:nvPr userDrawn="1"/>
          </p:nvSpPr>
          <p:spPr bwMode="auto">
            <a:xfrm>
              <a:off x="1615913" y="3607681"/>
              <a:ext cx="666232" cy="421837"/>
            </a:xfrm>
            <a:custGeom>
              <a:avLst/>
              <a:gdLst>
                <a:gd name="connsiteX0" fmla="*/ 490507 w 878349"/>
                <a:gd name="connsiteY0" fmla="*/ 0 h 545581"/>
                <a:gd name="connsiteX1" fmla="*/ 755129 w 878349"/>
                <a:gd name="connsiteY1" fmla="*/ 264622 h 545581"/>
                <a:gd name="connsiteX2" fmla="*/ 753041 w 878349"/>
                <a:gd name="connsiteY2" fmla="*/ 285331 h 545581"/>
                <a:gd name="connsiteX3" fmla="*/ 798544 w 878349"/>
                <a:gd name="connsiteY3" fmla="*/ 294518 h 545581"/>
                <a:gd name="connsiteX4" fmla="*/ 878349 w 878349"/>
                <a:gd name="connsiteY4" fmla="*/ 414915 h 545581"/>
                <a:gd name="connsiteX5" fmla="*/ 798544 w 878349"/>
                <a:gd name="connsiteY5" fmla="*/ 535313 h 545581"/>
                <a:gd name="connsiteX6" fmla="*/ 759827 w 878349"/>
                <a:gd name="connsiteY6" fmla="*/ 543129 h 545581"/>
                <a:gd name="connsiteX7" fmla="*/ 753908 w 878349"/>
                <a:gd name="connsiteY7" fmla="*/ 545581 h 545581"/>
                <a:gd name="connsiteX8" fmla="*/ 747683 w 878349"/>
                <a:gd name="connsiteY8" fmla="*/ 545581 h 545581"/>
                <a:gd name="connsiteX9" fmla="*/ 190471 w 878349"/>
                <a:gd name="connsiteY9" fmla="*/ 545581 h 545581"/>
                <a:gd name="connsiteX10" fmla="*/ 166602 w 878349"/>
                <a:gd name="connsiteY10" fmla="*/ 545581 h 545581"/>
                <a:gd name="connsiteX11" fmla="*/ 158924 w 878349"/>
                <a:gd name="connsiteY11" fmla="*/ 542401 h 545581"/>
                <a:gd name="connsiteX12" fmla="*/ 152084 w 878349"/>
                <a:gd name="connsiteY12" fmla="*/ 541712 h 545581"/>
                <a:gd name="connsiteX13" fmla="*/ 0 w 878349"/>
                <a:gd name="connsiteY13" fmla="*/ 355110 h 545581"/>
                <a:gd name="connsiteX14" fmla="*/ 190471 w 878349"/>
                <a:gd name="connsiteY14" fmla="*/ 164639 h 545581"/>
                <a:gd name="connsiteX15" fmla="*/ 228858 w 878349"/>
                <a:gd name="connsiteY15" fmla="*/ 168509 h 545581"/>
                <a:gd name="connsiteX16" fmla="*/ 244320 w 878349"/>
                <a:gd name="connsiteY16" fmla="*/ 173309 h 545581"/>
                <a:gd name="connsiteX17" fmla="*/ 246680 w 878349"/>
                <a:gd name="connsiteY17" fmla="*/ 161619 h 545581"/>
                <a:gd name="connsiteX18" fmla="*/ 490507 w 878349"/>
                <a:gd name="connsiteY18" fmla="*/ 0 h 545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78349" h="545581">
                  <a:moveTo>
                    <a:pt x="490507" y="0"/>
                  </a:moveTo>
                  <a:cubicBezTo>
                    <a:pt x="636654" y="0"/>
                    <a:pt x="755129" y="118475"/>
                    <a:pt x="755129" y="264622"/>
                  </a:cubicBezTo>
                  <a:lnTo>
                    <a:pt x="753041" y="285331"/>
                  </a:lnTo>
                  <a:lnTo>
                    <a:pt x="798544" y="294518"/>
                  </a:lnTo>
                  <a:cubicBezTo>
                    <a:pt x="845442" y="314354"/>
                    <a:pt x="878349" y="360792"/>
                    <a:pt x="878349" y="414915"/>
                  </a:cubicBezTo>
                  <a:cubicBezTo>
                    <a:pt x="878349" y="469039"/>
                    <a:pt x="845442" y="515477"/>
                    <a:pt x="798544" y="535313"/>
                  </a:cubicBezTo>
                  <a:lnTo>
                    <a:pt x="759827" y="543129"/>
                  </a:lnTo>
                  <a:lnTo>
                    <a:pt x="753908" y="545581"/>
                  </a:lnTo>
                  <a:lnTo>
                    <a:pt x="747683" y="545581"/>
                  </a:lnTo>
                  <a:lnTo>
                    <a:pt x="190471" y="545581"/>
                  </a:lnTo>
                  <a:lnTo>
                    <a:pt x="166602" y="545581"/>
                  </a:lnTo>
                  <a:lnTo>
                    <a:pt x="158924" y="542401"/>
                  </a:lnTo>
                  <a:lnTo>
                    <a:pt x="152084" y="541712"/>
                  </a:lnTo>
                  <a:cubicBezTo>
                    <a:pt x="65290" y="523951"/>
                    <a:pt x="0" y="447155"/>
                    <a:pt x="0" y="355110"/>
                  </a:cubicBezTo>
                  <a:cubicBezTo>
                    <a:pt x="0" y="249916"/>
                    <a:pt x="85277" y="164639"/>
                    <a:pt x="190471" y="164639"/>
                  </a:cubicBezTo>
                  <a:cubicBezTo>
                    <a:pt x="203620" y="164639"/>
                    <a:pt x="216458" y="165972"/>
                    <a:pt x="228858" y="168509"/>
                  </a:cubicBezTo>
                  <a:lnTo>
                    <a:pt x="244320" y="173309"/>
                  </a:lnTo>
                  <a:lnTo>
                    <a:pt x="246680" y="161619"/>
                  </a:lnTo>
                  <a:cubicBezTo>
                    <a:pt x="286852" y="66642"/>
                    <a:pt x="380897" y="0"/>
                    <a:pt x="490507" y="0"/>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IN" sz="2000" b="1" dirty="0">
                <a:solidFill>
                  <a:srgbClr val="FFFFFF"/>
                </a:solidFill>
                <a:latin typeface="Segoe UI Light"/>
                <a:ea typeface="Segoe UI" pitchFamily="34" charset="0"/>
                <a:cs typeface="Segoe UI" pitchFamily="34" charset="0"/>
              </a:endParaRPr>
            </a:p>
          </p:txBody>
        </p:sp>
      </p:grpSp>
      <p:sp>
        <p:nvSpPr>
          <p:cNvPr id="24" name="Rectangle 23"/>
          <p:cNvSpPr/>
          <p:nvPr/>
        </p:nvSpPr>
        <p:spPr bwMode="auto">
          <a:xfrm>
            <a:off x="1234882" y="1510747"/>
            <a:ext cx="3168530" cy="501926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p:txBody>
          <a:bodyPr/>
          <a:lstStyle/>
          <a:p>
            <a:r>
              <a:rPr lang="en-US" sz="4800" dirty="0"/>
              <a:t>SQL Server on-premises with cloud resources</a:t>
            </a:r>
            <a:br>
              <a:rPr lang="en-US" sz="4800" dirty="0"/>
            </a:br>
            <a:endParaRPr lang="en-US" sz="4800" dirty="0"/>
          </a:p>
        </p:txBody>
      </p:sp>
      <p:sp>
        <p:nvSpPr>
          <p:cNvPr id="48" name="TextBox 47"/>
          <p:cNvSpPr txBox="1"/>
          <p:nvPr/>
        </p:nvSpPr>
        <p:spPr>
          <a:xfrm rot="16200000">
            <a:off x="-76457" y="3788622"/>
            <a:ext cx="1846121" cy="463511"/>
          </a:xfrm>
          <a:prstGeom prst="rect">
            <a:avLst/>
          </a:prstGeom>
          <a:noFill/>
        </p:spPr>
        <p:txBody>
          <a:bodyPr wrap="none" lIns="93269" tIns="46634" rIns="93269" bIns="46634" rtlCol="0">
            <a:spAutoFit/>
          </a:bodyPr>
          <a:lstStyle/>
          <a:p>
            <a:r>
              <a:rPr lang="en-US" sz="2400" dirty="0" smtClean="0">
                <a:latin typeface="+mj-lt"/>
                <a:cs typeface="Arial" panose="020B0604020202020204" pitchFamily="34" charset="0"/>
              </a:rPr>
              <a:t>On-premises</a:t>
            </a:r>
            <a:endParaRPr lang="en-US" sz="2400" dirty="0">
              <a:latin typeface="+mj-lt"/>
              <a:cs typeface="Arial" panose="020B0604020202020204" pitchFamily="34" charset="0"/>
            </a:endParaRPr>
          </a:p>
        </p:txBody>
      </p:sp>
      <p:sp>
        <p:nvSpPr>
          <p:cNvPr id="52" name="TextBox 51"/>
          <p:cNvSpPr txBox="1"/>
          <p:nvPr/>
        </p:nvSpPr>
        <p:spPr>
          <a:xfrm rot="5400000">
            <a:off x="10679853" y="3788622"/>
            <a:ext cx="2218274" cy="463511"/>
          </a:xfrm>
          <a:prstGeom prst="rect">
            <a:avLst/>
          </a:prstGeom>
          <a:noFill/>
        </p:spPr>
        <p:txBody>
          <a:bodyPr wrap="none" lIns="93269" tIns="46634" rIns="93269" bIns="46634" rtlCol="0">
            <a:spAutoFit/>
          </a:bodyPr>
          <a:lstStyle/>
          <a:p>
            <a:r>
              <a:rPr lang="en-US" sz="2400" dirty="0" smtClean="0">
                <a:latin typeface="+mj-lt"/>
                <a:cs typeface="Arial" panose="020B0604020202020204" pitchFamily="34" charset="0"/>
              </a:rPr>
              <a:t>Microsoft Azure</a:t>
            </a:r>
            <a:endParaRPr lang="en-US" sz="2400" dirty="0">
              <a:latin typeface="+mj-lt"/>
              <a:cs typeface="Arial" panose="020B0604020202020204" pitchFamily="34" charset="0"/>
            </a:endParaRPr>
          </a:p>
        </p:txBody>
      </p:sp>
      <p:grpSp>
        <p:nvGrpSpPr>
          <p:cNvPr id="130" name="Group 129"/>
          <p:cNvGrpSpPr/>
          <p:nvPr/>
        </p:nvGrpSpPr>
        <p:grpSpPr>
          <a:xfrm>
            <a:off x="2380716" y="1900077"/>
            <a:ext cx="704879" cy="1142653"/>
            <a:chOff x="1912847" y="1900077"/>
            <a:chExt cx="704879" cy="1142653"/>
          </a:xfrm>
        </p:grpSpPr>
        <p:sp>
          <p:nvSpPr>
            <p:cNvPr id="121" name="Freeform 33"/>
            <p:cNvSpPr>
              <a:spLocks noEditPoints="1"/>
            </p:cNvSpPr>
            <p:nvPr/>
          </p:nvSpPr>
          <p:spPr bwMode="auto">
            <a:xfrm>
              <a:off x="1912847" y="1900077"/>
              <a:ext cx="521999" cy="1076848"/>
            </a:xfrm>
            <a:custGeom>
              <a:avLst/>
              <a:gdLst>
                <a:gd name="T0" fmla="*/ 288 w 320"/>
                <a:gd name="T1" fmla="*/ 0 h 656"/>
                <a:gd name="T2" fmla="*/ 32 w 320"/>
                <a:gd name="T3" fmla="*/ 0 h 656"/>
                <a:gd name="T4" fmla="*/ 0 w 320"/>
                <a:gd name="T5" fmla="*/ 32 h 656"/>
                <a:gd name="T6" fmla="*/ 0 w 320"/>
                <a:gd name="T7" fmla="*/ 656 h 656"/>
                <a:gd name="T8" fmla="*/ 320 w 320"/>
                <a:gd name="T9" fmla="*/ 656 h 656"/>
                <a:gd name="T10" fmla="*/ 320 w 320"/>
                <a:gd name="T11" fmla="*/ 32 h 656"/>
                <a:gd name="T12" fmla="*/ 288 w 320"/>
                <a:gd name="T13" fmla="*/ 0 h 656"/>
                <a:gd name="T14" fmla="*/ 272 w 320"/>
                <a:gd name="T15" fmla="*/ 592 h 656"/>
                <a:gd name="T16" fmla="*/ 48 w 320"/>
                <a:gd name="T17" fmla="*/ 592 h 656"/>
                <a:gd name="T18" fmla="*/ 48 w 320"/>
                <a:gd name="T19" fmla="*/ 560 h 656"/>
                <a:gd name="T20" fmla="*/ 272 w 320"/>
                <a:gd name="T21" fmla="*/ 560 h 656"/>
                <a:gd name="T22" fmla="*/ 272 w 320"/>
                <a:gd name="T23" fmla="*/ 592 h 656"/>
                <a:gd name="T24" fmla="*/ 272 w 320"/>
                <a:gd name="T25" fmla="*/ 528 h 656"/>
                <a:gd name="T26" fmla="*/ 48 w 320"/>
                <a:gd name="T27" fmla="*/ 528 h 656"/>
                <a:gd name="T28" fmla="*/ 48 w 320"/>
                <a:gd name="T29" fmla="*/ 496 h 656"/>
                <a:gd name="T30" fmla="*/ 272 w 320"/>
                <a:gd name="T31" fmla="*/ 496 h 656"/>
                <a:gd name="T32" fmla="*/ 272 w 320"/>
                <a:gd name="T33" fmla="*/ 528 h 656"/>
                <a:gd name="T34" fmla="*/ 272 w 320"/>
                <a:gd name="T35" fmla="*/ 128 h 656"/>
                <a:gd name="T36" fmla="*/ 48 w 320"/>
                <a:gd name="T37" fmla="*/ 128 h 656"/>
                <a:gd name="T38" fmla="*/ 48 w 320"/>
                <a:gd name="T39" fmla="*/ 96 h 656"/>
                <a:gd name="T40" fmla="*/ 272 w 320"/>
                <a:gd name="T41" fmla="*/ 96 h 656"/>
                <a:gd name="T42" fmla="*/ 272 w 320"/>
                <a:gd name="T43" fmla="*/ 1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656">
                  <a:moveTo>
                    <a:pt x="288" y="0"/>
                  </a:moveTo>
                  <a:lnTo>
                    <a:pt x="32" y="0"/>
                  </a:lnTo>
                  <a:cubicBezTo>
                    <a:pt x="15" y="0"/>
                    <a:pt x="0" y="14"/>
                    <a:pt x="0" y="32"/>
                  </a:cubicBezTo>
                  <a:lnTo>
                    <a:pt x="0" y="656"/>
                  </a:lnTo>
                  <a:lnTo>
                    <a:pt x="320" y="656"/>
                  </a:lnTo>
                  <a:lnTo>
                    <a:pt x="320" y="32"/>
                  </a:lnTo>
                  <a:cubicBezTo>
                    <a:pt x="320" y="14"/>
                    <a:pt x="306" y="0"/>
                    <a:pt x="288" y="0"/>
                  </a:cubicBezTo>
                  <a:close/>
                  <a:moveTo>
                    <a:pt x="272" y="592"/>
                  </a:moveTo>
                  <a:lnTo>
                    <a:pt x="48" y="592"/>
                  </a:lnTo>
                  <a:lnTo>
                    <a:pt x="48" y="560"/>
                  </a:lnTo>
                  <a:lnTo>
                    <a:pt x="272" y="560"/>
                  </a:lnTo>
                  <a:lnTo>
                    <a:pt x="272" y="592"/>
                  </a:lnTo>
                  <a:close/>
                  <a:moveTo>
                    <a:pt x="272" y="528"/>
                  </a:moveTo>
                  <a:lnTo>
                    <a:pt x="48" y="528"/>
                  </a:lnTo>
                  <a:lnTo>
                    <a:pt x="48" y="496"/>
                  </a:lnTo>
                  <a:lnTo>
                    <a:pt x="272" y="496"/>
                  </a:lnTo>
                  <a:lnTo>
                    <a:pt x="272" y="528"/>
                  </a:lnTo>
                  <a:close/>
                  <a:moveTo>
                    <a:pt x="272" y="128"/>
                  </a:moveTo>
                  <a:lnTo>
                    <a:pt x="48" y="128"/>
                  </a:lnTo>
                  <a:lnTo>
                    <a:pt x="48" y="96"/>
                  </a:lnTo>
                  <a:lnTo>
                    <a:pt x="272" y="96"/>
                  </a:lnTo>
                  <a:lnTo>
                    <a:pt x="272" y="128"/>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29" name="Group 128"/>
            <p:cNvGrpSpPr/>
            <p:nvPr/>
          </p:nvGrpSpPr>
          <p:grpSpPr>
            <a:xfrm>
              <a:off x="2251966" y="2471288"/>
              <a:ext cx="365760" cy="571442"/>
              <a:chOff x="2713897" y="2471288"/>
              <a:chExt cx="365760" cy="571442"/>
            </a:xfrm>
          </p:grpSpPr>
          <p:grpSp>
            <p:nvGrpSpPr>
              <p:cNvPr id="126" name="Group 125"/>
              <p:cNvGrpSpPr/>
              <p:nvPr/>
            </p:nvGrpSpPr>
            <p:grpSpPr>
              <a:xfrm>
                <a:off x="2713897" y="2471288"/>
                <a:ext cx="365760" cy="571442"/>
                <a:chOff x="3793021" y="2405483"/>
                <a:chExt cx="365760" cy="571442"/>
              </a:xfrm>
            </p:grpSpPr>
            <p:sp>
              <p:nvSpPr>
                <p:cNvPr id="127" name="Freeform 126"/>
                <p:cNvSpPr>
                  <a:spLocks noChangeAspect="1"/>
                </p:cNvSpPr>
                <p:nvPr/>
              </p:nvSpPr>
              <p:spPr bwMode="black">
                <a:xfrm>
                  <a:off x="3793021"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8" name="Freeform 127"/>
                <p:cNvSpPr>
                  <a:spLocks noChangeAspect="1"/>
                </p:cNvSpPr>
                <p:nvPr/>
              </p:nvSpPr>
              <p:spPr bwMode="black">
                <a:xfrm>
                  <a:off x="3793021"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5" name="Group 124"/>
              <p:cNvGrpSpPr/>
              <p:nvPr/>
            </p:nvGrpSpPr>
            <p:grpSpPr>
              <a:xfrm>
                <a:off x="2713897" y="2471288"/>
                <a:ext cx="365760" cy="571442"/>
                <a:chOff x="3009770" y="2405483"/>
                <a:chExt cx="365760" cy="571442"/>
              </a:xfrm>
            </p:grpSpPr>
            <p:sp>
              <p:nvSpPr>
                <p:cNvPr id="123" name="Freeform 122"/>
                <p:cNvSpPr>
                  <a:spLocks noChangeAspect="1"/>
                </p:cNvSpPr>
                <p:nvPr/>
              </p:nvSpPr>
              <p:spPr bwMode="black">
                <a:xfrm>
                  <a:off x="3009770"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24" name="Freeform 123"/>
                <p:cNvSpPr>
                  <a:spLocks noChangeAspect="1"/>
                </p:cNvSpPr>
                <p:nvPr/>
              </p:nvSpPr>
              <p:spPr bwMode="black">
                <a:xfrm>
                  <a:off x="3009770"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35" name="Freeform 33"/>
          <p:cNvSpPr>
            <a:spLocks noEditPoints="1"/>
          </p:cNvSpPr>
          <p:nvPr/>
        </p:nvSpPr>
        <p:spPr bwMode="auto">
          <a:xfrm>
            <a:off x="2387096" y="3366139"/>
            <a:ext cx="521999" cy="1076848"/>
          </a:xfrm>
          <a:custGeom>
            <a:avLst/>
            <a:gdLst>
              <a:gd name="T0" fmla="*/ 288 w 320"/>
              <a:gd name="T1" fmla="*/ 0 h 656"/>
              <a:gd name="T2" fmla="*/ 32 w 320"/>
              <a:gd name="T3" fmla="*/ 0 h 656"/>
              <a:gd name="T4" fmla="*/ 0 w 320"/>
              <a:gd name="T5" fmla="*/ 32 h 656"/>
              <a:gd name="T6" fmla="*/ 0 w 320"/>
              <a:gd name="T7" fmla="*/ 656 h 656"/>
              <a:gd name="T8" fmla="*/ 320 w 320"/>
              <a:gd name="T9" fmla="*/ 656 h 656"/>
              <a:gd name="T10" fmla="*/ 320 w 320"/>
              <a:gd name="T11" fmla="*/ 32 h 656"/>
              <a:gd name="T12" fmla="*/ 288 w 320"/>
              <a:gd name="T13" fmla="*/ 0 h 656"/>
              <a:gd name="T14" fmla="*/ 272 w 320"/>
              <a:gd name="T15" fmla="*/ 592 h 656"/>
              <a:gd name="T16" fmla="*/ 48 w 320"/>
              <a:gd name="T17" fmla="*/ 592 h 656"/>
              <a:gd name="T18" fmla="*/ 48 w 320"/>
              <a:gd name="T19" fmla="*/ 560 h 656"/>
              <a:gd name="T20" fmla="*/ 272 w 320"/>
              <a:gd name="T21" fmla="*/ 560 h 656"/>
              <a:gd name="T22" fmla="*/ 272 w 320"/>
              <a:gd name="T23" fmla="*/ 592 h 656"/>
              <a:gd name="T24" fmla="*/ 272 w 320"/>
              <a:gd name="T25" fmla="*/ 528 h 656"/>
              <a:gd name="T26" fmla="*/ 48 w 320"/>
              <a:gd name="T27" fmla="*/ 528 h 656"/>
              <a:gd name="T28" fmla="*/ 48 w 320"/>
              <a:gd name="T29" fmla="*/ 496 h 656"/>
              <a:gd name="T30" fmla="*/ 272 w 320"/>
              <a:gd name="T31" fmla="*/ 496 h 656"/>
              <a:gd name="T32" fmla="*/ 272 w 320"/>
              <a:gd name="T33" fmla="*/ 528 h 656"/>
              <a:gd name="T34" fmla="*/ 272 w 320"/>
              <a:gd name="T35" fmla="*/ 128 h 656"/>
              <a:gd name="T36" fmla="*/ 48 w 320"/>
              <a:gd name="T37" fmla="*/ 128 h 656"/>
              <a:gd name="T38" fmla="*/ 48 w 320"/>
              <a:gd name="T39" fmla="*/ 96 h 656"/>
              <a:gd name="T40" fmla="*/ 272 w 320"/>
              <a:gd name="T41" fmla="*/ 96 h 656"/>
              <a:gd name="T42" fmla="*/ 272 w 320"/>
              <a:gd name="T43" fmla="*/ 1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656">
                <a:moveTo>
                  <a:pt x="288" y="0"/>
                </a:moveTo>
                <a:lnTo>
                  <a:pt x="32" y="0"/>
                </a:lnTo>
                <a:cubicBezTo>
                  <a:pt x="15" y="0"/>
                  <a:pt x="0" y="14"/>
                  <a:pt x="0" y="32"/>
                </a:cubicBezTo>
                <a:lnTo>
                  <a:pt x="0" y="656"/>
                </a:lnTo>
                <a:lnTo>
                  <a:pt x="320" y="656"/>
                </a:lnTo>
                <a:lnTo>
                  <a:pt x="320" y="32"/>
                </a:lnTo>
                <a:cubicBezTo>
                  <a:pt x="320" y="14"/>
                  <a:pt x="306" y="0"/>
                  <a:pt x="288" y="0"/>
                </a:cubicBezTo>
                <a:close/>
                <a:moveTo>
                  <a:pt x="272" y="592"/>
                </a:moveTo>
                <a:lnTo>
                  <a:pt x="48" y="592"/>
                </a:lnTo>
                <a:lnTo>
                  <a:pt x="48" y="560"/>
                </a:lnTo>
                <a:lnTo>
                  <a:pt x="272" y="560"/>
                </a:lnTo>
                <a:lnTo>
                  <a:pt x="272" y="592"/>
                </a:lnTo>
                <a:close/>
                <a:moveTo>
                  <a:pt x="272" y="528"/>
                </a:moveTo>
                <a:lnTo>
                  <a:pt x="48" y="528"/>
                </a:lnTo>
                <a:lnTo>
                  <a:pt x="48" y="496"/>
                </a:lnTo>
                <a:lnTo>
                  <a:pt x="272" y="496"/>
                </a:lnTo>
                <a:lnTo>
                  <a:pt x="272" y="528"/>
                </a:lnTo>
                <a:close/>
                <a:moveTo>
                  <a:pt x="272" y="128"/>
                </a:moveTo>
                <a:lnTo>
                  <a:pt x="48" y="128"/>
                </a:lnTo>
                <a:lnTo>
                  <a:pt x="48" y="96"/>
                </a:lnTo>
                <a:lnTo>
                  <a:pt x="272" y="96"/>
                </a:lnTo>
                <a:lnTo>
                  <a:pt x="272" y="128"/>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43" name="Group 142"/>
          <p:cNvGrpSpPr/>
          <p:nvPr/>
        </p:nvGrpSpPr>
        <p:grpSpPr>
          <a:xfrm>
            <a:off x="2387096" y="4915171"/>
            <a:ext cx="704879" cy="1142653"/>
            <a:chOff x="1912847" y="1900077"/>
            <a:chExt cx="704879" cy="1142653"/>
          </a:xfrm>
        </p:grpSpPr>
        <p:sp>
          <p:nvSpPr>
            <p:cNvPr id="144" name="Freeform 33"/>
            <p:cNvSpPr>
              <a:spLocks noEditPoints="1"/>
            </p:cNvSpPr>
            <p:nvPr/>
          </p:nvSpPr>
          <p:spPr bwMode="auto">
            <a:xfrm>
              <a:off x="1912847" y="1900077"/>
              <a:ext cx="521999" cy="1076848"/>
            </a:xfrm>
            <a:custGeom>
              <a:avLst/>
              <a:gdLst>
                <a:gd name="T0" fmla="*/ 288 w 320"/>
                <a:gd name="T1" fmla="*/ 0 h 656"/>
                <a:gd name="T2" fmla="*/ 32 w 320"/>
                <a:gd name="T3" fmla="*/ 0 h 656"/>
                <a:gd name="T4" fmla="*/ 0 w 320"/>
                <a:gd name="T5" fmla="*/ 32 h 656"/>
                <a:gd name="T6" fmla="*/ 0 w 320"/>
                <a:gd name="T7" fmla="*/ 656 h 656"/>
                <a:gd name="T8" fmla="*/ 320 w 320"/>
                <a:gd name="T9" fmla="*/ 656 h 656"/>
                <a:gd name="T10" fmla="*/ 320 w 320"/>
                <a:gd name="T11" fmla="*/ 32 h 656"/>
                <a:gd name="T12" fmla="*/ 288 w 320"/>
                <a:gd name="T13" fmla="*/ 0 h 656"/>
                <a:gd name="T14" fmla="*/ 272 w 320"/>
                <a:gd name="T15" fmla="*/ 592 h 656"/>
                <a:gd name="T16" fmla="*/ 48 w 320"/>
                <a:gd name="T17" fmla="*/ 592 h 656"/>
                <a:gd name="T18" fmla="*/ 48 w 320"/>
                <a:gd name="T19" fmla="*/ 560 h 656"/>
                <a:gd name="T20" fmla="*/ 272 w 320"/>
                <a:gd name="T21" fmla="*/ 560 h 656"/>
                <a:gd name="T22" fmla="*/ 272 w 320"/>
                <a:gd name="T23" fmla="*/ 592 h 656"/>
                <a:gd name="T24" fmla="*/ 272 w 320"/>
                <a:gd name="T25" fmla="*/ 528 h 656"/>
                <a:gd name="T26" fmla="*/ 48 w 320"/>
                <a:gd name="T27" fmla="*/ 528 h 656"/>
                <a:gd name="T28" fmla="*/ 48 w 320"/>
                <a:gd name="T29" fmla="*/ 496 h 656"/>
                <a:gd name="T30" fmla="*/ 272 w 320"/>
                <a:gd name="T31" fmla="*/ 496 h 656"/>
                <a:gd name="T32" fmla="*/ 272 w 320"/>
                <a:gd name="T33" fmla="*/ 528 h 656"/>
                <a:gd name="T34" fmla="*/ 272 w 320"/>
                <a:gd name="T35" fmla="*/ 128 h 656"/>
                <a:gd name="T36" fmla="*/ 48 w 320"/>
                <a:gd name="T37" fmla="*/ 128 h 656"/>
                <a:gd name="T38" fmla="*/ 48 w 320"/>
                <a:gd name="T39" fmla="*/ 96 h 656"/>
                <a:gd name="T40" fmla="*/ 272 w 320"/>
                <a:gd name="T41" fmla="*/ 96 h 656"/>
                <a:gd name="T42" fmla="*/ 272 w 320"/>
                <a:gd name="T43" fmla="*/ 1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656">
                  <a:moveTo>
                    <a:pt x="288" y="0"/>
                  </a:moveTo>
                  <a:lnTo>
                    <a:pt x="32" y="0"/>
                  </a:lnTo>
                  <a:cubicBezTo>
                    <a:pt x="15" y="0"/>
                    <a:pt x="0" y="14"/>
                    <a:pt x="0" y="32"/>
                  </a:cubicBezTo>
                  <a:lnTo>
                    <a:pt x="0" y="656"/>
                  </a:lnTo>
                  <a:lnTo>
                    <a:pt x="320" y="656"/>
                  </a:lnTo>
                  <a:lnTo>
                    <a:pt x="320" y="32"/>
                  </a:lnTo>
                  <a:cubicBezTo>
                    <a:pt x="320" y="14"/>
                    <a:pt x="306" y="0"/>
                    <a:pt x="288" y="0"/>
                  </a:cubicBezTo>
                  <a:close/>
                  <a:moveTo>
                    <a:pt x="272" y="592"/>
                  </a:moveTo>
                  <a:lnTo>
                    <a:pt x="48" y="592"/>
                  </a:lnTo>
                  <a:lnTo>
                    <a:pt x="48" y="560"/>
                  </a:lnTo>
                  <a:lnTo>
                    <a:pt x="272" y="560"/>
                  </a:lnTo>
                  <a:lnTo>
                    <a:pt x="272" y="592"/>
                  </a:lnTo>
                  <a:close/>
                  <a:moveTo>
                    <a:pt x="272" y="528"/>
                  </a:moveTo>
                  <a:lnTo>
                    <a:pt x="48" y="528"/>
                  </a:lnTo>
                  <a:lnTo>
                    <a:pt x="48" y="496"/>
                  </a:lnTo>
                  <a:lnTo>
                    <a:pt x="272" y="496"/>
                  </a:lnTo>
                  <a:lnTo>
                    <a:pt x="272" y="528"/>
                  </a:lnTo>
                  <a:close/>
                  <a:moveTo>
                    <a:pt x="272" y="128"/>
                  </a:moveTo>
                  <a:lnTo>
                    <a:pt x="48" y="128"/>
                  </a:lnTo>
                  <a:lnTo>
                    <a:pt x="48" y="96"/>
                  </a:lnTo>
                  <a:lnTo>
                    <a:pt x="272" y="96"/>
                  </a:lnTo>
                  <a:lnTo>
                    <a:pt x="272" y="128"/>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45" name="Group 144"/>
            <p:cNvGrpSpPr/>
            <p:nvPr/>
          </p:nvGrpSpPr>
          <p:grpSpPr>
            <a:xfrm>
              <a:off x="2251966" y="2471288"/>
              <a:ext cx="365760" cy="571442"/>
              <a:chOff x="2713897" y="2471288"/>
              <a:chExt cx="365760" cy="571442"/>
            </a:xfrm>
          </p:grpSpPr>
          <p:grpSp>
            <p:nvGrpSpPr>
              <p:cNvPr id="146" name="Group 145"/>
              <p:cNvGrpSpPr/>
              <p:nvPr/>
            </p:nvGrpSpPr>
            <p:grpSpPr>
              <a:xfrm>
                <a:off x="2713897" y="2471288"/>
                <a:ext cx="365760" cy="571442"/>
                <a:chOff x="3793021" y="2405483"/>
                <a:chExt cx="365760" cy="571442"/>
              </a:xfrm>
            </p:grpSpPr>
            <p:sp>
              <p:nvSpPr>
                <p:cNvPr id="150" name="Freeform 149"/>
                <p:cNvSpPr>
                  <a:spLocks noChangeAspect="1"/>
                </p:cNvSpPr>
                <p:nvPr/>
              </p:nvSpPr>
              <p:spPr bwMode="black">
                <a:xfrm>
                  <a:off x="3793021"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51" name="Freeform 150"/>
                <p:cNvSpPr>
                  <a:spLocks noChangeAspect="1"/>
                </p:cNvSpPr>
                <p:nvPr/>
              </p:nvSpPr>
              <p:spPr bwMode="black">
                <a:xfrm>
                  <a:off x="3793021"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7" name="Group 146"/>
              <p:cNvGrpSpPr/>
              <p:nvPr/>
            </p:nvGrpSpPr>
            <p:grpSpPr>
              <a:xfrm>
                <a:off x="2713897" y="2471288"/>
                <a:ext cx="365760" cy="571442"/>
                <a:chOff x="3009770" y="2405483"/>
                <a:chExt cx="365760" cy="571442"/>
              </a:xfrm>
            </p:grpSpPr>
            <p:sp>
              <p:nvSpPr>
                <p:cNvPr id="148" name="Freeform 147"/>
                <p:cNvSpPr>
                  <a:spLocks noChangeAspect="1"/>
                </p:cNvSpPr>
                <p:nvPr/>
              </p:nvSpPr>
              <p:spPr bwMode="black">
                <a:xfrm>
                  <a:off x="3009770"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9" name="Freeform 148"/>
                <p:cNvSpPr>
                  <a:spLocks noChangeAspect="1"/>
                </p:cNvSpPr>
                <p:nvPr/>
              </p:nvSpPr>
              <p:spPr bwMode="black">
                <a:xfrm>
                  <a:off x="3009770"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65" name="TextBox 164"/>
          <p:cNvSpPr txBox="1"/>
          <p:nvPr/>
        </p:nvSpPr>
        <p:spPr>
          <a:xfrm>
            <a:off x="4118909" y="1963588"/>
            <a:ext cx="3152530"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Backup to Azure Storage</a:t>
            </a:r>
          </a:p>
        </p:txBody>
      </p:sp>
      <p:cxnSp>
        <p:nvCxnSpPr>
          <p:cNvPr id="169" name="Straight Arrow Connector 168"/>
          <p:cNvCxnSpPr/>
          <p:nvPr/>
        </p:nvCxnSpPr>
        <p:spPr>
          <a:xfrm>
            <a:off x="3398640" y="2612922"/>
            <a:ext cx="4829908" cy="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76" name="TextBox 175"/>
          <p:cNvSpPr txBox="1"/>
          <p:nvPr/>
        </p:nvSpPr>
        <p:spPr>
          <a:xfrm>
            <a:off x="4442200" y="2661712"/>
            <a:ext cx="2438809"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rgbClr val="C00000"/>
                </a:solidFill>
              </a:rPr>
              <a:t>Optionally managed</a:t>
            </a:r>
          </a:p>
        </p:txBody>
      </p:sp>
      <p:sp>
        <p:nvSpPr>
          <p:cNvPr id="177" name="Rectangle 176"/>
          <p:cNvSpPr/>
          <p:nvPr/>
        </p:nvSpPr>
        <p:spPr>
          <a:xfrm>
            <a:off x="8345916" y="4602879"/>
            <a:ext cx="1608710" cy="341632"/>
          </a:xfrm>
          <a:prstGeom prst="rect">
            <a:avLst/>
          </a:prstGeom>
        </p:spPr>
        <p:txBody>
          <a:bodyPr wrap="none">
            <a:spAutoFit/>
          </a:bodyPr>
          <a:lstStyle/>
          <a:p>
            <a:pPr>
              <a:lnSpc>
                <a:spcPct val="90000"/>
              </a:lnSpc>
              <a:spcAft>
                <a:spcPts val="600"/>
              </a:spcAft>
            </a:pPr>
            <a:r>
              <a:rPr lang="en-US" dirty="0" smtClean="0">
                <a:solidFill>
                  <a:srgbClr val="C00000"/>
                </a:solidFill>
              </a:rPr>
              <a:t>Azure Storage</a:t>
            </a:r>
            <a:endParaRPr lang="en-US" dirty="0">
              <a:solidFill>
                <a:srgbClr val="C00000"/>
              </a:solidFill>
            </a:endParaRPr>
          </a:p>
        </p:txBody>
      </p:sp>
      <p:sp>
        <p:nvSpPr>
          <p:cNvPr id="178" name="TextBox 177"/>
          <p:cNvSpPr txBox="1"/>
          <p:nvPr/>
        </p:nvSpPr>
        <p:spPr>
          <a:xfrm>
            <a:off x="3091975" y="3546477"/>
            <a:ext cx="5651996"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Data files in Azure Storage using file snapshots</a:t>
            </a:r>
          </a:p>
        </p:txBody>
      </p:sp>
      <p:cxnSp>
        <p:nvCxnSpPr>
          <p:cNvPr id="179" name="Straight Arrow Connector 178"/>
          <p:cNvCxnSpPr/>
          <p:nvPr/>
        </p:nvCxnSpPr>
        <p:spPr>
          <a:xfrm>
            <a:off x="3468208" y="4196592"/>
            <a:ext cx="4829908" cy="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36" name="Group 135"/>
          <p:cNvGrpSpPr/>
          <p:nvPr/>
        </p:nvGrpSpPr>
        <p:grpSpPr>
          <a:xfrm>
            <a:off x="2726215" y="3937350"/>
            <a:ext cx="365760" cy="571442"/>
            <a:chOff x="2713897" y="2471288"/>
            <a:chExt cx="365760" cy="571442"/>
          </a:xfrm>
        </p:grpSpPr>
        <p:grpSp>
          <p:nvGrpSpPr>
            <p:cNvPr id="137" name="Group 136"/>
            <p:cNvGrpSpPr/>
            <p:nvPr/>
          </p:nvGrpSpPr>
          <p:grpSpPr>
            <a:xfrm>
              <a:off x="2713897" y="2471288"/>
              <a:ext cx="365760" cy="571442"/>
              <a:chOff x="3793021" y="2405483"/>
              <a:chExt cx="365760" cy="571442"/>
            </a:xfrm>
          </p:grpSpPr>
          <p:sp>
            <p:nvSpPr>
              <p:cNvPr id="141" name="Freeform 140"/>
              <p:cNvSpPr>
                <a:spLocks noChangeAspect="1"/>
              </p:cNvSpPr>
              <p:nvPr/>
            </p:nvSpPr>
            <p:spPr bwMode="black">
              <a:xfrm>
                <a:off x="3793021"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2" name="Freeform 141"/>
              <p:cNvSpPr>
                <a:spLocks noChangeAspect="1"/>
              </p:cNvSpPr>
              <p:nvPr/>
            </p:nvSpPr>
            <p:spPr bwMode="black">
              <a:xfrm>
                <a:off x="3793021"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8" name="Group 137"/>
            <p:cNvGrpSpPr/>
            <p:nvPr/>
          </p:nvGrpSpPr>
          <p:grpSpPr>
            <a:xfrm>
              <a:off x="2713897" y="2471288"/>
              <a:ext cx="365760" cy="571442"/>
              <a:chOff x="3009770" y="2405483"/>
              <a:chExt cx="365760" cy="571442"/>
            </a:xfrm>
          </p:grpSpPr>
          <p:sp>
            <p:nvSpPr>
              <p:cNvPr id="139" name="Freeform 138"/>
              <p:cNvSpPr>
                <a:spLocks noChangeAspect="1"/>
              </p:cNvSpPr>
              <p:nvPr/>
            </p:nvSpPr>
            <p:spPr bwMode="black">
              <a:xfrm>
                <a:off x="3009770"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40" name="Freeform 139"/>
              <p:cNvSpPr>
                <a:spLocks noChangeAspect="1"/>
              </p:cNvSpPr>
              <p:nvPr/>
            </p:nvSpPr>
            <p:spPr bwMode="black">
              <a:xfrm>
                <a:off x="3009770"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80" name="TextBox 179"/>
          <p:cNvSpPr txBox="1"/>
          <p:nvPr/>
        </p:nvSpPr>
        <p:spPr>
          <a:xfrm>
            <a:off x="3248214" y="5031979"/>
            <a:ext cx="5259068" cy="572464"/>
          </a:xfrm>
          <a:prstGeom prst="rect">
            <a:avLst/>
          </a:prstGeom>
          <a:noFill/>
        </p:spPr>
        <p:txBody>
          <a:bodyPr wrap="none" lIns="182880" tIns="146304" rIns="182880" bIns="146304" rtlCol="0">
            <a:spAutoFit/>
          </a:bodyPr>
          <a:lstStyle/>
          <a:p>
            <a:pPr>
              <a:lnSpc>
                <a:spcPct val="90000"/>
              </a:lnSpc>
              <a:spcAft>
                <a:spcPts val="600"/>
              </a:spcAft>
            </a:pPr>
            <a:r>
              <a:rPr lang="en-US" sz="2000" dirty="0" smtClean="0">
                <a:gradFill>
                  <a:gsLst>
                    <a:gs pos="2917">
                      <a:schemeClr val="tx1"/>
                    </a:gs>
                    <a:gs pos="30000">
                      <a:schemeClr val="tx1"/>
                    </a:gs>
                  </a:gsLst>
                  <a:lin ang="5400000" scaled="0"/>
                </a:gradFill>
              </a:rPr>
              <a:t>AlwaysOn replica in Azure Virtual Machines</a:t>
            </a:r>
          </a:p>
        </p:txBody>
      </p:sp>
      <p:cxnSp>
        <p:nvCxnSpPr>
          <p:cNvPr id="181" name="Straight Arrow Connector 180"/>
          <p:cNvCxnSpPr/>
          <p:nvPr/>
        </p:nvCxnSpPr>
        <p:spPr>
          <a:xfrm>
            <a:off x="3468208" y="5682094"/>
            <a:ext cx="4829908" cy="0"/>
          </a:xfrm>
          <a:prstGeom prst="straightConnector1">
            <a:avLst/>
          </a:prstGeom>
          <a:ln w="57150">
            <a:solidFill>
              <a:schemeClr val="bg2">
                <a:lumMod val="50000"/>
              </a:schemeClr>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82" name="Group 181"/>
          <p:cNvGrpSpPr/>
          <p:nvPr/>
        </p:nvGrpSpPr>
        <p:grpSpPr>
          <a:xfrm>
            <a:off x="8795279" y="5053033"/>
            <a:ext cx="704879" cy="1142653"/>
            <a:chOff x="1912847" y="1900077"/>
            <a:chExt cx="704879" cy="1142653"/>
          </a:xfrm>
        </p:grpSpPr>
        <p:sp>
          <p:nvSpPr>
            <p:cNvPr id="183" name="Freeform 33"/>
            <p:cNvSpPr>
              <a:spLocks noEditPoints="1"/>
            </p:cNvSpPr>
            <p:nvPr/>
          </p:nvSpPr>
          <p:spPr bwMode="auto">
            <a:xfrm>
              <a:off x="1912847" y="1900077"/>
              <a:ext cx="521999" cy="1076848"/>
            </a:xfrm>
            <a:custGeom>
              <a:avLst/>
              <a:gdLst>
                <a:gd name="T0" fmla="*/ 288 w 320"/>
                <a:gd name="T1" fmla="*/ 0 h 656"/>
                <a:gd name="T2" fmla="*/ 32 w 320"/>
                <a:gd name="T3" fmla="*/ 0 h 656"/>
                <a:gd name="T4" fmla="*/ 0 w 320"/>
                <a:gd name="T5" fmla="*/ 32 h 656"/>
                <a:gd name="T6" fmla="*/ 0 w 320"/>
                <a:gd name="T7" fmla="*/ 656 h 656"/>
                <a:gd name="T8" fmla="*/ 320 w 320"/>
                <a:gd name="T9" fmla="*/ 656 h 656"/>
                <a:gd name="T10" fmla="*/ 320 w 320"/>
                <a:gd name="T11" fmla="*/ 32 h 656"/>
                <a:gd name="T12" fmla="*/ 288 w 320"/>
                <a:gd name="T13" fmla="*/ 0 h 656"/>
                <a:gd name="T14" fmla="*/ 272 w 320"/>
                <a:gd name="T15" fmla="*/ 592 h 656"/>
                <a:gd name="T16" fmla="*/ 48 w 320"/>
                <a:gd name="T17" fmla="*/ 592 h 656"/>
                <a:gd name="T18" fmla="*/ 48 w 320"/>
                <a:gd name="T19" fmla="*/ 560 h 656"/>
                <a:gd name="T20" fmla="*/ 272 w 320"/>
                <a:gd name="T21" fmla="*/ 560 h 656"/>
                <a:gd name="T22" fmla="*/ 272 w 320"/>
                <a:gd name="T23" fmla="*/ 592 h 656"/>
                <a:gd name="T24" fmla="*/ 272 w 320"/>
                <a:gd name="T25" fmla="*/ 528 h 656"/>
                <a:gd name="T26" fmla="*/ 48 w 320"/>
                <a:gd name="T27" fmla="*/ 528 h 656"/>
                <a:gd name="T28" fmla="*/ 48 w 320"/>
                <a:gd name="T29" fmla="*/ 496 h 656"/>
                <a:gd name="T30" fmla="*/ 272 w 320"/>
                <a:gd name="T31" fmla="*/ 496 h 656"/>
                <a:gd name="T32" fmla="*/ 272 w 320"/>
                <a:gd name="T33" fmla="*/ 528 h 656"/>
                <a:gd name="T34" fmla="*/ 272 w 320"/>
                <a:gd name="T35" fmla="*/ 128 h 656"/>
                <a:gd name="T36" fmla="*/ 48 w 320"/>
                <a:gd name="T37" fmla="*/ 128 h 656"/>
                <a:gd name="T38" fmla="*/ 48 w 320"/>
                <a:gd name="T39" fmla="*/ 96 h 656"/>
                <a:gd name="T40" fmla="*/ 272 w 320"/>
                <a:gd name="T41" fmla="*/ 96 h 656"/>
                <a:gd name="T42" fmla="*/ 272 w 320"/>
                <a:gd name="T43" fmla="*/ 12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20" h="656">
                  <a:moveTo>
                    <a:pt x="288" y="0"/>
                  </a:moveTo>
                  <a:lnTo>
                    <a:pt x="32" y="0"/>
                  </a:lnTo>
                  <a:cubicBezTo>
                    <a:pt x="15" y="0"/>
                    <a:pt x="0" y="14"/>
                    <a:pt x="0" y="32"/>
                  </a:cubicBezTo>
                  <a:lnTo>
                    <a:pt x="0" y="656"/>
                  </a:lnTo>
                  <a:lnTo>
                    <a:pt x="320" y="656"/>
                  </a:lnTo>
                  <a:lnTo>
                    <a:pt x="320" y="32"/>
                  </a:lnTo>
                  <a:cubicBezTo>
                    <a:pt x="320" y="14"/>
                    <a:pt x="306" y="0"/>
                    <a:pt x="288" y="0"/>
                  </a:cubicBezTo>
                  <a:close/>
                  <a:moveTo>
                    <a:pt x="272" y="592"/>
                  </a:moveTo>
                  <a:lnTo>
                    <a:pt x="48" y="592"/>
                  </a:lnTo>
                  <a:lnTo>
                    <a:pt x="48" y="560"/>
                  </a:lnTo>
                  <a:lnTo>
                    <a:pt x="272" y="560"/>
                  </a:lnTo>
                  <a:lnTo>
                    <a:pt x="272" y="592"/>
                  </a:lnTo>
                  <a:close/>
                  <a:moveTo>
                    <a:pt x="272" y="528"/>
                  </a:moveTo>
                  <a:lnTo>
                    <a:pt x="48" y="528"/>
                  </a:lnTo>
                  <a:lnTo>
                    <a:pt x="48" y="496"/>
                  </a:lnTo>
                  <a:lnTo>
                    <a:pt x="272" y="496"/>
                  </a:lnTo>
                  <a:lnTo>
                    <a:pt x="272" y="528"/>
                  </a:lnTo>
                  <a:close/>
                  <a:moveTo>
                    <a:pt x="272" y="128"/>
                  </a:moveTo>
                  <a:lnTo>
                    <a:pt x="48" y="128"/>
                  </a:lnTo>
                  <a:lnTo>
                    <a:pt x="48" y="96"/>
                  </a:lnTo>
                  <a:lnTo>
                    <a:pt x="272" y="96"/>
                  </a:lnTo>
                  <a:lnTo>
                    <a:pt x="272" y="128"/>
                  </a:lnTo>
                  <a:close/>
                </a:path>
              </a:pathLst>
            </a:custGeom>
            <a:solidFill>
              <a:srgbClr val="C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grpSp>
          <p:nvGrpSpPr>
            <p:cNvPr id="184" name="Group 183"/>
            <p:cNvGrpSpPr/>
            <p:nvPr/>
          </p:nvGrpSpPr>
          <p:grpSpPr>
            <a:xfrm>
              <a:off x="2251966" y="2471288"/>
              <a:ext cx="365760" cy="571442"/>
              <a:chOff x="2713897" y="2471288"/>
              <a:chExt cx="365760" cy="571442"/>
            </a:xfrm>
          </p:grpSpPr>
          <p:grpSp>
            <p:nvGrpSpPr>
              <p:cNvPr id="185" name="Group 184"/>
              <p:cNvGrpSpPr/>
              <p:nvPr/>
            </p:nvGrpSpPr>
            <p:grpSpPr>
              <a:xfrm>
                <a:off x="2713897" y="2471288"/>
                <a:ext cx="365760" cy="571442"/>
                <a:chOff x="3793021" y="2405483"/>
                <a:chExt cx="365760" cy="571442"/>
              </a:xfrm>
            </p:grpSpPr>
            <p:sp>
              <p:nvSpPr>
                <p:cNvPr id="189" name="Freeform 188"/>
                <p:cNvSpPr>
                  <a:spLocks noChangeAspect="1"/>
                </p:cNvSpPr>
                <p:nvPr/>
              </p:nvSpPr>
              <p:spPr bwMode="black">
                <a:xfrm>
                  <a:off x="3793021"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90" name="Freeform 189"/>
                <p:cNvSpPr>
                  <a:spLocks noChangeAspect="1"/>
                </p:cNvSpPr>
                <p:nvPr/>
              </p:nvSpPr>
              <p:spPr bwMode="black">
                <a:xfrm>
                  <a:off x="3793021"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chemeClr val="bg1">
                    <a:lumMod val="95000"/>
                  </a:schemeClr>
                </a:solidFill>
                <a:ln w="571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nvGrpSpPr>
              <p:cNvPr id="186" name="Group 185"/>
              <p:cNvGrpSpPr/>
              <p:nvPr/>
            </p:nvGrpSpPr>
            <p:grpSpPr>
              <a:xfrm>
                <a:off x="2713897" y="2471288"/>
                <a:ext cx="365760" cy="571442"/>
                <a:chOff x="3009770" y="2405483"/>
                <a:chExt cx="365760" cy="571442"/>
              </a:xfrm>
            </p:grpSpPr>
            <p:sp>
              <p:nvSpPr>
                <p:cNvPr id="187" name="Freeform 186"/>
                <p:cNvSpPr>
                  <a:spLocks noChangeAspect="1"/>
                </p:cNvSpPr>
                <p:nvPr/>
              </p:nvSpPr>
              <p:spPr bwMode="black">
                <a:xfrm>
                  <a:off x="3009770" y="2613742"/>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188" name="Freeform 187"/>
                <p:cNvSpPr>
                  <a:spLocks noChangeAspect="1"/>
                </p:cNvSpPr>
                <p:nvPr/>
              </p:nvSpPr>
              <p:spPr bwMode="black">
                <a:xfrm>
                  <a:off x="3009770" y="2405483"/>
                  <a:ext cx="365760" cy="363183"/>
                </a:xfrm>
                <a:custGeom>
                  <a:avLst/>
                  <a:gdLst>
                    <a:gd name="connsiteX0" fmla="*/ 0 w 1208341"/>
                    <a:gd name="connsiteY0" fmla="*/ 445145 h 1199827"/>
                    <a:gd name="connsiteX1" fmla="*/ 16338 w 1208341"/>
                    <a:gd name="connsiteY1" fmla="*/ 458290 h 1199827"/>
                    <a:gd name="connsiteX2" fmla="*/ 604170 w 1208341"/>
                    <a:gd name="connsiteY2" fmla="*/ 593891 h 1199827"/>
                    <a:gd name="connsiteX3" fmla="*/ 1192003 w 1208341"/>
                    <a:gd name="connsiteY3" fmla="*/ 458290 h 1199827"/>
                    <a:gd name="connsiteX4" fmla="*/ 1208341 w 1208341"/>
                    <a:gd name="connsiteY4" fmla="*/ 445145 h 1199827"/>
                    <a:gd name="connsiteX5" fmla="*/ 1208341 w 1208341"/>
                    <a:gd name="connsiteY5" fmla="*/ 965655 h 1199827"/>
                    <a:gd name="connsiteX6" fmla="*/ 1208341 w 1208341"/>
                    <a:gd name="connsiteY6" fmla="*/ 965659 h 1199827"/>
                    <a:gd name="connsiteX7" fmla="*/ 604170 w 1208341"/>
                    <a:gd name="connsiteY7" fmla="*/ 1199827 h 1199827"/>
                    <a:gd name="connsiteX8" fmla="*/ 0 w 1208341"/>
                    <a:gd name="connsiteY8" fmla="*/ 965659 h 1199827"/>
                    <a:gd name="connsiteX9" fmla="*/ 603170 w 1208341"/>
                    <a:gd name="connsiteY9" fmla="*/ 0 h 1199827"/>
                    <a:gd name="connsiteX10" fmla="*/ 1206340 w 1208341"/>
                    <a:gd name="connsiteY10" fmla="*/ 259109 h 1199827"/>
                    <a:gd name="connsiteX11" fmla="*/ 603170 w 1208341"/>
                    <a:gd name="connsiteY11" fmla="*/ 518218 h 1199827"/>
                    <a:gd name="connsiteX12" fmla="*/ 0 w 1208341"/>
                    <a:gd name="connsiteY12" fmla="*/ 259109 h 1199827"/>
                    <a:gd name="connsiteX13" fmla="*/ 603170 w 1208341"/>
                    <a:gd name="connsiteY13" fmla="*/ 0 h 1199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208341" h="1199827">
                      <a:moveTo>
                        <a:pt x="0" y="445145"/>
                      </a:moveTo>
                      <a:lnTo>
                        <a:pt x="16338" y="458290"/>
                      </a:lnTo>
                      <a:cubicBezTo>
                        <a:pt x="129544" y="539061"/>
                        <a:pt x="350335" y="593891"/>
                        <a:pt x="604170" y="593891"/>
                      </a:cubicBezTo>
                      <a:cubicBezTo>
                        <a:pt x="858005" y="593891"/>
                        <a:pt x="1078797" y="539061"/>
                        <a:pt x="1192003" y="458290"/>
                      </a:cubicBezTo>
                      <a:lnTo>
                        <a:pt x="1208341" y="445145"/>
                      </a:lnTo>
                      <a:lnTo>
                        <a:pt x="1208341" y="965655"/>
                      </a:lnTo>
                      <a:lnTo>
                        <a:pt x="1208341" y="965659"/>
                      </a:lnTo>
                      <a:cubicBezTo>
                        <a:pt x="1208341" y="1094988"/>
                        <a:pt x="937845" y="1199827"/>
                        <a:pt x="604170" y="1199827"/>
                      </a:cubicBezTo>
                      <a:cubicBezTo>
                        <a:pt x="270495" y="1199827"/>
                        <a:pt x="0" y="1094988"/>
                        <a:pt x="0" y="965659"/>
                      </a:cubicBezTo>
                      <a:close/>
                      <a:moveTo>
                        <a:pt x="603170" y="0"/>
                      </a:moveTo>
                      <a:cubicBezTo>
                        <a:pt x="936291" y="0"/>
                        <a:pt x="1206340" y="116007"/>
                        <a:pt x="1206340" y="259109"/>
                      </a:cubicBezTo>
                      <a:cubicBezTo>
                        <a:pt x="1206340" y="402211"/>
                        <a:pt x="936291" y="518218"/>
                        <a:pt x="603170" y="518218"/>
                      </a:cubicBezTo>
                      <a:cubicBezTo>
                        <a:pt x="270049" y="518218"/>
                        <a:pt x="0" y="402211"/>
                        <a:pt x="0" y="259109"/>
                      </a:cubicBezTo>
                      <a:cubicBezTo>
                        <a:pt x="0" y="116007"/>
                        <a:pt x="270049" y="0"/>
                        <a:pt x="603170" y="0"/>
                      </a:cubicBezTo>
                      <a:close/>
                    </a:path>
                  </a:pathLst>
                </a:cu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grpSp>
        </p:grpSp>
      </p:grpSp>
      <p:sp>
        <p:nvSpPr>
          <p:cNvPr id="193" name="Rectangle 192"/>
          <p:cNvSpPr/>
          <p:nvPr/>
        </p:nvSpPr>
        <p:spPr>
          <a:xfrm>
            <a:off x="1937225" y="5993320"/>
            <a:ext cx="1577979" cy="300595"/>
          </a:xfrm>
          <a:prstGeom prst="rect">
            <a:avLst/>
          </a:prstGeom>
          <a:solidFill>
            <a:schemeClr val="bg2">
              <a:lumMod val="50000"/>
            </a:schemeClr>
          </a:solidFill>
          <a:ln w="10795" cap="flat" cmpd="sng" algn="ctr">
            <a:noFill/>
            <a:prstDash val="solid"/>
          </a:ln>
          <a:effectLst/>
        </p:spPr>
        <p:txBody>
          <a:bodyPr rtlCol="0" anchor="ctr"/>
          <a:lstStyle/>
          <a:p>
            <a:pPr marL="0" marR="0" lvl="0" indent="0" algn="ctr" defTabSz="931863"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ea typeface="+mn-ea"/>
                <a:cs typeface="+mn-cs"/>
              </a:rPr>
              <a:t>Primary</a:t>
            </a:r>
          </a:p>
        </p:txBody>
      </p:sp>
      <p:sp>
        <p:nvSpPr>
          <p:cNvPr id="195" name="Rectangle 194"/>
          <p:cNvSpPr/>
          <p:nvPr/>
        </p:nvSpPr>
        <p:spPr>
          <a:xfrm>
            <a:off x="8376647" y="6110960"/>
            <a:ext cx="1577979" cy="300595"/>
          </a:xfrm>
          <a:prstGeom prst="rect">
            <a:avLst/>
          </a:prstGeom>
          <a:solidFill>
            <a:schemeClr val="bg2">
              <a:lumMod val="50000"/>
            </a:schemeClr>
          </a:solidFill>
          <a:ln w="10795" cap="flat" cmpd="sng" algn="ctr">
            <a:noFill/>
            <a:prstDash val="solid"/>
          </a:ln>
          <a:effectLst/>
        </p:spPr>
        <p:txBody>
          <a:bodyPr rtlCol="0" anchor="ctr"/>
          <a:lstStyle/>
          <a:p>
            <a:pPr marL="0" marR="0" lvl="0" indent="0" algn="ctr" defTabSz="931863" eaLnBrk="1" fontAlgn="base" latinLnBrk="0" hangingPunct="1">
              <a:lnSpc>
                <a:spcPct val="100000"/>
              </a:lnSpc>
              <a:spcBef>
                <a:spcPct val="0"/>
              </a:spcBef>
              <a:spcAft>
                <a:spcPct val="0"/>
              </a:spcAft>
              <a:buClrTx/>
              <a:buSzTx/>
              <a:buFontTx/>
              <a:buNone/>
              <a:tabLst/>
              <a:defRPr/>
            </a:pPr>
            <a:r>
              <a:rPr kumimoji="0" lang="en-US" sz="1800" b="0" i="0" u="none" strike="noStrike" kern="0" cap="none" spc="0" normalizeH="0" baseline="0" noProof="0" dirty="0" smtClean="0">
                <a:ln>
                  <a:noFill/>
                </a:ln>
                <a:solidFill>
                  <a:srgbClr val="FFFFFF"/>
                </a:solidFill>
                <a:effectLst/>
                <a:uLnTx/>
                <a:uFillTx/>
                <a:latin typeface="Segoe UI"/>
                <a:ea typeface="+mn-ea"/>
                <a:cs typeface="+mn-cs"/>
              </a:rPr>
              <a:t>Secondary</a:t>
            </a:r>
          </a:p>
        </p:txBody>
      </p:sp>
      <p:grpSp>
        <p:nvGrpSpPr>
          <p:cNvPr id="204" name="Group 203"/>
          <p:cNvGrpSpPr/>
          <p:nvPr/>
        </p:nvGrpSpPr>
        <p:grpSpPr>
          <a:xfrm rot="1341152">
            <a:off x="9560694" y="5310039"/>
            <a:ext cx="628409" cy="628409"/>
            <a:chOff x="9278794" y="5130758"/>
            <a:chExt cx="842053" cy="842053"/>
          </a:xfrm>
        </p:grpSpPr>
        <p:sp>
          <p:nvSpPr>
            <p:cNvPr id="199" name="Freeform 30"/>
            <p:cNvSpPr>
              <a:spLocks/>
            </p:cNvSpPr>
            <p:nvPr/>
          </p:nvSpPr>
          <p:spPr bwMode="auto">
            <a:xfrm>
              <a:off x="9520291" y="5130758"/>
              <a:ext cx="461394" cy="421027"/>
            </a:xfrm>
            <a:custGeom>
              <a:avLst/>
              <a:gdLst>
                <a:gd name="T0" fmla="*/ 550 w 550"/>
                <a:gd name="T1" fmla="*/ 130 h 502"/>
                <a:gd name="T2" fmla="*/ 214 w 550"/>
                <a:gd name="T3" fmla="*/ 0 h 502"/>
                <a:gd name="T4" fmla="*/ 0 w 550"/>
                <a:gd name="T5" fmla="*/ 48 h 502"/>
                <a:gd name="T6" fmla="*/ 214 w 550"/>
                <a:gd name="T7" fmla="*/ 502 h 502"/>
                <a:gd name="T8" fmla="*/ 550 w 550"/>
                <a:gd name="T9" fmla="*/ 130 h 502"/>
              </a:gdLst>
              <a:ahLst/>
              <a:cxnLst>
                <a:cxn ang="0">
                  <a:pos x="T0" y="T1"/>
                </a:cxn>
                <a:cxn ang="0">
                  <a:pos x="T2" y="T3"/>
                </a:cxn>
                <a:cxn ang="0">
                  <a:pos x="T4" y="T5"/>
                </a:cxn>
                <a:cxn ang="0">
                  <a:pos x="T6" y="T7"/>
                </a:cxn>
                <a:cxn ang="0">
                  <a:pos x="T8" y="T9"/>
                </a:cxn>
              </a:cxnLst>
              <a:rect l="0" t="0" r="r" b="b"/>
              <a:pathLst>
                <a:path w="550" h="502">
                  <a:moveTo>
                    <a:pt x="550" y="130"/>
                  </a:moveTo>
                  <a:cubicBezTo>
                    <a:pt x="461" y="49"/>
                    <a:pt x="343" y="0"/>
                    <a:pt x="214" y="0"/>
                  </a:cubicBezTo>
                  <a:cubicBezTo>
                    <a:pt x="137" y="0"/>
                    <a:pt x="65" y="17"/>
                    <a:pt x="0" y="48"/>
                  </a:cubicBezTo>
                  <a:cubicBezTo>
                    <a:pt x="214" y="502"/>
                    <a:pt x="214" y="502"/>
                    <a:pt x="214" y="502"/>
                  </a:cubicBezTo>
                  <a:lnTo>
                    <a:pt x="550" y="130"/>
                  </a:lnTo>
                  <a:close/>
                </a:path>
              </a:pathLst>
            </a:custGeom>
            <a:solidFill>
              <a:schemeClr val="tx2">
                <a:lumMod val="50000"/>
              </a:schemeClr>
            </a:solidFill>
            <a:ln w="12700">
              <a:solidFill>
                <a:schemeClr val="bg1"/>
              </a:solidFill>
            </a:ln>
          </p:spPr>
          <p:txBody>
            <a:bodyPr vert="horz" wrap="square" lIns="91440" tIns="45720" rIns="91440" bIns="45720" numCol="1" anchor="t" anchorCtr="0" compatLnSpc="1">
              <a:prstTxWarp prst="textNoShape">
                <a:avLst/>
              </a:prstTxWarp>
            </a:bodyPr>
            <a:lstStyle/>
            <a:p>
              <a:endParaRPr lang="en-US" dirty="0">
                <a:solidFill>
                  <a:schemeClr val="tx1">
                    <a:lumMod val="50000"/>
                  </a:schemeClr>
                </a:solidFill>
              </a:endParaRPr>
            </a:p>
          </p:txBody>
        </p:sp>
        <p:sp>
          <p:nvSpPr>
            <p:cNvPr id="200" name="Freeform 31"/>
            <p:cNvSpPr>
              <a:spLocks/>
            </p:cNvSpPr>
            <p:nvPr/>
          </p:nvSpPr>
          <p:spPr bwMode="auto">
            <a:xfrm>
              <a:off x="9699821" y="5239821"/>
              <a:ext cx="389157" cy="311964"/>
            </a:xfrm>
            <a:custGeom>
              <a:avLst/>
              <a:gdLst>
                <a:gd name="T0" fmla="*/ 464 w 464"/>
                <a:gd name="T1" fmla="*/ 181 h 372"/>
                <a:gd name="T2" fmla="*/ 336 w 464"/>
                <a:gd name="T3" fmla="*/ 0 h 372"/>
                <a:gd name="T4" fmla="*/ 0 w 464"/>
                <a:gd name="T5" fmla="*/ 372 h 372"/>
                <a:gd name="T6" fmla="*/ 464 w 464"/>
                <a:gd name="T7" fmla="*/ 181 h 372"/>
              </a:gdLst>
              <a:ahLst/>
              <a:cxnLst>
                <a:cxn ang="0">
                  <a:pos x="T0" y="T1"/>
                </a:cxn>
                <a:cxn ang="0">
                  <a:pos x="T2" y="T3"/>
                </a:cxn>
                <a:cxn ang="0">
                  <a:pos x="T4" y="T5"/>
                </a:cxn>
                <a:cxn ang="0">
                  <a:pos x="T6" y="T7"/>
                </a:cxn>
              </a:cxnLst>
              <a:rect l="0" t="0" r="r" b="b"/>
              <a:pathLst>
                <a:path w="464" h="372">
                  <a:moveTo>
                    <a:pt x="464" y="181"/>
                  </a:moveTo>
                  <a:cubicBezTo>
                    <a:pt x="436" y="112"/>
                    <a:pt x="392" y="49"/>
                    <a:pt x="336" y="0"/>
                  </a:cubicBezTo>
                  <a:cubicBezTo>
                    <a:pt x="0" y="372"/>
                    <a:pt x="0" y="372"/>
                    <a:pt x="0" y="372"/>
                  </a:cubicBezTo>
                  <a:lnTo>
                    <a:pt x="464" y="181"/>
                  </a:lnTo>
                  <a:close/>
                </a:path>
              </a:pathLst>
            </a:custGeom>
            <a:solidFill>
              <a:schemeClr val="tx2">
                <a:lumMod val="75000"/>
              </a:schemeClr>
            </a:solidFill>
            <a:ln w="12700">
              <a:solidFill>
                <a:schemeClr val="bg1"/>
              </a:solidFill>
            </a:ln>
          </p:spPr>
          <p:txBody>
            <a:bodyPr vert="horz" wrap="square" lIns="91440" tIns="45720" rIns="91440" bIns="45720" numCol="1" anchor="t" anchorCtr="0" compatLnSpc="1">
              <a:prstTxWarp prst="textNoShape">
                <a:avLst/>
              </a:prstTxWarp>
            </a:bodyPr>
            <a:lstStyle/>
            <a:p>
              <a:endParaRPr lang="en-US" dirty="0">
                <a:solidFill>
                  <a:schemeClr val="tx1">
                    <a:lumMod val="50000"/>
                  </a:schemeClr>
                </a:solidFill>
              </a:endParaRPr>
            </a:p>
          </p:txBody>
        </p:sp>
        <p:sp>
          <p:nvSpPr>
            <p:cNvPr id="201" name="Freeform 32"/>
            <p:cNvSpPr>
              <a:spLocks/>
            </p:cNvSpPr>
            <p:nvPr/>
          </p:nvSpPr>
          <p:spPr bwMode="auto">
            <a:xfrm>
              <a:off x="9278794" y="5170771"/>
              <a:ext cx="421027" cy="676333"/>
            </a:xfrm>
            <a:custGeom>
              <a:avLst/>
              <a:gdLst>
                <a:gd name="T0" fmla="*/ 288 w 502"/>
                <a:gd name="T1" fmla="*/ 0 h 806"/>
                <a:gd name="T2" fmla="*/ 0 w 502"/>
                <a:gd name="T3" fmla="*/ 454 h 806"/>
                <a:gd name="T4" fmla="*/ 144 w 502"/>
                <a:gd name="T5" fmla="*/ 806 h 806"/>
                <a:gd name="T6" fmla="*/ 502 w 502"/>
                <a:gd name="T7" fmla="*/ 454 h 806"/>
                <a:gd name="T8" fmla="*/ 288 w 502"/>
                <a:gd name="T9" fmla="*/ 0 h 806"/>
              </a:gdLst>
              <a:ahLst/>
              <a:cxnLst>
                <a:cxn ang="0">
                  <a:pos x="T0" y="T1"/>
                </a:cxn>
                <a:cxn ang="0">
                  <a:pos x="T2" y="T3"/>
                </a:cxn>
                <a:cxn ang="0">
                  <a:pos x="T4" y="T5"/>
                </a:cxn>
                <a:cxn ang="0">
                  <a:pos x="T6" y="T7"/>
                </a:cxn>
                <a:cxn ang="0">
                  <a:pos x="T8" y="T9"/>
                </a:cxn>
              </a:cxnLst>
              <a:rect l="0" t="0" r="r" b="b"/>
              <a:pathLst>
                <a:path w="502" h="806">
                  <a:moveTo>
                    <a:pt x="288" y="0"/>
                  </a:moveTo>
                  <a:cubicBezTo>
                    <a:pt x="118" y="80"/>
                    <a:pt x="0" y="253"/>
                    <a:pt x="0" y="454"/>
                  </a:cubicBezTo>
                  <a:cubicBezTo>
                    <a:pt x="0" y="591"/>
                    <a:pt x="55" y="715"/>
                    <a:pt x="144" y="806"/>
                  </a:cubicBezTo>
                  <a:cubicBezTo>
                    <a:pt x="502" y="454"/>
                    <a:pt x="502" y="454"/>
                    <a:pt x="502" y="454"/>
                  </a:cubicBezTo>
                  <a:lnTo>
                    <a:pt x="288" y="0"/>
                  </a:lnTo>
                  <a:close/>
                </a:path>
              </a:pathLst>
            </a:custGeom>
            <a:solidFill>
              <a:schemeClr val="tx2">
                <a:lumMod val="75000"/>
              </a:schemeClr>
            </a:solidFill>
            <a:ln w="12700">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002050"/>
                </a:solidFill>
              </a:endParaRPr>
            </a:p>
          </p:txBody>
        </p:sp>
        <p:sp>
          <p:nvSpPr>
            <p:cNvPr id="202" name="Freeform 33"/>
            <p:cNvSpPr>
              <a:spLocks/>
            </p:cNvSpPr>
            <p:nvPr/>
          </p:nvSpPr>
          <p:spPr bwMode="auto">
            <a:xfrm>
              <a:off x="9399543" y="5391377"/>
              <a:ext cx="721304" cy="581434"/>
            </a:xfrm>
            <a:custGeom>
              <a:avLst/>
              <a:gdLst>
                <a:gd name="T0" fmla="*/ 822 w 860"/>
                <a:gd name="T1" fmla="*/ 0 h 693"/>
                <a:gd name="T2" fmla="*/ 358 w 860"/>
                <a:gd name="T3" fmla="*/ 191 h 693"/>
                <a:gd name="T4" fmla="*/ 0 w 860"/>
                <a:gd name="T5" fmla="*/ 543 h 693"/>
                <a:gd name="T6" fmla="*/ 131 w 860"/>
                <a:gd name="T7" fmla="*/ 638 h 693"/>
                <a:gd name="T8" fmla="*/ 358 w 860"/>
                <a:gd name="T9" fmla="*/ 693 h 693"/>
                <a:gd name="T10" fmla="*/ 860 w 860"/>
                <a:gd name="T11" fmla="*/ 191 h 693"/>
                <a:gd name="T12" fmla="*/ 822 w 860"/>
                <a:gd name="T13" fmla="*/ 0 h 693"/>
              </a:gdLst>
              <a:ahLst/>
              <a:cxnLst>
                <a:cxn ang="0">
                  <a:pos x="T0" y="T1"/>
                </a:cxn>
                <a:cxn ang="0">
                  <a:pos x="T2" y="T3"/>
                </a:cxn>
                <a:cxn ang="0">
                  <a:pos x="T4" y="T5"/>
                </a:cxn>
                <a:cxn ang="0">
                  <a:pos x="T6" y="T7"/>
                </a:cxn>
                <a:cxn ang="0">
                  <a:pos x="T8" y="T9"/>
                </a:cxn>
                <a:cxn ang="0">
                  <a:pos x="T10" y="T11"/>
                </a:cxn>
                <a:cxn ang="0">
                  <a:pos x="T12" y="T13"/>
                </a:cxn>
              </a:cxnLst>
              <a:rect l="0" t="0" r="r" b="b"/>
              <a:pathLst>
                <a:path w="860" h="693">
                  <a:moveTo>
                    <a:pt x="822" y="0"/>
                  </a:moveTo>
                  <a:cubicBezTo>
                    <a:pt x="358" y="191"/>
                    <a:pt x="358" y="191"/>
                    <a:pt x="358" y="191"/>
                  </a:cubicBezTo>
                  <a:cubicBezTo>
                    <a:pt x="0" y="543"/>
                    <a:pt x="0" y="543"/>
                    <a:pt x="0" y="543"/>
                  </a:cubicBezTo>
                  <a:cubicBezTo>
                    <a:pt x="38" y="581"/>
                    <a:pt x="82" y="614"/>
                    <a:pt x="131" y="638"/>
                  </a:cubicBezTo>
                  <a:cubicBezTo>
                    <a:pt x="199" y="673"/>
                    <a:pt x="276" y="693"/>
                    <a:pt x="358" y="693"/>
                  </a:cubicBezTo>
                  <a:cubicBezTo>
                    <a:pt x="635" y="693"/>
                    <a:pt x="860" y="468"/>
                    <a:pt x="860" y="191"/>
                  </a:cubicBezTo>
                  <a:cubicBezTo>
                    <a:pt x="860" y="123"/>
                    <a:pt x="846" y="59"/>
                    <a:pt x="822" y="0"/>
                  </a:cubicBezTo>
                  <a:close/>
                </a:path>
              </a:pathLst>
            </a:custGeom>
            <a:solidFill>
              <a:srgbClr val="C00000"/>
            </a:solidFill>
            <a:ln w="12700">
              <a:solidFill>
                <a:schemeClr val="bg1"/>
              </a:solid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chemeClr val="tx1">
                    <a:lumMod val="50000"/>
                  </a:schemeClr>
                </a:solidFill>
              </a:endParaRPr>
            </a:p>
          </p:txBody>
        </p:sp>
      </p:grpSp>
      <p:grpSp>
        <p:nvGrpSpPr>
          <p:cNvPr id="216" name="Group 215"/>
          <p:cNvGrpSpPr/>
          <p:nvPr/>
        </p:nvGrpSpPr>
        <p:grpSpPr>
          <a:xfrm>
            <a:off x="8624373" y="2006349"/>
            <a:ext cx="1064498" cy="1089521"/>
            <a:chOff x="10082213" y="1198563"/>
            <a:chExt cx="877888" cy="898524"/>
          </a:xfrm>
        </p:grpSpPr>
        <p:sp>
          <p:nvSpPr>
            <p:cNvPr id="210" name="Freeform 45"/>
            <p:cNvSpPr>
              <a:spLocks noEditPoints="1"/>
            </p:cNvSpPr>
            <p:nvPr/>
          </p:nvSpPr>
          <p:spPr bwMode="auto">
            <a:xfrm>
              <a:off x="10082213" y="1854200"/>
              <a:ext cx="877888" cy="242887"/>
            </a:xfrm>
            <a:custGeom>
              <a:avLst/>
              <a:gdLst>
                <a:gd name="T0" fmla="*/ 50 w 752"/>
                <a:gd name="T1" fmla="*/ 0 h 207"/>
                <a:gd name="T2" fmla="*/ 0 w 752"/>
                <a:gd name="T3" fmla="*/ 48 h 207"/>
                <a:gd name="T4" fmla="*/ 0 w 752"/>
                <a:gd name="T5" fmla="*/ 207 h 207"/>
                <a:gd name="T6" fmla="*/ 752 w 752"/>
                <a:gd name="T7" fmla="*/ 207 h 207"/>
                <a:gd name="T8" fmla="*/ 752 w 752"/>
                <a:gd name="T9" fmla="*/ 48 h 207"/>
                <a:gd name="T10" fmla="*/ 702 w 752"/>
                <a:gd name="T11" fmla="*/ 0 h 207"/>
                <a:gd name="T12" fmla="*/ 50 w 752"/>
                <a:gd name="T13" fmla="*/ 0 h 207"/>
                <a:gd name="T14" fmla="*/ 689 w 752"/>
                <a:gd name="T15" fmla="*/ 89 h 207"/>
                <a:gd name="T16" fmla="*/ 663 w 752"/>
                <a:gd name="T17" fmla="*/ 64 h 207"/>
                <a:gd name="T18" fmla="*/ 689 w 752"/>
                <a:gd name="T19" fmla="*/ 40 h 207"/>
                <a:gd name="T20" fmla="*/ 714 w 752"/>
                <a:gd name="T21" fmla="*/ 64 h 207"/>
                <a:gd name="T22" fmla="*/ 689 w 752"/>
                <a:gd name="T23" fmla="*/ 89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2" h="207">
                  <a:moveTo>
                    <a:pt x="50" y="0"/>
                  </a:moveTo>
                  <a:cubicBezTo>
                    <a:pt x="25" y="0"/>
                    <a:pt x="0" y="24"/>
                    <a:pt x="0" y="48"/>
                  </a:cubicBezTo>
                  <a:lnTo>
                    <a:pt x="0" y="207"/>
                  </a:lnTo>
                  <a:lnTo>
                    <a:pt x="752" y="207"/>
                  </a:lnTo>
                  <a:lnTo>
                    <a:pt x="752" y="48"/>
                  </a:lnTo>
                  <a:cubicBezTo>
                    <a:pt x="752" y="24"/>
                    <a:pt x="727" y="0"/>
                    <a:pt x="702" y="0"/>
                  </a:cubicBezTo>
                  <a:lnTo>
                    <a:pt x="50" y="0"/>
                  </a:lnTo>
                  <a:close/>
                  <a:moveTo>
                    <a:pt x="689" y="89"/>
                  </a:moveTo>
                  <a:cubicBezTo>
                    <a:pt x="675" y="89"/>
                    <a:pt x="663" y="78"/>
                    <a:pt x="663" y="64"/>
                  </a:cubicBezTo>
                  <a:cubicBezTo>
                    <a:pt x="663" y="51"/>
                    <a:pt x="675" y="40"/>
                    <a:pt x="689" y="40"/>
                  </a:cubicBezTo>
                  <a:cubicBezTo>
                    <a:pt x="702" y="40"/>
                    <a:pt x="714" y="51"/>
                    <a:pt x="714" y="64"/>
                  </a:cubicBezTo>
                  <a:cubicBezTo>
                    <a:pt x="714" y="78"/>
                    <a:pt x="702" y="89"/>
                    <a:pt x="689" y="89"/>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p>
          </p:txBody>
        </p:sp>
        <p:sp>
          <p:nvSpPr>
            <p:cNvPr id="211" name="Freeform 46"/>
            <p:cNvSpPr>
              <a:spLocks/>
            </p:cNvSpPr>
            <p:nvPr/>
          </p:nvSpPr>
          <p:spPr bwMode="auto">
            <a:xfrm>
              <a:off x="10344151" y="1198563"/>
              <a:ext cx="354013" cy="469900"/>
            </a:xfrm>
            <a:custGeom>
              <a:avLst/>
              <a:gdLst>
                <a:gd name="T0" fmla="*/ 82 w 223"/>
                <a:gd name="T1" fmla="*/ 199 h 296"/>
                <a:gd name="T2" fmla="*/ 0 w 223"/>
                <a:gd name="T3" fmla="*/ 116 h 296"/>
                <a:gd name="T4" fmla="*/ 0 w 223"/>
                <a:gd name="T5" fmla="*/ 185 h 296"/>
                <a:gd name="T6" fmla="*/ 111 w 223"/>
                <a:gd name="T7" fmla="*/ 296 h 296"/>
                <a:gd name="T8" fmla="*/ 223 w 223"/>
                <a:gd name="T9" fmla="*/ 185 h 296"/>
                <a:gd name="T10" fmla="*/ 223 w 223"/>
                <a:gd name="T11" fmla="*/ 116 h 296"/>
                <a:gd name="T12" fmla="*/ 141 w 223"/>
                <a:gd name="T13" fmla="*/ 199 h 296"/>
                <a:gd name="T14" fmla="*/ 141 w 223"/>
                <a:gd name="T15" fmla="*/ 0 h 296"/>
                <a:gd name="T16" fmla="*/ 82 w 223"/>
                <a:gd name="T17" fmla="*/ 0 h 296"/>
                <a:gd name="T18" fmla="*/ 82 w 223"/>
                <a:gd name="T19" fmla="*/ 199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296">
                  <a:moveTo>
                    <a:pt x="82" y="199"/>
                  </a:moveTo>
                  <a:lnTo>
                    <a:pt x="0" y="116"/>
                  </a:lnTo>
                  <a:lnTo>
                    <a:pt x="0" y="185"/>
                  </a:lnTo>
                  <a:lnTo>
                    <a:pt x="111" y="296"/>
                  </a:lnTo>
                  <a:lnTo>
                    <a:pt x="223" y="185"/>
                  </a:lnTo>
                  <a:lnTo>
                    <a:pt x="223" y="116"/>
                  </a:lnTo>
                  <a:lnTo>
                    <a:pt x="141" y="199"/>
                  </a:lnTo>
                  <a:lnTo>
                    <a:pt x="141" y="0"/>
                  </a:lnTo>
                  <a:lnTo>
                    <a:pt x="82" y="0"/>
                  </a:lnTo>
                  <a:lnTo>
                    <a:pt x="82" y="199"/>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sp>
          <p:nvSpPr>
            <p:cNvPr id="212" name="Freeform 47"/>
            <p:cNvSpPr>
              <a:spLocks/>
            </p:cNvSpPr>
            <p:nvPr/>
          </p:nvSpPr>
          <p:spPr bwMode="auto">
            <a:xfrm>
              <a:off x="10126663" y="1647825"/>
              <a:ext cx="788988" cy="168275"/>
            </a:xfrm>
            <a:custGeom>
              <a:avLst/>
              <a:gdLst>
                <a:gd name="T0" fmla="*/ 419 w 497"/>
                <a:gd name="T1" fmla="*/ 0 h 106"/>
                <a:gd name="T2" fmla="*/ 295 w 497"/>
                <a:gd name="T3" fmla="*/ 0 h 106"/>
                <a:gd name="T4" fmla="*/ 265 w 497"/>
                <a:gd name="T5" fmla="*/ 30 h 106"/>
                <a:gd name="T6" fmla="*/ 248 w 497"/>
                <a:gd name="T7" fmla="*/ 46 h 106"/>
                <a:gd name="T8" fmla="*/ 232 w 497"/>
                <a:gd name="T9" fmla="*/ 30 h 106"/>
                <a:gd name="T10" fmla="*/ 202 w 497"/>
                <a:gd name="T11" fmla="*/ 0 h 106"/>
                <a:gd name="T12" fmla="*/ 79 w 497"/>
                <a:gd name="T13" fmla="*/ 0 h 106"/>
                <a:gd name="T14" fmla="*/ 0 w 497"/>
                <a:gd name="T15" fmla="*/ 106 h 106"/>
                <a:gd name="T16" fmla="*/ 497 w 497"/>
                <a:gd name="T17" fmla="*/ 106 h 106"/>
                <a:gd name="T18" fmla="*/ 419 w 497"/>
                <a:gd name="T19" fmla="*/ 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97" h="106">
                  <a:moveTo>
                    <a:pt x="419" y="0"/>
                  </a:moveTo>
                  <a:lnTo>
                    <a:pt x="295" y="0"/>
                  </a:lnTo>
                  <a:lnTo>
                    <a:pt x="265" y="30"/>
                  </a:lnTo>
                  <a:lnTo>
                    <a:pt x="248" y="46"/>
                  </a:lnTo>
                  <a:lnTo>
                    <a:pt x="232" y="30"/>
                  </a:lnTo>
                  <a:lnTo>
                    <a:pt x="202" y="0"/>
                  </a:lnTo>
                  <a:lnTo>
                    <a:pt x="79" y="0"/>
                  </a:lnTo>
                  <a:lnTo>
                    <a:pt x="0" y="106"/>
                  </a:lnTo>
                  <a:lnTo>
                    <a:pt x="497" y="106"/>
                  </a:lnTo>
                  <a:lnTo>
                    <a:pt x="419"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val="2597903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par>
                                <p:cTn id="8" presetID="10" presetClass="entr" presetSubtype="0" fill="hold" nodeType="withEffect">
                                  <p:stCondLst>
                                    <p:cond delay="0"/>
                                  </p:stCondLst>
                                  <p:childTnLst>
                                    <p:set>
                                      <p:cBhvr>
                                        <p:cTn id="9" dur="1" fill="hold">
                                          <p:stCondLst>
                                            <p:cond delay="0"/>
                                          </p:stCondLst>
                                        </p:cTn>
                                        <p:tgtEl>
                                          <p:spTgt spid="130"/>
                                        </p:tgtEl>
                                        <p:attrNameLst>
                                          <p:attrName>style.visibility</p:attrName>
                                        </p:attrNameLst>
                                      </p:cBhvr>
                                      <p:to>
                                        <p:strVal val="visible"/>
                                      </p:to>
                                    </p:set>
                                    <p:animEffect transition="in" filter="fade">
                                      <p:cBhvr>
                                        <p:cTn id="10" dur="500"/>
                                        <p:tgtEl>
                                          <p:spTgt spid="130"/>
                                        </p:tgtEl>
                                      </p:cBhvr>
                                    </p:animEffect>
                                  </p:childTnLst>
                                </p:cTn>
                              </p:par>
                              <p:par>
                                <p:cTn id="11" presetID="10" presetClass="entr" presetSubtype="0" fill="hold" nodeType="withEffect">
                                  <p:stCondLst>
                                    <p:cond delay="0"/>
                                  </p:stCondLst>
                                  <p:childTnLst>
                                    <p:set>
                                      <p:cBhvr>
                                        <p:cTn id="12" dur="1" fill="hold">
                                          <p:stCondLst>
                                            <p:cond delay="0"/>
                                          </p:stCondLst>
                                        </p:cTn>
                                        <p:tgtEl>
                                          <p:spTgt spid="169"/>
                                        </p:tgtEl>
                                        <p:attrNameLst>
                                          <p:attrName>style.visibility</p:attrName>
                                        </p:attrNameLst>
                                      </p:cBhvr>
                                      <p:to>
                                        <p:strVal val="visible"/>
                                      </p:to>
                                    </p:set>
                                    <p:animEffect transition="in" filter="fade">
                                      <p:cBhvr>
                                        <p:cTn id="13" dur="500"/>
                                        <p:tgtEl>
                                          <p:spTgt spid="169"/>
                                        </p:tgtEl>
                                      </p:cBhvr>
                                    </p:animEffect>
                                  </p:childTnLst>
                                </p:cTn>
                              </p:par>
                              <p:par>
                                <p:cTn id="14" presetID="10" presetClass="entr" presetSubtype="0" fill="hold" nodeType="with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fade">
                                      <p:cBhvr>
                                        <p:cTn id="16" dur="500"/>
                                        <p:tgtEl>
                                          <p:spTgt spid="2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77"/>
                                        </p:tgtEl>
                                        <p:attrNameLst>
                                          <p:attrName>style.visibility</p:attrName>
                                        </p:attrNameLst>
                                      </p:cBhvr>
                                      <p:to>
                                        <p:strVal val="visible"/>
                                      </p:to>
                                    </p:set>
                                    <p:animEffect transition="in" filter="fade">
                                      <p:cBhvr>
                                        <p:cTn id="19" dur="500"/>
                                        <p:tgtEl>
                                          <p:spTgt spid="177"/>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176"/>
                                        </p:tgtEl>
                                        <p:attrNameLst>
                                          <p:attrName>style.visibility</p:attrName>
                                        </p:attrNameLst>
                                      </p:cBhvr>
                                      <p:to>
                                        <p:strVal val="visible"/>
                                      </p:to>
                                    </p:set>
                                    <p:animEffect transition="in" filter="fade">
                                      <p:cBhvr>
                                        <p:cTn id="23" dur="500"/>
                                        <p:tgtEl>
                                          <p:spTgt spid="17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5"/>
                                        </p:tgtEl>
                                        <p:attrNameLst>
                                          <p:attrName>style.visibility</p:attrName>
                                        </p:attrNameLst>
                                      </p:cBhvr>
                                      <p:to>
                                        <p:strVal val="visible"/>
                                      </p:to>
                                    </p:set>
                                    <p:animEffect transition="in" filter="fade">
                                      <p:cBhvr>
                                        <p:cTn id="28" dur="500"/>
                                        <p:tgtEl>
                                          <p:spTgt spid="135"/>
                                        </p:tgtEl>
                                      </p:cBhvr>
                                    </p:animEffect>
                                  </p:childTnLst>
                                </p:cTn>
                              </p:par>
                              <p:par>
                                <p:cTn id="29" presetID="10" presetClass="entr" presetSubtype="0" fill="hold" nodeType="withEffect">
                                  <p:stCondLst>
                                    <p:cond delay="0"/>
                                  </p:stCondLst>
                                  <p:childTnLst>
                                    <p:set>
                                      <p:cBhvr>
                                        <p:cTn id="30" dur="1" fill="hold">
                                          <p:stCondLst>
                                            <p:cond delay="0"/>
                                          </p:stCondLst>
                                        </p:cTn>
                                        <p:tgtEl>
                                          <p:spTgt spid="136"/>
                                        </p:tgtEl>
                                        <p:attrNameLst>
                                          <p:attrName>style.visibility</p:attrName>
                                        </p:attrNameLst>
                                      </p:cBhvr>
                                      <p:to>
                                        <p:strVal val="visible"/>
                                      </p:to>
                                    </p:set>
                                    <p:animEffect transition="in" filter="fade">
                                      <p:cBhvr>
                                        <p:cTn id="31" dur="500"/>
                                        <p:tgtEl>
                                          <p:spTgt spid="1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8"/>
                                        </p:tgtEl>
                                        <p:attrNameLst>
                                          <p:attrName>style.visibility</p:attrName>
                                        </p:attrNameLst>
                                      </p:cBhvr>
                                      <p:to>
                                        <p:strVal val="visible"/>
                                      </p:to>
                                    </p:set>
                                    <p:animEffect transition="in" filter="fade">
                                      <p:cBhvr>
                                        <p:cTn id="34" dur="500"/>
                                        <p:tgtEl>
                                          <p:spTgt spid="178"/>
                                        </p:tgtEl>
                                      </p:cBhvr>
                                    </p:animEffect>
                                  </p:childTnLst>
                                </p:cTn>
                              </p:par>
                              <p:par>
                                <p:cTn id="35" presetID="10" presetClass="entr" presetSubtype="0" fill="hold" nodeType="with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500"/>
                                        <p:tgtEl>
                                          <p:spTgt spid="179"/>
                                        </p:tgtEl>
                                      </p:cBhvr>
                                    </p:animEffect>
                                  </p:childTnLst>
                                </p:cTn>
                              </p:par>
                              <p:par>
                                <p:cTn id="38" presetID="42" presetClass="path" presetSubtype="0" accel="50000" decel="50000" fill="hold" nodeType="withEffect">
                                  <p:stCondLst>
                                    <p:cond delay="0"/>
                                  </p:stCondLst>
                                  <p:childTnLst>
                                    <p:animMotion origin="layout" path="M -2.43809E-6 -2.197E-6 L 0.49553 -0.00454 " pathEditMode="relative" rAng="0" ptsTypes="AA">
                                      <p:cBhvr>
                                        <p:cTn id="39" dur="2000" fill="hold"/>
                                        <p:tgtEl>
                                          <p:spTgt spid="136"/>
                                        </p:tgtEl>
                                        <p:attrNameLst>
                                          <p:attrName>ppt_x</p:attrName>
                                          <p:attrName>ppt_y</p:attrName>
                                        </p:attrNameLst>
                                      </p:cBhvr>
                                      <p:rCtr x="24777" y="-227"/>
                                    </p:animMotion>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43"/>
                                        </p:tgtEl>
                                        <p:attrNameLst>
                                          <p:attrName>style.visibility</p:attrName>
                                        </p:attrNameLst>
                                      </p:cBhvr>
                                      <p:to>
                                        <p:strVal val="visible"/>
                                      </p:to>
                                    </p:set>
                                    <p:animEffect transition="in" filter="fade">
                                      <p:cBhvr>
                                        <p:cTn id="44" dur="500"/>
                                        <p:tgtEl>
                                          <p:spTgt spid="14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93"/>
                                        </p:tgtEl>
                                        <p:attrNameLst>
                                          <p:attrName>style.visibility</p:attrName>
                                        </p:attrNameLst>
                                      </p:cBhvr>
                                      <p:to>
                                        <p:strVal val="visible"/>
                                      </p:to>
                                    </p:set>
                                    <p:animEffect transition="in" filter="fade">
                                      <p:cBhvr>
                                        <p:cTn id="47" dur="500"/>
                                        <p:tgtEl>
                                          <p:spTgt spid="193"/>
                                        </p:tgtEl>
                                      </p:cBhvr>
                                    </p:animEffect>
                                  </p:childTnLst>
                                </p:cTn>
                              </p:par>
                              <p:par>
                                <p:cTn id="48" presetID="10" presetClass="entr" presetSubtype="0" fill="hold" nodeType="withEffect">
                                  <p:stCondLst>
                                    <p:cond delay="0"/>
                                  </p:stCondLst>
                                  <p:childTnLst>
                                    <p:set>
                                      <p:cBhvr>
                                        <p:cTn id="49" dur="1" fill="hold">
                                          <p:stCondLst>
                                            <p:cond delay="0"/>
                                          </p:stCondLst>
                                        </p:cTn>
                                        <p:tgtEl>
                                          <p:spTgt spid="181"/>
                                        </p:tgtEl>
                                        <p:attrNameLst>
                                          <p:attrName>style.visibility</p:attrName>
                                        </p:attrNameLst>
                                      </p:cBhvr>
                                      <p:to>
                                        <p:strVal val="visible"/>
                                      </p:to>
                                    </p:set>
                                    <p:animEffect transition="in" filter="fade">
                                      <p:cBhvr>
                                        <p:cTn id="50" dur="500"/>
                                        <p:tgtEl>
                                          <p:spTgt spid="1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80"/>
                                        </p:tgtEl>
                                        <p:attrNameLst>
                                          <p:attrName>style.visibility</p:attrName>
                                        </p:attrNameLst>
                                      </p:cBhvr>
                                      <p:to>
                                        <p:strVal val="visible"/>
                                      </p:to>
                                    </p:set>
                                    <p:animEffect transition="in" filter="fade">
                                      <p:cBhvr>
                                        <p:cTn id="53" dur="500"/>
                                        <p:tgtEl>
                                          <p:spTgt spid="180"/>
                                        </p:tgtEl>
                                      </p:cBhvr>
                                    </p:animEffect>
                                  </p:childTnLst>
                                </p:cTn>
                              </p:par>
                              <p:par>
                                <p:cTn id="54" presetID="10" presetClass="entr" presetSubtype="0" fill="hold" nodeType="withEffect">
                                  <p:stCondLst>
                                    <p:cond delay="0"/>
                                  </p:stCondLst>
                                  <p:childTnLst>
                                    <p:set>
                                      <p:cBhvr>
                                        <p:cTn id="55" dur="1" fill="hold">
                                          <p:stCondLst>
                                            <p:cond delay="0"/>
                                          </p:stCondLst>
                                        </p:cTn>
                                        <p:tgtEl>
                                          <p:spTgt spid="204"/>
                                        </p:tgtEl>
                                        <p:attrNameLst>
                                          <p:attrName>style.visibility</p:attrName>
                                        </p:attrNameLst>
                                      </p:cBhvr>
                                      <p:to>
                                        <p:strVal val="visible"/>
                                      </p:to>
                                    </p:set>
                                    <p:animEffect transition="in" filter="fade">
                                      <p:cBhvr>
                                        <p:cTn id="56" dur="500"/>
                                        <p:tgtEl>
                                          <p:spTgt spid="204"/>
                                        </p:tgtEl>
                                      </p:cBhvr>
                                    </p:animEffect>
                                  </p:childTnLst>
                                </p:cTn>
                              </p:par>
                              <p:par>
                                <p:cTn id="57" presetID="10" presetClass="entr" presetSubtype="0" fill="hold" nodeType="with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500"/>
                                        <p:tgtEl>
                                          <p:spTgt spid="18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95"/>
                                        </p:tgtEl>
                                        <p:attrNameLst>
                                          <p:attrName>style.visibility</p:attrName>
                                        </p:attrNameLst>
                                      </p:cBhvr>
                                      <p:to>
                                        <p:strVal val="visible"/>
                                      </p:to>
                                    </p:set>
                                    <p:animEffect transition="in" filter="fade">
                                      <p:cBhvr>
                                        <p:cTn id="62" dur="500"/>
                                        <p:tgtEl>
                                          <p:spTgt spid="1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animBg="1"/>
      <p:bldP spid="165" grpId="0"/>
      <p:bldP spid="176" grpId="0"/>
      <p:bldP spid="177" grpId="0"/>
      <p:bldP spid="178" grpId="0"/>
      <p:bldP spid="180" grpId="0"/>
      <p:bldP spid="193" grpId="0" animBg="1"/>
      <p:bldP spid="19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8381594" y="3865802"/>
            <a:ext cx="3931920" cy="2636619"/>
          </a:xfrm>
          <a:prstGeom prst="rect">
            <a:avLst/>
          </a:prstGeom>
        </p:spPr>
        <p:txBody>
          <a:bodyPr wrap="square" lIns="182880" rIns="182880">
            <a:spAutoFit/>
          </a:bodyPr>
          <a:lstStyle/>
          <a:p>
            <a:pPr>
              <a:spcAft>
                <a:spcPts val="1000"/>
              </a:spcAft>
            </a:pPr>
            <a:r>
              <a:rPr lang="en-US" sz="2400" dirty="0">
                <a:solidFill>
                  <a:schemeClr val="tx2"/>
                </a:solidFill>
                <a:latin typeface="Segoe UI Light" panose="020B0502040204020203" pitchFamily="34" charset="0"/>
                <a:ea typeface="Times New Roman" panose="02020603050405020304" pitchFamily="18" charset="0"/>
                <a:cs typeface="Segoe UI Light" panose="020B0502040204020203" pitchFamily="34" charset="0"/>
              </a:rPr>
              <a:t>Managed backup</a:t>
            </a:r>
          </a:p>
          <a:p>
            <a:pPr marR="0">
              <a:spcBef>
                <a:spcPts val="0"/>
              </a:spcBef>
              <a:spcAft>
                <a:spcPts val="1000"/>
              </a:spcAft>
            </a:pPr>
            <a:r>
              <a:rPr lang="en-US" sz="1800" dirty="0">
                <a:latin typeface="Segoe UI" panose="020B0502040204020203" pitchFamily="34" charset="0"/>
                <a:ea typeface="Times New Roman" panose="02020603050405020304" pitchFamily="18" charset="0"/>
                <a:cs typeface="Segoe UI" panose="020B0502040204020203" pitchFamily="34" charset="0"/>
              </a:rPr>
              <a:t>Granular control of the backup </a:t>
            </a:r>
            <a:r>
              <a:rPr lang="en-US" sz="1800" dirty="0" smtClean="0">
                <a:latin typeface="Segoe UI" panose="020B0502040204020203" pitchFamily="34" charset="0"/>
                <a:ea typeface="Times New Roman" panose="02020603050405020304" pitchFamily="18" charset="0"/>
                <a:cs typeface="Segoe UI" panose="020B0502040204020203" pitchFamily="34" charset="0"/>
              </a:rPr>
              <a:t>schedule</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dirty="0">
                <a:latin typeface="Segoe UI" panose="020B0502040204020203" pitchFamily="34" charset="0"/>
                <a:ea typeface="Times New Roman" panose="02020603050405020304" pitchFamily="18" charset="0"/>
                <a:cs typeface="Segoe UI" panose="020B0502040204020203" pitchFamily="34" charset="0"/>
              </a:rPr>
              <a:t>L</a:t>
            </a:r>
            <a:r>
              <a:rPr lang="en-US" sz="1800" dirty="0" smtClean="0">
                <a:latin typeface="Segoe UI" panose="020B0502040204020203" pitchFamily="34" charset="0"/>
                <a:ea typeface="Times New Roman" panose="02020603050405020304" pitchFamily="18" charset="0"/>
                <a:cs typeface="Segoe UI" panose="020B0502040204020203" pitchFamily="34" charset="0"/>
              </a:rPr>
              <a:t>ocal staging </a:t>
            </a:r>
            <a:r>
              <a:rPr lang="en-US" sz="1800" dirty="0">
                <a:latin typeface="Segoe UI" panose="020B0502040204020203" pitchFamily="34" charset="0"/>
                <a:ea typeface="Times New Roman" panose="02020603050405020304" pitchFamily="18" charset="0"/>
                <a:cs typeface="Segoe UI" panose="020B0502040204020203" pitchFamily="34" charset="0"/>
              </a:rPr>
              <a:t>for faster recovery and </a:t>
            </a:r>
            <a:r>
              <a:rPr lang="en-US" sz="1800" dirty="0" smtClean="0">
                <a:latin typeface="Segoe UI" panose="020B0502040204020203" pitchFamily="34" charset="0"/>
                <a:ea typeface="Times New Roman" panose="02020603050405020304" pitchFamily="18" charset="0"/>
                <a:cs typeface="Segoe UI" panose="020B0502040204020203" pitchFamily="34" charset="0"/>
              </a:rPr>
              <a:t>greater network resiliency</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dirty="0">
                <a:latin typeface="Segoe UI" panose="020B0502040204020203" pitchFamily="34" charset="0"/>
                <a:ea typeface="Times New Roman" panose="02020603050405020304" pitchFamily="18" charset="0"/>
                <a:cs typeface="Segoe UI" panose="020B0502040204020203" pitchFamily="34" charset="0"/>
              </a:rPr>
              <a:t>S</a:t>
            </a:r>
            <a:r>
              <a:rPr lang="en-US" sz="1800" dirty="0" smtClean="0">
                <a:latin typeface="Segoe UI" panose="020B0502040204020203" pitchFamily="34" charset="0"/>
                <a:ea typeface="Times New Roman" panose="02020603050405020304" pitchFamily="18" charset="0"/>
                <a:cs typeface="Segoe UI" panose="020B0502040204020203" pitchFamily="34" charset="0"/>
              </a:rPr>
              <a:t>ystem database support</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sz="1800" dirty="0" smtClean="0">
                <a:latin typeface="Segoe UI" panose="020B0502040204020203" pitchFamily="34" charset="0"/>
                <a:ea typeface="Times New Roman" panose="02020603050405020304" pitchFamily="18" charset="0"/>
                <a:cs typeface="Segoe UI" panose="020B0502040204020203" pitchFamily="34" charset="0"/>
              </a:rPr>
              <a:t>Simple </a:t>
            </a:r>
            <a:r>
              <a:rPr lang="en-US" sz="1800" dirty="0">
                <a:latin typeface="Segoe UI" panose="020B0502040204020203" pitchFamily="34" charset="0"/>
                <a:ea typeface="Times New Roman" panose="02020603050405020304" pitchFamily="18" charset="0"/>
                <a:cs typeface="Segoe UI" panose="020B0502040204020203" pitchFamily="34" charset="0"/>
              </a:rPr>
              <a:t>recovery </a:t>
            </a:r>
            <a:r>
              <a:rPr lang="en-US" sz="1800" dirty="0" smtClean="0">
                <a:latin typeface="Segoe UI" panose="020B0502040204020203" pitchFamily="34" charset="0"/>
                <a:ea typeface="Times New Roman" panose="02020603050405020304" pitchFamily="18" charset="0"/>
                <a:cs typeface="Segoe UI" panose="020B0502040204020203" pitchFamily="34" charset="0"/>
              </a:rPr>
              <a:t>mode support</a:t>
            </a:r>
          </a:p>
        </p:txBody>
      </p:sp>
      <p:sp>
        <p:nvSpPr>
          <p:cNvPr id="18" name="Rectangle 17"/>
          <p:cNvSpPr/>
          <p:nvPr/>
        </p:nvSpPr>
        <p:spPr>
          <a:xfrm>
            <a:off x="398399" y="3865802"/>
            <a:ext cx="3416980" cy="2231380"/>
          </a:xfrm>
          <a:prstGeom prst="rect">
            <a:avLst/>
          </a:prstGeom>
        </p:spPr>
        <p:txBody>
          <a:bodyPr wrap="square" lIns="182880" rIns="182880">
            <a:spAutoFit/>
          </a:bodyPr>
          <a:lstStyle/>
          <a:p>
            <a:pPr marR="0">
              <a:spcBef>
                <a:spcPts val="0"/>
              </a:spcBef>
              <a:spcAft>
                <a:spcPts val="1000"/>
              </a:spcAft>
            </a:pPr>
            <a:r>
              <a:rPr lang="en-US" sz="2400" dirty="0">
                <a:solidFill>
                  <a:schemeClr val="tx2"/>
                </a:solidFill>
                <a:latin typeface="Segoe UI Light" panose="020B0502040204020203" pitchFamily="34" charset="0"/>
                <a:ea typeface="Times New Roman" panose="02020603050405020304" pitchFamily="18" charset="0"/>
                <a:cs typeface="Segoe UI Light" panose="020B0502040204020203" pitchFamily="34" charset="0"/>
              </a:rPr>
              <a:t>B</a:t>
            </a:r>
            <a:r>
              <a:rPr lang="en-US" sz="2400" dirty="0" smtClean="0">
                <a:solidFill>
                  <a:schemeClr val="tx2"/>
                </a:solidFill>
                <a:latin typeface="Segoe UI Light" panose="020B0502040204020203" pitchFamily="34" charset="0"/>
                <a:ea typeface="Times New Roman" panose="02020603050405020304" pitchFamily="18" charset="0"/>
                <a:cs typeface="Segoe UI Light" panose="020B0502040204020203" pitchFamily="34" charset="0"/>
              </a:rPr>
              <a:t>lock blobs</a:t>
            </a:r>
            <a:endParaRPr lang="en-US" sz="2400" dirty="0">
              <a:solidFill>
                <a:schemeClr val="tx2"/>
              </a:solidFill>
              <a:latin typeface="Segoe UI Light" panose="020B0502040204020203" pitchFamily="34" charset="0"/>
              <a:ea typeface="Times New Roman" panose="02020603050405020304" pitchFamily="18" charset="0"/>
              <a:cs typeface="Segoe UI Light" panose="020B0502040204020203" pitchFamily="34" charset="0"/>
            </a:endParaRPr>
          </a:p>
          <a:p>
            <a:pPr marR="0">
              <a:spcBef>
                <a:spcPts val="0"/>
              </a:spcBef>
              <a:spcAft>
                <a:spcPts val="1000"/>
              </a:spcAft>
            </a:pPr>
            <a:r>
              <a:rPr lang="en-US" dirty="0" smtClean="0">
                <a:latin typeface="Segoe UI" panose="020B0502040204020203" pitchFamily="34" charset="0"/>
                <a:ea typeface="Times New Roman" panose="02020603050405020304" pitchFamily="18" charset="0"/>
                <a:cs typeface="Segoe UI" panose="020B0502040204020203" pitchFamily="34" charset="0"/>
              </a:rPr>
              <a:t>Reduced </a:t>
            </a:r>
            <a:r>
              <a:rPr lang="en-US" sz="1800" dirty="0" smtClean="0">
                <a:latin typeface="Segoe UI" panose="020B0502040204020203" pitchFamily="34" charset="0"/>
                <a:ea typeface="Times New Roman" panose="02020603050405020304" pitchFamily="18" charset="0"/>
                <a:cs typeface="Segoe UI" panose="020B0502040204020203" pitchFamily="34" charset="0"/>
              </a:rPr>
              <a:t>storage costs</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sz="1800" dirty="0" smtClean="0">
                <a:latin typeface="Segoe UI" panose="020B0502040204020203" pitchFamily="34" charset="0"/>
                <a:ea typeface="Times New Roman" panose="02020603050405020304" pitchFamily="18" charset="0"/>
                <a:cs typeface="Segoe UI" panose="020B0502040204020203" pitchFamily="34" charset="0"/>
              </a:rPr>
              <a:t>Significantly </a:t>
            </a:r>
            <a:r>
              <a:rPr lang="en-US" sz="1800" dirty="0">
                <a:latin typeface="Segoe UI" panose="020B0502040204020203" pitchFamily="34" charset="0"/>
                <a:ea typeface="Times New Roman" panose="02020603050405020304" pitchFamily="18" charset="0"/>
                <a:cs typeface="Segoe UI" panose="020B0502040204020203" pitchFamily="34" charset="0"/>
              </a:rPr>
              <a:t>improved restore </a:t>
            </a:r>
            <a:r>
              <a:rPr lang="en-US" sz="1800" dirty="0" smtClean="0">
                <a:latin typeface="Segoe UI" panose="020B0502040204020203" pitchFamily="34" charset="0"/>
                <a:ea typeface="Times New Roman" panose="02020603050405020304" pitchFamily="18" charset="0"/>
                <a:cs typeface="Segoe UI" panose="020B0502040204020203" pitchFamily="34" charset="0"/>
              </a:rPr>
              <a:t>performance</a:t>
            </a:r>
            <a:endParaRPr lang="en-US" sz="1800" dirty="0">
              <a:latin typeface="Segoe UI" panose="020B0502040204020203" pitchFamily="34" charset="0"/>
              <a:ea typeface="Times New Roman" panose="02020603050405020304" pitchFamily="18" charset="0"/>
              <a:cs typeface="Segoe UI" panose="020B0502040204020203" pitchFamily="34" charset="0"/>
            </a:endParaRPr>
          </a:p>
          <a:p>
            <a:pPr marR="0">
              <a:spcBef>
                <a:spcPts val="0"/>
              </a:spcBef>
              <a:spcAft>
                <a:spcPts val="1000"/>
              </a:spcAft>
            </a:pPr>
            <a:r>
              <a:rPr lang="en-US" sz="1800" dirty="0">
                <a:latin typeface="Segoe UI" panose="020B0502040204020203" pitchFamily="34" charset="0"/>
                <a:ea typeface="Times New Roman" panose="02020603050405020304" pitchFamily="18" charset="0"/>
                <a:cs typeface="Segoe UI" panose="020B0502040204020203" pitchFamily="34" charset="0"/>
              </a:rPr>
              <a:t>More granular control over Azure </a:t>
            </a:r>
            <a:r>
              <a:rPr lang="en-US" dirty="0">
                <a:latin typeface="Segoe UI" panose="020B0502040204020203" pitchFamily="34" charset="0"/>
                <a:ea typeface="Times New Roman" panose="02020603050405020304" pitchFamily="18" charset="0"/>
                <a:cs typeface="Segoe UI" panose="020B0502040204020203" pitchFamily="34" charset="0"/>
              </a:rPr>
              <a:t>S</a:t>
            </a:r>
            <a:r>
              <a:rPr lang="en-US" sz="1800" dirty="0" smtClean="0">
                <a:latin typeface="Segoe UI" panose="020B0502040204020203" pitchFamily="34" charset="0"/>
                <a:ea typeface="Times New Roman" panose="02020603050405020304" pitchFamily="18" charset="0"/>
                <a:cs typeface="Segoe UI" panose="020B0502040204020203" pitchFamily="34" charset="0"/>
              </a:rPr>
              <a:t>torage</a:t>
            </a:r>
            <a:endParaRPr lang="en-US" sz="1800" dirty="0">
              <a:latin typeface="Segoe UI" panose="020B0502040204020203" pitchFamily="34" charset="0"/>
              <a:ea typeface="Times New Roman" panose="02020603050405020304" pitchFamily="18" charset="0"/>
              <a:cs typeface="Segoe UI" panose="020B0502040204020203" pitchFamily="34" charset="0"/>
            </a:endParaRPr>
          </a:p>
        </p:txBody>
      </p:sp>
      <p:sp>
        <p:nvSpPr>
          <p:cNvPr id="19" name="Rectangle 18"/>
          <p:cNvSpPr/>
          <p:nvPr/>
        </p:nvSpPr>
        <p:spPr>
          <a:xfrm>
            <a:off x="4372968" y="3865802"/>
            <a:ext cx="3931920" cy="2195473"/>
          </a:xfrm>
          <a:prstGeom prst="rect">
            <a:avLst/>
          </a:prstGeom>
        </p:spPr>
        <p:txBody>
          <a:bodyPr wrap="square" lIns="182880" rIns="182880">
            <a:spAutoFit/>
          </a:bodyPr>
          <a:lstStyle/>
          <a:p>
            <a:pPr>
              <a:spcAft>
                <a:spcPts val="1000"/>
              </a:spcAft>
            </a:pPr>
            <a:r>
              <a:rPr lang="en-US" sz="2400" dirty="0">
                <a:solidFill>
                  <a:schemeClr val="tx2"/>
                </a:solidFill>
                <a:latin typeface="Segoe UI Light" panose="020B0502040204020203" pitchFamily="34" charset="0"/>
                <a:ea typeface="Times New Roman" panose="02020603050405020304" pitchFamily="18" charset="0"/>
                <a:cs typeface="Segoe UI Light" panose="020B0502040204020203" pitchFamily="34" charset="0"/>
              </a:rPr>
              <a:t>Azure Storage snapshot backup</a:t>
            </a:r>
          </a:p>
          <a:p>
            <a:pPr marR="0">
              <a:spcBef>
                <a:spcPts val="0"/>
              </a:spcBef>
              <a:spcAft>
                <a:spcPts val="1000"/>
              </a:spcAft>
            </a:pPr>
            <a:r>
              <a:rPr lang="en-US" sz="1800" dirty="0">
                <a:latin typeface="Segoe UI" panose="020B0502040204020203" pitchFamily="34" charset="0"/>
                <a:ea typeface="Times New Roman" panose="02020603050405020304" pitchFamily="18" charset="0"/>
                <a:cs typeface="Segoe UI" panose="020B0502040204020203" pitchFamily="34" charset="0"/>
              </a:rPr>
              <a:t>Fastest method for creating backups and running restores</a:t>
            </a:r>
          </a:p>
          <a:p>
            <a:pPr marR="0">
              <a:spcBef>
                <a:spcPts val="0"/>
              </a:spcBef>
              <a:spcAft>
                <a:spcPts val="1000"/>
              </a:spcAft>
            </a:pPr>
            <a:r>
              <a:rPr lang="en-US" sz="1800" dirty="0" smtClean="0">
                <a:latin typeface="Segoe UI" panose="020B0502040204020203" pitchFamily="34" charset="0"/>
                <a:ea typeface="Times New Roman" panose="02020603050405020304" pitchFamily="18" charset="0"/>
                <a:cs typeface="Segoe UI" panose="020B0502040204020203" pitchFamily="34" charset="0"/>
              </a:rPr>
              <a:t>Support of SQL </a:t>
            </a:r>
            <a:r>
              <a:rPr lang="en-US" sz="1800" dirty="0">
                <a:latin typeface="Segoe UI" panose="020B0502040204020203" pitchFamily="34" charset="0"/>
                <a:ea typeface="Times New Roman" panose="02020603050405020304" pitchFamily="18" charset="0"/>
                <a:cs typeface="Segoe UI" panose="020B0502040204020203" pitchFamily="34" charset="0"/>
              </a:rPr>
              <a:t>Server </a:t>
            </a:r>
            <a:r>
              <a:rPr lang="en-US" dirty="0" smtClean="0">
                <a:latin typeface="Segoe UI" panose="020B0502040204020203" pitchFamily="34" charset="0"/>
                <a:ea typeface="Times New Roman" panose="02020603050405020304" pitchFamily="18" charset="0"/>
                <a:cs typeface="Segoe UI" panose="020B0502040204020203" pitchFamily="34" charset="0"/>
              </a:rPr>
              <a:t>database</a:t>
            </a:r>
            <a:r>
              <a:rPr lang="en-US" sz="1800" dirty="0" smtClean="0">
                <a:latin typeface="Segoe UI" panose="020B0502040204020203" pitchFamily="34" charset="0"/>
                <a:ea typeface="Times New Roman" panose="02020603050405020304" pitchFamily="18" charset="0"/>
                <a:cs typeface="Segoe UI" panose="020B0502040204020203" pitchFamily="34" charset="0"/>
              </a:rPr>
              <a:t> </a:t>
            </a:r>
            <a:r>
              <a:rPr lang="en-US" sz="1800" dirty="0">
                <a:latin typeface="Segoe UI" panose="020B0502040204020203" pitchFamily="34" charset="0"/>
                <a:ea typeface="Times New Roman" panose="02020603050405020304" pitchFamily="18" charset="0"/>
                <a:cs typeface="Segoe UI" panose="020B0502040204020203" pitchFamily="34" charset="0"/>
              </a:rPr>
              <a:t>files on Azure Blob </a:t>
            </a:r>
            <a:r>
              <a:rPr lang="en-US" sz="1800" dirty="0" smtClean="0">
                <a:latin typeface="Segoe UI" panose="020B0502040204020203" pitchFamily="34" charset="0"/>
                <a:ea typeface="Times New Roman" panose="02020603050405020304" pitchFamily="18" charset="0"/>
                <a:cs typeface="Segoe UI" panose="020B0502040204020203" pitchFamily="34" charset="0"/>
              </a:rPr>
              <a:t>Storage</a:t>
            </a:r>
            <a:endParaRPr lang="en-US" sz="1800" dirty="0">
              <a:latin typeface="Segoe UI" panose="020B0502040204020203" pitchFamily="34" charset="0"/>
              <a:ea typeface="Times New Roman" panose="02020603050405020304" pitchFamily="18" charset="0"/>
              <a:cs typeface="Segoe UI" panose="020B0502040204020203" pitchFamily="34" charset="0"/>
            </a:endParaRPr>
          </a:p>
        </p:txBody>
      </p:sp>
      <p:grpSp>
        <p:nvGrpSpPr>
          <p:cNvPr id="41" name="Group 40"/>
          <p:cNvGrpSpPr/>
          <p:nvPr/>
        </p:nvGrpSpPr>
        <p:grpSpPr>
          <a:xfrm>
            <a:off x="973112" y="1952086"/>
            <a:ext cx="2237016" cy="1409713"/>
            <a:chOff x="4627375" y="1549644"/>
            <a:chExt cx="2674174" cy="1685199"/>
          </a:xfrm>
        </p:grpSpPr>
        <p:sp>
          <p:nvSpPr>
            <p:cNvPr id="6" name="Freeform 15"/>
            <p:cNvSpPr>
              <a:spLocks/>
            </p:cNvSpPr>
            <p:nvPr/>
          </p:nvSpPr>
          <p:spPr bwMode="auto">
            <a:xfrm>
              <a:off x="6066613" y="1549644"/>
              <a:ext cx="1234936" cy="508266"/>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23"/>
            <p:cNvSpPr>
              <a:spLocks/>
            </p:cNvSpPr>
            <p:nvPr/>
          </p:nvSpPr>
          <p:spPr bwMode="auto">
            <a:xfrm>
              <a:off x="4923995" y="1719198"/>
              <a:ext cx="422999" cy="228226"/>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nvGrpSpPr>
            <p:cNvPr id="3" name="Group 2"/>
            <p:cNvGrpSpPr/>
            <p:nvPr/>
          </p:nvGrpSpPr>
          <p:grpSpPr>
            <a:xfrm>
              <a:off x="4627375" y="1709648"/>
              <a:ext cx="2674174" cy="1525195"/>
              <a:chOff x="4627375" y="1709648"/>
              <a:chExt cx="2674174" cy="1525195"/>
            </a:xfrm>
          </p:grpSpPr>
          <p:sp>
            <p:nvSpPr>
              <p:cNvPr id="8" name="Freeform 19"/>
              <p:cNvSpPr>
                <a:spLocks/>
              </p:cNvSpPr>
              <p:nvPr/>
            </p:nvSpPr>
            <p:spPr bwMode="auto">
              <a:xfrm>
                <a:off x="4627375" y="1709648"/>
                <a:ext cx="2674174" cy="1525195"/>
              </a:xfrm>
              <a:custGeom>
                <a:avLst/>
                <a:gdLst>
                  <a:gd name="T0" fmla="*/ 187 w 224"/>
                  <a:gd name="T1" fmla="*/ 53 h 126"/>
                  <a:gd name="T2" fmla="*/ 183 w 224"/>
                  <a:gd name="T3" fmla="*/ 53 h 126"/>
                  <a:gd name="T4" fmla="*/ 187 w 224"/>
                  <a:gd name="T5" fmla="*/ 37 h 126"/>
                  <a:gd name="T6" fmla="*/ 150 w 224"/>
                  <a:gd name="T7" fmla="*/ 0 h 126"/>
                  <a:gd name="T8" fmla="*/ 114 w 224"/>
                  <a:gd name="T9" fmla="*/ 32 h 126"/>
                  <a:gd name="T10" fmla="*/ 86 w 224"/>
                  <a:gd name="T11" fmla="*/ 20 h 126"/>
                  <a:gd name="T12" fmla="*/ 49 w 224"/>
                  <a:gd name="T13" fmla="*/ 55 h 126"/>
                  <a:gd name="T14" fmla="*/ 37 w 224"/>
                  <a:gd name="T15" fmla="*/ 53 h 126"/>
                  <a:gd name="T16" fmla="*/ 0 w 224"/>
                  <a:gd name="T17" fmla="*/ 90 h 126"/>
                  <a:gd name="T18" fmla="*/ 37 w 224"/>
                  <a:gd name="T19" fmla="*/ 126 h 126"/>
                  <a:gd name="T20" fmla="*/ 187 w 224"/>
                  <a:gd name="T21" fmla="*/ 126 h 126"/>
                  <a:gd name="T22" fmla="*/ 224 w 224"/>
                  <a:gd name="T23" fmla="*/ 90 h 126"/>
                  <a:gd name="T24" fmla="*/ 187 w 224"/>
                  <a:gd name="T25" fmla="*/ 53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4" h="126">
                    <a:moveTo>
                      <a:pt x="187" y="53"/>
                    </a:moveTo>
                    <a:cubicBezTo>
                      <a:pt x="186" y="53"/>
                      <a:pt x="184" y="53"/>
                      <a:pt x="183" y="53"/>
                    </a:cubicBezTo>
                    <a:cubicBezTo>
                      <a:pt x="185" y="48"/>
                      <a:pt x="187" y="42"/>
                      <a:pt x="187" y="37"/>
                    </a:cubicBezTo>
                    <a:cubicBezTo>
                      <a:pt x="187" y="16"/>
                      <a:pt x="170" y="0"/>
                      <a:pt x="150" y="0"/>
                    </a:cubicBezTo>
                    <a:cubicBezTo>
                      <a:pt x="131" y="0"/>
                      <a:pt x="116" y="14"/>
                      <a:pt x="114" y="32"/>
                    </a:cubicBezTo>
                    <a:cubicBezTo>
                      <a:pt x="107" y="25"/>
                      <a:pt x="97" y="20"/>
                      <a:pt x="86" y="20"/>
                    </a:cubicBezTo>
                    <a:cubicBezTo>
                      <a:pt x="67" y="20"/>
                      <a:pt x="50" y="36"/>
                      <a:pt x="49" y="55"/>
                    </a:cubicBezTo>
                    <a:cubicBezTo>
                      <a:pt x="45" y="54"/>
                      <a:pt x="41" y="53"/>
                      <a:pt x="37" y="53"/>
                    </a:cubicBezTo>
                    <a:cubicBezTo>
                      <a:pt x="16" y="53"/>
                      <a:pt x="0" y="69"/>
                      <a:pt x="0" y="90"/>
                    </a:cubicBezTo>
                    <a:cubicBezTo>
                      <a:pt x="0" y="110"/>
                      <a:pt x="16" y="126"/>
                      <a:pt x="37" y="126"/>
                    </a:cubicBezTo>
                    <a:cubicBezTo>
                      <a:pt x="187" y="126"/>
                      <a:pt x="187" y="126"/>
                      <a:pt x="187" y="126"/>
                    </a:cubicBezTo>
                    <a:cubicBezTo>
                      <a:pt x="207" y="126"/>
                      <a:pt x="224" y="110"/>
                      <a:pt x="224" y="90"/>
                    </a:cubicBezTo>
                    <a:cubicBezTo>
                      <a:pt x="224" y="69"/>
                      <a:pt x="207" y="53"/>
                      <a:pt x="187" y="53"/>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2" name="Right Arrow 1"/>
              <p:cNvSpPr/>
              <p:nvPr/>
            </p:nvSpPr>
            <p:spPr bwMode="auto">
              <a:xfrm rot="16200000">
                <a:off x="5557392" y="2437320"/>
                <a:ext cx="814139" cy="403265"/>
              </a:xfrm>
              <a:prstGeom prst="rightArrow">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grpSp>
      </p:grpSp>
      <p:grpSp>
        <p:nvGrpSpPr>
          <p:cNvPr id="40" name="Group 39"/>
          <p:cNvGrpSpPr/>
          <p:nvPr/>
        </p:nvGrpSpPr>
        <p:grpSpPr>
          <a:xfrm>
            <a:off x="9137575" y="1759393"/>
            <a:ext cx="2029541" cy="1844985"/>
            <a:chOff x="632916" y="1660030"/>
            <a:chExt cx="2029541" cy="1844985"/>
          </a:xfrm>
        </p:grpSpPr>
        <p:sp>
          <p:nvSpPr>
            <p:cNvPr id="37" name="Freeform 36"/>
            <p:cNvSpPr>
              <a:spLocks/>
            </p:cNvSpPr>
            <p:nvPr/>
          </p:nvSpPr>
          <p:spPr bwMode="auto">
            <a:xfrm>
              <a:off x="632916" y="2279908"/>
              <a:ext cx="851333" cy="387088"/>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rgbClr val="F2F2F2"/>
            </a:solidFill>
            <a:ln>
              <a:noFill/>
            </a:ln>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grpSp>
          <p:nvGrpSpPr>
            <p:cNvPr id="39" name="Group 38"/>
            <p:cNvGrpSpPr/>
            <p:nvPr/>
          </p:nvGrpSpPr>
          <p:grpSpPr>
            <a:xfrm>
              <a:off x="1338897" y="1660030"/>
              <a:ext cx="731544" cy="1574813"/>
              <a:chOff x="1237933" y="1660030"/>
              <a:chExt cx="731544" cy="1574813"/>
            </a:xfrm>
          </p:grpSpPr>
          <p:grpSp>
            <p:nvGrpSpPr>
              <p:cNvPr id="26" name="Group 100"/>
              <p:cNvGrpSpPr>
                <a:grpSpLocks noChangeAspect="1"/>
              </p:cNvGrpSpPr>
              <p:nvPr/>
            </p:nvGrpSpPr>
            <p:grpSpPr bwMode="auto">
              <a:xfrm>
                <a:off x="1237933" y="1660030"/>
                <a:ext cx="731544" cy="1574813"/>
                <a:chOff x="2839" y="505"/>
                <a:chExt cx="275" cy="592"/>
              </a:xfrm>
            </p:grpSpPr>
            <p:sp>
              <p:nvSpPr>
                <p:cNvPr id="27" name="Freeform 106"/>
                <p:cNvSpPr>
                  <a:spLocks/>
                </p:cNvSpPr>
                <p:nvPr/>
              </p:nvSpPr>
              <p:spPr bwMode="auto">
                <a:xfrm>
                  <a:off x="2934" y="505"/>
                  <a:ext cx="84" cy="329"/>
                </a:xfrm>
                <a:custGeom>
                  <a:avLst/>
                  <a:gdLst>
                    <a:gd name="T0" fmla="*/ 69 w 84"/>
                    <a:gd name="T1" fmla="*/ 24 h 329"/>
                    <a:gd name="T2" fmla="*/ 69 w 84"/>
                    <a:gd name="T3" fmla="*/ 325 h 329"/>
                    <a:gd name="T4" fmla="*/ 54 w 84"/>
                    <a:gd name="T5" fmla="*/ 325 h 329"/>
                    <a:gd name="T6" fmla="*/ 54 w 84"/>
                    <a:gd name="T7" fmla="*/ 11 h 329"/>
                    <a:gd name="T8" fmla="*/ 40 w 84"/>
                    <a:gd name="T9" fmla="*/ 0 h 329"/>
                    <a:gd name="T10" fmla="*/ 40 w 84"/>
                    <a:gd name="T11" fmla="*/ 0 h 329"/>
                    <a:gd name="T12" fmla="*/ 13 w 84"/>
                    <a:gd name="T13" fmla="*/ 27 h 329"/>
                    <a:gd name="T14" fmla="*/ 13 w 84"/>
                    <a:gd name="T15" fmla="*/ 55 h 329"/>
                    <a:gd name="T16" fmla="*/ 0 w 84"/>
                    <a:gd name="T17" fmla="*/ 67 h 329"/>
                    <a:gd name="T18" fmla="*/ 0 w 84"/>
                    <a:gd name="T19" fmla="*/ 90 h 329"/>
                    <a:gd name="T20" fmla="*/ 26 w 84"/>
                    <a:gd name="T21" fmla="*/ 114 h 329"/>
                    <a:gd name="T22" fmla="*/ 26 w 84"/>
                    <a:gd name="T23" fmla="*/ 133 h 329"/>
                    <a:gd name="T24" fmla="*/ 14 w 84"/>
                    <a:gd name="T25" fmla="*/ 144 h 329"/>
                    <a:gd name="T26" fmla="*/ 14 w 84"/>
                    <a:gd name="T27" fmla="*/ 163 h 329"/>
                    <a:gd name="T28" fmla="*/ 0 w 84"/>
                    <a:gd name="T29" fmla="*/ 177 h 329"/>
                    <a:gd name="T30" fmla="*/ 0 w 84"/>
                    <a:gd name="T31" fmla="*/ 198 h 329"/>
                    <a:gd name="T32" fmla="*/ 24 w 84"/>
                    <a:gd name="T33" fmla="*/ 220 h 329"/>
                    <a:gd name="T34" fmla="*/ 24 w 84"/>
                    <a:gd name="T35" fmla="*/ 247 h 329"/>
                    <a:gd name="T36" fmla="*/ 0 w 84"/>
                    <a:gd name="T37" fmla="*/ 270 h 329"/>
                    <a:gd name="T38" fmla="*/ 0 w 84"/>
                    <a:gd name="T39" fmla="*/ 315 h 329"/>
                    <a:gd name="T40" fmla="*/ 0 w 84"/>
                    <a:gd name="T41" fmla="*/ 329 h 329"/>
                    <a:gd name="T42" fmla="*/ 84 w 84"/>
                    <a:gd name="T43" fmla="*/ 329 h 329"/>
                    <a:gd name="T44" fmla="*/ 84 w 84"/>
                    <a:gd name="T45" fmla="*/ 35 h 329"/>
                    <a:gd name="T46" fmla="*/ 69 w 84"/>
                    <a:gd name="T47" fmla="*/ 2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4" h="329">
                      <a:moveTo>
                        <a:pt x="69" y="24"/>
                      </a:moveTo>
                      <a:lnTo>
                        <a:pt x="69" y="325"/>
                      </a:lnTo>
                      <a:lnTo>
                        <a:pt x="54" y="325"/>
                      </a:lnTo>
                      <a:lnTo>
                        <a:pt x="54" y="11"/>
                      </a:lnTo>
                      <a:lnTo>
                        <a:pt x="40" y="0"/>
                      </a:lnTo>
                      <a:lnTo>
                        <a:pt x="40" y="0"/>
                      </a:lnTo>
                      <a:lnTo>
                        <a:pt x="13" y="27"/>
                      </a:lnTo>
                      <a:lnTo>
                        <a:pt x="13" y="55"/>
                      </a:lnTo>
                      <a:lnTo>
                        <a:pt x="0" y="67"/>
                      </a:lnTo>
                      <a:lnTo>
                        <a:pt x="0" y="90"/>
                      </a:lnTo>
                      <a:lnTo>
                        <a:pt x="26" y="114"/>
                      </a:lnTo>
                      <a:lnTo>
                        <a:pt x="26" y="133"/>
                      </a:lnTo>
                      <a:lnTo>
                        <a:pt x="14" y="144"/>
                      </a:lnTo>
                      <a:lnTo>
                        <a:pt x="14" y="163"/>
                      </a:lnTo>
                      <a:lnTo>
                        <a:pt x="0" y="177"/>
                      </a:lnTo>
                      <a:lnTo>
                        <a:pt x="0" y="198"/>
                      </a:lnTo>
                      <a:lnTo>
                        <a:pt x="24" y="220"/>
                      </a:lnTo>
                      <a:lnTo>
                        <a:pt x="24" y="247"/>
                      </a:lnTo>
                      <a:lnTo>
                        <a:pt x="0" y="270"/>
                      </a:lnTo>
                      <a:lnTo>
                        <a:pt x="0" y="315"/>
                      </a:lnTo>
                      <a:lnTo>
                        <a:pt x="0" y="329"/>
                      </a:lnTo>
                      <a:lnTo>
                        <a:pt x="84" y="329"/>
                      </a:lnTo>
                      <a:lnTo>
                        <a:pt x="84" y="35"/>
                      </a:lnTo>
                      <a:lnTo>
                        <a:pt x="69" y="24"/>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8" name="Freeform 107"/>
                <p:cNvSpPr>
                  <a:spLocks/>
                </p:cNvSpPr>
                <p:nvPr/>
              </p:nvSpPr>
              <p:spPr bwMode="auto">
                <a:xfrm>
                  <a:off x="2988" y="516"/>
                  <a:ext cx="15" cy="314"/>
                </a:xfrm>
                <a:custGeom>
                  <a:avLst/>
                  <a:gdLst>
                    <a:gd name="T0" fmla="*/ 15 w 15"/>
                    <a:gd name="T1" fmla="*/ 314 h 314"/>
                    <a:gd name="T2" fmla="*/ 15 w 15"/>
                    <a:gd name="T3" fmla="*/ 13 h 314"/>
                    <a:gd name="T4" fmla="*/ 0 w 15"/>
                    <a:gd name="T5" fmla="*/ 0 h 314"/>
                    <a:gd name="T6" fmla="*/ 0 w 15"/>
                    <a:gd name="T7" fmla="*/ 314 h 314"/>
                    <a:gd name="T8" fmla="*/ 15 w 15"/>
                    <a:gd name="T9" fmla="*/ 314 h 314"/>
                  </a:gdLst>
                  <a:ahLst/>
                  <a:cxnLst>
                    <a:cxn ang="0">
                      <a:pos x="T0" y="T1"/>
                    </a:cxn>
                    <a:cxn ang="0">
                      <a:pos x="T2" y="T3"/>
                    </a:cxn>
                    <a:cxn ang="0">
                      <a:pos x="T4" y="T5"/>
                    </a:cxn>
                    <a:cxn ang="0">
                      <a:pos x="T6" y="T7"/>
                    </a:cxn>
                    <a:cxn ang="0">
                      <a:pos x="T8" y="T9"/>
                    </a:cxn>
                  </a:cxnLst>
                  <a:rect l="0" t="0" r="r" b="b"/>
                  <a:pathLst>
                    <a:path w="15" h="314">
                      <a:moveTo>
                        <a:pt x="15" y="314"/>
                      </a:moveTo>
                      <a:lnTo>
                        <a:pt x="15" y="13"/>
                      </a:lnTo>
                      <a:lnTo>
                        <a:pt x="0" y="0"/>
                      </a:lnTo>
                      <a:lnTo>
                        <a:pt x="0" y="314"/>
                      </a:lnTo>
                      <a:lnTo>
                        <a:pt x="15" y="314"/>
                      </a:lnTo>
                      <a:close/>
                    </a:path>
                  </a:pathLst>
                </a:custGeom>
                <a:solidFill>
                  <a:schemeClr val="bg2">
                    <a:lumMod val="9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9" name="Freeform 108"/>
                <p:cNvSpPr>
                  <a:spLocks noEditPoints="1"/>
                </p:cNvSpPr>
                <p:nvPr/>
              </p:nvSpPr>
              <p:spPr bwMode="auto">
                <a:xfrm>
                  <a:off x="2839" y="822"/>
                  <a:ext cx="275" cy="275"/>
                </a:xfrm>
                <a:custGeom>
                  <a:avLst/>
                  <a:gdLst>
                    <a:gd name="T0" fmla="*/ 160 w 196"/>
                    <a:gd name="T1" fmla="*/ 30 h 197"/>
                    <a:gd name="T2" fmla="*/ 98 w 196"/>
                    <a:gd name="T3" fmla="*/ 0 h 197"/>
                    <a:gd name="T4" fmla="*/ 35 w 196"/>
                    <a:gd name="T5" fmla="*/ 30 h 197"/>
                    <a:gd name="T6" fmla="*/ 29 w 196"/>
                    <a:gd name="T7" fmla="*/ 36 h 197"/>
                    <a:gd name="T8" fmla="*/ 0 w 196"/>
                    <a:gd name="T9" fmla="*/ 107 h 197"/>
                    <a:gd name="T10" fmla="*/ 0 w 196"/>
                    <a:gd name="T11" fmla="*/ 155 h 197"/>
                    <a:gd name="T12" fmla="*/ 41 w 196"/>
                    <a:gd name="T13" fmla="*/ 197 h 197"/>
                    <a:gd name="T14" fmla="*/ 154 w 196"/>
                    <a:gd name="T15" fmla="*/ 197 h 197"/>
                    <a:gd name="T16" fmla="*/ 196 w 196"/>
                    <a:gd name="T17" fmla="*/ 155 h 197"/>
                    <a:gd name="T18" fmla="*/ 196 w 196"/>
                    <a:gd name="T19" fmla="*/ 107 h 197"/>
                    <a:gd name="T20" fmla="*/ 167 w 196"/>
                    <a:gd name="T21" fmla="*/ 36 h 197"/>
                    <a:gd name="T22" fmla="*/ 160 w 196"/>
                    <a:gd name="T23" fmla="*/ 30 h 197"/>
                    <a:gd name="T24" fmla="*/ 124 w 196"/>
                    <a:gd name="T25" fmla="*/ 167 h 197"/>
                    <a:gd name="T26" fmla="*/ 98 w 196"/>
                    <a:gd name="T27" fmla="*/ 178 h 197"/>
                    <a:gd name="T28" fmla="*/ 72 w 196"/>
                    <a:gd name="T29" fmla="*/ 167 h 197"/>
                    <a:gd name="T30" fmla="*/ 98 w 196"/>
                    <a:gd name="T31" fmla="*/ 156 h 197"/>
                    <a:gd name="T32" fmla="*/ 124 w 196"/>
                    <a:gd name="T33" fmla="*/ 16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 h="197">
                      <a:moveTo>
                        <a:pt x="160" y="30"/>
                      </a:moveTo>
                      <a:cubicBezTo>
                        <a:pt x="144" y="13"/>
                        <a:pt x="116" y="0"/>
                        <a:pt x="98" y="0"/>
                      </a:cubicBezTo>
                      <a:cubicBezTo>
                        <a:pt x="80" y="0"/>
                        <a:pt x="52" y="13"/>
                        <a:pt x="35" y="30"/>
                      </a:cubicBezTo>
                      <a:cubicBezTo>
                        <a:pt x="29" y="36"/>
                        <a:pt x="29" y="36"/>
                        <a:pt x="29" y="36"/>
                      </a:cubicBezTo>
                      <a:cubicBezTo>
                        <a:pt x="13" y="52"/>
                        <a:pt x="0" y="84"/>
                        <a:pt x="0" y="107"/>
                      </a:cubicBezTo>
                      <a:cubicBezTo>
                        <a:pt x="0" y="155"/>
                        <a:pt x="0" y="155"/>
                        <a:pt x="0" y="155"/>
                      </a:cubicBezTo>
                      <a:cubicBezTo>
                        <a:pt x="0" y="178"/>
                        <a:pt x="18" y="197"/>
                        <a:pt x="41" y="197"/>
                      </a:cubicBezTo>
                      <a:cubicBezTo>
                        <a:pt x="154" y="197"/>
                        <a:pt x="154" y="197"/>
                        <a:pt x="154" y="197"/>
                      </a:cubicBezTo>
                      <a:cubicBezTo>
                        <a:pt x="177" y="197"/>
                        <a:pt x="196" y="178"/>
                        <a:pt x="196" y="155"/>
                      </a:cubicBezTo>
                      <a:cubicBezTo>
                        <a:pt x="196" y="107"/>
                        <a:pt x="196" y="107"/>
                        <a:pt x="196" y="107"/>
                      </a:cubicBezTo>
                      <a:cubicBezTo>
                        <a:pt x="196" y="84"/>
                        <a:pt x="183" y="52"/>
                        <a:pt x="167" y="36"/>
                      </a:cubicBezTo>
                      <a:lnTo>
                        <a:pt x="160" y="30"/>
                      </a:lnTo>
                      <a:close/>
                      <a:moveTo>
                        <a:pt x="124" y="167"/>
                      </a:moveTo>
                      <a:cubicBezTo>
                        <a:pt x="124" y="173"/>
                        <a:pt x="112" y="178"/>
                        <a:pt x="98" y="178"/>
                      </a:cubicBezTo>
                      <a:cubicBezTo>
                        <a:pt x="83" y="178"/>
                        <a:pt x="72" y="173"/>
                        <a:pt x="72" y="167"/>
                      </a:cubicBezTo>
                      <a:cubicBezTo>
                        <a:pt x="72" y="161"/>
                        <a:pt x="83" y="156"/>
                        <a:pt x="98" y="156"/>
                      </a:cubicBezTo>
                      <a:cubicBezTo>
                        <a:pt x="112" y="156"/>
                        <a:pt x="124" y="161"/>
                        <a:pt x="124" y="16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33" name="Group 32"/>
              <p:cNvGrpSpPr/>
              <p:nvPr/>
            </p:nvGrpSpPr>
            <p:grpSpPr>
              <a:xfrm>
                <a:off x="1427521" y="2632367"/>
                <a:ext cx="352368" cy="352368"/>
                <a:chOff x="1431214" y="2632367"/>
                <a:chExt cx="352368" cy="352368"/>
              </a:xfrm>
            </p:grpSpPr>
            <p:sp>
              <p:nvSpPr>
                <p:cNvPr id="32" name="Freeform 23"/>
                <p:cNvSpPr>
                  <a:spLocks/>
                </p:cNvSpPr>
                <p:nvPr/>
              </p:nvSpPr>
              <p:spPr bwMode="auto">
                <a:xfrm>
                  <a:off x="1479862" y="2739740"/>
                  <a:ext cx="255072" cy="137622"/>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2"/>
                </a:solidFill>
                <a:ln>
                  <a:noFill/>
                </a:ln>
                <a:extLst/>
              </p:spPr>
              <p:txBody>
                <a:bodyPr vert="horz" wrap="square" lIns="91440" tIns="45720" rIns="91440" bIns="45720" numCol="1" anchor="t" anchorCtr="0" compatLnSpc="1">
                  <a:prstTxWarp prst="textNoShape">
                    <a:avLst/>
                  </a:prstTxWarp>
                </a:bodyPr>
                <a:lstStyle/>
                <a:p>
                  <a:endParaRPr lang="en-US" dirty="0"/>
                </a:p>
              </p:txBody>
            </p:sp>
            <p:sp>
              <p:nvSpPr>
                <p:cNvPr id="10" name="Oval 9"/>
                <p:cNvSpPr/>
                <p:nvPr/>
              </p:nvSpPr>
              <p:spPr bwMode="auto">
                <a:xfrm>
                  <a:off x="1431214" y="2632367"/>
                  <a:ext cx="352368" cy="352368"/>
                </a:xfrm>
                <a:prstGeom prst="ellipse">
                  <a:avLst/>
                </a:prstGeom>
                <a:noFill/>
                <a:ln>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grpSp>
        </p:grpSp>
        <p:sp>
          <p:nvSpPr>
            <p:cNvPr id="34" name="Freeform 23"/>
            <p:cNvSpPr>
              <a:spLocks/>
            </p:cNvSpPr>
            <p:nvPr/>
          </p:nvSpPr>
          <p:spPr bwMode="auto">
            <a:xfrm>
              <a:off x="2077632" y="1852723"/>
              <a:ext cx="584825" cy="315538"/>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38" name="Freeform 15"/>
            <p:cNvSpPr>
              <a:spLocks/>
            </p:cNvSpPr>
            <p:nvPr/>
          </p:nvSpPr>
          <p:spPr bwMode="auto">
            <a:xfrm>
              <a:off x="1427521" y="2996749"/>
              <a:ext cx="1234936" cy="508266"/>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grpSp>
        <p:nvGrpSpPr>
          <p:cNvPr id="13" name="Group 12"/>
          <p:cNvGrpSpPr/>
          <p:nvPr/>
        </p:nvGrpSpPr>
        <p:grpSpPr>
          <a:xfrm>
            <a:off x="4883936" y="1968301"/>
            <a:ext cx="2909984" cy="1525195"/>
            <a:chOff x="4883936" y="1968301"/>
            <a:chExt cx="2909984" cy="1525195"/>
          </a:xfrm>
        </p:grpSpPr>
        <p:sp>
          <p:nvSpPr>
            <p:cNvPr id="47" name="Freeform 46"/>
            <p:cNvSpPr>
              <a:spLocks/>
            </p:cNvSpPr>
            <p:nvPr/>
          </p:nvSpPr>
          <p:spPr bwMode="auto">
            <a:xfrm>
              <a:off x="4883936" y="2573892"/>
              <a:ext cx="1345915" cy="611967"/>
            </a:xfrm>
            <a:custGeom>
              <a:avLst/>
              <a:gdLst>
                <a:gd name="T0" fmla="*/ 951 w 1004"/>
                <a:gd name="T1" fmla="*/ 296 h 454"/>
                <a:gd name="T2" fmla="*/ 809 w 1004"/>
                <a:gd name="T3" fmla="*/ 168 h 454"/>
                <a:gd name="T4" fmla="*/ 730 w 1004"/>
                <a:gd name="T5" fmla="*/ 191 h 454"/>
                <a:gd name="T6" fmla="*/ 506 w 1004"/>
                <a:gd name="T7" fmla="*/ 0 h 454"/>
                <a:gd name="T8" fmla="*/ 286 w 1004"/>
                <a:gd name="T9" fmla="*/ 169 h 454"/>
                <a:gd name="T10" fmla="*/ 266 w 1004"/>
                <a:gd name="T11" fmla="*/ 168 h 454"/>
                <a:gd name="T12" fmla="*/ 133 w 1004"/>
                <a:gd name="T13" fmla="*/ 256 h 454"/>
                <a:gd name="T14" fmla="*/ 102 w 1004"/>
                <a:gd name="T15" fmla="*/ 251 h 454"/>
                <a:gd name="T16" fmla="*/ 0 w 1004"/>
                <a:gd name="T17" fmla="*/ 353 h 454"/>
                <a:gd name="T18" fmla="*/ 102 w 1004"/>
                <a:gd name="T19" fmla="*/ 454 h 454"/>
                <a:gd name="T20" fmla="*/ 921 w 1004"/>
                <a:gd name="T21" fmla="*/ 454 h 454"/>
                <a:gd name="T22" fmla="*/ 1004 w 1004"/>
                <a:gd name="T23" fmla="*/ 372 h 454"/>
                <a:gd name="T24" fmla="*/ 951 w 1004"/>
                <a:gd name="T25" fmla="*/ 296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04" h="454">
                  <a:moveTo>
                    <a:pt x="951" y="296"/>
                  </a:moveTo>
                  <a:cubicBezTo>
                    <a:pt x="944" y="224"/>
                    <a:pt x="883" y="168"/>
                    <a:pt x="809" y="168"/>
                  </a:cubicBezTo>
                  <a:cubicBezTo>
                    <a:pt x="780" y="168"/>
                    <a:pt x="753" y="176"/>
                    <a:pt x="730" y="191"/>
                  </a:cubicBezTo>
                  <a:cubicBezTo>
                    <a:pt x="713" y="83"/>
                    <a:pt x="619" y="0"/>
                    <a:pt x="506" y="0"/>
                  </a:cubicBezTo>
                  <a:cubicBezTo>
                    <a:pt x="401" y="0"/>
                    <a:pt x="312" y="72"/>
                    <a:pt x="286" y="169"/>
                  </a:cubicBezTo>
                  <a:cubicBezTo>
                    <a:pt x="280" y="168"/>
                    <a:pt x="273" y="168"/>
                    <a:pt x="266" y="168"/>
                  </a:cubicBezTo>
                  <a:cubicBezTo>
                    <a:pt x="206" y="168"/>
                    <a:pt x="155" y="204"/>
                    <a:pt x="133" y="256"/>
                  </a:cubicBezTo>
                  <a:cubicBezTo>
                    <a:pt x="123" y="253"/>
                    <a:pt x="113" y="251"/>
                    <a:pt x="102" y="251"/>
                  </a:cubicBezTo>
                  <a:cubicBezTo>
                    <a:pt x="45" y="251"/>
                    <a:pt x="0" y="297"/>
                    <a:pt x="0" y="353"/>
                  </a:cubicBezTo>
                  <a:cubicBezTo>
                    <a:pt x="0" y="409"/>
                    <a:pt x="45" y="454"/>
                    <a:pt x="102" y="454"/>
                  </a:cubicBezTo>
                  <a:cubicBezTo>
                    <a:pt x="921" y="454"/>
                    <a:pt x="921" y="454"/>
                    <a:pt x="921" y="454"/>
                  </a:cubicBezTo>
                  <a:cubicBezTo>
                    <a:pt x="967" y="454"/>
                    <a:pt x="1004" y="417"/>
                    <a:pt x="1004" y="372"/>
                  </a:cubicBezTo>
                  <a:cubicBezTo>
                    <a:pt x="1004" y="337"/>
                    <a:pt x="982" y="308"/>
                    <a:pt x="951" y="296"/>
                  </a:cubicBezTo>
                  <a:close/>
                </a:path>
              </a:pathLst>
            </a:custGeom>
            <a:solidFill>
              <a:srgbClr val="F2F2F2"/>
            </a:solidFill>
            <a:ln>
              <a:noFill/>
            </a:ln>
            <a:extLst/>
          </p:spPr>
          <p:txBody>
            <a:bodyPr vert="horz" wrap="square" lIns="91414" tIns="45706" rIns="91414" bIns="45706" numCol="1" anchor="t" anchorCtr="0" compatLnSpc="1">
              <a:prstTxWarp prst="textNoShape">
                <a:avLst/>
              </a:prstTxWarp>
            </a:bodyPr>
            <a:lstStyle>
              <a:defPPr>
                <a:defRPr lang="en-US"/>
              </a:defPPr>
              <a:lvl1pPr algn="l" defTabSz="931863" rtl="0" fontAlgn="base">
                <a:spcBef>
                  <a:spcPct val="0"/>
                </a:spcBef>
                <a:spcAft>
                  <a:spcPct val="0"/>
                </a:spcAft>
                <a:defRPr sz="2400" kern="1200">
                  <a:solidFill>
                    <a:schemeClr val="tx1"/>
                  </a:solidFill>
                  <a:latin typeface="Segoe UI" charset="0"/>
                  <a:ea typeface="MS PGothic" charset="0"/>
                  <a:cs typeface="MS PGothic" charset="0"/>
                </a:defRPr>
              </a:lvl1pPr>
              <a:lvl2pPr marL="465138" indent="-7938" algn="l" defTabSz="931863" rtl="0" fontAlgn="base">
                <a:spcBef>
                  <a:spcPct val="0"/>
                </a:spcBef>
                <a:spcAft>
                  <a:spcPct val="0"/>
                </a:spcAft>
                <a:defRPr sz="2400" kern="1200">
                  <a:solidFill>
                    <a:schemeClr val="tx1"/>
                  </a:solidFill>
                  <a:latin typeface="Segoe UI" charset="0"/>
                  <a:ea typeface="MS PGothic" charset="0"/>
                  <a:cs typeface="MS PGothic" charset="0"/>
                </a:defRPr>
              </a:lvl2pPr>
              <a:lvl3pPr marL="931863" indent="-17463" algn="l" defTabSz="931863" rtl="0" fontAlgn="base">
                <a:spcBef>
                  <a:spcPct val="0"/>
                </a:spcBef>
                <a:spcAft>
                  <a:spcPct val="0"/>
                </a:spcAft>
                <a:defRPr sz="2400" kern="1200">
                  <a:solidFill>
                    <a:schemeClr val="tx1"/>
                  </a:solidFill>
                  <a:latin typeface="Segoe UI" charset="0"/>
                  <a:ea typeface="MS PGothic" charset="0"/>
                  <a:cs typeface="MS PGothic" charset="0"/>
                </a:defRPr>
              </a:lvl3pPr>
              <a:lvl4pPr marL="1398588" indent="-26988" algn="l" defTabSz="931863" rtl="0" fontAlgn="base">
                <a:spcBef>
                  <a:spcPct val="0"/>
                </a:spcBef>
                <a:spcAft>
                  <a:spcPct val="0"/>
                </a:spcAft>
                <a:defRPr sz="2400" kern="1200">
                  <a:solidFill>
                    <a:schemeClr val="tx1"/>
                  </a:solidFill>
                  <a:latin typeface="Segoe UI" charset="0"/>
                  <a:ea typeface="MS PGothic" charset="0"/>
                  <a:cs typeface="MS PGothic" charset="0"/>
                </a:defRPr>
              </a:lvl4pPr>
              <a:lvl5pPr marL="1865313" indent="-36513" algn="l" defTabSz="931863" rtl="0" fontAlgn="base">
                <a:spcBef>
                  <a:spcPct val="0"/>
                </a:spcBef>
                <a:spcAft>
                  <a:spcPct val="0"/>
                </a:spcAft>
                <a:defRPr sz="2400" kern="1200">
                  <a:solidFill>
                    <a:schemeClr val="tx1"/>
                  </a:solidFill>
                  <a:latin typeface="Segoe UI" charset="0"/>
                  <a:ea typeface="MS PGothic" charset="0"/>
                  <a:cs typeface="MS PGothic" charset="0"/>
                </a:defRPr>
              </a:lvl5pPr>
              <a:lvl6pPr marL="2286000" algn="l" defTabSz="457200" rtl="0" eaLnBrk="1" latinLnBrk="0" hangingPunct="1">
                <a:defRPr sz="2400" kern="1200">
                  <a:solidFill>
                    <a:schemeClr val="tx1"/>
                  </a:solidFill>
                  <a:latin typeface="Segoe UI" charset="0"/>
                  <a:ea typeface="MS PGothic" charset="0"/>
                  <a:cs typeface="MS PGothic" charset="0"/>
                </a:defRPr>
              </a:lvl6pPr>
              <a:lvl7pPr marL="2743200" algn="l" defTabSz="457200" rtl="0" eaLnBrk="1" latinLnBrk="0" hangingPunct="1">
                <a:defRPr sz="2400" kern="1200">
                  <a:solidFill>
                    <a:schemeClr val="tx1"/>
                  </a:solidFill>
                  <a:latin typeface="Segoe UI" charset="0"/>
                  <a:ea typeface="MS PGothic" charset="0"/>
                  <a:cs typeface="MS PGothic" charset="0"/>
                </a:defRPr>
              </a:lvl7pPr>
              <a:lvl8pPr marL="3200400" algn="l" defTabSz="457200" rtl="0" eaLnBrk="1" latinLnBrk="0" hangingPunct="1">
                <a:defRPr sz="2400" kern="1200">
                  <a:solidFill>
                    <a:schemeClr val="tx1"/>
                  </a:solidFill>
                  <a:latin typeface="Segoe UI" charset="0"/>
                  <a:ea typeface="MS PGothic" charset="0"/>
                  <a:cs typeface="MS PGothic" charset="0"/>
                </a:defRPr>
              </a:lvl8pPr>
              <a:lvl9pPr marL="3657600" algn="l" defTabSz="457200" rtl="0" eaLnBrk="1" latinLnBrk="0" hangingPunct="1">
                <a:defRPr sz="2400" kern="1200">
                  <a:solidFill>
                    <a:schemeClr val="tx1"/>
                  </a:solidFill>
                  <a:latin typeface="Segoe UI" charset="0"/>
                  <a:ea typeface="MS PGothic" charset="0"/>
                  <a:cs typeface="MS PGothic" charset="0"/>
                </a:defRPr>
              </a:lvl9pPr>
            </a:lstStyle>
            <a:p>
              <a:endParaRPr lang="en-US" dirty="0">
                <a:solidFill>
                  <a:srgbClr val="000000"/>
                </a:solidFill>
              </a:endParaRPr>
            </a:p>
          </p:txBody>
        </p:sp>
        <p:sp>
          <p:nvSpPr>
            <p:cNvPr id="46" name="Freeform 15"/>
            <p:cNvSpPr>
              <a:spLocks/>
            </p:cNvSpPr>
            <p:nvPr/>
          </p:nvSpPr>
          <p:spPr bwMode="auto">
            <a:xfrm>
              <a:off x="6558984" y="2114059"/>
              <a:ext cx="1234936" cy="508266"/>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3" name="Rounded Rectangle 42"/>
            <p:cNvSpPr/>
            <p:nvPr/>
          </p:nvSpPr>
          <p:spPr bwMode="auto">
            <a:xfrm>
              <a:off x="5808627" y="2127065"/>
              <a:ext cx="1057595" cy="1353425"/>
            </a:xfrm>
            <a:prstGeom prst="roundRect">
              <a:avLst>
                <a:gd name="adj" fmla="val 8755"/>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chemeClr val="bg1"/>
                </a:solidFill>
                <a:latin typeface="+mj-lt"/>
                <a:ea typeface="Segoe UI" pitchFamily="34" charset="0"/>
                <a:cs typeface="Segoe UI" pitchFamily="34" charset="0"/>
              </a:endParaRPr>
            </a:p>
          </p:txBody>
        </p:sp>
        <p:sp>
          <p:nvSpPr>
            <p:cNvPr id="42" name="Freeform 79"/>
            <p:cNvSpPr>
              <a:spLocks noEditPoints="1"/>
            </p:cNvSpPr>
            <p:nvPr/>
          </p:nvSpPr>
          <p:spPr bwMode="black">
            <a:xfrm>
              <a:off x="5774824" y="1968301"/>
              <a:ext cx="1128208" cy="1525195"/>
            </a:xfrm>
            <a:custGeom>
              <a:avLst/>
              <a:gdLst>
                <a:gd name="T0" fmla="*/ 1441 w 1615"/>
                <a:gd name="T1" fmla="*/ 131 h 2179"/>
                <a:gd name="T2" fmla="*/ 1344 w 1615"/>
                <a:gd name="T3" fmla="*/ 16 h 2179"/>
                <a:gd name="T4" fmla="*/ 306 w 1615"/>
                <a:gd name="T5" fmla="*/ 0 h 2179"/>
                <a:gd name="T6" fmla="*/ 62 w 1615"/>
                <a:gd name="T7" fmla="*/ 171 h 2179"/>
                <a:gd name="T8" fmla="*/ 174 w 1615"/>
                <a:gd name="T9" fmla="*/ 131 h 2179"/>
                <a:gd name="T10" fmla="*/ 174 w 1615"/>
                <a:gd name="T11" fmla="*/ 180 h 2179"/>
                <a:gd name="T12" fmla="*/ 0 w 1615"/>
                <a:gd name="T13" fmla="*/ 2005 h 2179"/>
                <a:gd name="T14" fmla="*/ 1441 w 1615"/>
                <a:gd name="T15" fmla="*/ 2179 h 2179"/>
                <a:gd name="T16" fmla="*/ 1615 w 1615"/>
                <a:gd name="T17" fmla="*/ 354 h 2179"/>
                <a:gd name="T18" fmla="*/ 1518 w 1615"/>
                <a:gd name="T19" fmla="*/ 2005 h 2179"/>
                <a:gd name="T20" fmla="*/ 174 w 1615"/>
                <a:gd name="T21" fmla="*/ 2082 h 2179"/>
                <a:gd name="T22" fmla="*/ 97 w 1615"/>
                <a:gd name="T23" fmla="*/ 354 h 2179"/>
                <a:gd name="T24" fmla="*/ 1441 w 1615"/>
                <a:gd name="T25" fmla="*/ 277 h 2179"/>
                <a:gd name="T26" fmla="*/ 1518 w 1615"/>
                <a:gd name="T27" fmla="*/ 2005 h 2179"/>
                <a:gd name="T28" fmla="*/ 241 w 1615"/>
                <a:gd name="T29" fmla="*/ 1038 h 2179"/>
                <a:gd name="T30" fmla="*/ 532 w 1615"/>
                <a:gd name="T31" fmla="*/ 1339 h 2179"/>
                <a:gd name="T32" fmla="*/ 713 w 1615"/>
                <a:gd name="T33" fmla="*/ 1304 h 2179"/>
                <a:gd name="T34" fmla="*/ 695 w 1615"/>
                <a:gd name="T35" fmla="*/ 1594 h 2179"/>
                <a:gd name="T36" fmla="*/ 1375 w 1615"/>
                <a:gd name="T37" fmla="*/ 1038 h 2179"/>
                <a:gd name="T38" fmla="*/ 808 w 1615"/>
                <a:gd name="T39" fmla="*/ 1206 h 2179"/>
                <a:gd name="T40" fmla="*/ 808 w 1615"/>
                <a:gd name="T41" fmla="*/ 870 h 2179"/>
                <a:gd name="T42" fmla="*/ 808 w 1615"/>
                <a:gd name="T43" fmla="*/ 1206 h 2179"/>
                <a:gd name="T44" fmla="*/ 652 w 1615"/>
                <a:gd name="T45" fmla="*/ 1331 h 2179"/>
                <a:gd name="T46" fmla="*/ 453 w 1615"/>
                <a:gd name="T47" fmla="*/ 1481 h 2179"/>
                <a:gd name="T48" fmla="*/ 258 w 1615"/>
                <a:gd name="T49" fmla="*/ 1960 h 2179"/>
                <a:gd name="T50" fmla="*/ 534 w 1615"/>
                <a:gd name="T51" fmla="*/ 1842 h 2179"/>
                <a:gd name="T52" fmla="*/ 702 w 1615"/>
                <a:gd name="T53" fmla="*/ 1467 h 2179"/>
                <a:gd name="T54" fmla="*/ 418 w 1615"/>
                <a:gd name="T55" fmla="*/ 1872 h 2179"/>
                <a:gd name="T56" fmla="*/ 284 w 1615"/>
                <a:gd name="T57" fmla="*/ 1780 h 2179"/>
                <a:gd name="T58" fmla="*/ 418 w 1615"/>
                <a:gd name="T59" fmla="*/ 1872 h 2179"/>
                <a:gd name="T60" fmla="*/ 204 w 1615"/>
                <a:gd name="T61" fmla="*/ 323 h 2179"/>
                <a:gd name="T62" fmla="*/ 204 w 1615"/>
                <a:gd name="T63" fmla="*/ 428 h 2179"/>
                <a:gd name="T64" fmla="*/ 1418 w 1615"/>
                <a:gd name="T65" fmla="*/ 323 h 2179"/>
                <a:gd name="T66" fmla="*/ 1418 w 1615"/>
                <a:gd name="T67" fmla="*/ 428 h 2179"/>
                <a:gd name="T68" fmla="*/ 1418 w 1615"/>
                <a:gd name="T69" fmla="*/ 323 h 2179"/>
                <a:gd name="T70" fmla="*/ 1366 w 1615"/>
                <a:gd name="T71" fmla="*/ 1978 h 2179"/>
                <a:gd name="T72" fmla="*/ 1471 w 1615"/>
                <a:gd name="T73" fmla="*/ 1978 h 2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615" h="2179">
                  <a:moveTo>
                    <a:pt x="174" y="131"/>
                  </a:moveTo>
                  <a:cubicBezTo>
                    <a:pt x="1441" y="131"/>
                    <a:pt x="1441" y="131"/>
                    <a:pt x="1441" y="131"/>
                  </a:cubicBezTo>
                  <a:cubicBezTo>
                    <a:pt x="1465" y="131"/>
                    <a:pt x="1488" y="136"/>
                    <a:pt x="1509" y="145"/>
                  </a:cubicBezTo>
                  <a:cubicBezTo>
                    <a:pt x="1344" y="16"/>
                    <a:pt x="1344" y="16"/>
                    <a:pt x="1344" y="16"/>
                  </a:cubicBezTo>
                  <a:cubicBezTo>
                    <a:pt x="1333" y="7"/>
                    <a:pt x="1312" y="0"/>
                    <a:pt x="1298" y="0"/>
                  </a:cubicBezTo>
                  <a:cubicBezTo>
                    <a:pt x="306" y="0"/>
                    <a:pt x="306" y="0"/>
                    <a:pt x="306" y="0"/>
                  </a:cubicBezTo>
                  <a:cubicBezTo>
                    <a:pt x="292" y="0"/>
                    <a:pt x="271" y="7"/>
                    <a:pt x="260" y="16"/>
                  </a:cubicBezTo>
                  <a:cubicBezTo>
                    <a:pt x="62" y="171"/>
                    <a:pt x="62" y="171"/>
                    <a:pt x="62" y="171"/>
                  </a:cubicBezTo>
                  <a:cubicBezTo>
                    <a:pt x="64" y="171"/>
                    <a:pt x="64" y="171"/>
                    <a:pt x="64" y="171"/>
                  </a:cubicBezTo>
                  <a:cubicBezTo>
                    <a:pt x="94" y="146"/>
                    <a:pt x="132" y="131"/>
                    <a:pt x="174" y="131"/>
                  </a:cubicBezTo>
                  <a:close/>
                  <a:moveTo>
                    <a:pt x="1441" y="180"/>
                  </a:moveTo>
                  <a:cubicBezTo>
                    <a:pt x="174" y="180"/>
                    <a:pt x="174" y="180"/>
                    <a:pt x="174" y="180"/>
                  </a:cubicBezTo>
                  <a:cubicBezTo>
                    <a:pt x="78" y="180"/>
                    <a:pt x="0" y="258"/>
                    <a:pt x="0" y="354"/>
                  </a:cubicBezTo>
                  <a:cubicBezTo>
                    <a:pt x="0" y="2005"/>
                    <a:pt x="0" y="2005"/>
                    <a:pt x="0" y="2005"/>
                  </a:cubicBezTo>
                  <a:cubicBezTo>
                    <a:pt x="0" y="2101"/>
                    <a:pt x="78" y="2179"/>
                    <a:pt x="174" y="2179"/>
                  </a:cubicBezTo>
                  <a:cubicBezTo>
                    <a:pt x="1441" y="2179"/>
                    <a:pt x="1441" y="2179"/>
                    <a:pt x="1441" y="2179"/>
                  </a:cubicBezTo>
                  <a:cubicBezTo>
                    <a:pt x="1537" y="2179"/>
                    <a:pt x="1615" y="2101"/>
                    <a:pt x="1615" y="2005"/>
                  </a:cubicBezTo>
                  <a:cubicBezTo>
                    <a:pt x="1615" y="354"/>
                    <a:pt x="1615" y="354"/>
                    <a:pt x="1615" y="354"/>
                  </a:cubicBezTo>
                  <a:cubicBezTo>
                    <a:pt x="1615" y="258"/>
                    <a:pt x="1537" y="180"/>
                    <a:pt x="1441" y="180"/>
                  </a:cubicBezTo>
                  <a:close/>
                  <a:moveTo>
                    <a:pt x="1518" y="2005"/>
                  </a:moveTo>
                  <a:cubicBezTo>
                    <a:pt x="1518" y="2047"/>
                    <a:pt x="1484" y="2082"/>
                    <a:pt x="1441" y="2082"/>
                  </a:cubicBezTo>
                  <a:cubicBezTo>
                    <a:pt x="174" y="2082"/>
                    <a:pt x="174" y="2082"/>
                    <a:pt x="174" y="2082"/>
                  </a:cubicBezTo>
                  <a:cubicBezTo>
                    <a:pt x="132" y="2082"/>
                    <a:pt x="97" y="2047"/>
                    <a:pt x="97" y="2005"/>
                  </a:cubicBezTo>
                  <a:cubicBezTo>
                    <a:pt x="97" y="354"/>
                    <a:pt x="97" y="354"/>
                    <a:pt x="97" y="354"/>
                  </a:cubicBezTo>
                  <a:cubicBezTo>
                    <a:pt x="97" y="312"/>
                    <a:pt x="132" y="277"/>
                    <a:pt x="174" y="277"/>
                  </a:cubicBezTo>
                  <a:cubicBezTo>
                    <a:pt x="1441" y="277"/>
                    <a:pt x="1441" y="277"/>
                    <a:pt x="1441" y="277"/>
                  </a:cubicBezTo>
                  <a:cubicBezTo>
                    <a:pt x="1484" y="277"/>
                    <a:pt x="1518" y="312"/>
                    <a:pt x="1518" y="354"/>
                  </a:cubicBezTo>
                  <a:lnTo>
                    <a:pt x="1518" y="2005"/>
                  </a:lnTo>
                  <a:close/>
                  <a:moveTo>
                    <a:pt x="808" y="471"/>
                  </a:moveTo>
                  <a:cubicBezTo>
                    <a:pt x="494" y="471"/>
                    <a:pt x="241" y="725"/>
                    <a:pt x="241" y="1038"/>
                  </a:cubicBezTo>
                  <a:cubicBezTo>
                    <a:pt x="241" y="1201"/>
                    <a:pt x="309" y="1347"/>
                    <a:pt x="419" y="1451"/>
                  </a:cubicBezTo>
                  <a:cubicBezTo>
                    <a:pt x="532" y="1339"/>
                    <a:pt x="532" y="1339"/>
                    <a:pt x="532" y="1339"/>
                  </a:cubicBezTo>
                  <a:cubicBezTo>
                    <a:pt x="565" y="1305"/>
                    <a:pt x="610" y="1286"/>
                    <a:pt x="652" y="1286"/>
                  </a:cubicBezTo>
                  <a:cubicBezTo>
                    <a:pt x="675" y="1286"/>
                    <a:pt x="696" y="1292"/>
                    <a:pt x="713" y="1304"/>
                  </a:cubicBezTo>
                  <a:cubicBezTo>
                    <a:pt x="762" y="1337"/>
                    <a:pt x="775" y="1416"/>
                    <a:pt x="744" y="1486"/>
                  </a:cubicBezTo>
                  <a:cubicBezTo>
                    <a:pt x="695" y="1594"/>
                    <a:pt x="695" y="1594"/>
                    <a:pt x="695" y="1594"/>
                  </a:cubicBezTo>
                  <a:cubicBezTo>
                    <a:pt x="731" y="1601"/>
                    <a:pt x="769" y="1605"/>
                    <a:pt x="808" y="1605"/>
                  </a:cubicBezTo>
                  <a:cubicBezTo>
                    <a:pt x="1121" y="1605"/>
                    <a:pt x="1375" y="1351"/>
                    <a:pt x="1375" y="1038"/>
                  </a:cubicBezTo>
                  <a:cubicBezTo>
                    <a:pt x="1375" y="725"/>
                    <a:pt x="1121" y="471"/>
                    <a:pt x="808" y="471"/>
                  </a:cubicBezTo>
                  <a:close/>
                  <a:moveTo>
                    <a:pt x="808" y="1206"/>
                  </a:moveTo>
                  <a:cubicBezTo>
                    <a:pt x="715" y="1206"/>
                    <a:pt x="640" y="1131"/>
                    <a:pt x="640" y="1038"/>
                  </a:cubicBezTo>
                  <a:cubicBezTo>
                    <a:pt x="640" y="945"/>
                    <a:pt x="715" y="870"/>
                    <a:pt x="808" y="870"/>
                  </a:cubicBezTo>
                  <a:cubicBezTo>
                    <a:pt x="900" y="870"/>
                    <a:pt x="976" y="945"/>
                    <a:pt x="976" y="1038"/>
                  </a:cubicBezTo>
                  <a:cubicBezTo>
                    <a:pt x="976" y="1131"/>
                    <a:pt x="900" y="1206"/>
                    <a:pt x="808" y="1206"/>
                  </a:cubicBezTo>
                  <a:close/>
                  <a:moveTo>
                    <a:pt x="687" y="1341"/>
                  </a:moveTo>
                  <a:cubicBezTo>
                    <a:pt x="678" y="1334"/>
                    <a:pt x="665" y="1331"/>
                    <a:pt x="652" y="1331"/>
                  </a:cubicBezTo>
                  <a:cubicBezTo>
                    <a:pt x="623" y="1331"/>
                    <a:pt x="590" y="1345"/>
                    <a:pt x="564" y="1371"/>
                  </a:cubicBezTo>
                  <a:cubicBezTo>
                    <a:pt x="453" y="1481"/>
                    <a:pt x="453" y="1481"/>
                    <a:pt x="453" y="1481"/>
                  </a:cubicBezTo>
                  <a:cubicBezTo>
                    <a:pt x="271" y="1660"/>
                    <a:pt x="271" y="1660"/>
                    <a:pt x="271" y="1660"/>
                  </a:cubicBezTo>
                  <a:cubicBezTo>
                    <a:pt x="170" y="1760"/>
                    <a:pt x="164" y="1895"/>
                    <a:pt x="258" y="1960"/>
                  </a:cubicBezTo>
                  <a:cubicBezTo>
                    <a:pt x="286" y="1979"/>
                    <a:pt x="315" y="1988"/>
                    <a:pt x="346" y="1988"/>
                  </a:cubicBezTo>
                  <a:cubicBezTo>
                    <a:pt x="419" y="1988"/>
                    <a:pt x="493" y="1935"/>
                    <a:pt x="534" y="1842"/>
                  </a:cubicBezTo>
                  <a:cubicBezTo>
                    <a:pt x="650" y="1583"/>
                    <a:pt x="650" y="1583"/>
                    <a:pt x="650" y="1583"/>
                  </a:cubicBezTo>
                  <a:cubicBezTo>
                    <a:pt x="702" y="1467"/>
                    <a:pt x="702" y="1467"/>
                    <a:pt x="702" y="1467"/>
                  </a:cubicBezTo>
                  <a:cubicBezTo>
                    <a:pt x="724" y="1418"/>
                    <a:pt x="717" y="1362"/>
                    <a:pt x="687" y="1341"/>
                  </a:cubicBezTo>
                  <a:close/>
                  <a:moveTo>
                    <a:pt x="418" y="1872"/>
                  </a:moveTo>
                  <a:cubicBezTo>
                    <a:pt x="392" y="1909"/>
                    <a:pt x="341" y="1919"/>
                    <a:pt x="304" y="1893"/>
                  </a:cubicBezTo>
                  <a:cubicBezTo>
                    <a:pt x="267" y="1867"/>
                    <a:pt x="258" y="1817"/>
                    <a:pt x="284" y="1780"/>
                  </a:cubicBezTo>
                  <a:cubicBezTo>
                    <a:pt x="310" y="1743"/>
                    <a:pt x="360" y="1734"/>
                    <a:pt x="397" y="1759"/>
                  </a:cubicBezTo>
                  <a:cubicBezTo>
                    <a:pt x="434" y="1785"/>
                    <a:pt x="443" y="1836"/>
                    <a:pt x="418" y="1872"/>
                  </a:cubicBezTo>
                  <a:close/>
                  <a:moveTo>
                    <a:pt x="256" y="376"/>
                  </a:moveTo>
                  <a:cubicBezTo>
                    <a:pt x="256" y="346"/>
                    <a:pt x="233" y="323"/>
                    <a:pt x="204" y="323"/>
                  </a:cubicBezTo>
                  <a:cubicBezTo>
                    <a:pt x="174" y="323"/>
                    <a:pt x="151" y="346"/>
                    <a:pt x="151" y="376"/>
                  </a:cubicBezTo>
                  <a:cubicBezTo>
                    <a:pt x="151" y="405"/>
                    <a:pt x="174" y="428"/>
                    <a:pt x="204" y="428"/>
                  </a:cubicBezTo>
                  <a:cubicBezTo>
                    <a:pt x="233" y="428"/>
                    <a:pt x="256" y="405"/>
                    <a:pt x="256" y="376"/>
                  </a:cubicBezTo>
                  <a:close/>
                  <a:moveTo>
                    <a:pt x="1418" y="323"/>
                  </a:moveTo>
                  <a:cubicBezTo>
                    <a:pt x="1389" y="323"/>
                    <a:pt x="1366" y="346"/>
                    <a:pt x="1366" y="376"/>
                  </a:cubicBezTo>
                  <a:cubicBezTo>
                    <a:pt x="1366" y="405"/>
                    <a:pt x="1389" y="428"/>
                    <a:pt x="1418" y="428"/>
                  </a:cubicBezTo>
                  <a:cubicBezTo>
                    <a:pt x="1448" y="428"/>
                    <a:pt x="1471" y="405"/>
                    <a:pt x="1471" y="376"/>
                  </a:cubicBezTo>
                  <a:cubicBezTo>
                    <a:pt x="1471" y="346"/>
                    <a:pt x="1448" y="323"/>
                    <a:pt x="1418" y="323"/>
                  </a:cubicBezTo>
                  <a:close/>
                  <a:moveTo>
                    <a:pt x="1418" y="1925"/>
                  </a:moveTo>
                  <a:cubicBezTo>
                    <a:pt x="1389" y="1925"/>
                    <a:pt x="1366" y="1949"/>
                    <a:pt x="1366" y="1978"/>
                  </a:cubicBezTo>
                  <a:cubicBezTo>
                    <a:pt x="1366" y="2007"/>
                    <a:pt x="1389" y="2031"/>
                    <a:pt x="1418" y="2031"/>
                  </a:cubicBezTo>
                  <a:cubicBezTo>
                    <a:pt x="1448" y="2031"/>
                    <a:pt x="1471" y="2007"/>
                    <a:pt x="1471" y="1978"/>
                  </a:cubicBezTo>
                  <a:cubicBezTo>
                    <a:pt x="1471" y="1949"/>
                    <a:pt x="1448" y="1925"/>
                    <a:pt x="1418" y="1925"/>
                  </a:cubicBezTo>
                  <a:close/>
                </a:path>
              </a:pathLst>
            </a:custGeom>
            <a:solidFill>
              <a:schemeClr val="tx2"/>
            </a:solidFill>
            <a:ln>
              <a:noFill/>
            </a:ln>
          </p:spPr>
          <p:txBody>
            <a:bodyPr vert="horz" wrap="square" lIns="82305" tIns="41153" rIns="82305" bIns="41153" numCol="1" anchor="t" anchorCtr="0" compatLnSpc="1">
              <a:prstTxWarp prst="textNoShape">
                <a:avLst/>
              </a:prstTxWarp>
            </a:bodyPr>
            <a:lstStyle/>
            <a:p>
              <a:endParaRPr lang="en-US" sz="1600" dirty="0"/>
            </a:p>
          </p:txBody>
        </p:sp>
      </p:grpSp>
      <p:sp>
        <p:nvSpPr>
          <p:cNvPr id="4" name="Title 3"/>
          <p:cNvSpPr>
            <a:spLocks noGrp="1"/>
          </p:cNvSpPr>
          <p:nvPr>
            <p:ph type="title"/>
          </p:nvPr>
        </p:nvSpPr>
        <p:spPr/>
        <p:txBody>
          <a:bodyPr/>
          <a:lstStyle/>
          <a:p>
            <a:r>
              <a:rPr lang="en-US" sz="4800" dirty="0" smtClean="0"/>
              <a:t>Benefits of Azure Backup</a:t>
            </a:r>
            <a:r>
              <a:rPr lang="en-US" sz="4800" dirty="0"/>
              <a:t/>
            </a:r>
            <a:br>
              <a:rPr lang="en-US" sz="4800" dirty="0"/>
            </a:br>
            <a:endParaRPr lang="en-US" sz="4800" dirty="0"/>
          </a:p>
        </p:txBody>
      </p:sp>
    </p:spTree>
    <p:extLst>
      <p:ext uri="{BB962C8B-B14F-4D97-AF65-F5344CB8AC3E}">
        <p14:creationId xmlns:p14="http://schemas.microsoft.com/office/powerpoint/2010/main" val="2739873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l="7316" t="16721" b="2921"/>
          <a:stretch/>
        </p:blipFill>
        <p:spPr>
          <a:xfrm>
            <a:off x="-1" y="-190280"/>
            <a:ext cx="12439697" cy="7184805"/>
          </a:xfrm>
          <a:prstGeom prst="rect">
            <a:avLst/>
          </a:prstGeom>
        </p:spPr>
      </p:pic>
      <p:pic>
        <p:nvPicPr>
          <p:cNvPr id="8" name="Picture 7" descr="C:\Users\petern\AppData\Local\Temp\vmware-petern\VMwareDnD\8013908a\PPE_Logo_RGB_bootcamp_600x1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758" y="6287834"/>
            <a:ext cx="1877080" cy="40982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bwMode="invGray">
          <a:xfrm>
            <a:off x="459850" y="479425"/>
            <a:ext cx="1149876" cy="245251"/>
          </a:xfrm>
          <a:prstGeom prst="rect">
            <a:avLst/>
          </a:prstGeom>
        </p:spPr>
      </p:pic>
      <p:pic>
        <p:nvPicPr>
          <p:cNvPr id="18" name="Picture 17"/>
          <p:cNvPicPr>
            <a:picLocks noChangeAspect="1"/>
          </p:cNvPicPr>
          <p:nvPr/>
        </p:nvPicPr>
        <p:blipFill>
          <a:blip r:embed="rId6"/>
          <a:stretch>
            <a:fillRect/>
          </a:stretch>
        </p:blipFill>
        <p:spPr>
          <a:xfrm>
            <a:off x="10344360" y="478018"/>
            <a:ext cx="1622598" cy="347472"/>
          </a:xfrm>
          <a:prstGeom prst="rect">
            <a:avLst/>
          </a:prstGeom>
        </p:spPr>
      </p:pic>
      <p:sp>
        <p:nvSpPr>
          <p:cNvPr id="19" name="Rectangle 18"/>
          <p:cNvSpPr/>
          <p:nvPr/>
        </p:nvSpPr>
        <p:spPr bwMode="ltGray">
          <a:xfrm>
            <a:off x="273845" y="307607"/>
            <a:ext cx="5486400" cy="5475656"/>
          </a:xfrm>
          <a:prstGeom prst="rect">
            <a:avLst/>
          </a:prstGeom>
          <a:solidFill>
            <a:srgbClr val="BA141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a:gradFill>
                <a:gsLst>
                  <a:gs pos="0">
                    <a:srgbClr val="FFFFFF"/>
                  </a:gs>
                  <a:gs pos="100000">
                    <a:srgbClr val="FFFFFF"/>
                  </a:gs>
                </a:gsLst>
                <a:lin ang="5400000" scaled="0"/>
              </a:gradFill>
              <a:ea typeface="Segoe UI" pitchFamily="34" charset="0"/>
              <a:cs typeface="Segoe UI" pitchFamily="34" charset="0"/>
            </a:endParaRPr>
          </a:p>
        </p:txBody>
      </p:sp>
      <p:sp>
        <p:nvSpPr>
          <p:cNvPr id="20" name="Title 16"/>
          <p:cNvSpPr txBox="1">
            <a:spLocks/>
          </p:cNvSpPr>
          <p:nvPr/>
        </p:nvSpPr>
        <p:spPr>
          <a:xfrm>
            <a:off x="273527" y="307607"/>
            <a:ext cx="5486718" cy="1549544"/>
          </a:xfrm>
          <a:prstGeom prst="rect">
            <a:avLst/>
          </a:prstGeom>
        </p:spPr>
        <p:txBody>
          <a:bodyPr vert="horz" wrap="square" lIns="182880" tIns="182880" rIns="182880" bIns="182880" rtlCol="0" anchor="t">
            <a:noAutofit/>
          </a:bodyPr>
          <a:lstStyle>
            <a:lvl1pPr algn="l" defTabSz="932742" rtl="0" eaLnBrk="1" latinLnBrk="0" hangingPunct="1">
              <a:lnSpc>
                <a:spcPct val="90000"/>
              </a:lnSpc>
              <a:spcBef>
                <a:spcPct val="0"/>
              </a:spcBef>
              <a:buNone/>
              <a:defRPr lang="en-US" sz="6000" b="0" kern="1200" cap="none" spc="-102" baseline="0">
                <a:ln w="3175">
                  <a:noFill/>
                </a:ln>
                <a:gradFill>
                  <a:gsLst>
                    <a:gs pos="8850">
                      <a:srgbClr val="FFFFFF"/>
                    </a:gs>
                    <a:gs pos="34000">
                      <a:srgbClr val="FFFFFF"/>
                    </a:gs>
                  </a:gsLst>
                  <a:lin ang="5400000" scaled="0"/>
                </a:gradFill>
                <a:effectLst/>
                <a:latin typeface="+mj-lt"/>
                <a:ea typeface="+mn-ea"/>
                <a:cs typeface="Segoe UI" pitchFamily="34" charset="0"/>
              </a:defRPr>
            </a:lvl1pPr>
          </a:lstStyle>
          <a:p>
            <a:r>
              <a:rPr sz="4800" dirty="0"/>
              <a:t>Real-Time Operational Analytics overview:</a:t>
            </a:r>
            <a:br>
              <a:rPr sz="4800" dirty="0"/>
            </a:br>
            <a:endParaRPr sz="4800" dirty="0"/>
          </a:p>
        </p:txBody>
      </p:sp>
      <p:sp>
        <p:nvSpPr>
          <p:cNvPr id="21" name="Text Placeholder 4"/>
          <p:cNvSpPr txBox="1">
            <a:spLocks/>
          </p:cNvSpPr>
          <p:nvPr/>
        </p:nvSpPr>
        <p:spPr>
          <a:xfrm>
            <a:off x="275753" y="4392053"/>
            <a:ext cx="5197379" cy="1018969"/>
          </a:xfrm>
          <a:prstGeom prst="rect">
            <a:avLst/>
          </a:prstGeom>
          <a:noFill/>
        </p:spPr>
        <p:txBody>
          <a:bodyPr vert="horz" wrap="square" lIns="182880" tIns="182880" rIns="182880" bIns="182880"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7965">
                      <a:schemeClr val="tx1"/>
                    </a:gs>
                    <a:gs pos="8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dirty="0">
                <a:solidFill>
                  <a:srgbClr val="FFFFFF"/>
                </a:solidFill>
              </a:rPr>
              <a:t>Speaker Name</a:t>
            </a:r>
          </a:p>
        </p:txBody>
      </p:sp>
      <p:sp>
        <p:nvSpPr>
          <p:cNvPr id="22" name="Rectangle 21"/>
          <p:cNvSpPr/>
          <p:nvPr/>
        </p:nvSpPr>
        <p:spPr>
          <a:xfrm>
            <a:off x="273527" y="3064363"/>
            <a:ext cx="5486718" cy="1107996"/>
          </a:xfrm>
          <a:prstGeom prst="rect">
            <a:avLst/>
          </a:prstGeom>
        </p:spPr>
        <p:txBody>
          <a:bodyPr wrap="square" lIns="182880" tIns="182880" rIns="182880" bIns="182880">
            <a:spAutoFit/>
          </a:bodyPr>
          <a:lstStyle/>
          <a:p>
            <a:r>
              <a:rPr lang="en-US" sz="2400" dirty="0">
                <a:solidFill>
                  <a:srgbClr val="FFFFFF"/>
                </a:solidFill>
                <a:latin typeface="Segoe UI Light"/>
              </a:rPr>
              <a:t>Mission-critical performance </a:t>
            </a:r>
            <a:br>
              <a:rPr lang="en-US" sz="2400" dirty="0">
                <a:solidFill>
                  <a:srgbClr val="FFFFFF"/>
                </a:solidFill>
                <a:latin typeface="Segoe UI Light"/>
              </a:rPr>
            </a:br>
            <a:r>
              <a:rPr lang="en-US" sz="2400" dirty="0">
                <a:solidFill>
                  <a:srgbClr val="FFFFFF"/>
                </a:solidFill>
                <a:latin typeface="Segoe UI Light"/>
              </a:rPr>
              <a:t>with SQL Server 2016</a:t>
            </a:r>
          </a:p>
        </p:txBody>
      </p:sp>
    </p:spTree>
    <p:extLst>
      <p:ext uri="{BB962C8B-B14F-4D97-AF65-F5344CB8AC3E}">
        <p14:creationId xmlns:p14="http://schemas.microsoft.com/office/powerpoint/2010/main" val="2159634490"/>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2"/>
          <p:cNvSpPr txBox="1">
            <a:spLocks/>
          </p:cNvSpPr>
          <p:nvPr/>
        </p:nvSpPr>
        <p:spPr>
          <a:xfrm>
            <a:off x="292323" y="1761698"/>
            <a:ext cx="8261127" cy="4534575"/>
          </a:xfrm>
          <a:prstGeom prst="rect">
            <a:avLst/>
          </a:prstGeom>
        </p:spPr>
        <p:txBody>
          <a:bodyPr vert="horz" wrap="square" lIns="146304" tIns="91440" rIns="146304" bIns="91440" rtlCol="0">
            <a:spAutoFit/>
          </a:bodyPr>
          <a:lstStyle>
            <a:lvl1pPr marL="0" marR="0" indent="0" algn="l" defTabSz="932742" rtl="0" eaLnBrk="1" fontAlgn="auto" latinLnBrk="0" hangingPunct="1">
              <a:lnSpc>
                <a:spcPct val="90000"/>
              </a:lnSpc>
              <a:spcBef>
                <a:spcPct val="20000"/>
              </a:spcBef>
              <a:spcAft>
                <a:spcPts val="0"/>
              </a:spcAft>
              <a:buClrTx/>
              <a:buSzPct val="90000"/>
              <a:buFont typeface="Arial" pitchFamily="34" charset="0"/>
              <a:buNone/>
              <a:tabLst/>
              <a:defRPr sz="24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1000"/>
              </a:spcBef>
            </a:pPr>
            <a:r>
              <a:rPr lang="en-US" dirty="0">
                <a:solidFill>
                  <a:srgbClr val="FFFFFF"/>
                </a:solidFill>
                <a:latin typeface="Segoe UI Light"/>
              </a:rPr>
              <a:t>Real-Time Operational Analytics overview</a:t>
            </a:r>
          </a:p>
          <a:p>
            <a:pPr>
              <a:lnSpc>
                <a:spcPct val="100000"/>
              </a:lnSpc>
              <a:spcBef>
                <a:spcPts val="1000"/>
              </a:spcBef>
            </a:pPr>
            <a:r>
              <a:rPr lang="en-US" dirty="0">
                <a:solidFill>
                  <a:srgbClr val="FFFFFF"/>
                </a:solidFill>
                <a:latin typeface="Segoe UI Light"/>
              </a:rPr>
              <a:t>Real-Time Operational Analytics with disk-based tables</a:t>
            </a:r>
          </a:p>
          <a:p>
            <a:pPr>
              <a:lnSpc>
                <a:spcPct val="100000"/>
              </a:lnSpc>
              <a:spcBef>
                <a:spcPts val="1000"/>
              </a:spcBef>
            </a:pPr>
            <a:r>
              <a:rPr lang="en-US" dirty="0">
                <a:solidFill>
                  <a:srgbClr val="FFFFFF"/>
                </a:solidFill>
                <a:latin typeface="Segoe UI Light"/>
              </a:rPr>
              <a:t>Real-Time Operational Analytics with </a:t>
            </a:r>
            <a:r>
              <a:rPr lang="en-US" dirty="0" smtClean="0">
                <a:solidFill>
                  <a:srgbClr val="FFFFFF"/>
                </a:solidFill>
                <a:latin typeface="Segoe UI Light"/>
              </a:rPr>
              <a:t>In-Memory </a:t>
            </a:r>
            <a:r>
              <a:rPr lang="en-US" dirty="0">
                <a:solidFill>
                  <a:srgbClr val="FFFFFF"/>
                </a:solidFill>
                <a:latin typeface="Segoe UI Light"/>
              </a:rPr>
              <a:t>OLTP</a:t>
            </a:r>
          </a:p>
          <a:p>
            <a:pPr>
              <a:lnSpc>
                <a:spcPct val="100000"/>
              </a:lnSpc>
              <a:spcBef>
                <a:spcPts val="1000"/>
              </a:spcBef>
            </a:pPr>
            <a:r>
              <a:rPr lang="en-US" dirty="0">
                <a:solidFill>
                  <a:srgbClr val="FFFFFF"/>
                </a:solidFill>
                <a:latin typeface="Segoe UI Light"/>
              </a:rPr>
              <a:t>Summary of improvements</a:t>
            </a:r>
          </a:p>
          <a:p>
            <a:pPr>
              <a:lnSpc>
                <a:spcPct val="100000"/>
              </a:lnSpc>
              <a:spcBef>
                <a:spcPts val="1000"/>
              </a:spcBef>
            </a:pPr>
            <a:r>
              <a:rPr lang="en-US" dirty="0">
                <a:solidFill>
                  <a:srgbClr val="FFFFFF"/>
                </a:solidFill>
                <a:latin typeface="Segoe UI Light"/>
              </a:rPr>
              <a:t>Getting started</a:t>
            </a:r>
          </a:p>
          <a:p>
            <a:pPr>
              <a:lnSpc>
                <a:spcPct val="100000"/>
              </a:lnSpc>
              <a:spcBef>
                <a:spcPts val="1000"/>
              </a:spcBef>
            </a:pPr>
            <a:r>
              <a:rPr lang="en-US" dirty="0">
                <a:solidFill>
                  <a:srgbClr val="FFFFFF"/>
                </a:solidFill>
                <a:latin typeface="Segoe UI Light"/>
              </a:rPr>
              <a:t>Examples</a:t>
            </a:r>
          </a:p>
          <a:p>
            <a:pPr>
              <a:lnSpc>
                <a:spcPct val="100000"/>
              </a:lnSpc>
              <a:spcBef>
                <a:spcPts val="1000"/>
              </a:spcBef>
            </a:pPr>
            <a:r>
              <a:rPr lang="en-US" dirty="0">
                <a:solidFill>
                  <a:srgbClr val="FFFFFF"/>
                </a:solidFill>
                <a:latin typeface="Segoe UI Light"/>
              </a:rPr>
              <a:t>Offloading analytics to AlwaysOn readable secondary</a:t>
            </a:r>
          </a:p>
          <a:p>
            <a:pPr>
              <a:lnSpc>
                <a:spcPct val="100000"/>
              </a:lnSpc>
              <a:spcBef>
                <a:spcPts val="1000"/>
              </a:spcBef>
            </a:pPr>
            <a:r>
              <a:rPr lang="en-US" dirty="0">
                <a:solidFill>
                  <a:srgbClr val="FFFFFF"/>
                </a:solidFill>
                <a:latin typeface="Segoe UI Light"/>
              </a:rPr>
              <a:t>Real-Time Operational Analytics use cases</a:t>
            </a:r>
          </a:p>
          <a:p>
            <a:pPr>
              <a:lnSpc>
                <a:spcPct val="100000"/>
              </a:lnSpc>
              <a:spcBef>
                <a:spcPts val="1000"/>
              </a:spcBef>
            </a:pPr>
            <a:r>
              <a:rPr lang="en-US" dirty="0" smtClean="0">
                <a:solidFill>
                  <a:srgbClr val="FFFFFF"/>
                </a:solidFill>
                <a:latin typeface="Segoe UI Light"/>
              </a:rPr>
              <a:t>Real-Time Operational Analytics demo</a:t>
            </a:r>
          </a:p>
        </p:txBody>
      </p:sp>
      <p:sp>
        <p:nvSpPr>
          <p:cNvPr id="7" name="Title 1"/>
          <p:cNvSpPr txBox="1">
            <a:spLocks/>
          </p:cNvSpPr>
          <p:nvPr/>
        </p:nvSpPr>
        <p:spPr>
          <a:xfrm>
            <a:off x="273527" y="296903"/>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a:gradFill>
                  <a:gsLst>
                    <a:gs pos="7080">
                      <a:srgbClr val="FFFFFF"/>
                    </a:gs>
                    <a:gs pos="26000">
                      <a:srgbClr val="FFFFFF"/>
                    </a:gs>
                  </a:gsLst>
                  <a:lin ang="5400000" scaled="0"/>
                </a:gradFill>
              </a:rPr>
              <a:t>Learning objectives</a:t>
            </a:r>
            <a:endParaRPr sz="4400" dirty="0">
              <a:solidFill>
                <a:srgbClr val="FFFFFF"/>
              </a:solidFill>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5088" r="51390"/>
          <a:stretch/>
        </p:blipFill>
        <p:spPr>
          <a:xfrm>
            <a:off x="7866743" y="-1"/>
            <a:ext cx="4569732" cy="6994525"/>
          </a:xfrm>
          <a:prstGeom prst="rect">
            <a:avLst/>
          </a:prstGeom>
        </p:spPr>
      </p:pic>
    </p:spTree>
    <p:extLst>
      <p:ext uri="{BB962C8B-B14F-4D97-AF65-F5344CB8AC3E}">
        <p14:creationId xmlns:p14="http://schemas.microsoft.com/office/powerpoint/2010/main" val="2303834727"/>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itle 233"/>
          <p:cNvSpPr>
            <a:spLocks noGrp="1"/>
          </p:cNvSpPr>
          <p:nvPr>
            <p:ph type="title"/>
          </p:nvPr>
        </p:nvSpPr>
        <p:spPr>
          <a:xfrm>
            <a:off x="245745" y="325473"/>
            <a:ext cx="11887518" cy="1828766"/>
          </a:xfrm>
        </p:spPr>
        <p:txBody>
          <a:bodyPr/>
          <a:lstStyle/>
          <a:p>
            <a:r>
              <a:rPr lang="en-US" sz="4800" dirty="0" smtClean="0"/>
              <a:t>Traditional operational analytics architecture</a:t>
            </a:r>
            <a:endParaRPr lang="en-US" sz="4800" dirty="0"/>
          </a:p>
        </p:txBody>
      </p:sp>
      <p:sp>
        <p:nvSpPr>
          <p:cNvPr id="70" name="Text Placeholder 1"/>
          <p:cNvSpPr>
            <a:spLocks noGrp="1"/>
          </p:cNvSpPr>
          <p:nvPr>
            <p:ph sz="quarter" idx="10"/>
          </p:nvPr>
        </p:nvSpPr>
        <p:spPr>
          <a:xfrm>
            <a:off x="8389419" y="1397493"/>
            <a:ext cx="3904173" cy="3067506"/>
          </a:xfrm>
        </p:spPr>
        <p:txBody>
          <a:bodyPr/>
          <a:lstStyle/>
          <a:p>
            <a:pPr indent="0" defTabSz="475503">
              <a:lnSpc>
                <a:spcPct val="100000"/>
              </a:lnSpc>
              <a:spcBef>
                <a:spcPts val="0"/>
              </a:spcBef>
              <a:buNone/>
              <a:defRPr/>
            </a:pPr>
            <a:r>
              <a:rPr lang="en-US" sz="2800" kern="0" dirty="0">
                <a:solidFill>
                  <a:srgbClr val="C00000"/>
                </a:solidFill>
                <a:latin typeface="+mj-lt"/>
              </a:rPr>
              <a:t>Key issues</a:t>
            </a:r>
          </a:p>
          <a:p>
            <a:pPr defTabSz="475503">
              <a:lnSpc>
                <a:spcPct val="100000"/>
              </a:lnSpc>
              <a:spcBef>
                <a:spcPts val="1000"/>
              </a:spcBef>
              <a:defRPr/>
            </a:pPr>
            <a:r>
              <a:rPr lang="en-US" sz="1800" kern="0" dirty="0">
                <a:solidFill>
                  <a:schemeClr val="tx1"/>
                </a:solidFill>
                <a:latin typeface="+mj-lt"/>
              </a:rPr>
              <a:t>Complex implementation</a:t>
            </a:r>
          </a:p>
          <a:p>
            <a:pPr defTabSz="475503">
              <a:lnSpc>
                <a:spcPct val="100000"/>
              </a:lnSpc>
              <a:spcBef>
                <a:spcPts val="1000"/>
              </a:spcBef>
              <a:defRPr/>
            </a:pPr>
            <a:r>
              <a:rPr lang="en-US" sz="1800" kern="0" dirty="0">
                <a:solidFill>
                  <a:schemeClr val="tx1"/>
                </a:solidFill>
                <a:latin typeface="+mj-lt"/>
              </a:rPr>
              <a:t>Requirement of two servers </a:t>
            </a:r>
            <a:r>
              <a:rPr lang="en-US" sz="1800" kern="0" dirty="0" smtClean="0">
                <a:solidFill>
                  <a:schemeClr val="tx1"/>
                </a:solidFill>
                <a:latin typeface="+mj-lt"/>
              </a:rPr>
              <a:t/>
            </a:r>
            <a:br>
              <a:rPr lang="en-US" sz="1800" kern="0" dirty="0" smtClean="0">
                <a:solidFill>
                  <a:schemeClr val="tx1"/>
                </a:solidFill>
                <a:latin typeface="+mj-lt"/>
              </a:rPr>
            </a:br>
            <a:r>
              <a:rPr lang="en-US" sz="1800" kern="0" dirty="0" smtClean="0">
                <a:solidFill>
                  <a:schemeClr val="tx1"/>
                </a:solidFill>
                <a:latin typeface="+mj-lt"/>
              </a:rPr>
              <a:t>(</a:t>
            </a:r>
            <a:r>
              <a:rPr lang="en-US" sz="1800" kern="0" dirty="0">
                <a:solidFill>
                  <a:schemeClr val="tx1"/>
                </a:solidFill>
                <a:latin typeface="+mj-lt"/>
              </a:rPr>
              <a:t>both capital and operational expenditures) </a:t>
            </a:r>
          </a:p>
          <a:p>
            <a:pPr defTabSz="475503">
              <a:lnSpc>
                <a:spcPct val="100000"/>
              </a:lnSpc>
              <a:spcBef>
                <a:spcPts val="1000"/>
              </a:spcBef>
              <a:defRPr/>
            </a:pPr>
            <a:r>
              <a:rPr lang="en-US" sz="1800" kern="0" dirty="0">
                <a:solidFill>
                  <a:schemeClr val="tx1"/>
                </a:solidFill>
                <a:latin typeface="+mj-lt"/>
              </a:rPr>
              <a:t>Data latency in analytics</a:t>
            </a:r>
          </a:p>
          <a:p>
            <a:pPr defTabSz="475503">
              <a:lnSpc>
                <a:spcPct val="100000"/>
              </a:lnSpc>
              <a:spcBef>
                <a:spcPts val="1000"/>
              </a:spcBef>
              <a:defRPr/>
            </a:pPr>
            <a:r>
              <a:rPr lang="en-US" sz="1800" kern="0" dirty="0">
                <a:solidFill>
                  <a:schemeClr val="tx1"/>
                </a:solidFill>
                <a:latin typeface="+mj-lt"/>
              </a:rPr>
              <a:t>More business demand that requires real-time analytics</a:t>
            </a:r>
          </a:p>
        </p:txBody>
      </p:sp>
      <p:grpSp>
        <p:nvGrpSpPr>
          <p:cNvPr id="66" name="Group 65"/>
          <p:cNvGrpSpPr/>
          <p:nvPr/>
        </p:nvGrpSpPr>
        <p:grpSpPr>
          <a:xfrm>
            <a:off x="5719963" y="1387224"/>
            <a:ext cx="2399874" cy="1619947"/>
            <a:chOff x="3892977" y="1349124"/>
            <a:chExt cx="2399874" cy="1619947"/>
          </a:xfrm>
        </p:grpSpPr>
        <p:sp>
          <p:nvSpPr>
            <p:cNvPr id="67" name="Rectangle 66"/>
            <p:cNvSpPr/>
            <p:nvPr/>
          </p:nvSpPr>
          <p:spPr bwMode="auto">
            <a:xfrm>
              <a:off x="3892977" y="1349124"/>
              <a:ext cx="2399874" cy="1619947"/>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t" anchorCtr="0" forceAA="0" compatLnSpc="1">
              <a:prstTxWarp prst="textNoShape">
                <a:avLst/>
              </a:prstTxWarp>
              <a:noAutofit/>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BI and analytics</a:t>
              </a:r>
            </a:p>
          </p:txBody>
        </p:sp>
        <p:grpSp>
          <p:nvGrpSpPr>
            <p:cNvPr id="68" name="Group 67"/>
            <p:cNvGrpSpPr/>
            <p:nvPr/>
          </p:nvGrpSpPr>
          <p:grpSpPr>
            <a:xfrm>
              <a:off x="4044709" y="1964030"/>
              <a:ext cx="1175324" cy="754063"/>
              <a:chOff x="4057409" y="1838761"/>
              <a:chExt cx="1175324" cy="754063"/>
            </a:xfrm>
          </p:grpSpPr>
          <p:pic>
            <p:nvPicPr>
              <p:cNvPr id="73" name="Picture 2" descr="\\MAGNUM\Projects\Microsoft\Cloud Power FY12\Design\ICONS_PNG\Pie.png"/>
              <p:cNvPicPr>
                <a:picLocks noChangeAspect="1" noChangeArrowheads="1"/>
              </p:cNvPicPr>
              <p:nvPr/>
            </p:nvPicPr>
            <p:blipFill>
              <a:blip r:embed="rId3" cstate="print">
                <a:lum bright="100000"/>
              </a:blip>
              <a:srcRect/>
              <a:stretch>
                <a:fillRect/>
              </a:stretch>
            </p:blipFill>
            <p:spPr bwMode="auto">
              <a:xfrm>
                <a:off x="4354649" y="1838761"/>
                <a:ext cx="580842" cy="505687"/>
              </a:xfrm>
              <a:prstGeom prst="rect">
                <a:avLst/>
              </a:prstGeom>
              <a:solidFill>
                <a:schemeClr val="tx1"/>
              </a:solidFill>
              <a:ln w="25400">
                <a:solidFill>
                  <a:srgbClr val="FFFFFF"/>
                </a:solidFill>
              </a:ln>
            </p:spPr>
          </p:pic>
          <p:sp>
            <p:nvSpPr>
              <p:cNvPr id="74" name="TextBox 73"/>
              <p:cNvSpPr txBox="1"/>
              <p:nvPr/>
            </p:nvSpPr>
            <p:spPr>
              <a:xfrm>
                <a:off x="4057409" y="2398925"/>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grpSp>
        <p:grpSp>
          <p:nvGrpSpPr>
            <p:cNvPr id="69" name="Group 68"/>
            <p:cNvGrpSpPr/>
            <p:nvPr/>
          </p:nvGrpSpPr>
          <p:grpSpPr>
            <a:xfrm>
              <a:off x="5221866" y="1967646"/>
              <a:ext cx="801096" cy="751334"/>
              <a:chOff x="5209166" y="1842377"/>
              <a:chExt cx="801096" cy="751334"/>
            </a:xfrm>
          </p:grpSpPr>
          <p:sp>
            <p:nvSpPr>
              <p:cNvPr id="71" name="TextBox 70"/>
              <p:cNvSpPr txBox="1"/>
              <p:nvPr/>
            </p:nvSpPr>
            <p:spPr>
              <a:xfrm>
                <a:off x="5209166" y="2399812"/>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sp>
            <p:nvSpPr>
              <p:cNvPr id="72" name="Freeform 6"/>
              <p:cNvSpPr>
                <a:spLocks noChangeAspect="1" noEditPoints="1"/>
              </p:cNvSpPr>
              <p:nvPr/>
            </p:nvSpPr>
            <p:spPr bwMode="black">
              <a:xfrm>
                <a:off x="5394901" y="1842377"/>
                <a:ext cx="429626" cy="47847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defRPr/>
                </a:pPr>
                <a:endParaRPr lang="en-US" sz="1700" kern="0" dirty="0" smtClean="0">
                  <a:solidFill>
                    <a:srgbClr val="000000"/>
                  </a:solidFill>
                </a:endParaRPr>
              </a:p>
            </p:txBody>
          </p:sp>
        </p:grpSp>
      </p:grpSp>
      <p:grpSp>
        <p:nvGrpSpPr>
          <p:cNvPr id="48" name="Group 47"/>
          <p:cNvGrpSpPr/>
          <p:nvPr/>
        </p:nvGrpSpPr>
        <p:grpSpPr>
          <a:xfrm>
            <a:off x="492482" y="3436546"/>
            <a:ext cx="2323986" cy="918410"/>
            <a:chOff x="655638" y="3398446"/>
            <a:chExt cx="2883568" cy="918410"/>
          </a:xfrm>
        </p:grpSpPr>
        <p:sp>
          <p:nvSpPr>
            <p:cNvPr id="63" name="Rectangle 62"/>
            <p:cNvSpPr/>
            <p:nvPr/>
          </p:nvSpPr>
          <p:spPr bwMode="auto">
            <a:xfrm>
              <a:off x="719806" y="3478656"/>
              <a:ext cx="2819400" cy="838200"/>
            </a:xfrm>
            <a:prstGeom prst="rect">
              <a:avLst/>
            </a:prstGeom>
            <a:solidFill>
              <a:srgbClr val="D2D2D2"/>
            </a:solidFill>
            <a:ln w="12700">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64" name="Rectangle 63"/>
            <p:cNvSpPr/>
            <p:nvPr/>
          </p:nvSpPr>
          <p:spPr bwMode="auto">
            <a:xfrm>
              <a:off x="655638" y="3398446"/>
              <a:ext cx="2781299" cy="837485"/>
            </a:xfrm>
            <a:prstGeom prst="rect">
              <a:avLst/>
            </a:prstGeom>
            <a:solidFill>
              <a:srgbClr val="D2D2D2"/>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49" name="Rectangle 48"/>
          <p:cNvSpPr/>
          <p:nvPr/>
        </p:nvSpPr>
        <p:spPr bwMode="auto">
          <a:xfrm>
            <a:off x="487401" y="4746208"/>
            <a:ext cx="2329067" cy="685800"/>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SQL Server</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50" name="Flowchart: Magnetic Disk 49"/>
          <p:cNvSpPr/>
          <p:nvPr/>
        </p:nvSpPr>
        <p:spPr bwMode="auto">
          <a:xfrm>
            <a:off x="1044874" y="5827748"/>
            <a:ext cx="1219200" cy="685800"/>
          </a:xfrm>
          <a:prstGeom prst="flowChartMagneticDisk">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8288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Database</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cxnSp>
        <p:nvCxnSpPr>
          <p:cNvPr id="51" name="Straight Arrow Connector 50"/>
          <p:cNvCxnSpPr/>
          <p:nvPr/>
        </p:nvCxnSpPr>
        <p:spPr>
          <a:xfrm>
            <a:off x="1654474" y="5446998"/>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654474" y="4363645"/>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3" name="Rectangle 52"/>
          <p:cNvSpPr/>
          <p:nvPr/>
        </p:nvSpPr>
        <p:spPr bwMode="auto">
          <a:xfrm>
            <a:off x="621520" y="3710133"/>
            <a:ext cx="1983486" cy="454025"/>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4400" fontAlgn="base">
              <a:spcBef>
                <a:spcPct val="0"/>
              </a:spcBef>
              <a:spcAft>
                <a:spcPct val="0"/>
              </a:spcAft>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Application tier</a:t>
            </a:r>
          </a:p>
        </p:txBody>
      </p:sp>
      <p:sp>
        <p:nvSpPr>
          <p:cNvPr id="54" name="Rectangle 53"/>
          <p:cNvSpPr/>
          <p:nvPr/>
        </p:nvSpPr>
        <p:spPr bwMode="auto">
          <a:xfrm>
            <a:off x="487401" y="2590114"/>
            <a:ext cx="2334146" cy="457200"/>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Presentation layer</a:t>
            </a:r>
          </a:p>
        </p:txBody>
      </p:sp>
      <p:cxnSp>
        <p:nvCxnSpPr>
          <p:cNvPr id="55" name="Straight Arrow Connector 54"/>
          <p:cNvCxnSpPr/>
          <p:nvPr/>
        </p:nvCxnSpPr>
        <p:spPr>
          <a:xfrm>
            <a:off x="1654475" y="3057656"/>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78" name="Rectangle 77"/>
          <p:cNvSpPr/>
          <p:nvPr/>
        </p:nvSpPr>
        <p:spPr>
          <a:xfrm>
            <a:off x="1108067" y="3436546"/>
            <a:ext cx="1087734" cy="299249"/>
          </a:xfrm>
          <a:prstGeom prst="rect">
            <a:avLst/>
          </a:prstGeom>
        </p:spPr>
        <p:txBody>
          <a:bodyPr wrap="none" anchor="t" anchorCtr="0">
            <a:noAutofit/>
          </a:bodyPr>
          <a:lstStyle/>
          <a:p>
            <a:pPr algn="ctr">
              <a:lnSpc>
                <a:spcPct val="90000"/>
              </a:lnSpc>
              <a:spcAft>
                <a:spcPts val="600"/>
              </a:spcAft>
            </a:pPr>
            <a:r>
              <a:rPr lang="en-US" sz="1400" dirty="0">
                <a:solidFill>
                  <a:srgbClr val="505050"/>
                </a:solidFill>
                <a:latin typeface="Calibri" panose="020F0502020204030204"/>
              </a:rPr>
              <a:t>IIS Server</a:t>
            </a:r>
          </a:p>
        </p:txBody>
      </p:sp>
      <p:cxnSp>
        <p:nvCxnSpPr>
          <p:cNvPr id="79" name="Straight Arrow Connector 78"/>
          <p:cNvCxnSpPr/>
          <p:nvPr/>
        </p:nvCxnSpPr>
        <p:spPr>
          <a:xfrm>
            <a:off x="2816468" y="5089108"/>
            <a:ext cx="36576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bwMode="auto">
          <a:xfrm>
            <a:off x="3206585" y="4447976"/>
            <a:ext cx="2100286" cy="1282264"/>
          </a:xfrm>
          <a:prstGeom prst="rect">
            <a:avLst/>
          </a:prstGeom>
          <a:solidFill>
            <a:schemeClr val="tx2">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t"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ETL</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83" name="TextBox 82"/>
          <p:cNvSpPr txBox="1"/>
          <p:nvPr/>
        </p:nvSpPr>
        <p:spPr>
          <a:xfrm>
            <a:off x="3103019" y="5727804"/>
            <a:ext cx="2307418"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smtClean="0">
                <a:gradFill>
                  <a:gsLst>
                    <a:gs pos="2917">
                      <a:srgbClr val="505050"/>
                    </a:gs>
                    <a:gs pos="30000">
                      <a:srgbClr val="505050"/>
                    </a:gs>
                  </a:gsLst>
                  <a:lin ang="5400000" scaled="0"/>
                </a:gradFill>
              </a:rPr>
              <a:t>Hourly, </a:t>
            </a:r>
            <a:r>
              <a:rPr lang="en-US" sz="1600" dirty="0">
                <a:gradFill>
                  <a:gsLst>
                    <a:gs pos="2917">
                      <a:srgbClr val="505050"/>
                    </a:gs>
                    <a:gs pos="30000">
                      <a:srgbClr val="505050"/>
                    </a:gs>
                  </a:gsLst>
                  <a:lin ang="5400000" scaled="0"/>
                </a:gradFill>
              </a:rPr>
              <a:t>d</a:t>
            </a:r>
            <a:r>
              <a:rPr lang="en-US" sz="1600" dirty="0" smtClean="0">
                <a:gradFill>
                  <a:gsLst>
                    <a:gs pos="2917">
                      <a:srgbClr val="505050"/>
                    </a:gs>
                    <a:gs pos="30000">
                      <a:srgbClr val="505050"/>
                    </a:gs>
                  </a:gsLst>
                  <a:lin ang="5400000" scaled="0"/>
                </a:gradFill>
              </a:rPr>
              <a:t>aily, weekly</a:t>
            </a:r>
          </a:p>
        </p:txBody>
      </p:sp>
      <p:sp>
        <p:nvSpPr>
          <p:cNvPr id="84" name="Flowchart: Magnetic Disk 83"/>
          <p:cNvSpPr/>
          <p:nvPr/>
        </p:nvSpPr>
        <p:spPr bwMode="auto">
          <a:xfrm>
            <a:off x="5718869" y="5812758"/>
            <a:ext cx="2399676" cy="685800"/>
          </a:xfrm>
          <a:prstGeom prst="flowChartMagneticDisk">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0" rIns="182828" bIns="182880" numCol="1" spcCol="0" rtlCol="0" fromWordArt="0" anchor="t" anchorCtr="0" forceAA="0" compatLnSpc="1">
            <a:prstTxWarp prst="textNoShape">
              <a:avLst/>
            </a:prstTxWarp>
            <a:noAutofit/>
          </a:bodyPr>
          <a:lstStyle/>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Database</a:t>
            </a:r>
          </a:p>
        </p:txBody>
      </p:sp>
      <p:sp>
        <p:nvSpPr>
          <p:cNvPr id="85" name="Rectangle 84"/>
          <p:cNvSpPr/>
          <p:nvPr/>
        </p:nvSpPr>
        <p:spPr bwMode="auto">
          <a:xfrm>
            <a:off x="5718869" y="4499568"/>
            <a:ext cx="2399676" cy="916406"/>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t" anchorCtr="0" forceAA="0" compatLnSpc="1">
            <a:prstTxWarp prst="textNoShape">
              <a:avLst/>
            </a:prstTxWarp>
            <a:noAutofit/>
          </a:bodyPr>
          <a:lstStyle/>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SQL Server</a:t>
            </a:r>
          </a:p>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Relational DW</a:t>
            </a:r>
          </a:p>
        </p:txBody>
      </p:sp>
      <p:cxnSp>
        <p:nvCxnSpPr>
          <p:cNvPr id="86" name="Straight Arrow Connector 85"/>
          <p:cNvCxnSpPr/>
          <p:nvPr/>
        </p:nvCxnSpPr>
        <p:spPr>
          <a:xfrm>
            <a:off x="5330045" y="5085541"/>
            <a:ext cx="365760" cy="0"/>
          </a:xfrm>
          <a:prstGeom prst="straightConnector1">
            <a:avLst/>
          </a:prstGeom>
          <a:ln w="38100">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p:nvPr/>
        </p:nvCxnSpPr>
        <p:spPr>
          <a:xfrm>
            <a:off x="6918707" y="5429722"/>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a:stCxn id="67" idx="2"/>
          </p:cNvCxnSpPr>
          <p:nvPr/>
        </p:nvCxnSpPr>
        <p:spPr>
          <a:xfrm flipH="1">
            <a:off x="6918709" y="3007171"/>
            <a:ext cx="1191" cy="1480829"/>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bwMode="auto">
          <a:xfrm>
            <a:off x="5717577" y="3300908"/>
            <a:ext cx="2402260" cy="916406"/>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ctr" anchorCtr="0" forceAA="0" compatLnSpc="1">
            <a:prstTxWarp prst="textNoShape">
              <a:avLst/>
            </a:prstTxWarp>
            <a:noAutofit/>
          </a:bodyPr>
          <a:lstStyle/>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SQL Server</a:t>
            </a:r>
          </a:p>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Analysis </a:t>
            </a:r>
            <a:r>
              <a:rPr lang="en-US" kern="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Services</a:t>
            </a:r>
            <a:endPar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126" name="Group 125"/>
          <p:cNvGrpSpPr/>
          <p:nvPr/>
        </p:nvGrpSpPr>
        <p:grpSpPr>
          <a:xfrm>
            <a:off x="3511607" y="4973483"/>
            <a:ext cx="1520722" cy="567311"/>
            <a:chOff x="3216696" y="4950472"/>
            <a:chExt cx="1520722" cy="567311"/>
          </a:xfrm>
        </p:grpSpPr>
        <p:grpSp>
          <p:nvGrpSpPr>
            <p:cNvPr id="119" name="Group 118"/>
            <p:cNvGrpSpPr/>
            <p:nvPr/>
          </p:nvGrpSpPr>
          <p:grpSpPr>
            <a:xfrm>
              <a:off x="3216696" y="4950472"/>
              <a:ext cx="757822" cy="567311"/>
              <a:chOff x="3327406" y="4935815"/>
              <a:chExt cx="618697" cy="463161"/>
            </a:xfrm>
          </p:grpSpPr>
          <p:sp>
            <p:nvSpPr>
              <p:cNvPr id="114" name="Freeform 35"/>
              <p:cNvSpPr>
                <a:spLocks noEditPoints="1"/>
              </p:cNvSpPr>
              <p:nvPr/>
            </p:nvSpPr>
            <p:spPr bwMode="auto">
              <a:xfrm>
                <a:off x="3327406" y="5041324"/>
                <a:ext cx="285750" cy="336550"/>
              </a:xfrm>
              <a:custGeom>
                <a:avLst/>
                <a:gdLst>
                  <a:gd name="T0" fmla="*/ 64 w 128"/>
                  <a:gd name="T1" fmla="*/ 8 h 152"/>
                  <a:gd name="T2" fmla="*/ 117 w 128"/>
                  <a:gd name="T3" fmla="*/ 23 h 152"/>
                  <a:gd name="T4" fmla="*/ 64 w 128"/>
                  <a:gd name="T5" fmla="*/ 38 h 152"/>
                  <a:gd name="T6" fmla="*/ 11 w 128"/>
                  <a:gd name="T7" fmla="*/ 23 h 152"/>
                  <a:gd name="T8" fmla="*/ 64 w 128"/>
                  <a:gd name="T9" fmla="*/ 8 h 152"/>
                  <a:gd name="T10" fmla="*/ 64 w 128"/>
                  <a:gd name="T11" fmla="*/ 0 h 152"/>
                  <a:gd name="T12" fmla="*/ 39 w 128"/>
                  <a:gd name="T13" fmla="*/ 2 h 152"/>
                  <a:gd name="T14" fmla="*/ 19 w 128"/>
                  <a:gd name="T15" fmla="*/ 7 h 152"/>
                  <a:gd name="T16" fmla="*/ 5 w 128"/>
                  <a:gd name="T17" fmla="*/ 15 h 152"/>
                  <a:gd name="T18" fmla="*/ 1 w 128"/>
                  <a:gd name="T19" fmla="*/ 20 h 152"/>
                  <a:gd name="T20" fmla="*/ 0 w 128"/>
                  <a:gd name="T21" fmla="*/ 25 h 152"/>
                  <a:gd name="T22" fmla="*/ 0 w 128"/>
                  <a:gd name="T23" fmla="*/ 126 h 152"/>
                  <a:gd name="T24" fmla="*/ 1 w 128"/>
                  <a:gd name="T25" fmla="*/ 132 h 152"/>
                  <a:gd name="T26" fmla="*/ 5 w 128"/>
                  <a:gd name="T27" fmla="*/ 136 h 152"/>
                  <a:gd name="T28" fmla="*/ 19 w 128"/>
                  <a:gd name="T29" fmla="*/ 144 h 152"/>
                  <a:gd name="T30" fmla="*/ 39 w 128"/>
                  <a:gd name="T31" fmla="*/ 150 h 152"/>
                  <a:gd name="T32" fmla="*/ 64 w 128"/>
                  <a:gd name="T33" fmla="*/ 152 h 152"/>
                  <a:gd name="T34" fmla="*/ 110 w 128"/>
                  <a:gd name="T35" fmla="*/ 144 h 152"/>
                  <a:gd name="T36" fmla="*/ 123 w 128"/>
                  <a:gd name="T37" fmla="*/ 136 h 152"/>
                  <a:gd name="T38" fmla="*/ 127 w 128"/>
                  <a:gd name="T39" fmla="*/ 132 h 152"/>
                  <a:gd name="T40" fmla="*/ 128 w 128"/>
                  <a:gd name="T41" fmla="*/ 126 h 152"/>
                  <a:gd name="T42" fmla="*/ 128 w 128"/>
                  <a:gd name="T43" fmla="*/ 25 h 152"/>
                  <a:gd name="T44" fmla="*/ 123 w 128"/>
                  <a:gd name="T45" fmla="*/ 15 h 152"/>
                  <a:gd name="T46" fmla="*/ 110 w 128"/>
                  <a:gd name="T47" fmla="*/ 7 h 152"/>
                  <a:gd name="T48" fmla="*/ 89 w 128"/>
                  <a:gd name="T49" fmla="*/ 2 h 152"/>
                  <a:gd name="T50" fmla="*/ 64 w 128"/>
                  <a:gd name="T51"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8" h="152">
                    <a:moveTo>
                      <a:pt x="64" y="8"/>
                    </a:moveTo>
                    <a:cubicBezTo>
                      <a:pt x="93" y="8"/>
                      <a:pt x="117" y="14"/>
                      <a:pt x="117" y="23"/>
                    </a:cubicBezTo>
                    <a:cubicBezTo>
                      <a:pt x="117" y="31"/>
                      <a:pt x="93" y="38"/>
                      <a:pt x="64" y="38"/>
                    </a:cubicBezTo>
                    <a:cubicBezTo>
                      <a:pt x="34" y="38"/>
                      <a:pt x="11" y="31"/>
                      <a:pt x="11" y="23"/>
                    </a:cubicBezTo>
                    <a:cubicBezTo>
                      <a:pt x="11" y="14"/>
                      <a:pt x="34" y="8"/>
                      <a:pt x="64" y="8"/>
                    </a:cubicBezTo>
                    <a:close/>
                    <a:moveTo>
                      <a:pt x="64" y="0"/>
                    </a:moveTo>
                    <a:cubicBezTo>
                      <a:pt x="39" y="2"/>
                      <a:pt x="39" y="2"/>
                      <a:pt x="39" y="2"/>
                    </a:cubicBezTo>
                    <a:cubicBezTo>
                      <a:pt x="19" y="7"/>
                      <a:pt x="19" y="7"/>
                      <a:pt x="19" y="7"/>
                    </a:cubicBezTo>
                    <a:cubicBezTo>
                      <a:pt x="5" y="15"/>
                      <a:pt x="5" y="15"/>
                      <a:pt x="5" y="15"/>
                    </a:cubicBezTo>
                    <a:cubicBezTo>
                      <a:pt x="1" y="20"/>
                      <a:pt x="1" y="20"/>
                      <a:pt x="1" y="20"/>
                    </a:cubicBezTo>
                    <a:cubicBezTo>
                      <a:pt x="0" y="25"/>
                      <a:pt x="0" y="25"/>
                      <a:pt x="0" y="25"/>
                    </a:cubicBezTo>
                    <a:cubicBezTo>
                      <a:pt x="0" y="126"/>
                      <a:pt x="0" y="126"/>
                      <a:pt x="0" y="126"/>
                    </a:cubicBezTo>
                    <a:cubicBezTo>
                      <a:pt x="1" y="132"/>
                      <a:pt x="1" y="132"/>
                      <a:pt x="1" y="132"/>
                    </a:cubicBezTo>
                    <a:cubicBezTo>
                      <a:pt x="5" y="136"/>
                      <a:pt x="5" y="136"/>
                      <a:pt x="5" y="136"/>
                    </a:cubicBezTo>
                    <a:cubicBezTo>
                      <a:pt x="19" y="144"/>
                      <a:pt x="19" y="144"/>
                      <a:pt x="19" y="144"/>
                    </a:cubicBezTo>
                    <a:cubicBezTo>
                      <a:pt x="39" y="150"/>
                      <a:pt x="39" y="150"/>
                      <a:pt x="39" y="150"/>
                    </a:cubicBezTo>
                    <a:cubicBezTo>
                      <a:pt x="47" y="151"/>
                      <a:pt x="55" y="152"/>
                      <a:pt x="64" y="152"/>
                    </a:cubicBezTo>
                    <a:cubicBezTo>
                      <a:pt x="82" y="152"/>
                      <a:pt x="98" y="149"/>
                      <a:pt x="110" y="144"/>
                    </a:cubicBezTo>
                    <a:cubicBezTo>
                      <a:pt x="115" y="142"/>
                      <a:pt x="120" y="139"/>
                      <a:pt x="123" y="136"/>
                    </a:cubicBezTo>
                    <a:cubicBezTo>
                      <a:pt x="125" y="135"/>
                      <a:pt x="126" y="133"/>
                      <a:pt x="127" y="132"/>
                    </a:cubicBezTo>
                    <a:cubicBezTo>
                      <a:pt x="128" y="130"/>
                      <a:pt x="128" y="128"/>
                      <a:pt x="128" y="126"/>
                    </a:cubicBezTo>
                    <a:cubicBezTo>
                      <a:pt x="128" y="25"/>
                      <a:pt x="128" y="25"/>
                      <a:pt x="128" y="25"/>
                    </a:cubicBezTo>
                    <a:cubicBezTo>
                      <a:pt x="128" y="22"/>
                      <a:pt x="127" y="18"/>
                      <a:pt x="123" y="15"/>
                    </a:cubicBezTo>
                    <a:cubicBezTo>
                      <a:pt x="120" y="12"/>
                      <a:pt x="115" y="10"/>
                      <a:pt x="110" y="7"/>
                    </a:cubicBezTo>
                    <a:cubicBezTo>
                      <a:pt x="104" y="5"/>
                      <a:pt x="97" y="3"/>
                      <a:pt x="89" y="2"/>
                    </a:cubicBezTo>
                    <a:cubicBezTo>
                      <a:pt x="82" y="1"/>
                      <a:pt x="73" y="0"/>
                      <a:pt x="6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7" name="Arc 116"/>
              <p:cNvSpPr/>
              <p:nvPr/>
            </p:nvSpPr>
            <p:spPr>
              <a:xfrm>
                <a:off x="3452668" y="4935815"/>
                <a:ext cx="493435" cy="463161"/>
              </a:xfrm>
              <a:prstGeom prst="arc">
                <a:avLst>
                  <a:gd name="adj1" fmla="val 11988609"/>
                  <a:gd name="adj2" fmla="val 15594967"/>
                </a:avLst>
              </a:prstGeom>
              <a:ln w="38100" cap="rnd">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rgbClr val="FFFFFF"/>
                  </a:solidFill>
                </a:endParaRPr>
              </a:p>
            </p:txBody>
          </p:sp>
        </p:grpSp>
        <p:grpSp>
          <p:nvGrpSpPr>
            <p:cNvPr id="125" name="Group 124"/>
            <p:cNvGrpSpPr/>
            <p:nvPr/>
          </p:nvGrpSpPr>
          <p:grpSpPr>
            <a:xfrm>
              <a:off x="3701803" y="5067227"/>
              <a:ext cx="1035615" cy="424709"/>
              <a:chOff x="3755780" y="5067227"/>
              <a:chExt cx="1035615" cy="424709"/>
            </a:xfrm>
          </p:grpSpPr>
          <p:pic>
            <p:nvPicPr>
              <p:cNvPr id="118" name="Picture 117"/>
              <p:cNvPicPr>
                <a:picLocks noChangeAspect="1"/>
              </p:cNvPicPr>
              <p:nvPr/>
            </p:nvPicPr>
            <p:blipFill>
              <a:blip r:embed="rId4"/>
              <a:stretch>
                <a:fillRect/>
              </a:stretch>
            </p:blipFill>
            <p:spPr>
              <a:xfrm>
                <a:off x="3755780" y="5067227"/>
                <a:ext cx="372167" cy="424709"/>
              </a:xfrm>
              <a:prstGeom prst="rect">
                <a:avLst/>
              </a:prstGeom>
            </p:spPr>
          </p:pic>
          <p:pic>
            <p:nvPicPr>
              <p:cNvPr id="121" name="Picture 120"/>
              <p:cNvPicPr>
                <a:picLocks noChangeAspect="1"/>
              </p:cNvPicPr>
              <p:nvPr/>
            </p:nvPicPr>
            <p:blipFill>
              <a:blip r:embed="rId4"/>
              <a:stretch>
                <a:fillRect/>
              </a:stretch>
            </p:blipFill>
            <p:spPr>
              <a:xfrm>
                <a:off x="4419228" y="5067227"/>
                <a:ext cx="372167" cy="424709"/>
              </a:xfrm>
              <a:prstGeom prst="rect">
                <a:avLst/>
              </a:prstGeom>
            </p:spPr>
          </p:pic>
          <p:grpSp>
            <p:nvGrpSpPr>
              <p:cNvPr id="124" name="Group 123"/>
              <p:cNvGrpSpPr/>
              <p:nvPr/>
            </p:nvGrpSpPr>
            <p:grpSpPr>
              <a:xfrm>
                <a:off x="4159713" y="5224277"/>
                <a:ext cx="221713" cy="110608"/>
                <a:chOff x="4160532" y="5178823"/>
                <a:chExt cx="221713" cy="110608"/>
              </a:xfrm>
            </p:grpSpPr>
            <p:sp>
              <p:nvSpPr>
                <p:cNvPr id="122" name="Isosceles Triangle 121"/>
                <p:cNvSpPr/>
                <p:nvPr/>
              </p:nvSpPr>
              <p:spPr bwMode="auto">
                <a:xfrm rot="16200000">
                  <a:off x="4154219" y="5185136"/>
                  <a:ext cx="110608" cy="979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FFFFFF"/>
                    </a:solidFill>
                    <a:latin typeface="Segoe UI Light"/>
                    <a:ea typeface="Segoe UI" pitchFamily="34" charset="0"/>
                    <a:cs typeface="Segoe UI" pitchFamily="34" charset="0"/>
                  </a:endParaRPr>
                </a:p>
              </p:txBody>
            </p:sp>
            <p:sp>
              <p:nvSpPr>
                <p:cNvPr id="123" name="Isosceles Triangle 122"/>
                <p:cNvSpPr/>
                <p:nvPr/>
              </p:nvSpPr>
              <p:spPr bwMode="auto">
                <a:xfrm rot="5400000" flipH="1">
                  <a:off x="4277951" y="5185136"/>
                  <a:ext cx="110608" cy="97981"/>
                </a:xfrm>
                <a:prstGeom prst="triangl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FFFFFF"/>
                    </a:solidFill>
                    <a:latin typeface="Segoe UI Light"/>
                    <a:ea typeface="Segoe UI" pitchFamily="34" charset="0"/>
                    <a:cs typeface="Segoe UI" pitchFamily="34" charset="0"/>
                  </a:endParaRPr>
                </a:p>
              </p:txBody>
            </p:sp>
          </p:grpSp>
        </p:grpSp>
      </p:grpSp>
      <p:grpSp>
        <p:nvGrpSpPr>
          <p:cNvPr id="2" name="Group 1"/>
          <p:cNvGrpSpPr/>
          <p:nvPr/>
        </p:nvGrpSpPr>
        <p:grpSpPr>
          <a:xfrm>
            <a:off x="571471" y="1387224"/>
            <a:ext cx="2244998" cy="1173308"/>
            <a:chOff x="492549" y="1349124"/>
            <a:chExt cx="2244998" cy="1173308"/>
          </a:xfrm>
        </p:grpSpPr>
        <p:pic>
          <p:nvPicPr>
            <p:cNvPr id="56" name="Picture 5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2549" y="1349124"/>
              <a:ext cx="1073192" cy="992473"/>
            </a:xfrm>
            <a:prstGeom prst="rect">
              <a:avLst/>
            </a:prstGeom>
          </p:spPr>
        </p:pic>
        <p:sp>
          <p:nvSpPr>
            <p:cNvPr id="57" name="Rectangle 56"/>
            <p:cNvSpPr/>
            <p:nvPr/>
          </p:nvSpPr>
          <p:spPr>
            <a:xfrm>
              <a:off x="1671289" y="1657018"/>
              <a:ext cx="1066258" cy="376684"/>
            </a:xfrm>
            <a:prstGeom prst="rect">
              <a:avLst/>
            </a:prstGeom>
          </p:spPr>
          <p:txBody>
            <a:bodyPr wrap="none">
              <a:noAutofit/>
            </a:bodyPr>
            <a:lstStyle/>
            <a:p>
              <a:pPr algn="ctr" defTabSz="932597"/>
              <a:r>
                <a:rPr lang="en-US" sz="1600" dirty="0" smtClean="0">
                  <a:solidFill>
                    <a:srgbClr val="505050"/>
                  </a:solidFill>
                  <a:latin typeface="Calibri" panose="020F0502020204030204"/>
                </a:rPr>
                <a:t>BI </a:t>
              </a:r>
              <a:r>
                <a:rPr lang="en-US" sz="1600" dirty="0">
                  <a:solidFill>
                    <a:srgbClr val="505050"/>
                  </a:solidFill>
                  <a:latin typeface="Calibri" panose="020F0502020204030204"/>
                </a:rPr>
                <a:t>analysts </a:t>
              </a:r>
            </a:p>
          </p:txBody>
        </p:sp>
        <p:cxnSp>
          <p:nvCxnSpPr>
            <p:cNvPr id="58" name="Straight Arrow Connector 57"/>
            <p:cNvCxnSpPr/>
            <p:nvPr/>
          </p:nvCxnSpPr>
          <p:spPr>
            <a:xfrm>
              <a:off x="1575553" y="2156672"/>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4844089"/>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1314" y="371476"/>
            <a:ext cx="11887200" cy="946413"/>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sz="4800" smtClean="0">
                <a:solidFill>
                  <a:srgbClr val="505050"/>
                </a:solidFill>
              </a:rPr>
              <a:t>Capabilities and benefits</a:t>
            </a:r>
            <a:endParaRPr sz="4800">
              <a:solidFill>
                <a:srgbClr val="505050"/>
              </a:solidFill>
            </a:endParaRPr>
          </a:p>
        </p:txBody>
      </p:sp>
      <p:sp>
        <p:nvSpPr>
          <p:cNvPr id="14" name="TextBox 13"/>
          <p:cNvSpPr txBox="1"/>
          <p:nvPr/>
        </p:nvSpPr>
        <p:spPr>
          <a:xfrm>
            <a:off x="12646649" y="1135081"/>
            <a:ext cx="6322450" cy="5630844"/>
          </a:xfrm>
          <a:prstGeom prst="rect">
            <a:avLst/>
          </a:prstGeom>
          <a:noFill/>
        </p:spPr>
        <p:txBody>
          <a:bodyPr wrap="square" lIns="182880" tIns="146304" rIns="182880" bIns="146304" rtlCol="0">
            <a:noAutofit/>
          </a:bodyPr>
          <a:lstStyle/>
          <a:p>
            <a:pPr defTabSz="475503">
              <a:buSzPct val="90000"/>
              <a:defRPr/>
            </a:pPr>
            <a:endParaRPr lang="en-US" kern="0" dirty="0">
              <a:solidFill>
                <a:srgbClr val="505050"/>
              </a:solidFill>
              <a:latin typeface="Segoe UI Light"/>
            </a:endParaRPr>
          </a:p>
        </p:txBody>
      </p:sp>
      <p:grpSp>
        <p:nvGrpSpPr>
          <p:cNvPr id="89" name="Group 88"/>
          <p:cNvGrpSpPr/>
          <p:nvPr/>
        </p:nvGrpSpPr>
        <p:grpSpPr>
          <a:xfrm>
            <a:off x="2866264" y="2632236"/>
            <a:ext cx="2692080" cy="2463871"/>
            <a:chOff x="3259415" y="2524194"/>
            <a:chExt cx="2763547" cy="2541804"/>
          </a:xfrm>
        </p:grpSpPr>
        <p:cxnSp>
          <p:nvCxnSpPr>
            <p:cNvPr id="90" name="Elbow Connector 89"/>
            <p:cNvCxnSpPr/>
            <p:nvPr/>
          </p:nvCxnSpPr>
          <p:spPr>
            <a:xfrm flipV="1">
              <a:off x="3259415" y="2969072"/>
              <a:ext cx="1833499" cy="2096926"/>
            </a:xfrm>
            <a:prstGeom prst="bentConnector2">
              <a:avLst/>
            </a:prstGeom>
            <a:ln w="4445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4044709" y="2524194"/>
              <a:ext cx="1978253" cy="194786"/>
              <a:chOff x="4044709" y="2524194"/>
              <a:chExt cx="1978253" cy="194786"/>
            </a:xfrm>
          </p:grpSpPr>
          <p:sp>
            <p:nvSpPr>
              <p:cNvPr id="92" name="TextBox 91"/>
              <p:cNvSpPr txBox="1"/>
              <p:nvPr/>
            </p:nvSpPr>
            <p:spPr>
              <a:xfrm>
                <a:off x="4044709" y="2524194"/>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sp>
            <p:nvSpPr>
              <p:cNvPr id="94" name="TextBox 93"/>
              <p:cNvSpPr txBox="1"/>
              <p:nvPr/>
            </p:nvSpPr>
            <p:spPr>
              <a:xfrm>
                <a:off x="5221866" y="2525081"/>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grpSp>
      </p:grpSp>
      <p:sp>
        <p:nvSpPr>
          <p:cNvPr id="95" name="TextBox 94"/>
          <p:cNvSpPr txBox="1"/>
          <p:nvPr/>
        </p:nvSpPr>
        <p:spPr>
          <a:xfrm>
            <a:off x="2224281" y="5933213"/>
            <a:ext cx="337093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505050"/>
                    </a:gs>
                    <a:gs pos="30000">
                      <a:srgbClr val="505050"/>
                    </a:gs>
                  </a:gsLst>
                  <a:lin ang="5400000" scaled="0"/>
                </a:gradFill>
              </a:rPr>
              <a:t>Add analytics-specific indexes</a:t>
            </a:r>
          </a:p>
        </p:txBody>
      </p:sp>
      <p:grpSp>
        <p:nvGrpSpPr>
          <p:cNvPr id="96" name="Group 95"/>
          <p:cNvGrpSpPr/>
          <p:nvPr/>
        </p:nvGrpSpPr>
        <p:grpSpPr>
          <a:xfrm>
            <a:off x="3460774" y="1387224"/>
            <a:ext cx="2399874" cy="1619947"/>
            <a:chOff x="3892977" y="1349124"/>
            <a:chExt cx="2399874" cy="1619947"/>
          </a:xfrm>
        </p:grpSpPr>
        <p:sp>
          <p:nvSpPr>
            <p:cNvPr id="97" name="Rectangle 96"/>
            <p:cNvSpPr/>
            <p:nvPr/>
          </p:nvSpPr>
          <p:spPr bwMode="auto">
            <a:xfrm>
              <a:off x="3892977" y="1349124"/>
              <a:ext cx="2399874" cy="1619947"/>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t" anchorCtr="0" forceAA="0" compatLnSpc="1">
              <a:prstTxWarp prst="textNoShape">
                <a:avLst/>
              </a:prstTxWarp>
              <a:noAutofit/>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BI and analytics</a:t>
              </a:r>
            </a:p>
          </p:txBody>
        </p:sp>
        <p:grpSp>
          <p:nvGrpSpPr>
            <p:cNvPr id="98" name="Group 97"/>
            <p:cNvGrpSpPr/>
            <p:nvPr/>
          </p:nvGrpSpPr>
          <p:grpSpPr>
            <a:xfrm>
              <a:off x="4044709" y="1964030"/>
              <a:ext cx="1175324" cy="754063"/>
              <a:chOff x="4057409" y="1838761"/>
              <a:chExt cx="1175324" cy="754063"/>
            </a:xfrm>
          </p:grpSpPr>
          <p:pic>
            <p:nvPicPr>
              <p:cNvPr id="102" name="Picture 2" descr="\\MAGNUM\Projects\Microsoft\Cloud Power FY12\Design\ICONS_PNG\Pie.png"/>
              <p:cNvPicPr>
                <a:picLocks noChangeAspect="1" noChangeArrowheads="1"/>
              </p:cNvPicPr>
              <p:nvPr/>
            </p:nvPicPr>
            <p:blipFill>
              <a:blip r:embed="rId3" cstate="print">
                <a:lum bright="100000"/>
              </a:blip>
              <a:srcRect/>
              <a:stretch>
                <a:fillRect/>
              </a:stretch>
            </p:blipFill>
            <p:spPr bwMode="auto">
              <a:xfrm>
                <a:off x="4354649" y="1838761"/>
                <a:ext cx="580842" cy="505687"/>
              </a:xfrm>
              <a:prstGeom prst="rect">
                <a:avLst/>
              </a:prstGeom>
              <a:solidFill>
                <a:schemeClr val="tx1"/>
              </a:solidFill>
              <a:ln w="25400">
                <a:solidFill>
                  <a:srgbClr val="FFFFFF"/>
                </a:solidFill>
              </a:ln>
            </p:spPr>
          </p:pic>
          <p:sp>
            <p:nvSpPr>
              <p:cNvPr id="103" name="TextBox 102"/>
              <p:cNvSpPr txBox="1"/>
              <p:nvPr/>
            </p:nvSpPr>
            <p:spPr>
              <a:xfrm>
                <a:off x="4057409" y="2398925"/>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grpSp>
        <p:grpSp>
          <p:nvGrpSpPr>
            <p:cNvPr id="99" name="Group 98"/>
            <p:cNvGrpSpPr/>
            <p:nvPr/>
          </p:nvGrpSpPr>
          <p:grpSpPr>
            <a:xfrm>
              <a:off x="5221866" y="1967646"/>
              <a:ext cx="801096" cy="751334"/>
              <a:chOff x="5209166" y="1842377"/>
              <a:chExt cx="801096" cy="751334"/>
            </a:xfrm>
          </p:grpSpPr>
          <p:sp>
            <p:nvSpPr>
              <p:cNvPr id="100" name="TextBox 99"/>
              <p:cNvSpPr txBox="1"/>
              <p:nvPr/>
            </p:nvSpPr>
            <p:spPr>
              <a:xfrm>
                <a:off x="5209166" y="2399812"/>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sp>
            <p:nvSpPr>
              <p:cNvPr id="101" name="Freeform 6"/>
              <p:cNvSpPr>
                <a:spLocks noChangeAspect="1" noEditPoints="1"/>
              </p:cNvSpPr>
              <p:nvPr/>
            </p:nvSpPr>
            <p:spPr bwMode="black">
              <a:xfrm>
                <a:off x="5394901" y="1842377"/>
                <a:ext cx="429626" cy="47847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defRPr/>
                </a:pPr>
                <a:endParaRPr lang="en-US" sz="1700" kern="0" dirty="0" smtClean="0">
                  <a:solidFill>
                    <a:srgbClr val="000000"/>
                  </a:solidFill>
                </a:endParaRPr>
              </a:p>
            </p:txBody>
          </p:sp>
        </p:grpSp>
      </p:grpSp>
      <p:grpSp>
        <p:nvGrpSpPr>
          <p:cNvPr id="108" name="Group 107"/>
          <p:cNvGrpSpPr/>
          <p:nvPr/>
        </p:nvGrpSpPr>
        <p:grpSpPr>
          <a:xfrm>
            <a:off x="490561" y="3436546"/>
            <a:ext cx="2323986" cy="918410"/>
            <a:chOff x="655638" y="3398446"/>
            <a:chExt cx="2883568" cy="918410"/>
          </a:xfrm>
        </p:grpSpPr>
        <p:sp>
          <p:nvSpPr>
            <p:cNvPr id="109" name="Rectangle 108"/>
            <p:cNvSpPr/>
            <p:nvPr/>
          </p:nvSpPr>
          <p:spPr bwMode="auto">
            <a:xfrm>
              <a:off x="719806" y="3478656"/>
              <a:ext cx="2819400" cy="838200"/>
            </a:xfrm>
            <a:prstGeom prst="rect">
              <a:avLst/>
            </a:prstGeom>
            <a:solidFill>
              <a:srgbClr val="D2D2D2"/>
            </a:solidFill>
            <a:ln w="12700">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10" name="Rectangle 109"/>
            <p:cNvSpPr/>
            <p:nvPr/>
          </p:nvSpPr>
          <p:spPr bwMode="auto">
            <a:xfrm>
              <a:off x="655638" y="3398446"/>
              <a:ext cx="2781299" cy="837485"/>
            </a:xfrm>
            <a:prstGeom prst="rect">
              <a:avLst/>
            </a:prstGeom>
            <a:solidFill>
              <a:srgbClr val="D2D2D2"/>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111" name="Rectangle 110"/>
          <p:cNvSpPr/>
          <p:nvPr/>
        </p:nvSpPr>
        <p:spPr bwMode="auto">
          <a:xfrm>
            <a:off x="485480" y="4746208"/>
            <a:ext cx="2329067" cy="685800"/>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SQL Server</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12" name="Flowchart: Magnetic Disk 111"/>
          <p:cNvSpPr/>
          <p:nvPr/>
        </p:nvSpPr>
        <p:spPr bwMode="auto">
          <a:xfrm>
            <a:off x="1042953" y="5827748"/>
            <a:ext cx="1219200" cy="685800"/>
          </a:xfrm>
          <a:prstGeom prst="flowChartMagneticDisk">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8288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Database</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cxnSp>
        <p:nvCxnSpPr>
          <p:cNvPr id="113" name="Straight Arrow Connector 112"/>
          <p:cNvCxnSpPr/>
          <p:nvPr/>
        </p:nvCxnSpPr>
        <p:spPr>
          <a:xfrm>
            <a:off x="1652553" y="5446998"/>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652553" y="4363645"/>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bwMode="auto">
          <a:xfrm>
            <a:off x="619599" y="3710133"/>
            <a:ext cx="1983486" cy="454025"/>
          </a:xfrm>
          <a:prstGeom prst="rect">
            <a:avLst/>
          </a:prstGeom>
          <a:solidFill>
            <a:srgbClr val="5D0A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4400" fontAlgn="base">
              <a:spcBef>
                <a:spcPct val="0"/>
              </a:spcBef>
              <a:spcAft>
                <a:spcPct val="0"/>
              </a:spcAft>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Application tier</a:t>
            </a:r>
          </a:p>
        </p:txBody>
      </p:sp>
      <p:sp>
        <p:nvSpPr>
          <p:cNvPr id="116" name="Rectangle 115"/>
          <p:cNvSpPr/>
          <p:nvPr/>
        </p:nvSpPr>
        <p:spPr bwMode="auto">
          <a:xfrm>
            <a:off x="485480" y="2590114"/>
            <a:ext cx="2334146" cy="457200"/>
          </a:xfrm>
          <a:prstGeom prst="rect">
            <a:avLst/>
          </a:prstGeom>
          <a:solidFill>
            <a:srgbClr val="5D0A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Presentation layer</a:t>
            </a:r>
          </a:p>
        </p:txBody>
      </p:sp>
      <p:cxnSp>
        <p:nvCxnSpPr>
          <p:cNvPr id="117" name="Straight Arrow Connector 116"/>
          <p:cNvCxnSpPr/>
          <p:nvPr/>
        </p:nvCxnSpPr>
        <p:spPr>
          <a:xfrm>
            <a:off x="1652554" y="3057656"/>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1106146" y="3436546"/>
            <a:ext cx="1087734" cy="299249"/>
          </a:xfrm>
          <a:prstGeom prst="rect">
            <a:avLst/>
          </a:prstGeom>
        </p:spPr>
        <p:txBody>
          <a:bodyPr wrap="none" anchor="t" anchorCtr="0">
            <a:noAutofit/>
          </a:bodyPr>
          <a:lstStyle/>
          <a:p>
            <a:pPr algn="ctr">
              <a:lnSpc>
                <a:spcPct val="90000"/>
              </a:lnSpc>
              <a:spcAft>
                <a:spcPts val="600"/>
              </a:spcAft>
            </a:pPr>
            <a:r>
              <a:rPr lang="en-US" sz="1400" dirty="0">
                <a:solidFill>
                  <a:srgbClr val="505050"/>
                </a:solidFill>
                <a:latin typeface="Calibri" panose="020F0502020204030204"/>
              </a:rPr>
              <a:t>IIS Server</a:t>
            </a:r>
          </a:p>
        </p:txBody>
      </p:sp>
      <p:sp>
        <p:nvSpPr>
          <p:cNvPr id="119" name="Rectangle 118"/>
          <p:cNvSpPr/>
          <p:nvPr/>
        </p:nvSpPr>
        <p:spPr bwMode="auto">
          <a:xfrm>
            <a:off x="3458388" y="3436546"/>
            <a:ext cx="2402260" cy="916406"/>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ctr" anchorCtr="0" forceAA="0" compatLnSpc="1">
            <a:prstTxWarp prst="textNoShape">
              <a:avLst/>
            </a:prstTxWarp>
            <a:noAutofit/>
          </a:bodyPr>
          <a:lstStyle/>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SQL Server</a:t>
            </a:r>
          </a:p>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Analysis </a:t>
            </a:r>
            <a:r>
              <a:rPr lang="en-US" kern="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Services</a:t>
            </a:r>
            <a:endPar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569550" y="1387224"/>
            <a:ext cx="1083004" cy="1173308"/>
            <a:chOff x="492549" y="1349124"/>
            <a:chExt cx="1083004" cy="1173308"/>
          </a:xfrm>
        </p:grpSpPr>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49" y="1349124"/>
              <a:ext cx="1073192" cy="992473"/>
            </a:xfrm>
            <a:prstGeom prst="rect">
              <a:avLst/>
            </a:prstGeom>
          </p:spPr>
        </p:pic>
        <p:cxnSp>
          <p:nvCxnSpPr>
            <p:cNvPr id="123" name="Straight Arrow Connector 122"/>
            <p:cNvCxnSpPr/>
            <p:nvPr/>
          </p:nvCxnSpPr>
          <p:spPr>
            <a:xfrm>
              <a:off x="1575553" y="2156672"/>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4" name="Rectangle 123"/>
          <p:cNvSpPr/>
          <p:nvPr/>
        </p:nvSpPr>
        <p:spPr>
          <a:xfrm>
            <a:off x="6497325" y="1387224"/>
            <a:ext cx="5387794" cy="3790781"/>
          </a:xfrm>
          <a:prstGeom prst="rect">
            <a:avLst/>
          </a:prstGeom>
        </p:spPr>
        <p:txBody>
          <a:bodyPr wrap="square">
            <a:spAutoFit/>
          </a:bodyPr>
          <a:lstStyle/>
          <a:p>
            <a:pPr defTabSz="475503">
              <a:buSzPct val="90000"/>
              <a:defRPr/>
            </a:pPr>
            <a:r>
              <a:rPr lang="en-US" sz="2800" kern="0" dirty="0">
                <a:solidFill>
                  <a:srgbClr val="C00000"/>
                </a:solidFill>
                <a:latin typeface="Segoe UI Light"/>
              </a:rPr>
              <a:t>Capabilities</a:t>
            </a:r>
          </a:p>
          <a:p>
            <a:pPr>
              <a:spcBef>
                <a:spcPts val="1000"/>
              </a:spcBef>
            </a:pPr>
            <a:r>
              <a:rPr lang="en-US" kern="0" dirty="0">
                <a:solidFill>
                  <a:srgbClr val="505050"/>
                </a:solidFill>
                <a:latin typeface="Segoe UI Light"/>
              </a:rPr>
              <a:t>Runs analytics queries concurrently with operational workload using same schema</a:t>
            </a:r>
          </a:p>
          <a:p>
            <a:pPr>
              <a:spcBef>
                <a:spcPts val="1000"/>
              </a:spcBef>
            </a:pPr>
            <a:r>
              <a:rPr lang="en-US" kern="0" dirty="0" smtClean="0">
                <a:solidFill>
                  <a:srgbClr val="505050"/>
                </a:solidFill>
                <a:latin typeface="Segoe UI Light"/>
              </a:rPr>
              <a:t>Requires </a:t>
            </a:r>
            <a:r>
              <a:rPr lang="en-US" kern="0" dirty="0">
                <a:solidFill>
                  <a:srgbClr val="505050"/>
                </a:solidFill>
                <a:latin typeface="Segoe UI Light"/>
              </a:rPr>
              <a:t>no application changes to run data warehouse queries on </a:t>
            </a:r>
            <a:r>
              <a:rPr lang="en-US" kern="0" dirty="0" smtClean="0">
                <a:solidFill>
                  <a:srgbClr val="505050"/>
                </a:solidFill>
                <a:latin typeface="Segoe UI Light"/>
              </a:rPr>
              <a:t>In-Memory </a:t>
            </a:r>
            <a:r>
              <a:rPr lang="en-US" kern="0" dirty="0">
                <a:solidFill>
                  <a:srgbClr val="505050"/>
                </a:solidFill>
                <a:latin typeface="Segoe UI Light"/>
              </a:rPr>
              <a:t>OLTP workload</a:t>
            </a:r>
          </a:p>
          <a:p>
            <a:pPr defTabSz="475503">
              <a:spcBef>
                <a:spcPts val="2000"/>
              </a:spcBef>
              <a:buSzPct val="90000"/>
              <a:defRPr/>
            </a:pPr>
            <a:r>
              <a:rPr lang="en-US" sz="2800" kern="0" dirty="0">
                <a:solidFill>
                  <a:srgbClr val="C00000"/>
                </a:solidFill>
                <a:latin typeface="Segoe UI Light"/>
              </a:rPr>
              <a:t>Benefits</a:t>
            </a:r>
          </a:p>
          <a:p>
            <a:pPr>
              <a:spcBef>
                <a:spcPts val="1000"/>
              </a:spcBef>
            </a:pPr>
            <a:r>
              <a:rPr lang="en-US" kern="0" dirty="0">
                <a:solidFill>
                  <a:srgbClr val="505050"/>
                </a:solidFill>
                <a:latin typeface="Segoe UI Light"/>
              </a:rPr>
              <a:t>Minimal impact on OLTP workload</a:t>
            </a:r>
          </a:p>
          <a:p>
            <a:pPr>
              <a:spcBef>
                <a:spcPts val="1000"/>
              </a:spcBef>
            </a:pPr>
            <a:r>
              <a:rPr lang="en-US" kern="0" dirty="0">
                <a:solidFill>
                  <a:srgbClr val="505050"/>
                </a:solidFill>
                <a:latin typeface="Segoe UI Light"/>
              </a:rPr>
              <a:t>Offers best available performance and scalability</a:t>
            </a:r>
          </a:p>
          <a:p>
            <a:pPr>
              <a:spcBef>
                <a:spcPts val="1000"/>
              </a:spcBef>
            </a:pPr>
            <a:r>
              <a:rPr lang="en-US" kern="0" dirty="0">
                <a:solidFill>
                  <a:srgbClr val="505050"/>
                </a:solidFill>
                <a:latin typeface="Segoe UI Light"/>
              </a:rPr>
              <a:t>Offloads analytics workload to readable secondary</a:t>
            </a:r>
          </a:p>
        </p:txBody>
      </p:sp>
      <p:sp>
        <p:nvSpPr>
          <p:cNvPr id="125" name="Rectangle 124"/>
          <p:cNvSpPr/>
          <p:nvPr/>
        </p:nvSpPr>
        <p:spPr>
          <a:xfrm>
            <a:off x="1750211" y="1695118"/>
            <a:ext cx="1066258" cy="376684"/>
          </a:xfrm>
          <a:prstGeom prst="rect">
            <a:avLst/>
          </a:prstGeom>
        </p:spPr>
        <p:txBody>
          <a:bodyPr wrap="none">
            <a:noAutofit/>
          </a:bodyPr>
          <a:lstStyle/>
          <a:p>
            <a:pPr algn="ctr" defTabSz="932597"/>
            <a:r>
              <a:rPr lang="en-US" sz="1600" dirty="0" smtClean="0">
                <a:solidFill>
                  <a:srgbClr val="505050"/>
                </a:solidFill>
                <a:latin typeface="Calibri" panose="020F0502020204030204"/>
              </a:rPr>
              <a:t>BI </a:t>
            </a:r>
            <a:r>
              <a:rPr lang="en-US" sz="1600" dirty="0">
                <a:solidFill>
                  <a:srgbClr val="505050"/>
                </a:solidFill>
                <a:latin typeface="Calibri" panose="020F0502020204030204"/>
              </a:rPr>
              <a:t>analysts </a:t>
            </a:r>
          </a:p>
        </p:txBody>
      </p:sp>
    </p:spTree>
    <p:extLst>
      <p:ext uri="{BB962C8B-B14F-4D97-AF65-F5344CB8AC3E}">
        <p14:creationId xmlns:p14="http://schemas.microsoft.com/office/powerpoint/2010/main" val="1569235861"/>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341314" y="371476"/>
            <a:ext cx="11887200" cy="946413"/>
          </a:xfrm>
          <a:prstGeom prst="rect">
            <a:avLst/>
          </a:prstGeom>
        </p:spPr>
        <p:txBody>
          <a:bodyPr/>
          <a:lstStyle>
            <a:lvl1pPr algn="l" defTabSz="931863" rtl="0" fontAlgn="base">
              <a:lnSpc>
                <a:spcPct val="90000"/>
              </a:lnSpc>
              <a:spcBef>
                <a:spcPct val="0"/>
              </a:spcBef>
              <a:spcAft>
                <a:spcPct val="0"/>
              </a:spcAft>
              <a:defRPr lang="en-US" sz="5400" kern="1200" spc="-102" dirty="0">
                <a:ln w="3175">
                  <a:noFill/>
                </a:ln>
                <a:solidFill>
                  <a:schemeClr val="tx1"/>
                </a:solidFill>
                <a:latin typeface="+mj-lt"/>
                <a:ea typeface="ＭＳ Ｐゴシック" charset="0"/>
                <a:cs typeface="Segoe UI" pitchFamily="34" charset="0"/>
              </a:defRPr>
            </a:lvl1pPr>
            <a:lvl2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2pPr>
            <a:lvl3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3pPr>
            <a:lvl4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4pPr>
            <a:lvl5pPr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5pPr>
            <a:lvl6pPr marL="4572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6pPr>
            <a:lvl7pPr marL="9144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7pPr>
            <a:lvl8pPr marL="13716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8pPr>
            <a:lvl9pPr marL="1828800" algn="l" defTabSz="931863" rtl="0" fontAlgn="base">
              <a:lnSpc>
                <a:spcPct val="90000"/>
              </a:lnSpc>
              <a:spcBef>
                <a:spcPct val="0"/>
              </a:spcBef>
              <a:spcAft>
                <a:spcPct val="0"/>
              </a:spcAft>
              <a:defRPr sz="5400">
                <a:solidFill>
                  <a:schemeClr val="tx2"/>
                </a:solidFill>
                <a:latin typeface="Segoe UI Light" charset="0"/>
                <a:ea typeface="ＭＳ Ｐゴシック" charset="0"/>
                <a:cs typeface="Segoe UI" charset="0"/>
              </a:defRPr>
            </a:lvl9pPr>
          </a:lstStyle>
          <a:p>
            <a:r>
              <a:rPr sz="4800" smtClean="0">
                <a:solidFill>
                  <a:srgbClr val="505050"/>
                </a:solidFill>
              </a:rPr>
              <a:t>Capabilities and benefits</a:t>
            </a:r>
            <a:endParaRPr sz="4800">
              <a:solidFill>
                <a:srgbClr val="505050"/>
              </a:solidFill>
            </a:endParaRPr>
          </a:p>
        </p:txBody>
      </p:sp>
      <p:sp>
        <p:nvSpPr>
          <p:cNvPr id="14" name="TextBox 13"/>
          <p:cNvSpPr txBox="1"/>
          <p:nvPr/>
        </p:nvSpPr>
        <p:spPr>
          <a:xfrm>
            <a:off x="12646649" y="1135081"/>
            <a:ext cx="6322450" cy="5630844"/>
          </a:xfrm>
          <a:prstGeom prst="rect">
            <a:avLst/>
          </a:prstGeom>
          <a:noFill/>
        </p:spPr>
        <p:txBody>
          <a:bodyPr wrap="square" lIns="182880" tIns="146304" rIns="182880" bIns="146304" rtlCol="0">
            <a:noAutofit/>
          </a:bodyPr>
          <a:lstStyle/>
          <a:p>
            <a:pPr defTabSz="475503">
              <a:buSzPct val="90000"/>
              <a:defRPr/>
            </a:pPr>
            <a:endParaRPr lang="en-US" kern="0" dirty="0">
              <a:solidFill>
                <a:srgbClr val="505050"/>
              </a:solidFill>
              <a:latin typeface="Segoe UI Light"/>
            </a:endParaRPr>
          </a:p>
        </p:txBody>
      </p:sp>
      <p:grpSp>
        <p:nvGrpSpPr>
          <p:cNvPr id="89" name="Group 88"/>
          <p:cNvGrpSpPr/>
          <p:nvPr/>
        </p:nvGrpSpPr>
        <p:grpSpPr>
          <a:xfrm>
            <a:off x="2866264" y="2632236"/>
            <a:ext cx="2692080" cy="2463871"/>
            <a:chOff x="3259415" y="2524194"/>
            <a:chExt cx="2763547" cy="2541804"/>
          </a:xfrm>
        </p:grpSpPr>
        <p:cxnSp>
          <p:nvCxnSpPr>
            <p:cNvPr id="90" name="Elbow Connector 89"/>
            <p:cNvCxnSpPr/>
            <p:nvPr/>
          </p:nvCxnSpPr>
          <p:spPr>
            <a:xfrm flipV="1">
              <a:off x="3259415" y="2969072"/>
              <a:ext cx="1833499" cy="2096926"/>
            </a:xfrm>
            <a:prstGeom prst="bentConnector2">
              <a:avLst/>
            </a:prstGeom>
            <a:ln w="4445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91" name="Group 90"/>
            <p:cNvGrpSpPr/>
            <p:nvPr/>
          </p:nvGrpSpPr>
          <p:grpSpPr>
            <a:xfrm>
              <a:off x="4044709" y="2524194"/>
              <a:ext cx="1978253" cy="194786"/>
              <a:chOff x="4044709" y="2524194"/>
              <a:chExt cx="1978253" cy="194786"/>
            </a:xfrm>
          </p:grpSpPr>
          <p:sp>
            <p:nvSpPr>
              <p:cNvPr id="92" name="TextBox 91"/>
              <p:cNvSpPr txBox="1"/>
              <p:nvPr/>
            </p:nvSpPr>
            <p:spPr>
              <a:xfrm>
                <a:off x="4044709" y="2524194"/>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sp>
            <p:nvSpPr>
              <p:cNvPr id="94" name="TextBox 93"/>
              <p:cNvSpPr txBox="1"/>
              <p:nvPr/>
            </p:nvSpPr>
            <p:spPr>
              <a:xfrm>
                <a:off x="5221866" y="2525081"/>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grpSp>
      </p:grpSp>
      <p:sp>
        <p:nvSpPr>
          <p:cNvPr id="95" name="TextBox 94"/>
          <p:cNvSpPr txBox="1"/>
          <p:nvPr/>
        </p:nvSpPr>
        <p:spPr>
          <a:xfrm>
            <a:off x="2224281" y="5933213"/>
            <a:ext cx="337093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a:gradFill>
                  <a:gsLst>
                    <a:gs pos="2917">
                      <a:srgbClr val="505050"/>
                    </a:gs>
                    <a:gs pos="30000">
                      <a:srgbClr val="505050"/>
                    </a:gs>
                  </a:gsLst>
                  <a:lin ang="5400000" scaled="0"/>
                </a:gradFill>
              </a:rPr>
              <a:t>Add analytics-specific indexes</a:t>
            </a:r>
          </a:p>
        </p:txBody>
      </p:sp>
      <p:grpSp>
        <p:nvGrpSpPr>
          <p:cNvPr id="96" name="Group 95"/>
          <p:cNvGrpSpPr/>
          <p:nvPr/>
        </p:nvGrpSpPr>
        <p:grpSpPr>
          <a:xfrm>
            <a:off x="3460774" y="1387224"/>
            <a:ext cx="2399874" cy="1619947"/>
            <a:chOff x="3892977" y="1349124"/>
            <a:chExt cx="2399874" cy="1619947"/>
          </a:xfrm>
        </p:grpSpPr>
        <p:sp>
          <p:nvSpPr>
            <p:cNvPr id="97" name="Rectangle 96"/>
            <p:cNvSpPr/>
            <p:nvPr/>
          </p:nvSpPr>
          <p:spPr bwMode="auto">
            <a:xfrm>
              <a:off x="3892977" y="1349124"/>
              <a:ext cx="2399874" cy="1619947"/>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t" anchorCtr="0" forceAA="0" compatLnSpc="1">
              <a:prstTxWarp prst="textNoShape">
                <a:avLst/>
              </a:prstTxWarp>
              <a:noAutofit/>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BI and analytics</a:t>
              </a:r>
            </a:p>
          </p:txBody>
        </p:sp>
        <p:grpSp>
          <p:nvGrpSpPr>
            <p:cNvPr id="98" name="Group 97"/>
            <p:cNvGrpSpPr/>
            <p:nvPr/>
          </p:nvGrpSpPr>
          <p:grpSpPr>
            <a:xfrm>
              <a:off x="4044709" y="1964030"/>
              <a:ext cx="1175324" cy="754063"/>
              <a:chOff x="4057409" y="1838761"/>
              <a:chExt cx="1175324" cy="754063"/>
            </a:xfrm>
          </p:grpSpPr>
          <p:pic>
            <p:nvPicPr>
              <p:cNvPr id="102" name="Picture 2" descr="\\MAGNUM\Projects\Microsoft\Cloud Power FY12\Design\ICONS_PNG\Pie.png"/>
              <p:cNvPicPr>
                <a:picLocks noChangeAspect="1" noChangeArrowheads="1"/>
              </p:cNvPicPr>
              <p:nvPr/>
            </p:nvPicPr>
            <p:blipFill>
              <a:blip r:embed="rId3" cstate="print">
                <a:lum bright="100000"/>
              </a:blip>
              <a:srcRect/>
              <a:stretch>
                <a:fillRect/>
              </a:stretch>
            </p:blipFill>
            <p:spPr bwMode="auto">
              <a:xfrm>
                <a:off x="4354649" y="1838761"/>
                <a:ext cx="580842" cy="505687"/>
              </a:xfrm>
              <a:prstGeom prst="rect">
                <a:avLst/>
              </a:prstGeom>
              <a:solidFill>
                <a:schemeClr val="tx1"/>
              </a:solidFill>
              <a:ln w="25400">
                <a:solidFill>
                  <a:srgbClr val="FFFFFF"/>
                </a:solidFill>
              </a:ln>
            </p:spPr>
          </p:pic>
          <p:sp>
            <p:nvSpPr>
              <p:cNvPr id="103" name="TextBox 102"/>
              <p:cNvSpPr txBox="1"/>
              <p:nvPr/>
            </p:nvSpPr>
            <p:spPr>
              <a:xfrm>
                <a:off x="4057409" y="2398925"/>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grpSp>
        <p:grpSp>
          <p:nvGrpSpPr>
            <p:cNvPr id="99" name="Group 98"/>
            <p:cNvGrpSpPr/>
            <p:nvPr/>
          </p:nvGrpSpPr>
          <p:grpSpPr>
            <a:xfrm>
              <a:off x="5221866" y="1967646"/>
              <a:ext cx="801096" cy="751334"/>
              <a:chOff x="5209166" y="1842377"/>
              <a:chExt cx="801096" cy="751334"/>
            </a:xfrm>
          </p:grpSpPr>
          <p:sp>
            <p:nvSpPr>
              <p:cNvPr id="100" name="TextBox 99"/>
              <p:cNvSpPr txBox="1"/>
              <p:nvPr/>
            </p:nvSpPr>
            <p:spPr>
              <a:xfrm>
                <a:off x="5209166" y="2399812"/>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sp>
            <p:nvSpPr>
              <p:cNvPr id="101" name="Freeform 6"/>
              <p:cNvSpPr>
                <a:spLocks noChangeAspect="1" noEditPoints="1"/>
              </p:cNvSpPr>
              <p:nvPr/>
            </p:nvSpPr>
            <p:spPr bwMode="black">
              <a:xfrm>
                <a:off x="5394901" y="1842377"/>
                <a:ext cx="429626" cy="47847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defRPr/>
                </a:pPr>
                <a:endParaRPr lang="en-US" sz="1700" kern="0" dirty="0" smtClean="0">
                  <a:solidFill>
                    <a:srgbClr val="000000"/>
                  </a:solidFill>
                </a:endParaRPr>
              </a:p>
            </p:txBody>
          </p:sp>
        </p:grpSp>
      </p:grpSp>
      <p:grpSp>
        <p:nvGrpSpPr>
          <p:cNvPr id="108" name="Group 107"/>
          <p:cNvGrpSpPr/>
          <p:nvPr/>
        </p:nvGrpSpPr>
        <p:grpSpPr>
          <a:xfrm>
            <a:off x="490561" y="3436546"/>
            <a:ext cx="2323986" cy="918410"/>
            <a:chOff x="655638" y="3398446"/>
            <a:chExt cx="2883568" cy="918410"/>
          </a:xfrm>
        </p:grpSpPr>
        <p:sp>
          <p:nvSpPr>
            <p:cNvPr id="109" name="Rectangle 108"/>
            <p:cNvSpPr/>
            <p:nvPr/>
          </p:nvSpPr>
          <p:spPr bwMode="auto">
            <a:xfrm>
              <a:off x="719806" y="3478656"/>
              <a:ext cx="2819400" cy="838200"/>
            </a:xfrm>
            <a:prstGeom prst="rect">
              <a:avLst/>
            </a:prstGeom>
            <a:solidFill>
              <a:srgbClr val="D2D2D2"/>
            </a:solidFill>
            <a:ln w="12700">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110" name="Rectangle 109"/>
            <p:cNvSpPr/>
            <p:nvPr/>
          </p:nvSpPr>
          <p:spPr bwMode="auto">
            <a:xfrm>
              <a:off x="655638" y="3398446"/>
              <a:ext cx="2781299" cy="837485"/>
            </a:xfrm>
            <a:prstGeom prst="rect">
              <a:avLst/>
            </a:prstGeom>
            <a:solidFill>
              <a:srgbClr val="D2D2D2"/>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111" name="Rectangle 110"/>
          <p:cNvSpPr/>
          <p:nvPr/>
        </p:nvSpPr>
        <p:spPr bwMode="auto">
          <a:xfrm>
            <a:off x="485480" y="4746208"/>
            <a:ext cx="2329067" cy="685800"/>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SQL Server</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112" name="Flowchart: Magnetic Disk 111"/>
          <p:cNvSpPr/>
          <p:nvPr/>
        </p:nvSpPr>
        <p:spPr bwMode="auto">
          <a:xfrm>
            <a:off x="1042953" y="5827748"/>
            <a:ext cx="1219200" cy="685800"/>
          </a:xfrm>
          <a:prstGeom prst="flowChartMagneticDisk">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8288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Database</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cxnSp>
        <p:nvCxnSpPr>
          <p:cNvPr id="113" name="Straight Arrow Connector 112"/>
          <p:cNvCxnSpPr/>
          <p:nvPr/>
        </p:nvCxnSpPr>
        <p:spPr>
          <a:xfrm>
            <a:off x="1652553" y="5446998"/>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p:cNvCxnSpPr/>
          <p:nvPr/>
        </p:nvCxnSpPr>
        <p:spPr>
          <a:xfrm>
            <a:off x="1652553" y="4363645"/>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bwMode="auto">
          <a:xfrm>
            <a:off x="619599" y="3710133"/>
            <a:ext cx="1983486" cy="454025"/>
          </a:xfrm>
          <a:prstGeom prst="rect">
            <a:avLst/>
          </a:prstGeom>
          <a:solidFill>
            <a:srgbClr val="5D0A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4400" fontAlgn="base">
              <a:spcBef>
                <a:spcPct val="0"/>
              </a:spcBef>
              <a:spcAft>
                <a:spcPct val="0"/>
              </a:spcAft>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Application tier</a:t>
            </a:r>
          </a:p>
        </p:txBody>
      </p:sp>
      <p:sp>
        <p:nvSpPr>
          <p:cNvPr id="116" name="Rectangle 115"/>
          <p:cNvSpPr/>
          <p:nvPr/>
        </p:nvSpPr>
        <p:spPr bwMode="auto">
          <a:xfrm>
            <a:off x="485480" y="2590114"/>
            <a:ext cx="2334146" cy="457200"/>
          </a:xfrm>
          <a:prstGeom prst="rect">
            <a:avLst/>
          </a:prstGeom>
          <a:solidFill>
            <a:srgbClr val="5D0A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Presentation layer</a:t>
            </a:r>
          </a:p>
        </p:txBody>
      </p:sp>
      <p:cxnSp>
        <p:nvCxnSpPr>
          <p:cNvPr id="117" name="Straight Arrow Connector 116"/>
          <p:cNvCxnSpPr/>
          <p:nvPr/>
        </p:nvCxnSpPr>
        <p:spPr>
          <a:xfrm>
            <a:off x="1652554" y="3057656"/>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8" name="Rectangle 117"/>
          <p:cNvSpPr/>
          <p:nvPr/>
        </p:nvSpPr>
        <p:spPr>
          <a:xfrm>
            <a:off x="1106146" y="3436546"/>
            <a:ext cx="1087734" cy="299249"/>
          </a:xfrm>
          <a:prstGeom prst="rect">
            <a:avLst/>
          </a:prstGeom>
        </p:spPr>
        <p:txBody>
          <a:bodyPr wrap="none" anchor="t" anchorCtr="0">
            <a:noAutofit/>
          </a:bodyPr>
          <a:lstStyle/>
          <a:p>
            <a:pPr algn="ctr">
              <a:lnSpc>
                <a:spcPct val="90000"/>
              </a:lnSpc>
              <a:spcAft>
                <a:spcPts val="600"/>
              </a:spcAft>
            </a:pPr>
            <a:r>
              <a:rPr lang="en-US" sz="1400" dirty="0">
                <a:solidFill>
                  <a:srgbClr val="505050"/>
                </a:solidFill>
                <a:latin typeface="Calibri" panose="020F0502020204030204"/>
              </a:rPr>
              <a:t>IIS Server</a:t>
            </a:r>
          </a:p>
        </p:txBody>
      </p:sp>
      <p:sp>
        <p:nvSpPr>
          <p:cNvPr id="119" name="Rectangle 118"/>
          <p:cNvSpPr/>
          <p:nvPr/>
        </p:nvSpPr>
        <p:spPr bwMode="auto">
          <a:xfrm>
            <a:off x="3458388" y="3436546"/>
            <a:ext cx="2402260" cy="916406"/>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ctr" anchorCtr="0" forceAA="0" compatLnSpc="1">
            <a:prstTxWarp prst="textNoShape">
              <a:avLst/>
            </a:prstTxWarp>
            <a:noAutofit/>
          </a:bodyPr>
          <a:lstStyle/>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SQL Server</a:t>
            </a:r>
          </a:p>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Analysis </a:t>
            </a:r>
            <a:r>
              <a:rPr lang="en-US" kern="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Services</a:t>
            </a:r>
            <a:endPar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120" name="Group 119"/>
          <p:cNvGrpSpPr/>
          <p:nvPr/>
        </p:nvGrpSpPr>
        <p:grpSpPr>
          <a:xfrm>
            <a:off x="569550" y="1387224"/>
            <a:ext cx="1083004" cy="1173308"/>
            <a:chOff x="492549" y="1349124"/>
            <a:chExt cx="1083004" cy="1173308"/>
          </a:xfrm>
        </p:grpSpPr>
        <p:pic>
          <p:nvPicPr>
            <p:cNvPr id="121" name="Picture 1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49" y="1349124"/>
              <a:ext cx="1073192" cy="992473"/>
            </a:xfrm>
            <a:prstGeom prst="rect">
              <a:avLst/>
            </a:prstGeom>
          </p:spPr>
        </p:pic>
        <p:cxnSp>
          <p:nvCxnSpPr>
            <p:cNvPr id="123" name="Straight Arrow Connector 122"/>
            <p:cNvCxnSpPr/>
            <p:nvPr/>
          </p:nvCxnSpPr>
          <p:spPr>
            <a:xfrm>
              <a:off x="1575553" y="2156672"/>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24" name="Rectangle 123"/>
          <p:cNvSpPr/>
          <p:nvPr/>
        </p:nvSpPr>
        <p:spPr>
          <a:xfrm>
            <a:off x="6497325" y="1387224"/>
            <a:ext cx="5387794" cy="3790781"/>
          </a:xfrm>
          <a:prstGeom prst="rect">
            <a:avLst/>
          </a:prstGeom>
        </p:spPr>
        <p:txBody>
          <a:bodyPr wrap="square">
            <a:spAutoFit/>
          </a:bodyPr>
          <a:lstStyle/>
          <a:p>
            <a:pPr defTabSz="475503">
              <a:buSzPct val="90000"/>
              <a:defRPr/>
            </a:pPr>
            <a:r>
              <a:rPr lang="en-US" sz="2800" kern="0" dirty="0">
                <a:solidFill>
                  <a:srgbClr val="C00000"/>
                </a:solidFill>
                <a:latin typeface="Segoe UI Light"/>
              </a:rPr>
              <a:t>Capabilities</a:t>
            </a:r>
          </a:p>
          <a:p>
            <a:pPr>
              <a:spcBef>
                <a:spcPts val="1000"/>
              </a:spcBef>
            </a:pPr>
            <a:r>
              <a:rPr lang="en-US" kern="0" dirty="0">
                <a:solidFill>
                  <a:srgbClr val="505050"/>
                </a:solidFill>
                <a:latin typeface="Segoe UI Light"/>
              </a:rPr>
              <a:t>Runs analytics queries concurrently with operational workload using same schema</a:t>
            </a:r>
          </a:p>
          <a:p>
            <a:pPr>
              <a:spcBef>
                <a:spcPts val="1000"/>
              </a:spcBef>
            </a:pPr>
            <a:r>
              <a:rPr lang="en-US" kern="0" dirty="0" smtClean="0">
                <a:solidFill>
                  <a:srgbClr val="505050"/>
                </a:solidFill>
                <a:latin typeface="Segoe UI Light"/>
              </a:rPr>
              <a:t>Requires </a:t>
            </a:r>
            <a:r>
              <a:rPr lang="en-US" kern="0" dirty="0">
                <a:solidFill>
                  <a:srgbClr val="505050"/>
                </a:solidFill>
                <a:latin typeface="Segoe UI Light"/>
              </a:rPr>
              <a:t>no application changes to run data warehouse queries on </a:t>
            </a:r>
            <a:r>
              <a:rPr lang="en-US" kern="0" dirty="0" smtClean="0">
                <a:solidFill>
                  <a:srgbClr val="505050"/>
                </a:solidFill>
                <a:latin typeface="Segoe UI Light"/>
              </a:rPr>
              <a:t>In-Memory </a:t>
            </a:r>
            <a:r>
              <a:rPr lang="en-US" kern="0" dirty="0">
                <a:solidFill>
                  <a:srgbClr val="505050"/>
                </a:solidFill>
                <a:latin typeface="Segoe UI Light"/>
              </a:rPr>
              <a:t>OLTP workload</a:t>
            </a:r>
          </a:p>
          <a:p>
            <a:pPr defTabSz="475503">
              <a:spcBef>
                <a:spcPts val="2000"/>
              </a:spcBef>
              <a:buSzPct val="90000"/>
              <a:defRPr/>
            </a:pPr>
            <a:r>
              <a:rPr lang="en-US" sz="2800" kern="0" dirty="0">
                <a:solidFill>
                  <a:srgbClr val="C00000"/>
                </a:solidFill>
                <a:latin typeface="Segoe UI Light"/>
              </a:rPr>
              <a:t>Benefits</a:t>
            </a:r>
          </a:p>
          <a:p>
            <a:pPr>
              <a:spcBef>
                <a:spcPts val="1000"/>
              </a:spcBef>
            </a:pPr>
            <a:r>
              <a:rPr lang="en-US" kern="0" dirty="0">
                <a:solidFill>
                  <a:srgbClr val="505050"/>
                </a:solidFill>
                <a:latin typeface="Segoe UI Light"/>
              </a:rPr>
              <a:t>Minimal impact on OLTP workload</a:t>
            </a:r>
          </a:p>
          <a:p>
            <a:pPr>
              <a:spcBef>
                <a:spcPts val="1000"/>
              </a:spcBef>
            </a:pPr>
            <a:r>
              <a:rPr lang="en-US" kern="0" dirty="0">
                <a:solidFill>
                  <a:srgbClr val="505050"/>
                </a:solidFill>
                <a:latin typeface="Segoe UI Light"/>
              </a:rPr>
              <a:t>Offers best available performance and scalability</a:t>
            </a:r>
          </a:p>
          <a:p>
            <a:pPr>
              <a:spcBef>
                <a:spcPts val="1000"/>
              </a:spcBef>
            </a:pPr>
            <a:r>
              <a:rPr lang="en-US" kern="0" dirty="0">
                <a:solidFill>
                  <a:srgbClr val="505050"/>
                </a:solidFill>
                <a:latin typeface="Segoe UI Light"/>
              </a:rPr>
              <a:t>Offloads analytics workload to readable secondary</a:t>
            </a:r>
          </a:p>
        </p:txBody>
      </p:sp>
      <p:sp>
        <p:nvSpPr>
          <p:cNvPr id="125" name="Rectangle 124"/>
          <p:cNvSpPr/>
          <p:nvPr/>
        </p:nvSpPr>
        <p:spPr>
          <a:xfrm>
            <a:off x="1750211" y="1695118"/>
            <a:ext cx="1066258" cy="376684"/>
          </a:xfrm>
          <a:prstGeom prst="rect">
            <a:avLst/>
          </a:prstGeom>
        </p:spPr>
        <p:txBody>
          <a:bodyPr wrap="none">
            <a:noAutofit/>
          </a:bodyPr>
          <a:lstStyle/>
          <a:p>
            <a:pPr algn="ctr" defTabSz="932597"/>
            <a:r>
              <a:rPr lang="en-US" sz="1600" dirty="0" smtClean="0">
                <a:solidFill>
                  <a:srgbClr val="505050"/>
                </a:solidFill>
                <a:latin typeface="Calibri" panose="020F0502020204030204"/>
              </a:rPr>
              <a:t>BI </a:t>
            </a:r>
            <a:r>
              <a:rPr lang="en-US" sz="1600" dirty="0">
                <a:solidFill>
                  <a:srgbClr val="505050"/>
                </a:solidFill>
                <a:latin typeface="Calibri" panose="020F0502020204030204"/>
              </a:rPr>
              <a:t>analysts </a:t>
            </a:r>
          </a:p>
        </p:txBody>
      </p:sp>
    </p:spTree>
    <p:extLst>
      <p:ext uri="{BB962C8B-B14F-4D97-AF65-F5344CB8AC3E}">
        <p14:creationId xmlns:p14="http://schemas.microsoft.com/office/powerpoint/2010/main" val="1776152153"/>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Enabling real-time analytics</a:t>
            </a:r>
            <a:endParaRPr lang="en-US" sz="4800" dirty="0"/>
          </a:p>
        </p:txBody>
      </p:sp>
      <p:sp>
        <p:nvSpPr>
          <p:cNvPr id="5" name="Rectangle 4"/>
          <p:cNvSpPr/>
          <p:nvPr/>
        </p:nvSpPr>
        <p:spPr>
          <a:xfrm>
            <a:off x="6497325" y="1387224"/>
            <a:ext cx="5387794" cy="4534575"/>
          </a:xfrm>
          <a:prstGeom prst="rect">
            <a:avLst/>
          </a:prstGeom>
        </p:spPr>
        <p:txBody>
          <a:bodyPr wrap="square">
            <a:spAutoFit/>
          </a:bodyPr>
          <a:lstStyle/>
          <a:p>
            <a:r>
              <a:rPr lang="en-US" dirty="0">
                <a:solidFill>
                  <a:srgbClr val="505050"/>
                </a:solidFill>
                <a:latin typeface="Segoe UI Light"/>
              </a:rPr>
              <a:t>Real-time </a:t>
            </a:r>
            <a:r>
              <a:rPr lang="en-US" dirty="0" smtClean="0">
                <a:solidFill>
                  <a:srgbClr val="505050"/>
                </a:solidFill>
                <a:latin typeface="Segoe UI Light"/>
              </a:rPr>
              <a:t>Operational </a:t>
            </a:r>
            <a:r>
              <a:rPr lang="en-US" dirty="0">
                <a:solidFill>
                  <a:srgbClr val="505050"/>
                </a:solidFill>
                <a:latin typeface="Segoe UI Light"/>
              </a:rPr>
              <a:t>A</a:t>
            </a:r>
            <a:r>
              <a:rPr lang="en-US" dirty="0" smtClean="0">
                <a:solidFill>
                  <a:srgbClr val="505050"/>
                </a:solidFill>
                <a:latin typeface="Segoe UI Light"/>
              </a:rPr>
              <a:t>nalytics </a:t>
            </a:r>
            <a:r>
              <a:rPr lang="en-US" dirty="0">
                <a:solidFill>
                  <a:srgbClr val="505050"/>
                </a:solidFill>
                <a:latin typeface="Segoe UI Light"/>
              </a:rPr>
              <a:t>t</a:t>
            </a:r>
            <a:r>
              <a:rPr lang="en-US" dirty="0" smtClean="0">
                <a:solidFill>
                  <a:srgbClr val="505050"/>
                </a:solidFill>
                <a:latin typeface="Segoe UI Light"/>
              </a:rPr>
              <a:t>argets </a:t>
            </a:r>
            <a:r>
              <a:rPr lang="en-US" dirty="0">
                <a:solidFill>
                  <a:srgbClr val="505050"/>
                </a:solidFill>
                <a:latin typeface="Segoe UI Light"/>
              </a:rPr>
              <a:t>the scenario </a:t>
            </a:r>
            <a:r>
              <a:rPr lang="en-US" dirty="0" smtClean="0">
                <a:solidFill>
                  <a:srgbClr val="505050"/>
                </a:solidFill>
                <a:latin typeface="Segoe UI Light"/>
              </a:rPr>
              <a:t>that has a single </a:t>
            </a:r>
            <a:r>
              <a:rPr lang="en-US" dirty="0">
                <a:solidFill>
                  <a:srgbClr val="505050"/>
                </a:solidFill>
                <a:latin typeface="Segoe UI Light"/>
              </a:rPr>
              <a:t>data </a:t>
            </a:r>
            <a:r>
              <a:rPr lang="en-US" dirty="0" smtClean="0">
                <a:solidFill>
                  <a:srgbClr val="505050"/>
                </a:solidFill>
                <a:latin typeface="Segoe UI Light"/>
              </a:rPr>
              <a:t>source, </a:t>
            </a:r>
            <a:r>
              <a:rPr lang="en-US" dirty="0">
                <a:solidFill>
                  <a:srgbClr val="505050"/>
                </a:solidFill>
                <a:latin typeface="Segoe UI Light"/>
              </a:rPr>
              <a:t>such as an </a:t>
            </a:r>
            <a:r>
              <a:rPr lang="en-US" dirty="0" smtClean="0">
                <a:solidFill>
                  <a:srgbClr val="505050"/>
                </a:solidFill>
                <a:latin typeface="Segoe UI Light"/>
              </a:rPr>
              <a:t>enterprise resource planning (ERP) application, and makes it possible to </a:t>
            </a:r>
            <a:r>
              <a:rPr lang="en-US" dirty="0">
                <a:solidFill>
                  <a:srgbClr val="505050"/>
                </a:solidFill>
                <a:latin typeface="Segoe UI Light"/>
              </a:rPr>
              <a:t>run both </a:t>
            </a:r>
            <a:r>
              <a:rPr lang="en-US" dirty="0" smtClean="0">
                <a:solidFill>
                  <a:srgbClr val="505050"/>
                </a:solidFill>
                <a:latin typeface="Segoe UI Light"/>
              </a:rPr>
              <a:t>operational and analytics workloads. </a:t>
            </a:r>
          </a:p>
          <a:p>
            <a:endParaRPr lang="en-US" dirty="0" smtClean="0">
              <a:solidFill>
                <a:srgbClr val="505050"/>
              </a:solidFill>
            </a:endParaRPr>
          </a:p>
          <a:p>
            <a:endParaRPr lang="en-US" dirty="0" smtClean="0">
              <a:solidFill>
                <a:srgbClr val="505050"/>
              </a:solidFill>
            </a:endParaRPr>
          </a:p>
          <a:p>
            <a:endParaRPr lang="en-US" dirty="0">
              <a:solidFill>
                <a:srgbClr val="505050"/>
              </a:solidFill>
            </a:endParaRPr>
          </a:p>
          <a:p>
            <a:pPr defTabSz="475503">
              <a:buSzPct val="90000"/>
              <a:defRPr/>
            </a:pPr>
            <a:r>
              <a:rPr lang="en-US" sz="2400" kern="0" dirty="0">
                <a:solidFill>
                  <a:srgbClr val="C00000"/>
                </a:solidFill>
                <a:latin typeface="Segoe UI Light"/>
              </a:rPr>
              <a:t>This doesn’t replace the need for </a:t>
            </a:r>
            <a:r>
              <a:rPr lang="en-US" sz="2400" kern="0" dirty="0" smtClean="0">
                <a:solidFill>
                  <a:srgbClr val="C00000"/>
                </a:solidFill>
                <a:latin typeface="Segoe UI Light"/>
              </a:rPr>
              <a:t/>
            </a:r>
            <a:br>
              <a:rPr lang="en-US" sz="2400" kern="0" dirty="0" smtClean="0">
                <a:solidFill>
                  <a:srgbClr val="C00000"/>
                </a:solidFill>
                <a:latin typeface="Segoe UI Light"/>
              </a:rPr>
            </a:br>
            <a:r>
              <a:rPr lang="en-US" sz="2400" kern="0" dirty="0" smtClean="0">
                <a:solidFill>
                  <a:srgbClr val="C00000"/>
                </a:solidFill>
                <a:latin typeface="Segoe UI Light"/>
              </a:rPr>
              <a:t>a </a:t>
            </a:r>
            <a:r>
              <a:rPr lang="en-US" sz="2400" kern="0" dirty="0">
                <a:solidFill>
                  <a:srgbClr val="C00000"/>
                </a:solidFill>
                <a:latin typeface="Segoe UI Light"/>
              </a:rPr>
              <a:t>separate data warehouse when:</a:t>
            </a:r>
          </a:p>
          <a:p>
            <a:pPr defTabSz="475503">
              <a:spcBef>
                <a:spcPts val="1000"/>
              </a:spcBef>
              <a:buSzPct val="90000"/>
              <a:defRPr/>
            </a:pPr>
            <a:r>
              <a:rPr lang="en-US" kern="0" dirty="0">
                <a:solidFill>
                  <a:srgbClr val="505050"/>
                </a:solidFill>
                <a:latin typeface="Segoe UI Light"/>
              </a:rPr>
              <a:t>Data from multiple sources must be integrated before running the analytics </a:t>
            </a:r>
            <a:r>
              <a:rPr lang="en-US" kern="0" dirty="0" smtClean="0">
                <a:solidFill>
                  <a:srgbClr val="505050"/>
                </a:solidFill>
                <a:latin typeface="Segoe UI Light"/>
              </a:rPr>
              <a:t>workload </a:t>
            </a:r>
            <a:endParaRPr lang="en-US" kern="0" dirty="0">
              <a:solidFill>
                <a:srgbClr val="505050"/>
              </a:solidFill>
              <a:latin typeface="Segoe UI Light"/>
            </a:endParaRPr>
          </a:p>
          <a:p>
            <a:pPr defTabSz="475503">
              <a:spcBef>
                <a:spcPts val="1000"/>
              </a:spcBef>
              <a:buSzPct val="90000"/>
              <a:defRPr/>
            </a:pPr>
            <a:r>
              <a:rPr lang="en-US" kern="0" dirty="0">
                <a:solidFill>
                  <a:srgbClr val="505050"/>
                </a:solidFill>
                <a:latin typeface="Segoe UI Light"/>
              </a:rPr>
              <a:t>Extreme analytics performance using pre-aggregated </a:t>
            </a:r>
            <a:r>
              <a:rPr lang="en-US" kern="0" dirty="0" smtClean="0">
                <a:solidFill>
                  <a:srgbClr val="505050"/>
                </a:solidFill>
                <a:latin typeface="Segoe UI Light"/>
              </a:rPr>
              <a:t>data, </a:t>
            </a:r>
            <a:r>
              <a:rPr lang="en-US" kern="0" dirty="0">
                <a:solidFill>
                  <a:srgbClr val="505050"/>
                </a:solidFill>
                <a:latin typeface="Segoe UI Light"/>
              </a:rPr>
              <a:t>such as </a:t>
            </a:r>
            <a:r>
              <a:rPr lang="en-US" kern="0" dirty="0" smtClean="0">
                <a:solidFill>
                  <a:srgbClr val="505050"/>
                </a:solidFill>
                <a:latin typeface="Segoe UI Light"/>
              </a:rPr>
              <a:t>cubes, </a:t>
            </a:r>
            <a:r>
              <a:rPr lang="en-US" kern="0" dirty="0">
                <a:solidFill>
                  <a:srgbClr val="505050"/>
                </a:solidFill>
                <a:latin typeface="Segoe UI Light"/>
              </a:rPr>
              <a:t>is </a:t>
            </a:r>
            <a:r>
              <a:rPr lang="en-US" kern="0" dirty="0" smtClean="0">
                <a:solidFill>
                  <a:srgbClr val="505050"/>
                </a:solidFill>
                <a:latin typeface="Segoe UI Light"/>
              </a:rPr>
              <a:t>required</a:t>
            </a:r>
            <a:endParaRPr lang="en-US" kern="0" dirty="0">
              <a:solidFill>
                <a:srgbClr val="505050"/>
              </a:solidFill>
              <a:latin typeface="Segoe UI Light"/>
            </a:endParaRPr>
          </a:p>
        </p:txBody>
      </p:sp>
      <p:grpSp>
        <p:nvGrpSpPr>
          <p:cNvPr id="36" name="Group 35"/>
          <p:cNvGrpSpPr/>
          <p:nvPr/>
        </p:nvGrpSpPr>
        <p:grpSpPr>
          <a:xfrm>
            <a:off x="2866264" y="2632236"/>
            <a:ext cx="2692080" cy="2463871"/>
            <a:chOff x="3259415" y="2524194"/>
            <a:chExt cx="2763547" cy="2541804"/>
          </a:xfrm>
        </p:grpSpPr>
        <p:cxnSp>
          <p:nvCxnSpPr>
            <p:cNvPr id="37" name="Elbow Connector 36"/>
            <p:cNvCxnSpPr/>
            <p:nvPr/>
          </p:nvCxnSpPr>
          <p:spPr>
            <a:xfrm flipV="1">
              <a:off x="3259415" y="2969072"/>
              <a:ext cx="1833499" cy="2096926"/>
            </a:xfrm>
            <a:prstGeom prst="bentConnector2">
              <a:avLst/>
            </a:prstGeom>
            <a:ln w="4445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4044709" y="2524194"/>
              <a:ext cx="1978253" cy="194786"/>
              <a:chOff x="4044709" y="2524194"/>
              <a:chExt cx="1978253" cy="194786"/>
            </a:xfrm>
          </p:grpSpPr>
          <p:sp>
            <p:nvSpPr>
              <p:cNvPr id="39" name="TextBox 38"/>
              <p:cNvSpPr txBox="1"/>
              <p:nvPr/>
            </p:nvSpPr>
            <p:spPr>
              <a:xfrm>
                <a:off x="4044709" y="2524194"/>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sp>
            <p:nvSpPr>
              <p:cNvPr id="40" name="TextBox 39"/>
              <p:cNvSpPr txBox="1"/>
              <p:nvPr/>
            </p:nvSpPr>
            <p:spPr>
              <a:xfrm>
                <a:off x="5221866" y="2525081"/>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grpSp>
      </p:grpSp>
      <p:grpSp>
        <p:nvGrpSpPr>
          <p:cNvPr id="3" name="Group 2"/>
          <p:cNvGrpSpPr/>
          <p:nvPr/>
        </p:nvGrpSpPr>
        <p:grpSpPr>
          <a:xfrm>
            <a:off x="485480" y="1387224"/>
            <a:ext cx="5375168" cy="5121836"/>
            <a:chOff x="485480" y="1387224"/>
            <a:chExt cx="5375168" cy="5121836"/>
          </a:xfrm>
        </p:grpSpPr>
        <p:grpSp>
          <p:nvGrpSpPr>
            <p:cNvPr id="8" name="Group 7"/>
            <p:cNvGrpSpPr/>
            <p:nvPr/>
          </p:nvGrpSpPr>
          <p:grpSpPr>
            <a:xfrm>
              <a:off x="3595669" y="2558905"/>
              <a:ext cx="2045098" cy="194786"/>
              <a:chOff x="4044709" y="2524194"/>
              <a:chExt cx="1978253" cy="194786"/>
            </a:xfrm>
          </p:grpSpPr>
          <p:sp>
            <p:nvSpPr>
              <p:cNvPr id="9" name="TextBox 8"/>
              <p:cNvSpPr txBox="1"/>
              <p:nvPr/>
            </p:nvSpPr>
            <p:spPr>
              <a:xfrm>
                <a:off x="4044709" y="2524194"/>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sp>
            <p:nvSpPr>
              <p:cNvPr id="10" name="TextBox 9"/>
              <p:cNvSpPr txBox="1"/>
              <p:nvPr/>
            </p:nvSpPr>
            <p:spPr>
              <a:xfrm>
                <a:off x="5221866" y="2525081"/>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grpSp>
        <p:sp>
          <p:nvSpPr>
            <p:cNvPr id="11" name="TextBox 10"/>
            <p:cNvSpPr txBox="1"/>
            <p:nvPr/>
          </p:nvSpPr>
          <p:spPr>
            <a:xfrm>
              <a:off x="2224281" y="5933213"/>
              <a:ext cx="337093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gradFill>
                    <a:gsLst>
                      <a:gs pos="2917">
                        <a:srgbClr val="505050"/>
                      </a:gs>
                      <a:gs pos="30000">
                        <a:srgbClr val="505050"/>
                      </a:gs>
                    </a:gsLst>
                    <a:lin ang="5400000" scaled="0"/>
                  </a:gradFill>
                </a:rPr>
                <a:t>Add columnstore index</a:t>
              </a:r>
            </a:p>
          </p:txBody>
        </p:sp>
        <p:grpSp>
          <p:nvGrpSpPr>
            <p:cNvPr id="12" name="Group 11"/>
            <p:cNvGrpSpPr/>
            <p:nvPr/>
          </p:nvGrpSpPr>
          <p:grpSpPr>
            <a:xfrm>
              <a:off x="3460774" y="1387224"/>
              <a:ext cx="2399874" cy="1619947"/>
              <a:chOff x="3892977" y="1349124"/>
              <a:chExt cx="2399874" cy="1619947"/>
            </a:xfrm>
          </p:grpSpPr>
          <p:sp>
            <p:nvSpPr>
              <p:cNvPr id="13" name="Rectangle 12"/>
              <p:cNvSpPr/>
              <p:nvPr/>
            </p:nvSpPr>
            <p:spPr bwMode="auto">
              <a:xfrm>
                <a:off x="3892977" y="1349124"/>
                <a:ext cx="2399874" cy="1619947"/>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t" anchorCtr="0" forceAA="0" compatLnSpc="1">
                <a:prstTxWarp prst="textNoShape">
                  <a:avLst/>
                </a:prstTxWarp>
                <a:noAutofit/>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BI and analytics</a:t>
                </a:r>
              </a:p>
            </p:txBody>
          </p:sp>
          <p:grpSp>
            <p:nvGrpSpPr>
              <p:cNvPr id="14" name="Group 13"/>
              <p:cNvGrpSpPr/>
              <p:nvPr/>
            </p:nvGrpSpPr>
            <p:grpSpPr>
              <a:xfrm>
                <a:off x="4044709" y="1964030"/>
                <a:ext cx="1175324" cy="754063"/>
                <a:chOff x="4057409" y="1838761"/>
                <a:chExt cx="1175324" cy="754063"/>
              </a:xfrm>
            </p:grpSpPr>
            <p:pic>
              <p:nvPicPr>
                <p:cNvPr id="18" name="Picture 2" descr="\\MAGNUM\Projects\Microsoft\Cloud Power FY12\Design\ICONS_PNG\Pie.png"/>
                <p:cNvPicPr>
                  <a:picLocks noChangeAspect="1" noChangeArrowheads="1"/>
                </p:cNvPicPr>
                <p:nvPr/>
              </p:nvPicPr>
              <p:blipFill>
                <a:blip r:embed="rId3" cstate="print">
                  <a:lum bright="100000"/>
                </a:blip>
                <a:srcRect/>
                <a:stretch>
                  <a:fillRect/>
                </a:stretch>
              </p:blipFill>
              <p:spPr bwMode="auto">
                <a:xfrm>
                  <a:off x="4354649" y="1838761"/>
                  <a:ext cx="580842" cy="505687"/>
                </a:xfrm>
                <a:prstGeom prst="rect">
                  <a:avLst/>
                </a:prstGeom>
                <a:solidFill>
                  <a:schemeClr val="tx1"/>
                </a:solidFill>
                <a:ln w="25400">
                  <a:solidFill>
                    <a:srgbClr val="FFFFFF"/>
                  </a:solidFill>
                </a:ln>
              </p:spPr>
            </p:pic>
            <p:sp>
              <p:nvSpPr>
                <p:cNvPr id="19" name="TextBox 18"/>
                <p:cNvSpPr txBox="1"/>
                <p:nvPr/>
              </p:nvSpPr>
              <p:spPr>
                <a:xfrm>
                  <a:off x="4057409" y="2398925"/>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grpSp>
          <p:grpSp>
            <p:nvGrpSpPr>
              <p:cNvPr id="15" name="Group 14"/>
              <p:cNvGrpSpPr/>
              <p:nvPr/>
            </p:nvGrpSpPr>
            <p:grpSpPr>
              <a:xfrm>
                <a:off x="5221866" y="1967646"/>
                <a:ext cx="801096" cy="751334"/>
                <a:chOff x="5209166" y="1842377"/>
                <a:chExt cx="801096" cy="751334"/>
              </a:xfrm>
            </p:grpSpPr>
            <p:sp>
              <p:nvSpPr>
                <p:cNvPr id="16" name="TextBox 15"/>
                <p:cNvSpPr txBox="1"/>
                <p:nvPr/>
              </p:nvSpPr>
              <p:spPr>
                <a:xfrm>
                  <a:off x="5209166" y="2399812"/>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sp>
              <p:nvSpPr>
                <p:cNvPr id="17" name="Freeform 6"/>
                <p:cNvSpPr>
                  <a:spLocks noChangeAspect="1" noEditPoints="1"/>
                </p:cNvSpPr>
                <p:nvPr/>
              </p:nvSpPr>
              <p:spPr bwMode="black">
                <a:xfrm>
                  <a:off x="5394901" y="1842377"/>
                  <a:ext cx="429626" cy="47847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defRPr/>
                  </a:pPr>
                  <a:endParaRPr lang="en-US" sz="1700" kern="0" dirty="0" smtClean="0">
                    <a:solidFill>
                      <a:srgbClr val="000000"/>
                    </a:solidFill>
                  </a:endParaRPr>
                </a:p>
              </p:txBody>
            </p:sp>
          </p:grpSp>
        </p:grpSp>
        <p:grpSp>
          <p:nvGrpSpPr>
            <p:cNvPr id="20" name="Group 19"/>
            <p:cNvGrpSpPr/>
            <p:nvPr/>
          </p:nvGrpSpPr>
          <p:grpSpPr>
            <a:xfrm>
              <a:off x="490561" y="3436546"/>
              <a:ext cx="2323986" cy="918410"/>
              <a:chOff x="655638" y="3398446"/>
              <a:chExt cx="2883568" cy="918410"/>
            </a:xfrm>
          </p:grpSpPr>
          <p:sp>
            <p:nvSpPr>
              <p:cNvPr id="21" name="Rectangle 20"/>
              <p:cNvSpPr/>
              <p:nvPr/>
            </p:nvSpPr>
            <p:spPr bwMode="auto">
              <a:xfrm>
                <a:off x="719806" y="3478656"/>
                <a:ext cx="2819400" cy="838200"/>
              </a:xfrm>
              <a:prstGeom prst="rect">
                <a:avLst/>
              </a:prstGeom>
              <a:solidFill>
                <a:srgbClr val="D2D2D2"/>
              </a:solidFill>
              <a:ln w="12700">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2" name="Rectangle 21"/>
              <p:cNvSpPr/>
              <p:nvPr/>
            </p:nvSpPr>
            <p:spPr bwMode="auto">
              <a:xfrm>
                <a:off x="655638" y="3398446"/>
                <a:ext cx="2781299" cy="837485"/>
              </a:xfrm>
              <a:prstGeom prst="rect">
                <a:avLst/>
              </a:prstGeom>
              <a:solidFill>
                <a:srgbClr val="D2D2D2"/>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23" name="Rectangle 22"/>
            <p:cNvSpPr/>
            <p:nvPr/>
          </p:nvSpPr>
          <p:spPr bwMode="auto">
            <a:xfrm>
              <a:off x="485480" y="4746208"/>
              <a:ext cx="2329067" cy="685800"/>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SQL Server</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4" name="Flowchart: Magnetic Disk 23"/>
            <p:cNvSpPr/>
            <p:nvPr/>
          </p:nvSpPr>
          <p:spPr bwMode="auto">
            <a:xfrm>
              <a:off x="1042953" y="5823260"/>
              <a:ext cx="1219200" cy="685800"/>
            </a:xfrm>
            <a:prstGeom prst="flowChartMagneticDisk">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8288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Database</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cxnSp>
          <p:nvCxnSpPr>
            <p:cNvPr id="25" name="Straight Arrow Connector 24"/>
            <p:cNvCxnSpPr/>
            <p:nvPr/>
          </p:nvCxnSpPr>
          <p:spPr>
            <a:xfrm>
              <a:off x="1652553" y="5446998"/>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652553" y="4363645"/>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19599" y="3710133"/>
              <a:ext cx="1983486" cy="454025"/>
            </a:xfrm>
            <a:prstGeom prst="rect">
              <a:avLst/>
            </a:prstGeom>
            <a:solidFill>
              <a:srgbClr val="5D0A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4400" fontAlgn="base">
                <a:spcBef>
                  <a:spcPct val="0"/>
                </a:spcBef>
                <a:spcAft>
                  <a:spcPct val="0"/>
                </a:spcAft>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Application tier</a:t>
              </a:r>
            </a:p>
          </p:txBody>
        </p:sp>
        <p:sp>
          <p:nvSpPr>
            <p:cNvPr id="28" name="Rectangle 27"/>
            <p:cNvSpPr/>
            <p:nvPr/>
          </p:nvSpPr>
          <p:spPr bwMode="auto">
            <a:xfrm>
              <a:off x="485480" y="2590114"/>
              <a:ext cx="2334146" cy="457200"/>
            </a:xfrm>
            <a:prstGeom prst="rect">
              <a:avLst/>
            </a:prstGeom>
            <a:solidFill>
              <a:srgbClr val="5D0A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Presentation layer</a:t>
              </a:r>
            </a:p>
          </p:txBody>
        </p:sp>
        <p:cxnSp>
          <p:nvCxnSpPr>
            <p:cNvPr id="29" name="Straight Arrow Connector 28"/>
            <p:cNvCxnSpPr/>
            <p:nvPr/>
          </p:nvCxnSpPr>
          <p:spPr>
            <a:xfrm>
              <a:off x="1652554" y="3057656"/>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106146" y="3436546"/>
              <a:ext cx="1087734" cy="299249"/>
            </a:xfrm>
            <a:prstGeom prst="rect">
              <a:avLst/>
            </a:prstGeom>
          </p:spPr>
          <p:txBody>
            <a:bodyPr wrap="none" anchor="t" anchorCtr="0">
              <a:noAutofit/>
            </a:bodyPr>
            <a:lstStyle/>
            <a:p>
              <a:pPr algn="ctr">
                <a:lnSpc>
                  <a:spcPct val="90000"/>
                </a:lnSpc>
                <a:spcAft>
                  <a:spcPts val="600"/>
                </a:spcAft>
              </a:pPr>
              <a:r>
                <a:rPr lang="en-US" sz="1400" dirty="0">
                  <a:solidFill>
                    <a:srgbClr val="505050"/>
                  </a:solidFill>
                  <a:latin typeface="Calibri" panose="020F0502020204030204"/>
                </a:rPr>
                <a:t>IIS Server</a:t>
              </a:r>
            </a:p>
          </p:txBody>
        </p:sp>
        <p:sp>
          <p:nvSpPr>
            <p:cNvPr id="31" name="Rectangle 30"/>
            <p:cNvSpPr/>
            <p:nvPr/>
          </p:nvSpPr>
          <p:spPr bwMode="auto">
            <a:xfrm>
              <a:off x="3458388" y="3436546"/>
              <a:ext cx="2402260" cy="916406"/>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ctr" anchorCtr="0" forceAA="0" compatLnSpc="1">
              <a:prstTxWarp prst="textNoShape">
                <a:avLst/>
              </a:prstTxWarp>
              <a:noAutofit/>
            </a:bodyPr>
            <a:lstStyle/>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SQL Server</a:t>
              </a:r>
            </a:p>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Analysis </a:t>
              </a:r>
              <a:r>
                <a:rPr lang="en-US" kern="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Services</a:t>
              </a:r>
              <a:endPar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32" name="Group 31"/>
            <p:cNvGrpSpPr/>
            <p:nvPr/>
          </p:nvGrpSpPr>
          <p:grpSpPr>
            <a:xfrm>
              <a:off x="569550" y="1387224"/>
              <a:ext cx="2476104" cy="1173308"/>
              <a:chOff x="492549" y="1349124"/>
              <a:chExt cx="2476104" cy="1173308"/>
            </a:xfrm>
          </p:grpSpPr>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49" y="1349124"/>
                <a:ext cx="1073192" cy="992473"/>
              </a:xfrm>
              <a:prstGeom prst="rect">
                <a:avLst/>
              </a:prstGeom>
            </p:spPr>
          </p:pic>
          <p:sp>
            <p:nvSpPr>
              <p:cNvPr id="34" name="Rectangle 33"/>
              <p:cNvSpPr/>
              <p:nvPr/>
            </p:nvSpPr>
            <p:spPr>
              <a:xfrm>
                <a:off x="1671289" y="1657018"/>
                <a:ext cx="1297364" cy="376684"/>
              </a:xfrm>
              <a:prstGeom prst="rect">
                <a:avLst/>
              </a:prstGeom>
            </p:spPr>
            <p:txBody>
              <a:bodyPr wrap="none">
                <a:noAutofit/>
              </a:bodyPr>
              <a:lstStyle/>
              <a:p>
                <a:pPr algn="ctr" defTabSz="932597"/>
                <a:r>
                  <a:rPr lang="en-US" sz="1600" dirty="0" smtClean="0">
                    <a:solidFill>
                      <a:srgbClr val="505050"/>
                    </a:solidFill>
                    <a:latin typeface="Calibri" panose="020F0502020204030204"/>
                  </a:rPr>
                  <a:t>OLTP workload</a:t>
                </a:r>
                <a:endParaRPr lang="en-US" sz="1600" dirty="0">
                  <a:solidFill>
                    <a:srgbClr val="505050"/>
                  </a:solidFill>
                  <a:latin typeface="Calibri" panose="020F0502020204030204"/>
                </a:endParaRPr>
              </a:p>
            </p:txBody>
          </p:sp>
          <p:cxnSp>
            <p:nvCxnSpPr>
              <p:cNvPr id="35" name="Straight Arrow Connector 34"/>
              <p:cNvCxnSpPr/>
              <p:nvPr/>
            </p:nvCxnSpPr>
            <p:spPr>
              <a:xfrm>
                <a:off x="1575553" y="2156672"/>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535981298"/>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4800" dirty="0" smtClean="0"/>
              <a:t>Real-Time Operational Analytics goals</a:t>
            </a:r>
            <a:endParaRPr lang="en-US" sz="4800" dirty="0"/>
          </a:p>
        </p:txBody>
      </p:sp>
      <p:sp>
        <p:nvSpPr>
          <p:cNvPr id="2" name="Text Placeholder 1"/>
          <p:cNvSpPr>
            <a:spLocks noGrp="1"/>
          </p:cNvSpPr>
          <p:nvPr>
            <p:ph sz="quarter" idx="10"/>
          </p:nvPr>
        </p:nvSpPr>
        <p:spPr>
          <a:xfrm>
            <a:off x="274637" y="1820927"/>
            <a:ext cx="8491992" cy="2622256"/>
          </a:xfrm>
        </p:spPr>
        <p:txBody>
          <a:bodyPr/>
          <a:lstStyle/>
          <a:p>
            <a:pPr>
              <a:lnSpc>
                <a:spcPts val="4200"/>
              </a:lnSpc>
              <a:spcAft>
                <a:spcPts val="3000"/>
              </a:spcAft>
            </a:pPr>
            <a:r>
              <a:rPr lang="en-US" sz="3200" dirty="0" smtClean="0"/>
              <a:t>Minimal impact on operational </a:t>
            </a:r>
            <a:r>
              <a:rPr lang="en-US" sz="3200" dirty="0"/>
              <a:t>w</a:t>
            </a:r>
            <a:r>
              <a:rPr lang="en-US" sz="3200" dirty="0" smtClean="0"/>
              <a:t>orkload with concurrent analytics</a:t>
            </a:r>
          </a:p>
          <a:p>
            <a:pPr>
              <a:lnSpc>
                <a:spcPts val="4200"/>
              </a:lnSpc>
            </a:pPr>
            <a:r>
              <a:rPr lang="en-US" sz="3200" dirty="0" smtClean="0"/>
              <a:t>Performant analytics on operational schema </a:t>
            </a:r>
          </a:p>
          <a:p>
            <a:pPr marL="342873" lvl="1" indent="0">
              <a:buNone/>
            </a:pPr>
            <a:r>
              <a:rPr lang="en-US" sz="2000" dirty="0" smtClean="0"/>
              <a:t> </a:t>
            </a:r>
            <a:endParaRPr lang="en-US" sz="2000" dirty="0"/>
          </a:p>
        </p:txBody>
      </p:sp>
      <p:sp>
        <p:nvSpPr>
          <p:cNvPr id="4" name="Up Arrow Callout 3"/>
          <p:cNvSpPr/>
          <p:nvPr/>
        </p:nvSpPr>
        <p:spPr bwMode="auto">
          <a:xfrm>
            <a:off x="3056802" y="4335462"/>
            <a:ext cx="6324600" cy="1752600"/>
          </a:xfrm>
          <a:prstGeom prst="upArrowCallout">
            <a:avLst/>
          </a:prstGeom>
          <a:solidFill>
            <a:schemeClr val="tx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2800" dirty="0" smtClean="0">
                <a:gradFill>
                  <a:gsLst>
                    <a:gs pos="16814">
                      <a:srgbClr val="FFFFFF"/>
                    </a:gs>
                    <a:gs pos="46000">
                      <a:srgbClr val="FFFFFF"/>
                    </a:gs>
                  </a:gsLst>
                  <a:lin ang="5400000" scaled="0"/>
                </a:gradFill>
                <a:latin typeface="Segoe UI Light"/>
              </a:rPr>
              <a:t>Achieved using columnstore index</a:t>
            </a:r>
            <a:endParaRPr lang="en-US" sz="2800" dirty="0">
              <a:gradFill>
                <a:gsLst>
                  <a:gs pos="16814">
                    <a:srgbClr val="FFFFFF"/>
                  </a:gs>
                  <a:gs pos="46000">
                    <a:srgbClr val="FFFFFF"/>
                  </a:gs>
                </a:gsLst>
                <a:lin ang="5400000" scaled="0"/>
              </a:gradFill>
              <a:latin typeface="Segoe UI Light"/>
            </a:endParaRPr>
          </a:p>
        </p:txBody>
      </p:sp>
    </p:spTree>
    <p:extLst>
      <p:ext uri="{BB962C8B-B14F-4D97-AF65-F5344CB8AC3E}">
        <p14:creationId xmlns:p14="http://schemas.microsoft.com/office/powerpoint/2010/main" val="606685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8" y="2490333"/>
            <a:ext cx="11993562" cy="1831975"/>
          </a:xfrm>
        </p:spPr>
        <p:txBody>
          <a:bodyPr/>
          <a:lstStyle/>
          <a:p>
            <a:r>
              <a:rPr lang="en-US" sz="7200" dirty="0" smtClean="0"/>
              <a:t>Real-Time Operational Analytics with disk-based </a:t>
            </a:r>
            <a:r>
              <a:rPr lang="en-US" sz="7200" dirty="0"/>
              <a:t>t</a:t>
            </a:r>
            <a:r>
              <a:rPr lang="en-US" sz="7200" dirty="0" smtClean="0"/>
              <a:t>ables</a:t>
            </a:r>
            <a:endParaRPr lang="en-US" sz="7200" dirty="0"/>
          </a:p>
        </p:txBody>
      </p:sp>
    </p:spTree>
    <p:extLst>
      <p:ext uri="{BB962C8B-B14F-4D97-AF65-F5344CB8AC3E}">
        <p14:creationId xmlns:p14="http://schemas.microsoft.com/office/powerpoint/2010/main" val="3208052250"/>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7" name="Text Placeholder 4"/>
          <p:cNvSpPr txBox="1">
            <a:spLocks/>
          </p:cNvSpPr>
          <p:nvPr/>
        </p:nvSpPr>
        <p:spPr>
          <a:xfrm>
            <a:off x="6542205" y="5679398"/>
            <a:ext cx="4921109" cy="630991"/>
          </a:xfrm>
          <a:prstGeom prst="rect">
            <a:avLst/>
          </a:prstGeom>
          <a:solidFill>
            <a:schemeClr val="tx1">
              <a:lumMod val="9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Font typeface="Arial" pitchFamily="34" charset="0"/>
              <a:buNone/>
            </a:pPr>
            <a:endParaRPr lang="en-US" sz="1400" dirty="0">
              <a:solidFill>
                <a:srgbClr val="505050"/>
              </a:solidFill>
              <a:latin typeface="Segoe UI"/>
              <a:cs typeface="Segoe UI" panose="020B0502040204020203" pitchFamily="34" charset="0"/>
            </a:endParaRPr>
          </a:p>
        </p:txBody>
      </p:sp>
      <p:sp>
        <p:nvSpPr>
          <p:cNvPr id="136" name="Text Placeholder 4"/>
          <p:cNvSpPr txBox="1">
            <a:spLocks/>
          </p:cNvSpPr>
          <p:nvPr/>
        </p:nvSpPr>
        <p:spPr>
          <a:xfrm>
            <a:off x="433033" y="1995742"/>
            <a:ext cx="4880871" cy="4314647"/>
          </a:xfrm>
          <a:prstGeom prst="rect">
            <a:avLst/>
          </a:prstGeom>
          <a:solidFill>
            <a:schemeClr val="tx1">
              <a:lumMod val="95000"/>
            </a:schemeClr>
          </a:solidFill>
        </p:spPr>
        <p:txBody>
          <a:bodyPr lIns="146304" tIns="182880" rIns="146304" bIns="18288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Create </a:t>
            </a:r>
            <a:r>
              <a:rPr lang="en-US" sz="1800" dirty="0" smtClean="0">
                <a:solidFill>
                  <a:srgbClr val="505050"/>
                </a:solidFill>
                <a:cs typeface="Segoe UI" panose="020B0502040204020203" pitchFamily="34" charset="0"/>
              </a:rPr>
              <a:t>updatable </a:t>
            </a:r>
            <a:r>
              <a:rPr lang="en-US" sz="1800" dirty="0">
                <a:solidFill>
                  <a:srgbClr val="505050"/>
                </a:solidFill>
                <a:cs typeface="Segoe UI" panose="020B0502040204020203" pitchFamily="34" charset="0"/>
              </a:rPr>
              <a:t>non-clustered columnstore index (NCCI) for analytics queries</a:t>
            </a:r>
          </a:p>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Drop all other indexes that were created for analytics </a:t>
            </a:r>
          </a:p>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Maintain columnstore like any other index</a:t>
            </a:r>
          </a:p>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Use Query Optimizer to choose columnstore index where needed</a:t>
            </a:r>
          </a:p>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Requires no application </a:t>
            </a:r>
            <a:r>
              <a:rPr lang="en-US" sz="1800" dirty="0" smtClean="0">
                <a:solidFill>
                  <a:srgbClr val="505050"/>
                </a:solidFill>
                <a:cs typeface="Segoe UI" panose="020B0502040204020203" pitchFamily="34" charset="0"/>
              </a:rPr>
              <a:t>changes</a:t>
            </a:r>
            <a:endParaRPr lang="en-US" sz="1800" dirty="0">
              <a:solidFill>
                <a:srgbClr val="505050"/>
              </a:solidFill>
              <a:cs typeface="Segoe UI" panose="020B0502040204020203" pitchFamily="34" charset="0"/>
            </a:endParaRPr>
          </a:p>
        </p:txBody>
      </p:sp>
      <p:sp>
        <p:nvSpPr>
          <p:cNvPr id="2" name="Title 1"/>
          <p:cNvSpPr>
            <a:spLocks noGrp="1"/>
          </p:cNvSpPr>
          <p:nvPr>
            <p:ph type="title"/>
          </p:nvPr>
        </p:nvSpPr>
        <p:spPr/>
        <p:txBody>
          <a:bodyPr/>
          <a:lstStyle/>
          <a:p>
            <a:r>
              <a:rPr lang="en-US" sz="4800" dirty="0" smtClean="0">
                <a:solidFill>
                  <a:schemeClr val="bg1"/>
                </a:solidFill>
              </a:rPr>
              <a:t>Non-clustered </a:t>
            </a:r>
            <a:r>
              <a:rPr lang="en-US" sz="4800" dirty="0">
                <a:solidFill>
                  <a:schemeClr val="bg1"/>
                </a:solidFill>
              </a:rPr>
              <a:t>c</a:t>
            </a:r>
            <a:r>
              <a:rPr lang="en-US" sz="4800" dirty="0" smtClean="0">
                <a:solidFill>
                  <a:schemeClr val="bg1"/>
                </a:solidFill>
              </a:rPr>
              <a:t>olumnstore index</a:t>
            </a:r>
            <a:endParaRPr lang="en-US" sz="4800" dirty="0">
              <a:solidFill>
                <a:schemeClr val="bg1"/>
              </a:solidFill>
            </a:endParaRPr>
          </a:p>
        </p:txBody>
      </p:sp>
      <p:grpSp>
        <p:nvGrpSpPr>
          <p:cNvPr id="40" name="Group 39"/>
          <p:cNvGrpSpPr/>
          <p:nvPr/>
        </p:nvGrpSpPr>
        <p:grpSpPr>
          <a:xfrm>
            <a:off x="6531722" y="2100519"/>
            <a:ext cx="4974401" cy="1789058"/>
            <a:chOff x="1211177" y="2213150"/>
            <a:chExt cx="3676492" cy="1502216"/>
          </a:xfrm>
        </p:grpSpPr>
        <p:sp>
          <p:nvSpPr>
            <p:cNvPr id="41" name="Rectangle 40"/>
            <p:cNvSpPr/>
            <p:nvPr/>
          </p:nvSpPr>
          <p:spPr bwMode="auto">
            <a:xfrm>
              <a:off x="1211177" y="3022912"/>
              <a:ext cx="3676492" cy="692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a:ea typeface="Segoe UI" pitchFamily="34" charset="0"/>
                  <a:cs typeface="Segoe UI" pitchFamily="34" charset="0"/>
                </a:rPr>
                <a:t>Relational </a:t>
              </a: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table</a:t>
              </a:r>
              <a:endParaRPr lang="en-US"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(clustered index/heap</a:t>
              </a:r>
              <a:r>
                <a:rPr lang="en-US" dirty="0">
                  <a:gradFill>
                    <a:gsLst>
                      <a:gs pos="0">
                        <a:srgbClr val="FFFFFF"/>
                      </a:gs>
                      <a:gs pos="100000">
                        <a:srgbClr val="FFFFFF"/>
                      </a:gs>
                    </a:gsLst>
                    <a:lin ang="5400000" scaled="0"/>
                  </a:gradFill>
                  <a:latin typeface="Segoe UI Light"/>
                  <a:ea typeface="Segoe UI" pitchFamily="34" charset="0"/>
                  <a:cs typeface="Segoe UI" pitchFamily="34" charset="0"/>
                </a:rPr>
                <a:t>)</a:t>
              </a:r>
            </a:p>
          </p:txBody>
        </p:sp>
        <p:sp>
          <p:nvSpPr>
            <p:cNvPr id="42" name="Isosceles Triangle 41"/>
            <p:cNvSpPr/>
            <p:nvPr/>
          </p:nvSpPr>
          <p:spPr bwMode="auto">
            <a:xfrm>
              <a:off x="1211177" y="2213150"/>
              <a:ext cx="3676492" cy="556285"/>
            </a:xfrm>
            <a:prstGeom prst="triangle">
              <a:avLst>
                <a:gd name="adj" fmla="val 49585"/>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a:xfrm>
              <a:off x="2454706" y="2373535"/>
              <a:ext cx="1189432" cy="310117"/>
            </a:xfrm>
            <a:prstGeom prst="rect">
              <a:avLst/>
            </a:prstGeom>
          </p:spPr>
          <p:txBody>
            <a:bodyPr wrap="none">
              <a:spAutoFit/>
            </a:bodyPr>
            <a:lstStyle/>
            <a:p>
              <a:pPr algn="ctr" defTabSz="914102" fontAlgn="base">
                <a:lnSpc>
                  <a:spcPct val="90000"/>
                </a:lnSpc>
                <a:spcBef>
                  <a:spcPct val="0"/>
                </a:spcBef>
                <a:spcAft>
                  <a:spcPct val="0"/>
                </a:spcAft>
              </a:pPr>
              <a:r>
                <a:rPr lang="en-US" sz="2000" dirty="0" smtClean="0">
                  <a:solidFill>
                    <a:srgbClr val="FFFFFF"/>
                  </a:solidFill>
                  <a:latin typeface="Segoe UI Light"/>
                  <a:ea typeface="Segoe UI" pitchFamily="34" charset="0"/>
                  <a:cs typeface="Segoe UI" pitchFamily="34" charset="0"/>
                </a:rPr>
                <a:t>B-tree index</a:t>
              </a:r>
              <a:endParaRPr lang="en-US" sz="2000" dirty="0">
                <a:solidFill>
                  <a:srgbClr val="FFFFFF"/>
                </a:solidFill>
                <a:latin typeface="Segoe UI Light"/>
                <a:ea typeface="Segoe UI" pitchFamily="34" charset="0"/>
                <a:cs typeface="Segoe UI" pitchFamily="34" charset="0"/>
              </a:endParaRPr>
            </a:p>
          </p:txBody>
        </p:sp>
      </p:grpSp>
      <p:sp>
        <p:nvSpPr>
          <p:cNvPr id="105" name="TextBox 104"/>
          <p:cNvSpPr txBox="1"/>
          <p:nvPr/>
        </p:nvSpPr>
        <p:spPr>
          <a:xfrm>
            <a:off x="9404409" y="4925196"/>
            <a:ext cx="1549662"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smtClean="0">
                <a:solidFill>
                  <a:srgbClr val="505050"/>
                </a:solidFill>
              </a:rPr>
              <a:t>Delta rowgroups</a:t>
            </a:r>
          </a:p>
        </p:txBody>
      </p:sp>
      <p:sp>
        <p:nvSpPr>
          <p:cNvPr id="106" name="TextBox 105"/>
          <p:cNvSpPr txBox="1"/>
          <p:nvPr/>
        </p:nvSpPr>
        <p:spPr>
          <a:xfrm>
            <a:off x="7222795" y="5722510"/>
            <a:ext cx="3582134"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rgbClr val="BA141A"/>
                </a:solidFill>
                <a:latin typeface="Segoe UI Light"/>
              </a:rPr>
              <a:t>Non-clustered columnstore index</a:t>
            </a:r>
          </a:p>
        </p:txBody>
      </p:sp>
      <p:grpSp>
        <p:nvGrpSpPr>
          <p:cNvPr id="7" name="Group 6"/>
          <p:cNvGrpSpPr/>
          <p:nvPr/>
        </p:nvGrpSpPr>
        <p:grpSpPr>
          <a:xfrm>
            <a:off x="6521835" y="4071938"/>
            <a:ext cx="4941480" cy="1419225"/>
            <a:chOff x="5192294" y="5462853"/>
            <a:chExt cx="4663622" cy="1324635"/>
          </a:xfrm>
        </p:grpSpPr>
        <p:grpSp>
          <p:nvGrpSpPr>
            <p:cNvPr id="3" name="Group 2"/>
            <p:cNvGrpSpPr/>
            <p:nvPr/>
          </p:nvGrpSpPr>
          <p:grpSpPr>
            <a:xfrm>
              <a:off x="5192294" y="5462853"/>
              <a:ext cx="461665" cy="1324635"/>
              <a:chOff x="4237515" y="4487959"/>
              <a:chExt cx="461665" cy="1324635"/>
            </a:xfrm>
          </p:grpSpPr>
          <p:sp>
            <p:nvSpPr>
              <p:cNvPr id="51" name="Rectangle 50"/>
              <p:cNvSpPr/>
              <p:nvPr/>
            </p:nvSpPr>
            <p:spPr bwMode="auto">
              <a:xfrm>
                <a:off x="4256740" y="4510198"/>
                <a:ext cx="428961" cy="12801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solidFill>
                    <a:srgbClr val="505050"/>
                  </a:solidFill>
                </a:endParaRPr>
              </a:p>
            </p:txBody>
          </p:sp>
          <p:sp>
            <p:nvSpPr>
              <p:cNvPr id="52" name="TextBox 51"/>
              <p:cNvSpPr txBox="1"/>
              <p:nvPr/>
            </p:nvSpPr>
            <p:spPr>
              <a:xfrm rot="16200000">
                <a:off x="3806030" y="4919444"/>
                <a:ext cx="1324635"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smtClean="0">
                    <a:solidFill>
                      <a:srgbClr val="FFFFFF"/>
                    </a:solidFill>
                    <a:latin typeface="Segoe UI Light"/>
                  </a:rPr>
                  <a:t>Delete bitmap</a:t>
                </a:r>
              </a:p>
            </p:txBody>
          </p:sp>
        </p:grpSp>
        <p:grpSp>
          <p:nvGrpSpPr>
            <p:cNvPr id="5" name="Group 4"/>
            <p:cNvGrpSpPr/>
            <p:nvPr/>
          </p:nvGrpSpPr>
          <p:grpSpPr>
            <a:xfrm>
              <a:off x="5706168" y="5491820"/>
              <a:ext cx="295342" cy="575123"/>
              <a:chOff x="4785061" y="5491820"/>
              <a:chExt cx="265960" cy="702174"/>
            </a:xfrm>
          </p:grpSpPr>
          <p:sp>
            <p:nvSpPr>
              <p:cNvPr id="4" name="Rectangle 3"/>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p:nvPr/>
          </p:nvGrpSpPr>
          <p:grpSpPr>
            <a:xfrm>
              <a:off x="6084893" y="5491820"/>
              <a:ext cx="295342" cy="575123"/>
              <a:chOff x="4785061" y="5491820"/>
              <a:chExt cx="265960" cy="702174"/>
            </a:xfrm>
          </p:grpSpPr>
          <p:sp>
            <p:nvSpPr>
              <p:cNvPr id="65" name="Rectangle 64"/>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a:off x="6463618" y="5491820"/>
              <a:ext cx="295342" cy="575123"/>
              <a:chOff x="4785061" y="5491820"/>
              <a:chExt cx="265960" cy="702174"/>
            </a:xfrm>
          </p:grpSpPr>
          <p:sp>
            <p:nvSpPr>
              <p:cNvPr id="82" name="Rectangle 81"/>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 name="Group 83"/>
            <p:cNvGrpSpPr/>
            <p:nvPr/>
          </p:nvGrpSpPr>
          <p:grpSpPr>
            <a:xfrm>
              <a:off x="6842344" y="5491820"/>
              <a:ext cx="295342" cy="575123"/>
              <a:chOff x="4785061" y="5491820"/>
              <a:chExt cx="265960" cy="702174"/>
            </a:xfrm>
          </p:grpSpPr>
          <p:sp>
            <p:nvSpPr>
              <p:cNvPr id="86" name="Rectangle 85"/>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p:cNvGrpSpPr/>
            <p:nvPr/>
          </p:nvGrpSpPr>
          <p:grpSpPr>
            <a:xfrm>
              <a:off x="5706168" y="6148464"/>
              <a:ext cx="295342" cy="612443"/>
              <a:chOff x="4785061" y="5491820"/>
              <a:chExt cx="265960" cy="702174"/>
            </a:xfrm>
          </p:grpSpPr>
          <p:sp>
            <p:nvSpPr>
              <p:cNvPr id="91" name="Rectangle 90"/>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p:cNvGrpSpPr/>
            <p:nvPr/>
          </p:nvGrpSpPr>
          <p:grpSpPr>
            <a:xfrm>
              <a:off x="6084893" y="6148464"/>
              <a:ext cx="295342" cy="612443"/>
              <a:chOff x="4785061" y="5491820"/>
              <a:chExt cx="265960" cy="702174"/>
            </a:xfrm>
          </p:grpSpPr>
          <p:sp>
            <p:nvSpPr>
              <p:cNvPr id="107" name="Rectangle 106"/>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p:cNvGrpSpPr/>
            <p:nvPr/>
          </p:nvGrpSpPr>
          <p:grpSpPr>
            <a:xfrm>
              <a:off x="6463618" y="6148464"/>
              <a:ext cx="295342" cy="612443"/>
              <a:chOff x="4785061" y="5491820"/>
              <a:chExt cx="265960" cy="702174"/>
            </a:xfrm>
          </p:grpSpPr>
          <p:sp>
            <p:nvSpPr>
              <p:cNvPr id="110" name="Rectangle 109"/>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6842344" y="6148464"/>
              <a:ext cx="295342" cy="612443"/>
              <a:chOff x="4785061" y="5491820"/>
              <a:chExt cx="265960" cy="702174"/>
            </a:xfrm>
          </p:grpSpPr>
          <p:sp>
            <p:nvSpPr>
              <p:cNvPr id="113" name="Rectangle 112"/>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7" name="Group 126"/>
            <p:cNvGrpSpPr/>
            <p:nvPr/>
          </p:nvGrpSpPr>
          <p:grpSpPr>
            <a:xfrm rot="5400000">
              <a:off x="7786014" y="5522101"/>
              <a:ext cx="253311" cy="1168264"/>
              <a:chOff x="4785062" y="5764145"/>
              <a:chExt cx="265960" cy="429849"/>
            </a:xfrm>
          </p:grpSpPr>
          <p:sp>
            <p:nvSpPr>
              <p:cNvPr id="128" name="Rectangle 127"/>
              <p:cNvSpPr/>
              <p:nvPr/>
            </p:nvSpPr>
            <p:spPr bwMode="auto">
              <a:xfrm>
                <a:off x="4877551" y="5825075"/>
                <a:ext cx="84833" cy="30799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785062" y="5764145"/>
                <a:ext cx="265960" cy="429849"/>
              </a:xfrm>
              <a:prstGeom prst="rect">
                <a:avLst/>
              </a:prstGeom>
              <a:noFill/>
              <a:ln w="127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Group 132"/>
            <p:cNvGrpSpPr/>
            <p:nvPr/>
          </p:nvGrpSpPr>
          <p:grpSpPr>
            <a:xfrm rot="5400000">
              <a:off x="9145128" y="5522102"/>
              <a:ext cx="253311" cy="1168264"/>
              <a:chOff x="4785062" y="6017527"/>
              <a:chExt cx="265960" cy="429849"/>
            </a:xfrm>
          </p:grpSpPr>
          <p:sp>
            <p:nvSpPr>
              <p:cNvPr id="134" name="Rectangle 133"/>
              <p:cNvSpPr/>
              <p:nvPr/>
            </p:nvSpPr>
            <p:spPr bwMode="auto">
              <a:xfrm>
                <a:off x="4877551" y="6078457"/>
                <a:ext cx="84833" cy="30799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4785062" y="6017527"/>
                <a:ext cx="265960" cy="429849"/>
              </a:xfrm>
              <a:prstGeom prst="rect">
                <a:avLst/>
              </a:prstGeom>
              <a:noFill/>
              <a:ln w="127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 name="Group 45"/>
          <p:cNvGrpSpPr/>
          <p:nvPr/>
        </p:nvGrpSpPr>
        <p:grpSpPr>
          <a:xfrm>
            <a:off x="6531722" y="2100519"/>
            <a:ext cx="4974401" cy="1789058"/>
            <a:chOff x="1211177" y="2213150"/>
            <a:chExt cx="3676492" cy="1502216"/>
          </a:xfrm>
        </p:grpSpPr>
        <p:sp>
          <p:nvSpPr>
            <p:cNvPr id="47" name="Rectangle 46"/>
            <p:cNvSpPr/>
            <p:nvPr/>
          </p:nvSpPr>
          <p:spPr bwMode="auto">
            <a:xfrm>
              <a:off x="1211177" y="3022912"/>
              <a:ext cx="3676492" cy="692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a:ea typeface="Segoe UI" pitchFamily="34" charset="0"/>
                  <a:cs typeface="Segoe UI" pitchFamily="34" charset="0"/>
                </a:rPr>
                <a:t>Relational </a:t>
              </a: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table</a:t>
              </a:r>
              <a:endParaRPr lang="en-US"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(clustered index/heap</a:t>
              </a:r>
              <a:r>
                <a:rPr lang="en-US" dirty="0">
                  <a:gradFill>
                    <a:gsLst>
                      <a:gs pos="0">
                        <a:srgbClr val="FFFFFF"/>
                      </a:gs>
                      <a:gs pos="100000">
                        <a:srgbClr val="FFFFFF"/>
                      </a:gs>
                    </a:gsLst>
                    <a:lin ang="5400000" scaled="0"/>
                  </a:gradFill>
                  <a:latin typeface="Segoe UI Light"/>
                  <a:ea typeface="Segoe UI" pitchFamily="34" charset="0"/>
                  <a:cs typeface="Segoe UI" pitchFamily="34" charset="0"/>
                </a:rPr>
                <a:t>)</a:t>
              </a:r>
            </a:p>
          </p:txBody>
        </p:sp>
        <p:sp>
          <p:nvSpPr>
            <p:cNvPr id="48" name="Isosceles Triangle 47"/>
            <p:cNvSpPr/>
            <p:nvPr/>
          </p:nvSpPr>
          <p:spPr bwMode="auto">
            <a:xfrm>
              <a:off x="1211177" y="2213150"/>
              <a:ext cx="3676492" cy="556285"/>
            </a:xfrm>
            <a:prstGeom prst="triangle">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2500290" y="2373535"/>
              <a:ext cx="1098265" cy="310117"/>
            </a:xfrm>
            <a:prstGeom prst="rect">
              <a:avLst/>
            </a:prstGeom>
          </p:spPr>
          <p:txBody>
            <a:bodyPr wrap="none">
              <a:spAutoFit/>
            </a:bodyPr>
            <a:lstStyle/>
            <a:p>
              <a:pPr algn="ctr" defTabSz="914102" fontAlgn="base">
                <a:lnSpc>
                  <a:spcPct val="90000"/>
                </a:lnSpc>
                <a:spcBef>
                  <a:spcPct val="0"/>
                </a:spcBef>
                <a:spcAft>
                  <a:spcPct val="0"/>
                </a:spcAft>
              </a:pPr>
              <a:r>
                <a:rPr lang="en-US" sz="2000" dirty="0" smtClean="0">
                  <a:solidFill>
                    <a:srgbClr val="FFFFFF"/>
                  </a:solidFill>
                  <a:latin typeface="Segoe UI Light"/>
                  <a:ea typeface="Segoe UI" pitchFamily="34" charset="0"/>
                  <a:cs typeface="Segoe UI" pitchFamily="34" charset="0"/>
                </a:rPr>
                <a:t>B-tree index</a:t>
              </a:r>
              <a:endParaRPr lang="en-US" sz="200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3950909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05" grpId="0"/>
      <p:bldP spid="10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3" name="Straight Connector 132"/>
          <p:cNvCxnSpPr/>
          <p:nvPr/>
        </p:nvCxnSpPr>
        <p:spPr>
          <a:xfrm>
            <a:off x="10615951" y="3588240"/>
            <a:ext cx="0" cy="648427"/>
          </a:xfrm>
          <a:prstGeom prst="line">
            <a:avLst/>
          </a:prstGeom>
          <a:ln>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531722" y="2101762"/>
            <a:ext cx="4974401" cy="1789058"/>
            <a:chOff x="1211177" y="2213150"/>
            <a:chExt cx="3676492" cy="1502216"/>
          </a:xfrm>
        </p:grpSpPr>
        <p:sp>
          <p:nvSpPr>
            <p:cNvPr id="93" name="Rectangle 92"/>
            <p:cNvSpPr/>
            <p:nvPr/>
          </p:nvSpPr>
          <p:spPr bwMode="auto">
            <a:xfrm>
              <a:off x="1211177" y="3022912"/>
              <a:ext cx="3676492" cy="692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a:ea typeface="Segoe UI" pitchFamily="34" charset="0"/>
                  <a:cs typeface="Segoe UI" pitchFamily="34" charset="0"/>
                </a:rPr>
                <a:t>Relational </a:t>
              </a: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table</a:t>
              </a:r>
              <a:endParaRPr lang="en-US"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(clustered index/heap</a:t>
              </a:r>
              <a:r>
                <a:rPr lang="en-US" dirty="0">
                  <a:gradFill>
                    <a:gsLst>
                      <a:gs pos="0">
                        <a:srgbClr val="FFFFFF"/>
                      </a:gs>
                      <a:gs pos="100000">
                        <a:srgbClr val="FFFFFF"/>
                      </a:gs>
                    </a:gsLst>
                    <a:lin ang="5400000" scaled="0"/>
                  </a:gradFill>
                  <a:latin typeface="Segoe UI Light"/>
                  <a:ea typeface="Segoe UI" pitchFamily="34" charset="0"/>
                  <a:cs typeface="Segoe UI" pitchFamily="34" charset="0"/>
                </a:rPr>
                <a:t>)</a:t>
              </a:r>
            </a:p>
          </p:txBody>
        </p:sp>
        <p:sp>
          <p:nvSpPr>
            <p:cNvPr id="94" name="Isosceles Triangle 93"/>
            <p:cNvSpPr/>
            <p:nvPr/>
          </p:nvSpPr>
          <p:spPr bwMode="auto">
            <a:xfrm>
              <a:off x="1211177" y="2213150"/>
              <a:ext cx="3676492" cy="556285"/>
            </a:xfrm>
            <a:prstGeom prst="triangle">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2500290" y="2373535"/>
              <a:ext cx="1098265" cy="310117"/>
            </a:xfrm>
            <a:prstGeom prst="rect">
              <a:avLst/>
            </a:prstGeom>
          </p:spPr>
          <p:txBody>
            <a:bodyPr wrap="none">
              <a:spAutoFit/>
            </a:bodyPr>
            <a:lstStyle/>
            <a:p>
              <a:pPr algn="ctr" defTabSz="914102" fontAlgn="base">
                <a:lnSpc>
                  <a:spcPct val="90000"/>
                </a:lnSpc>
                <a:spcBef>
                  <a:spcPct val="0"/>
                </a:spcBef>
                <a:spcAft>
                  <a:spcPct val="0"/>
                </a:spcAft>
              </a:pPr>
              <a:r>
                <a:rPr lang="en-US" sz="2000" dirty="0" smtClean="0">
                  <a:solidFill>
                    <a:srgbClr val="FFFFFF"/>
                  </a:solidFill>
                  <a:latin typeface="Segoe UI Light"/>
                  <a:ea typeface="Segoe UI" pitchFamily="34" charset="0"/>
                  <a:cs typeface="Segoe UI" pitchFamily="34" charset="0"/>
                </a:rPr>
                <a:t>B-tree index</a:t>
              </a:r>
              <a:endParaRPr lang="en-US" sz="2000" dirty="0">
                <a:solidFill>
                  <a:srgbClr val="FFFFFF"/>
                </a:solidFill>
                <a:latin typeface="Segoe UI Light"/>
                <a:ea typeface="Segoe UI" pitchFamily="34" charset="0"/>
                <a:cs typeface="Segoe UI" pitchFamily="34" charset="0"/>
              </a:endParaRPr>
            </a:p>
          </p:txBody>
        </p:sp>
      </p:grpSp>
      <p:sp>
        <p:nvSpPr>
          <p:cNvPr id="44" name="Rectangle 43"/>
          <p:cNvSpPr/>
          <p:nvPr/>
        </p:nvSpPr>
        <p:spPr bwMode="auto">
          <a:xfrm>
            <a:off x="10620714" y="3066145"/>
            <a:ext cx="883787" cy="8246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dirty="0" smtClean="0">
                <a:solidFill>
                  <a:srgbClr val="FFFFFF"/>
                </a:solidFill>
                <a:ea typeface="Segoe UI" pitchFamily="34" charset="0"/>
                <a:cs typeface="Segoe UI" pitchFamily="34" charset="0"/>
              </a:rPr>
              <a:t>HOT</a:t>
            </a:r>
            <a:endParaRPr lang="en-US" sz="1599" dirty="0">
              <a:solidFill>
                <a:srgbClr val="FFFFFF"/>
              </a:solidFill>
              <a:ea typeface="Segoe UI" pitchFamily="34" charset="0"/>
              <a:cs typeface="Segoe UI" pitchFamily="34" charset="0"/>
            </a:endParaRPr>
          </a:p>
        </p:txBody>
      </p:sp>
      <p:cxnSp>
        <p:nvCxnSpPr>
          <p:cNvPr id="46" name="Straight Connector 45"/>
          <p:cNvCxnSpPr/>
          <p:nvPr/>
        </p:nvCxnSpPr>
        <p:spPr>
          <a:xfrm>
            <a:off x="11526837" y="3430182"/>
            <a:ext cx="0" cy="6484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10481549" y="4811495"/>
            <a:ext cx="1022949" cy="627864"/>
          </a:xfrm>
          <a:prstGeom prst="rect">
            <a:avLst/>
          </a:prstGeom>
          <a:noFill/>
        </p:spPr>
        <p:txBody>
          <a:bodyPr wrap="square" lIns="91440" tIns="146304" rIns="91440" bIns="146304" rtlCol="0">
            <a:spAutoFit/>
          </a:bodyPr>
          <a:lstStyle/>
          <a:p>
            <a:pPr algn="ctr">
              <a:lnSpc>
                <a:spcPct val="90000"/>
              </a:lnSpc>
              <a:spcAft>
                <a:spcPts val="600"/>
              </a:spcAft>
            </a:pPr>
            <a:r>
              <a:rPr lang="en-US" sz="1200" dirty="0" smtClean="0">
                <a:solidFill>
                  <a:srgbClr val="505050"/>
                </a:solidFill>
              </a:rPr>
              <a:t>Delta rowgroups</a:t>
            </a:r>
          </a:p>
        </p:txBody>
      </p:sp>
      <p:sp>
        <p:nvSpPr>
          <p:cNvPr id="90" name="Text Placeholder 4"/>
          <p:cNvSpPr txBox="1">
            <a:spLocks/>
          </p:cNvSpPr>
          <p:nvPr/>
        </p:nvSpPr>
        <p:spPr>
          <a:xfrm>
            <a:off x="6532209" y="5688170"/>
            <a:ext cx="4973914" cy="630991"/>
          </a:xfrm>
          <a:prstGeom prst="rect">
            <a:avLst/>
          </a:prstGeom>
          <a:solidFill>
            <a:schemeClr val="tx1">
              <a:lumMod val="9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Font typeface="Arial" pitchFamily="34" charset="0"/>
              <a:buNone/>
            </a:pPr>
            <a:endParaRPr lang="en-US" sz="1400" dirty="0">
              <a:solidFill>
                <a:srgbClr val="505050"/>
              </a:solidFill>
              <a:latin typeface="Segoe UI"/>
              <a:cs typeface="Segoe UI" panose="020B0502040204020203" pitchFamily="34" charset="0"/>
            </a:endParaRPr>
          </a:p>
        </p:txBody>
      </p:sp>
      <p:sp>
        <p:nvSpPr>
          <p:cNvPr id="96" name="TextBox 95"/>
          <p:cNvSpPr txBox="1"/>
          <p:nvPr/>
        </p:nvSpPr>
        <p:spPr>
          <a:xfrm>
            <a:off x="7246129" y="5721484"/>
            <a:ext cx="3582134"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rgbClr val="BA141A"/>
                </a:solidFill>
                <a:latin typeface="Segoe UI Light"/>
              </a:rPr>
              <a:t>Non-clustered columnstore index</a:t>
            </a:r>
          </a:p>
        </p:txBody>
      </p:sp>
      <p:sp>
        <p:nvSpPr>
          <p:cNvPr id="131" name="Text Placeholder 4"/>
          <p:cNvSpPr txBox="1">
            <a:spLocks/>
          </p:cNvSpPr>
          <p:nvPr/>
        </p:nvSpPr>
        <p:spPr>
          <a:xfrm>
            <a:off x="422713" y="2543748"/>
            <a:ext cx="4612135" cy="3775413"/>
          </a:xfrm>
          <a:prstGeom prst="rect">
            <a:avLst/>
          </a:prstGeom>
          <a:solidFill>
            <a:schemeClr val="tx1">
              <a:lumMod val="95000"/>
            </a:schemeClr>
          </a:solidFill>
        </p:spPr>
        <p:txBody>
          <a:bodyPr lIns="146304" tIns="182880" rIns="146304" bIns="18288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smtClean="0">
                <a:solidFill>
                  <a:srgbClr val="505050"/>
                </a:solidFill>
              </a:rPr>
              <a:t>Control how long the data stays in delta rowgroups </a:t>
            </a:r>
          </a:p>
          <a:p>
            <a:pPr marL="0" indent="0">
              <a:buFont typeface="Arial" pitchFamily="34" charset="0"/>
              <a:buNone/>
            </a:pPr>
            <a:r>
              <a:rPr lang="en-US" sz="1600" b="1" dirty="0" smtClean="0">
                <a:solidFill>
                  <a:srgbClr val="505050"/>
                </a:solidFill>
              </a:rPr>
              <a:t>Example</a:t>
            </a:r>
            <a:r>
              <a:rPr lang="en-US" sz="1600" b="1" dirty="0">
                <a:solidFill>
                  <a:srgbClr val="505050"/>
                </a:solidFill>
              </a:rPr>
              <a:t>:</a:t>
            </a:r>
            <a:r>
              <a:rPr lang="en-US" sz="1600" dirty="0">
                <a:solidFill>
                  <a:srgbClr val="505050"/>
                </a:solidFill>
              </a:rPr>
              <a:t> for HOT/WARM </a:t>
            </a:r>
            <a:r>
              <a:rPr lang="en-US" sz="1600" dirty="0" smtClean="0">
                <a:solidFill>
                  <a:srgbClr val="505050"/>
                </a:solidFill>
              </a:rPr>
              <a:t>(time </a:t>
            </a:r>
            <a:r>
              <a:rPr lang="en-US" sz="1600" dirty="0">
                <a:solidFill>
                  <a:srgbClr val="505050"/>
                </a:solidFill>
              </a:rPr>
              <a:t>b</a:t>
            </a:r>
            <a:r>
              <a:rPr lang="en-US" sz="1600" dirty="0" smtClean="0">
                <a:solidFill>
                  <a:srgbClr val="505050"/>
                </a:solidFill>
              </a:rPr>
              <a:t>ased</a:t>
            </a:r>
            <a:r>
              <a:rPr lang="en-US" sz="1600" dirty="0">
                <a:solidFill>
                  <a:srgbClr val="505050"/>
                </a:solidFill>
              </a:rPr>
              <a:t>)</a:t>
            </a:r>
          </a:p>
          <a:p>
            <a:pPr lvl="1"/>
            <a:r>
              <a:rPr lang="en-US" sz="1600" dirty="0">
                <a:solidFill>
                  <a:srgbClr val="505050"/>
                </a:solidFill>
              </a:rPr>
              <a:t>&lt; </a:t>
            </a:r>
            <a:r>
              <a:rPr lang="en-US" sz="1600" dirty="0" smtClean="0">
                <a:solidFill>
                  <a:srgbClr val="505050"/>
                </a:solidFill>
              </a:rPr>
              <a:t>6 hours </a:t>
            </a:r>
            <a:r>
              <a:rPr lang="en-US" sz="1600" dirty="0">
                <a:solidFill>
                  <a:srgbClr val="505050"/>
                </a:solidFill>
              </a:rPr>
              <a:t>– HOT (delta store</a:t>
            </a:r>
            <a:r>
              <a:rPr lang="en-US" sz="1600" dirty="0" smtClean="0">
                <a:solidFill>
                  <a:srgbClr val="505050"/>
                </a:solidFill>
              </a:rPr>
              <a:t>)</a:t>
            </a:r>
            <a:endParaRPr lang="en-US" sz="1600" dirty="0">
              <a:solidFill>
                <a:srgbClr val="505050"/>
              </a:solidFill>
            </a:endParaRPr>
          </a:p>
        </p:txBody>
      </p:sp>
      <p:sp>
        <p:nvSpPr>
          <p:cNvPr id="45" name="TextBox 44"/>
          <p:cNvSpPr txBox="1"/>
          <p:nvPr/>
        </p:nvSpPr>
        <p:spPr>
          <a:xfrm>
            <a:off x="263171" y="1913412"/>
            <a:ext cx="2307170"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BA141A"/>
                </a:solidFill>
                <a:latin typeface="Segoe UI Light"/>
              </a:rPr>
              <a:t>OLTP workload</a:t>
            </a:r>
          </a:p>
        </p:txBody>
      </p:sp>
      <p:sp>
        <p:nvSpPr>
          <p:cNvPr id="136" name="Rectangle 135"/>
          <p:cNvSpPr/>
          <p:nvPr/>
        </p:nvSpPr>
        <p:spPr>
          <a:xfrm>
            <a:off x="481425" y="4183406"/>
            <a:ext cx="4377387" cy="968470"/>
          </a:xfrm>
          <a:prstGeom prst="rect">
            <a:avLst/>
          </a:prstGeom>
        </p:spPr>
        <p:txBody>
          <a:bodyPr wrap="square">
            <a:spAutoFit/>
          </a:bodyPr>
          <a:lstStyle/>
          <a:p>
            <a:pPr>
              <a:lnSpc>
                <a:spcPct val="90000"/>
              </a:lnSpc>
              <a:spcBef>
                <a:spcPts val="1000"/>
              </a:spcBef>
            </a:pPr>
            <a:endParaRPr lang="en-US" dirty="0">
              <a:solidFill>
                <a:srgbClr val="505050"/>
              </a:solidFill>
              <a:latin typeface="Segoe UI Light"/>
            </a:endParaRPr>
          </a:p>
          <a:p>
            <a:pPr>
              <a:lnSpc>
                <a:spcPct val="90000"/>
              </a:lnSpc>
              <a:spcBef>
                <a:spcPts val="1000"/>
              </a:spcBef>
            </a:pPr>
            <a:r>
              <a:rPr lang="en-US" dirty="0" smtClean="0">
                <a:solidFill>
                  <a:srgbClr val="505050"/>
                </a:solidFill>
                <a:latin typeface="Segoe UI Light"/>
              </a:rPr>
              <a:t>Use analytics queries </a:t>
            </a:r>
            <a:r>
              <a:rPr lang="en-US" dirty="0">
                <a:solidFill>
                  <a:srgbClr val="505050"/>
                </a:solidFill>
                <a:latin typeface="Segoe UI Light"/>
              </a:rPr>
              <a:t>to access </a:t>
            </a:r>
            <a:r>
              <a:rPr lang="en-US" dirty="0" smtClean="0">
                <a:solidFill>
                  <a:srgbClr val="505050"/>
                </a:solidFill>
                <a:latin typeface="Segoe UI Light"/>
              </a:rPr>
              <a:t>both columnstore </a:t>
            </a:r>
            <a:r>
              <a:rPr lang="en-US" dirty="0">
                <a:solidFill>
                  <a:srgbClr val="505050"/>
                </a:solidFill>
                <a:latin typeface="Segoe UI Light"/>
              </a:rPr>
              <a:t>and hot data transparently</a:t>
            </a:r>
          </a:p>
        </p:txBody>
      </p:sp>
      <p:grpSp>
        <p:nvGrpSpPr>
          <p:cNvPr id="3" name="Group 2"/>
          <p:cNvGrpSpPr/>
          <p:nvPr/>
        </p:nvGrpSpPr>
        <p:grpSpPr>
          <a:xfrm>
            <a:off x="6553383" y="4092567"/>
            <a:ext cx="4951115" cy="1324635"/>
            <a:chOff x="6812411" y="3883017"/>
            <a:chExt cx="4706059" cy="1324635"/>
          </a:xfrm>
        </p:grpSpPr>
        <p:grpSp>
          <p:nvGrpSpPr>
            <p:cNvPr id="98" name="Group 97"/>
            <p:cNvGrpSpPr/>
            <p:nvPr/>
          </p:nvGrpSpPr>
          <p:grpSpPr>
            <a:xfrm>
              <a:off x="6812411" y="3883017"/>
              <a:ext cx="459440" cy="1324635"/>
              <a:chOff x="4256740" y="4487959"/>
              <a:chExt cx="428961" cy="1324635"/>
            </a:xfrm>
          </p:grpSpPr>
          <p:sp>
            <p:nvSpPr>
              <p:cNvPr id="129" name="Rectangle 128"/>
              <p:cNvSpPr/>
              <p:nvPr/>
            </p:nvSpPr>
            <p:spPr bwMode="auto">
              <a:xfrm>
                <a:off x="4256740" y="4510198"/>
                <a:ext cx="428961" cy="12801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solidFill>
                    <a:srgbClr val="505050"/>
                  </a:solidFill>
                </a:endParaRPr>
              </a:p>
            </p:txBody>
          </p:sp>
          <p:sp>
            <p:nvSpPr>
              <p:cNvPr id="130" name="TextBox 129"/>
              <p:cNvSpPr txBox="1"/>
              <p:nvPr/>
            </p:nvSpPr>
            <p:spPr>
              <a:xfrm rot="16200000">
                <a:off x="3806030" y="4945425"/>
                <a:ext cx="1324635" cy="409704"/>
              </a:xfrm>
              <a:prstGeom prst="rect">
                <a:avLst/>
              </a:prstGeom>
              <a:noFill/>
            </p:spPr>
            <p:txBody>
              <a:bodyPr wrap="square" lIns="182880" tIns="146304" rIns="182880" bIns="146304" rtlCol="0" anchor="ctr">
                <a:spAutoFit/>
              </a:bodyPr>
              <a:lstStyle/>
              <a:p>
                <a:pPr>
                  <a:lnSpc>
                    <a:spcPct val="90000"/>
                  </a:lnSpc>
                  <a:spcAft>
                    <a:spcPts val="600"/>
                  </a:spcAft>
                </a:pPr>
                <a:r>
                  <a:rPr lang="en-US" sz="1200" dirty="0" smtClean="0">
                    <a:solidFill>
                      <a:srgbClr val="FFFFFF"/>
                    </a:solidFill>
                    <a:latin typeface="Segoe UI Light"/>
                  </a:rPr>
                  <a:t>Delete bitmap</a:t>
                </a:r>
              </a:p>
            </p:txBody>
          </p:sp>
        </p:grpSp>
        <p:grpSp>
          <p:nvGrpSpPr>
            <p:cNvPr id="99" name="Group 98"/>
            <p:cNvGrpSpPr/>
            <p:nvPr/>
          </p:nvGrpSpPr>
          <p:grpSpPr>
            <a:xfrm>
              <a:off x="7342210" y="3911984"/>
              <a:ext cx="316327" cy="575123"/>
              <a:chOff x="4785061" y="5491820"/>
              <a:chExt cx="265960" cy="702174"/>
            </a:xfrm>
          </p:grpSpPr>
          <p:sp>
            <p:nvSpPr>
              <p:cNvPr id="127" name="Rectangle 126"/>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p:nvPr/>
          </p:nvGrpSpPr>
          <p:grpSpPr>
            <a:xfrm>
              <a:off x="7747845" y="3911984"/>
              <a:ext cx="316327" cy="575123"/>
              <a:chOff x="4785061" y="5491820"/>
              <a:chExt cx="265960" cy="702174"/>
            </a:xfrm>
          </p:grpSpPr>
          <p:sp>
            <p:nvSpPr>
              <p:cNvPr id="125" name="Rectangle 124"/>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Group 102"/>
            <p:cNvGrpSpPr/>
            <p:nvPr/>
          </p:nvGrpSpPr>
          <p:grpSpPr>
            <a:xfrm>
              <a:off x="7342210" y="4568628"/>
              <a:ext cx="316327" cy="612443"/>
              <a:chOff x="4785061" y="5491820"/>
              <a:chExt cx="265960" cy="702174"/>
            </a:xfrm>
          </p:grpSpPr>
          <p:sp>
            <p:nvSpPr>
              <p:cNvPr id="119" name="Rectangle 118"/>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p:cNvGrpSpPr/>
            <p:nvPr/>
          </p:nvGrpSpPr>
          <p:grpSpPr>
            <a:xfrm>
              <a:off x="7747845" y="4568628"/>
              <a:ext cx="316327" cy="612443"/>
              <a:chOff x="4785061" y="5491820"/>
              <a:chExt cx="265960" cy="702174"/>
            </a:xfrm>
          </p:grpSpPr>
          <p:sp>
            <p:nvSpPr>
              <p:cNvPr id="117" name="Rectangle 116"/>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8" name="Group 107"/>
            <p:cNvGrpSpPr/>
            <p:nvPr/>
          </p:nvGrpSpPr>
          <p:grpSpPr>
            <a:xfrm rot="5400000">
              <a:off x="10900348" y="4034932"/>
              <a:ext cx="253311" cy="982933"/>
              <a:chOff x="4785062" y="6109710"/>
              <a:chExt cx="265960" cy="337666"/>
            </a:xfrm>
          </p:grpSpPr>
          <p:sp>
            <p:nvSpPr>
              <p:cNvPr id="109" name="Rectangle 108"/>
              <p:cNvSpPr/>
              <p:nvPr/>
            </p:nvSpPr>
            <p:spPr bwMode="auto">
              <a:xfrm>
                <a:off x="4877551" y="6144507"/>
                <a:ext cx="84833" cy="24194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4785062" y="6109710"/>
                <a:ext cx="265960" cy="337666"/>
              </a:xfrm>
              <a:prstGeom prst="rect">
                <a:avLst/>
              </a:prstGeom>
              <a:noFill/>
              <a:ln w="127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3" name="Group 52"/>
            <p:cNvGrpSpPr/>
            <p:nvPr/>
          </p:nvGrpSpPr>
          <p:grpSpPr>
            <a:xfrm>
              <a:off x="8960173" y="3911984"/>
              <a:ext cx="316327" cy="575123"/>
              <a:chOff x="4738859" y="5491820"/>
              <a:chExt cx="265960" cy="702174"/>
            </a:xfrm>
          </p:grpSpPr>
          <p:sp>
            <p:nvSpPr>
              <p:cNvPr id="54" name="Rectangle 53"/>
              <p:cNvSpPr/>
              <p:nvPr/>
            </p:nvSpPr>
            <p:spPr bwMode="auto">
              <a:xfrm>
                <a:off x="4789390"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5" name="Rectangle 54"/>
              <p:cNvSpPr/>
              <p:nvPr/>
            </p:nvSpPr>
            <p:spPr bwMode="auto">
              <a:xfrm>
                <a:off x="4738859"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6" name="Group 55"/>
            <p:cNvGrpSpPr/>
            <p:nvPr/>
          </p:nvGrpSpPr>
          <p:grpSpPr>
            <a:xfrm>
              <a:off x="9359289" y="3911984"/>
              <a:ext cx="316327" cy="575123"/>
              <a:chOff x="4689022" y="5491820"/>
              <a:chExt cx="265960" cy="702174"/>
            </a:xfrm>
          </p:grpSpPr>
          <p:sp>
            <p:nvSpPr>
              <p:cNvPr id="57" name="Rectangle 56"/>
              <p:cNvSpPr/>
              <p:nvPr/>
            </p:nvSpPr>
            <p:spPr bwMode="auto">
              <a:xfrm>
                <a:off x="4739553"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8" name="Rectangle 57"/>
              <p:cNvSpPr/>
              <p:nvPr/>
            </p:nvSpPr>
            <p:spPr bwMode="auto">
              <a:xfrm>
                <a:off x="4689022"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9" name="Group 58"/>
            <p:cNvGrpSpPr/>
            <p:nvPr/>
          </p:nvGrpSpPr>
          <p:grpSpPr>
            <a:xfrm>
              <a:off x="8954696" y="4568628"/>
              <a:ext cx="316327" cy="612443"/>
              <a:chOff x="4734254" y="5491820"/>
              <a:chExt cx="265960" cy="702174"/>
            </a:xfrm>
          </p:grpSpPr>
          <p:sp>
            <p:nvSpPr>
              <p:cNvPr id="60" name="Rectangle 59"/>
              <p:cNvSpPr/>
              <p:nvPr/>
            </p:nvSpPr>
            <p:spPr bwMode="auto">
              <a:xfrm>
                <a:off x="4784785"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1" name="Rectangle 60"/>
              <p:cNvSpPr/>
              <p:nvPr/>
            </p:nvSpPr>
            <p:spPr bwMode="auto">
              <a:xfrm>
                <a:off x="4734254"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2" name="Group 61"/>
            <p:cNvGrpSpPr/>
            <p:nvPr/>
          </p:nvGrpSpPr>
          <p:grpSpPr>
            <a:xfrm>
              <a:off x="9365152" y="4568628"/>
              <a:ext cx="316327" cy="612443"/>
              <a:chOff x="4693952" y="5491820"/>
              <a:chExt cx="265960" cy="702174"/>
            </a:xfrm>
          </p:grpSpPr>
          <p:sp>
            <p:nvSpPr>
              <p:cNvPr id="63" name="Rectangle 62"/>
              <p:cNvSpPr/>
              <p:nvPr/>
            </p:nvSpPr>
            <p:spPr bwMode="auto">
              <a:xfrm>
                <a:off x="4744484"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4" name="Rectangle 63"/>
              <p:cNvSpPr/>
              <p:nvPr/>
            </p:nvSpPr>
            <p:spPr bwMode="auto">
              <a:xfrm>
                <a:off x="4693952"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5" name="Group 64"/>
            <p:cNvGrpSpPr/>
            <p:nvPr/>
          </p:nvGrpSpPr>
          <p:grpSpPr>
            <a:xfrm>
              <a:off x="8153480" y="3911984"/>
              <a:ext cx="316327" cy="575123"/>
              <a:chOff x="4785061" y="5491820"/>
              <a:chExt cx="265960" cy="702174"/>
            </a:xfrm>
          </p:grpSpPr>
          <p:sp>
            <p:nvSpPr>
              <p:cNvPr id="66" name="Rectangle 65"/>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7" name="Rectangle 66"/>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559116" y="3911984"/>
              <a:ext cx="316327" cy="575123"/>
              <a:chOff x="4785061" y="5491820"/>
              <a:chExt cx="265960" cy="702174"/>
            </a:xfrm>
          </p:grpSpPr>
          <p:sp>
            <p:nvSpPr>
              <p:cNvPr id="69" name="Rectangle 68"/>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0" name="Rectangle 69"/>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1" name="Group 70"/>
            <p:cNvGrpSpPr/>
            <p:nvPr/>
          </p:nvGrpSpPr>
          <p:grpSpPr>
            <a:xfrm>
              <a:off x="8153480" y="4568628"/>
              <a:ext cx="316327" cy="612443"/>
              <a:chOff x="4785061" y="5491820"/>
              <a:chExt cx="265960" cy="702174"/>
            </a:xfrm>
          </p:grpSpPr>
          <p:sp>
            <p:nvSpPr>
              <p:cNvPr id="72" name="Rectangle 71"/>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3" name="Rectangle 72"/>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4" name="Group 73"/>
            <p:cNvGrpSpPr/>
            <p:nvPr/>
          </p:nvGrpSpPr>
          <p:grpSpPr>
            <a:xfrm>
              <a:off x="8559116" y="4568628"/>
              <a:ext cx="316327" cy="612443"/>
              <a:chOff x="4785061" y="5491820"/>
              <a:chExt cx="265960" cy="702174"/>
            </a:xfrm>
          </p:grpSpPr>
          <p:sp>
            <p:nvSpPr>
              <p:cNvPr id="75" name="Rectangle 74"/>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6" name="Rectangle 75"/>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77" name="Group 76"/>
            <p:cNvGrpSpPr/>
            <p:nvPr/>
          </p:nvGrpSpPr>
          <p:grpSpPr>
            <a:xfrm>
              <a:off x="9756436" y="3906119"/>
              <a:ext cx="316327" cy="575123"/>
              <a:chOff x="4733168" y="5491820"/>
              <a:chExt cx="265960" cy="702174"/>
            </a:xfrm>
          </p:grpSpPr>
          <p:sp>
            <p:nvSpPr>
              <p:cNvPr id="78" name="Rectangle 77"/>
              <p:cNvSpPr/>
              <p:nvPr/>
            </p:nvSpPr>
            <p:spPr bwMode="auto">
              <a:xfrm>
                <a:off x="4783699"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bwMode="auto">
              <a:xfrm>
                <a:off x="4733168"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a:off x="10151151" y="3906119"/>
              <a:ext cx="316327" cy="575123"/>
              <a:chOff x="4723986" y="5491820"/>
              <a:chExt cx="265960" cy="702174"/>
            </a:xfrm>
          </p:grpSpPr>
          <p:sp>
            <p:nvSpPr>
              <p:cNvPr id="81" name="Rectangle 80"/>
              <p:cNvSpPr/>
              <p:nvPr/>
            </p:nvSpPr>
            <p:spPr bwMode="auto">
              <a:xfrm>
                <a:off x="4774517"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2" name="Rectangle 81"/>
              <p:cNvSpPr/>
              <p:nvPr/>
            </p:nvSpPr>
            <p:spPr bwMode="auto">
              <a:xfrm>
                <a:off x="4723986"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3" name="Group 82"/>
            <p:cNvGrpSpPr/>
            <p:nvPr/>
          </p:nvGrpSpPr>
          <p:grpSpPr>
            <a:xfrm>
              <a:off x="9758903" y="4562763"/>
              <a:ext cx="316327" cy="612443"/>
              <a:chOff x="4735242" y="5491820"/>
              <a:chExt cx="265960" cy="702174"/>
            </a:xfrm>
          </p:grpSpPr>
          <p:sp>
            <p:nvSpPr>
              <p:cNvPr id="84" name="Rectangle 83"/>
              <p:cNvSpPr/>
              <p:nvPr/>
            </p:nvSpPr>
            <p:spPr bwMode="auto">
              <a:xfrm>
                <a:off x="4785773"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5" name="Rectangle 84"/>
              <p:cNvSpPr/>
              <p:nvPr/>
            </p:nvSpPr>
            <p:spPr bwMode="auto">
              <a:xfrm>
                <a:off x="4735242"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6" name="Group 85"/>
            <p:cNvGrpSpPr/>
            <p:nvPr/>
          </p:nvGrpSpPr>
          <p:grpSpPr>
            <a:xfrm>
              <a:off x="10151181" y="4562763"/>
              <a:ext cx="316327" cy="612443"/>
              <a:chOff x="4724010" y="5491820"/>
              <a:chExt cx="265960" cy="702174"/>
            </a:xfrm>
          </p:grpSpPr>
          <p:sp>
            <p:nvSpPr>
              <p:cNvPr id="87" name="Rectangle 86"/>
              <p:cNvSpPr/>
              <p:nvPr/>
            </p:nvSpPr>
            <p:spPr bwMode="auto">
              <a:xfrm>
                <a:off x="4774541"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8" name="Rectangle 87"/>
              <p:cNvSpPr/>
              <p:nvPr/>
            </p:nvSpPr>
            <p:spPr bwMode="auto">
              <a:xfrm>
                <a:off x="4724010"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89"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r>
              <a:rPr sz="4800" dirty="0" smtClean="0">
                <a:solidFill>
                  <a:srgbClr val="505050"/>
                </a:solidFill>
              </a:rPr>
              <a:t>Minimizing columnstore index overhead: Compression Delay</a:t>
            </a:r>
            <a:endParaRPr sz="4800" dirty="0">
              <a:solidFill>
                <a:srgbClr val="505050"/>
              </a:solidFill>
            </a:endParaRPr>
          </a:p>
        </p:txBody>
      </p:sp>
    </p:spTree>
    <p:extLst>
      <p:ext uri="{BB962C8B-B14F-4D97-AF65-F5344CB8AC3E}">
        <p14:creationId xmlns:p14="http://schemas.microsoft.com/office/powerpoint/2010/main" val="3024837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7" grpId="0"/>
      <p:bldP spid="90" grpId="0" animBg="1"/>
      <p:bldP spid="96" grpId="0"/>
      <p:bldP spid="131" grpId="0" animBg="1"/>
      <p:bldP spid="13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cxnSp>
        <p:nvCxnSpPr>
          <p:cNvPr id="133" name="Straight Connector 132"/>
          <p:cNvCxnSpPr/>
          <p:nvPr/>
        </p:nvCxnSpPr>
        <p:spPr>
          <a:xfrm>
            <a:off x="10615951" y="3588240"/>
            <a:ext cx="0" cy="648427"/>
          </a:xfrm>
          <a:prstGeom prst="line">
            <a:avLst/>
          </a:prstGeom>
          <a:ln>
            <a:solidFill>
              <a:schemeClr val="tx1">
                <a:lumMod val="6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92" name="Group 91"/>
          <p:cNvGrpSpPr/>
          <p:nvPr/>
        </p:nvGrpSpPr>
        <p:grpSpPr>
          <a:xfrm>
            <a:off x="6531722" y="2101762"/>
            <a:ext cx="4974401" cy="1789058"/>
            <a:chOff x="1211177" y="2213150"/>
            <a:chExt cx="3676492" cy="1502216"/>
          </a:xfrm>
        </p:grpSpPr>
        <p:sp>
          <p:nvSpPr>
            <p:cNvPr id="93" name="Rectangle 92"/>
            <p:cNvSpPr/>
            <p:nvPr/>
          </p:nvSpPr>
          <p:spPr bwMode="auto">
            <a:xfrm>
              <a:off x="1211177" y="3022912"/>
              <a:ext cx="3676492" cy="692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a:ea typeface="Segoe UI" pitchFamily="34" charset="0"/>
                  <a:cs typeface="Segoe UI" pitchFamily="34" charset="0"/>
                </a:rPr>
                <a:t>Relational </a:t>
              </a: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table</a:t>
              </a:r>
              <a:endParaRPr lang="en-US"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(clustered index/heap</a:t>
              </a:r>
              <a:r>
                <a:rPr lang="en-US" dirty="0">
                  <a:gradFill>
                    <a:gsLst>
                      <a:gs pos="0">
                        <a:srgbClr val="FFFFFF"/>
                      </a:gs>
                      <a:gs pos="100000">
                        <a:srgbClr val="FFFFFF"/>
                      </a:gs>
                    </a:gsLst>
                    <a:lin ang="5400000" scaled="0"/>
                  </a:gradFill>
                  <a:latin typeface="Segoe UI Light"/>
                  <a:ea typeface="Segoe UI" pitchFamily="34" charset="0"/>
                  <a:cs typeface="Segoe UI" pitchFamily="34" charset="0"/>
                </a:rPr>
                <a:t>)</a:t>
              </a:r>
            </a:p>
          </p:txBody>
        </p:sp>
        <p:sp>
          <p:nvSpPr>
            <p:cNvPr id="94" name="Isosceles Triangle 93"/>
            <p:cNvSpPr/>
            <p:nvPr/>
          </p:nvSpPr>
          <p:spPr bwMode="auto">
            <a:xfrm>
              <a:off x="1211177" y="2213150"/>
              <a:ext cx="3676492" cy="556285"/>
            </a:xfrm>
            <a:prstGeom prst="triangle">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95" name="Rectangle 94"/>
            <p:cNvSpPr/>
            <p:nvPr/>
          </p:nvSpPr>
          <p:spPr>
            <a:xfrm>
              <a:off x="2500290" y="2373535"/>
              <a:ext cx="1098265" cy="310117"/>
            </a:xfrm>
            <a:prstGeom prst="rect">
              <a:avLst/>
            </a:prstGeom>
          </p:spPr>
          <p:txBody>
            <a:bodyPr wrap="none">
              <a:spAutoFit/>
            </a:bodyPr>
            <a:lstStyle/>
            <a:p>
              <a:pPr algn="ctr" defTabSz="914102" fontAlgn="base">
                <a:lnSpc>
                  <a:spcPct val="90000"/>
                </a:lnSpc>
                <a:spcBef>
                  <a:spcPct val="0"/>
                </a:spcBef>
                <a:spcAft>
                  <a:spcPct val="0"/>
                </a:spcAft>
              </a:pPr>
              <a:r>
                <a:rPr lang="en-US" sz="2000" dirty="0" smtClean="0">
                  <a:solidFill>
                    <a:srgbClr val="FFFFFF"/>
                  </a:solidFill>
                  <a:latin typeface="Segoe UI Light"/>
                  <a:ea typeface="Segoe UI" pitchFamily="34" charset="0"/>
                  <a:cs typeface="Segoe UI" pitchFamily="34" charset="0"/>
                </a:rPr>
                <a:t>B-tree index</a:t>
              </a:r>
              <a:endParaRPr lang="en-US" sz="2000" dirty="0">
                <a:solidFill>
                  <a:srgbClr val="FFFFFF"/>
                </a:solidFill>
                <a:latin typeface="Segoe UI Light"/>
                <a:ea typeface="Segoe UI" pitchFamily="34" charset="0"/>
                <a:cs typeface="Segoe UI" pitchFamily="34" charset="0"/>
              </a:endParaRPr>
            </a:p>
          </p:txBody>
        </p:sp>
      </p:grpSp>
      <p:sp>
        <p:nvSpPr>
          <p:cNvPr id="44" name="Rectangle 43"/>
          <p:cNvSpPr/>
          <p:nvPr/>
        </p:nvSpPr>
        <p:spPr bwMode="auto">
          <a:xfrm>
            <a:off x="10620714" y="3066145"/>
            <a:ext cx="883787" cy="82467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pPr>
            <a:r>
              <a:rPr lang="en-US" sz="1599" dirty="0" smtClean="0">
                <a:solidFill>
                  <a:srgbClr val="FFFFFF"/>
                </a:solidFill>
                <a:ea typeface="Segoe UI" pitchFamily="34" charset="0"/>
                <a:cs typeface="Segoe UI" pitchFamily="34" charset="0"/>
              </a:rPr>
              <a:t>HOT</a:t>
            </a:r>
            <a:endParaRPr lang="en-US" sz="1599" dirty="0">
              <a:solidFill>
                <a:srgbClr val="FFFFFF"/>
              </a:solidFill>
              <a:ea typeface="Segoe UI" pitchFamily="34" charset="0"/>
              <a:cs typeface="Segoe UI" pitchFamily="34" charset="0"/>
            </a:endParaRPr>
          </a:p>
        </p:txBody>
      </p:sp>
      <p:cxnSp>
        <p:nvCxnSpPr>
          <p:cNvPr id="46" name="Straight Connector 45"/>
          <p:cNvCxnSpPr/>
          <p:nvPr/>
        </p:nvCxnSpPr>
        <p:spPr>
          <a:xfrm>
            <a:off x="11526837" y="3430182"/>
            <a:ext cx="0" cy="648427"/>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 Placeholder 4"/>
          <p:cNvSpPr txBox="1">
            <a:spLocks/>
          </p:cNvSpPr>
          <p:nvPr/>
        </p:nvSpPr>
        <p:spPr>
          <a:xfrm>
            <a:off x="6532209" y="5688170"/>
            <a:ext cx="4973914" cy="630991"/>
          </a:xfrm>
          <a:prstGeom prst="rect">
            <a:avLst/>
          </a:prstGeom>
          <a:solidFill>
            <a:schemeClr val="tx1">
              <a:lumMod val="9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Font typeface="Arial" pitchFamily="34" charset="0"/>
              <a:buNone/>
            </a:pPr>
            <a:endParaRPr lang="en-US" sz="1400" dirty="0">
              <a:solidFill>
                <a:srgbClr val="505050"/>
              </a:solidFill>
              <a:latin typeface="Segoe UI"/>
              <a:cs typeface="Segoe UI" panose="020B0502040204020203" pitchFamily="34" charset="0"/>
            </a:endParaRPr>
          </a:p>
        </p:txBody>
      </p:sp>
      <p:sp>
        <p:nvSpPr>
          <p:cNvPr id="96" name="TextBox 95"/>
          <p:cNvSpPr txBox="1"/>
          <p:nvPr/>
        </p:nvSpPr>
        <p:spPr>
          <a:xfrm>
            <a:off x="6499336" y="5737635"/>
            <a:ext cx="5050361" cy="544765"/>
          </a:xfrm>
          <a:prstGeom prst="rect">
            <a:avLst/>
          </a:prstGeom>
          <a:noFill/>
        </p:spPr>
        <p:txBody>
          <a:bodyPr wrap="square" lIns="182880" tIns="146304" rIns="182880" bIns="146304" rtlCol="0">
            <a:spAutoFit/>
          </a:bodyPr>
          <a:lstStyle/>
          <a:p>
            <a:pPr algn="ctr">
              <a:lnSpc>
                <a:spcPct val="90000"/>
              </a:lnSpc>
              <a:spcAft>
                <a:spcPts val="600"/>
              </a:spcAft>
            </a:pPr>
            <a:r>
              <a:rPr lang="en-US" dirty="0" smtClean="0">
                <a:solidFill>
                  <a:srgbClr val="BA141A"/>
                </a:solidFill>
                <a:latin typeface="Segoe UI Light"/>
              </a:rPr>
              <a:t>Non-clustered columnstore </a:t>
            </a:r>
            <a:r>
              <a:rPr lang="en-US" dirty="0">
                <a:solidFill>
                  <a:srgbClr val="BA141A"/>
                </a:solidFill>
                <a:latin typeface="Segoe UI Light"/>
              </a:rPr>
              <a:t>index – filtered index</a:t>
            </a:r>
            <a:endParaRPr lang="en-US" dirty="0" smtClean="0">
              <a:solidFill>
                <a:srgbClr val="BA141A"/>
              </a:solidFill>
              <a:latin typeface="Segoe UI Light"/>
            </a:endParaRPr>
          </a:p>
        </p:txBody>
      </p:sp>
      <p:grpSp>
        <p:nvGrpSpPr>
          <p:cNvPr id="97" name="Group 96"/>
          <p:cNvGrpSpPr/>
          <p:nvPr/>
        </p:nvGrpSpPr>
        <p:grpSpPr>
          <a:xfrm>
            <a:off x="6535040" y="4126180"/>
            <a:ext cx="4085674" cy="1324635"/>
            <a:chOff x="5211519" y="5462852"/>
            <a:chExt cx="3285283" cy="1324635"/>
          </a:xfrm>
        </p:grpSpPr>
        <p:grpSp>
          <p:nvGrpSpPr>
            <p:cNvPr id="98" name="Group 97"/>
            <p:cNvGrpSpPr/>
            <p:nvPr/>
          </p:nvGrpSpPr>
          <p:grpSpPr>
            <a:xfrm>
              <a:off x="5211519" y="5462852"/>
              <a:ext cx="428961" cy="1324635"/>
              <a:chOff x="4256740" y="4487958"/>
              <a:chExt cx="428961" cy="1324635"/>
            </a:xfrm>
          </p:grpSpPr>
          <p:sp>
            <p:nvSpPr>
              <p:cNvPr id="129" name="Rectangle 128"/>
              <p:cNvSpPr/>
              <p:nvPr/>
            </p:nvSpPr>
            <p:spPr bwMode="auto">
              <a:xfrm>
                <a:off x="4256740" y="4510198"/>
                <a:ext cx="428961" cy="12801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solidFill>
                    <a:srgbClr val="505050"/>
                  </a:solidFill>
                </a:endParaRPr>
              </a:p>
            </p:txBody>
          </p:sp>
          <p:sp>
            <p:nvSpPr>
              <p:cNvPr id="130" name="TextBox 129"/>
              <p:cNvSpPr txBox="1"/>
              <p:nvPr/>
            </p:nvSpPr>
            <p:spPr>
              <a:xfrm rot="16200000">
                <a:off x="3806030" y="4964664"/>
                <a:ext cx="1324635" cy="371224"/>
              </a:xfrm>
              <a:prstGeom prst="rect">
                <a:avLst/>
              </a:prstGeom>
              <a:noFill/>
            </p:spPr>
            <p:txBody>
              <a:bodyPr wrap="square" lIns="182880" tIns="146304" rIns="182880" bIns="146304" rtlCol="0" anchor="ctr">
                <a:spAutoFit/>
              </a:bodyPr>
              <a:lstStyle/>
              <a:p>
                <a:pPr>
                  <a:lnSpc>
                    <a:spcPct val="90000"/>
                  </a:lnSpc>
                  <a:spcAft>
                    <a:spcPts val="600"/>
                  </a:spcAft>
                </a:pPr>
                <a:r>
                  <a:rPr lang="en-US" sz="1200" dirty="0" smtClean="0">
                    <a:solidFill>
                      <a:srgbClr val="FFFFFF"/>
                    </a:solidFill>
                    <a:latin typeface="Segoe UI Light"/>
                  </a:rPr>
                  <a:t>Delete bitmap</a:t>
                </a:r>
              </a:p>
            </p:txBody>
          </p:sp>
        </p:grpSp>
        <p:grpSp>
          <p:nvGrpSpPr>
            <p:cNvPr id="99" name="Group 98"/>
            <p:cNvGrpSpPr/>
            <p:nvPr/>
          </p:nvGrpSpPr>
          <p:grpSpPr>
            <a:xfrm>
              <a:off x="5706168" y="5491820"/>
              <a:ext cx="295342" cy="575123"/>
              <a:chOff x="4785061" y="5491820"/>
              <a:chExt cx="265960" cy="702174"/>
            </a:xfrm>
          </p:grpSpPr>
          <p:sp>
            <p:nvSpPr>
              <p:cNvPr id="127" name="Rectangle 126"/>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8" name="Rectangle 127"/>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0" name="Group 99"/>
            <p:cNvGrpSpPr/>
            <p:nvPr/>
          </p:nvGrpSpPr>
          <p:grpSpPr>
            <a:xfrm>
              <a:off x="6084893" y="5491820"/>
              <a:ext cx="295342" cy="575123"/>
              <a:chOff x="4785061" y="5491820"/>
              <a:chExt cx="265960" cy="702174"/>
            </a:xfrm>
          </p:grpSpPr>
          <p:sp>
            <p:nvSpPr>
              <p:cNvPr id="125" name="Rectangle 124"/>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1" name="Group 100"/>
            <p:cNvGrpSpPr/>
            <p:nvPr/>
          </p:nvGrpSpPr>
          <p:grpSpPr>
            <a:xfrm>
              <a:off x="6463618" y="5491820"/>
              <a:ext cx="295342" cy="575123"/>
              <a:chOff x="4785061" y="5491820"/>
              <a:chExt cx="265960" cy="702174"/>
            </a:xfrm>
          </p:grpSpPr>
          <p:sp>
            <p:nvSpPr>
              <p:cNvPr id="123" name="Rectangle 122"/>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4" name="Rectangle 123"/>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2" name="Group 101"/>
            <p:cNvGrpSpPr/>
            <p:nvPr/>
          </p:nvGrpSpPr>
          <p:grpSpPr>
            <a:xfrm>
              <a:off x="6842344" y="5491820"/>
              <a:ext cx="295342" cy="575123"/>
              <a:chOff x="4785061" y="5491820"/>
              <a:chExt cx="265960" cy="702174"/>
            </a:xfrm>
          </p:grpSpPr>
          <p:sp>
            <p:nvSpPr>
              <p:cNvPr id="121" name="Rectangle 120"/>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3" name="Group 102"/>
            <p:cNvGrpSpPr/>
            <p:nvPr/>
          </p:nvGrpSpPr>
          <p:grpSpPr>
            <a:xfrm>
              <a:off x="5706168" y="6148464"/>
              <a:ext cx="295342" cy="612443"/>
              <a:chOff x="4785061" y="5491820"/>
              <a:chExt cx="265960" cy="702174"/>
            </a:xfrm>
          </p:grpSpPr>
          <p:sp>
            <p:nvSpPr>
              <p:cNvPr id="119" name="Rectangle 118"/>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0" name="Rectangle 119"/>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p:cNvGrpSpPr/>
            <p:nvPr/>
          </p:nvGrpSpPr>
          <p:grpSpPr>
            <a:xfrm>
              <a:off x="6084893" y="6148464"/>
              <a:ext cx="295342" cy="612443"/>
              <a:chOff x="4785061" y="5491820"/>
              <a:chExt cx="265960" cy="702174"/>
            </a:xfrm>
          </p:grpSpPr>
          <p:sp>
            <p:nvSpPr>
              <p:cNvPr id="117" name="Rectangle 116"/>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5" name="Group 104"/>
            <p:cNvGrpSpPr/>
            <p:nvPr/>
          </p:nvGrpSpPr>
          <p:grpSpPr>
            <a:xfrm>
              <a:off x="6463618" y="6148464"/>
              <a:ext cx="295342" cy="612443"/>
              <a:chOff x="4785061" y="5491820"/>
              <a:chExt cx="265960" cy="702174"/>
            </a:xfrm>
          </p:grpSpPr>
          <p:sp>
            <p:nvSpPr>
              <p:cNvPr id="115" name="Rectangle 114"/>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6" name="Rectangle 115"/>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6" name="Group 105"/>
            <p:cNvGrpSpPr/>
            <p:nvPr/>
          </p:nvGrpSpPr>
          <p:grpSpPr>
            <a:xfrm>
              <a:off x="6842344" y="6148464"/>
              <a:ext cx="295342" cy="612443"/>
              <a:chOff x="4785061" y="5491820"/>
              <a:chExt cx="265960" cy="702174"/>
            </a:xfrm>
          </p:grpSpPr>
          <p:sp>
            <p:nvSpPr>
              <p:cNvPr id="113" name="Rectangle 112"/>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7" name="Group 106"/>
            <p:cNvGrpSpPr/>
            <p:nvPr/>
          </p:nvGrpSpPr>
          <p:grpSpPr>
            <a:xfrm rot="5400000">
              <a:off x="7786014" y="5522101"/>
              <a:ext cx="253311" cy="1168264"/>
              <a:chOff x="4785062" y="5764145"/>
              <a:chExt cx="265960" cy="429849"/>
            </a:xfrm>
          </p:grpSpPr>
          <p:sp>
            <p:nvSpPr>
              <p:cNvPr id="111" name="Rectangle 110"/>
              <p:cNvSpPr/>
              <p:nvPr/>
            </p:nvSpPr>
            <p:spPr bwMode="auto">
              <a:xfrm>
                <a:off x="4877551" y="5825075"/>
                <a:ext cx="84833" cy="30799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2" name="Rectangle 111"/>
              <p:cNvSpPr/>
              <p:nvPr/>
            </p:nvSpPr>
            <p:spPr bwMode="auto">
              <a:xfrm>
                <a:off x="4785062" y="5764145"/>
                <a:ext cx="265960" cy="429849"/>
              </a:xfrm>
              <a:prstGeom prst="rect">
                <a:avLst/>
              </a:prstGeom>
              <a:noFill/>
              <a:ln w="127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132" name="TextBox 131"/>
          <p:cNvSpPr txBox="1"/>
          <p:nvPr/>
        </p:nvSpPr>
        <p:spPr>
          <a:xfrm>
            <a:off x="9167826" y="4848140"/>
            <a:ext cx="1452887" cy="461665"/>
          </a:xfrm>
          <a:prstGeom prst="rect">
            <a:avLst/>
          </a:prstGeom>
          <a:noFill/>
        </p:spPr>
        <p:txBody>
          <a:bodyPr wrap="square" lIns="91440" tIns="146304" rIns="91440" bIns="146304" rtlCol="0">
            <a:spAutoFit/>
          </a:bodyPr>
          <a:lstStyle/>
          <a:p>
            <a:pPr algn="ctr">
              <a:lnSpc>
                <a:spcPct val="90000"/>
              </a:lnSpc>
              <a:spcAft>
                <a:spcPts val="600"/>
              </a:spcAft>
            </a:pPr>
            <a:r>
              <a:rPr lang="en-US" sz="1200" dirty="0" smtClean="0">
                <a:solidFill>
                  <a:srgbClr val="505050"/>
                </a:solidFill>
              </a:rPr>
              <a:t>Delta rowgroups</a:t>
            </a:r>
          </a:p>
        </p:txBody>
      </p:sp>
      <p:sp>
        <p:nvSpPr>
          <p:cNvPr id="131" name="Text Placeholder 4"/>
          <p:cNvSpPr txBox="1">
            <a:spLocks/>
          </p:cNvSpPr>
          <p:nvPr/>
        </p:nvSpPr>
        <p:spPr>
          <a:xfrm>
            <a:off x="422713" y="2543748"/>
            <a:ext cx="4612135" cy="3775413"/>
          </a:xfrm>
          <a:prstGeom prst="rect">
            <a:avLst/>
          </a:prstGeom>
          <a:solidFill>
            <a:schemeClr val="tx1">
              <a:lumMod val="95000"/>
            </a:schemeClr>
          </a:solidFill>
        </p:spPr>
        <p:txBody>
          <a:bodyPr lIns="146304" tIns="182880" rIns="146304" bIns="18288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1000"/>
              </a:spcBef>
              <a:buFont typeface="Arial" pitchFamily="34" charset="0"/>
              <a:buNone/>
            </a:pPr>
            <a:r>
              <a:rPr lang="en-US" sz="1800" dirty="0">
                <a:solidFill>
                  <a:srgbClr val="505050"/>
                </a:solidFill>
              </a:rPr>
              <a:t>Create columnstore only on cold data, using filtered </a:t>
            </a:r>
            <a:r>
              <a:rPr lang="en-US" sz="1800" dirty="0" smtClean="0">
                <a:solidFill>
                  <a:srgbClr val="505050"/>
                </a:solidFill>
              </a:rPr>
              <a:t>predicates </a:t>
            </a:r>
            <a:r>
              <a:rPr lang="en-US" sz="1800" dirty="0">
                <a:solidFill>
                  <a:srgbClr val="505050"/>
                </a:solidFill>
              </a:rPr>
              <a:t>to minimize </a:t>
            </a:r>
            <a:r>
              <a:rPr lang="en-US" sz="1800" dirty="0" smtClean="0">
                <a:solidFill>
                  <a:srgbClr val="505050"/>
                </a:solidFill>
              </a:rPr>
              <a:t>maintenance</a:t>
            </a:r>
            <a:endParaRPr lang="en-US" sz="1800" dirty="0">
              <a:solidFill>
                <a:srgbClr val="505050"/>
              </a:solidFill>
            </a:endParaRPr>
          </a:p>
        </p:txBody>
      </p:sp>
      <p:sp>
        <p:nvSpPr>
          <p:cNvPr id="2" name="Title 1"/>
          <p:cNvSpPr>
            <a:spLocks noGrp="1"/>
          </p:cNvSpPr>
          <p:nvPr>
            <p:ph type="title"/>
          </p:nvPr>
        </p:nvSpPr>
        <p:spPr/>
        <p:txBody>
          <a:bodyPr/>
          <a:lstStyle/>
          <a:p>
            <a:r>
              <a:rPr lang="en-US" sz="4800" dirty="0" smtClean="0">
                <a:solidFill>
                  <a:schemeClr val="bg1"/>
                </a:solidFill>
              </a:rPr>
              <a:t>Minimizing </a:t>
            </a:r>
            <a:r>
              <a:rPr lang="en-US" sz="4800" dirty="0">
                <a:solidFill>
                  <a:schemeClr val="bg1"/>
                </a:solidFill>
              </a:rPr>
              <a:t>c</a:t>
            </a:r>
            <a:r>
              <a:rPr lang="en-US" sz="4800" dirty="0" smtClean="0">
                <a:solidFill>
                  <a:schemeClr val="bg1"/>
                </a:solidFill>
              </a:rPr>
              <a:t>olumnstore </a:t>
            </a:r>
            <a:r>
              <a:rPr lang="en-US" sz="4800" dirty="0">
                <a:solidFill>
                  <a:schemeClr val="bg1"/>
                </a:solidFill>
              </a:rPr>
              <a:t>i</a:t>
            </a:r>
            <a:r>
              <a:rPr lang="en-US" sz="4800" dirty="0" smtClean="0">
                <a:solidFill>
                  <a:schemeClr val="bg1"/>
                </a:solidFill>
              </a:rPr>
              <a:t>ndex overhead: Filtered Index</a:t>
            </a:r>
            <a:endParaRPr lang="en-US" sz="4800" dirty="0">
              <a:solidFill>
                <a:schemeClr val="bg1"/>
              </a:solidFill>
            </a:endParaRPr>
          </a:p>
        </p:txBody>
      </p:sp>
      <p:sp>
        <p:nvSpPr>
          <p:cNvPr id="45" name="TextBox 44"/>
          <p:cNvSpPr txBox="1"/>
          <p:nvPr/>
        </p:nvSpPr>
        <p:spPr>
          <a:xfrm>
            <a:off x="263171" y="1913412"/>
            <a:ext cx="23634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BA141A"/>
                </a:solidFill>
                <a:latin typeface="Segoe UI Light"/>
              </a:rPr>
              <a:t>OLTP workload</a:t>
            </a:r>
          </a:p>
        </p:txBody>
      </p:sp>
      <p:sp>
        <p:nvSpPr>
          <p:cNvPr id="136" name="Rectangle 135"/>
          <p:cNvSpPr/>
          <p:nvPr/>
        </p:nvSpPr>
        <p:spPr>
          <a:xfrm>
            <a:off x="481425" y="3304174"/>
            <a:ext cx="4377387" cy="590931"/>
          </a:xfrm>
          <a:prstGeom prst="rect">
            <a:avLst/>
          </a:prstGeom>
        </p:spPr>
        <p:txBody>
          <a:bodyPr wrap="square">
            <a:spAutoFit/>
          </a:bodyPr>
          <a:lstStyle/>
          <a:p>
            <a:pPr>
              <a:lnSpc>
                <a:spcPct val="90000"/>
              </a:lnSpc>
              <a:spcBef>
                <a:spcPts val="1000"/>
              </a:spcBef>
            </a:pPr>
            <a:r>
              <a:rPr lang="en-US" dirty="0">
                <a:solidFill>
                  <a:srgbClr val="505050"/>
                </a:solidFill>
                <a:latin typeface="Segoe UI Light"/>
              </a:rPr>
              <a:t>Use analytics </a:t>
            </a:r>
            <a:r>
              <a:rPr lang="en-US" dirty="0" smtClean="0">
                <a:solidFill>
                  <a:srgbClr val="505050"/>
                </a:solidFill>
                <a:latin typeface="Segoe UI Light"/>
              </a:rPr>
              <a:t>queries </a:t>
            </a:r>
            <a:r>
              <a:rPr lang="en-US" dirty="0">
                <a:solidFill>
                  <a:srgbClr val="505050"/>
                </a:solidFill>
                <a:latin typeface="Segoe UI Light"/>
              </a:rPr>
              <a:t>to access </a:t>
            </a:r>
            <a:r>
              <a:rPr lang="en-US" dirty="0" smtClean="0">
                <a:solidFill>
                  <a:srgbClr val="505050"/>
                </a:solidFill>
                <a:latin typeface="Segoe UI Light"/>
              </a:rPr>
              <a:t>both columnstore </a:t>
            </a:r>
            <a:r>
              <a:rPr lang="en-US" dirty="0">
                <a:solidFill>
                  <a:srgbClr val="505050"/>
                </a:solidFill>
                <a:latin typeface="Segoe UI Light"/>
              </a:rPr>
              <a:t>and hot data transparently</a:t>
            </a:r>
          </a:p>
        </p:txBody>
      </p:sp>
    </p:spTree>
    <p:extLst>
      <p:ext uri="{BB962C8B-B14F-4D97-AF65-F5344CB8AC3E}">
        <p14:creationId xmlns:p14="http://schemas.microsoft.com/office/powerpoint/2010/main" val="28669321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90" grpId="0" animBg="1"/>
      <p:bldP spid="96" grpId="0"/>
      <p:bldP spid="132" grpId="0"/>
      <p:bldP spid="131" grpId="0" animBg="1"/>
      <p:bldP spid="13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274638" y="1893433"/>
            <a:ext cx="10640105" cy="1831975"/>
          </a:xfrm>
        </p:spPr>
        <p:txBody>
          <a:bodyPr/>
          <a:lstStyle/>
          <a:p>
            <a:r>
              <a:rPr lang="en-US" sz="7200" dirty="0"/>
              <a:t>Real-Time </a:t>
            </a:r>
            <a:r>
              <a:rPr lang="en-US" sz="7200" dirty="0" smtClean="0"/>
              <a:t>Operational </a:t>
            </a:r>
            <a:r>
              <a:rPr lang="en-US" sz="7200" dirty="0"/>
              <a:t>A</a:t>
            </a:r>
            <a:r>
              <a:rPr lang="en-US" sz="7200" dirty="0" smtClean="0"/>
              <a:t>nalytics </a:t>
            </a:r>
            <a:r>
              <a:rPr lang="en-US" sz="7200" dirty="0"/>
              <a:t>with </a:t>
            </a:r>
            <a:r>
              <a:rPr lang="en-US" sz="7200" dirty="0" smtClean="0"/>
              <a:t>In-Memory </a:t>
            </a:r>
            <a:r>
              <a:rPr lang="en-US" sz="7200" dirty="0"/>
              <a:t>OLTP</a:t>
            </a:r>
          </a:p>
        </p:txBody>
      </p:sp>
    </p:spTree>
    <p:extLst>
      <p:ext uri="{BB962C8B-B14F-4D97-AF65-F5344CB8AC3E}">
        <p14:creationId xmlns:p14="http://schemas.microsoft.com/office/powerpoint/2010/main" val="4285732355"/>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7242629" y="2245958"/>
            <a:ext cx="4702628" cy="72571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96897"/>
            <a:ext cx="11311797" cy="829376"/>
          </a:xfrm>
        </p:spPr>
        <p:txBody>
          <a:bodyPr/>
          <a:lstStyle/>
          <a:p>
            <a:pPr algn="l"/>
            <a:r>
              <a:rPr lang="en-US" dirty="0" smtClean="0">
                <a:solidFill>
                  <a:schemeClr val="bg1"/>
                </a:solidFill>
              </a:rPr>
              <a:t>Using </a:t>
            </a:r>
            <a:r>
              <a:rPr lang="en-US" dirty="0">
                <a:solidFill>
                  <a:schemeClr val="bg1"/>
                </a:solidFill>
              </a:rPr>
              <a:t>c</a:t>
            </a:r>
            <a:r>
              <a:rPr lang="en-US" dirty="0" smtClean="0">
                <a:solidFill>
                  <a:schemeClr val="bg1"/>
                </a:solidFill>
              </a:rPr>
              <a:t>olumnstore on in-memory </a:t>
            </a:r>
            <a:r>
              <a:rPr lang="en-US" dirty="0">
                <a:solidFill>
                  <a:schemeClr val="bg1"/>
                </a:solidFill>
              </a:rPr>
              <a:t>t</a:t>
            </a:r>
            <a:r>
              <a:rPr lang="en-US" dirty="0" smtClean="0">
                <a:solidFill>
                  <a:schemeClr val="bg1"/>
                </a:solidFill>
              </a:rPr>
              <a:t>ables</a:t>
            </a:r>
            <a:endParaRPr lang="en-US" dirty="0">
              <a:solidFill>
                <a:schemeClr val="bg1"/>
              </a:solidFill>
            </a:endParaRPr>
          </a:p>
        </p:txBody>
      </p:sp>
      <p:sp>
        <p:nvSpPr>
          <p:cNvPr id="3" name="Text Placeholder 2"/>
          <p:cNvSpPr>
            <a:spLocks noGrp="1"/>
          </p:cNvSpPr>
          <p:nvPr>
            <p:ph type="body" sz="quarter" idx="4294967295"/>
          </p:nvPr>
        </p:nvSpPr>
        <p:spPr>
          <a:xfrm>
            <a:off x="448206" y="1562940"/>
            <a:ext cx="6224587" cy="4956742"/>
          </a:xfrm>
          <a:solidFill>
            <a:schemeClr val="tx1">
              <a:lumMod val="95000"/>
            </a:schemeClr>
          </a:solidFill>
        </p:spPr>
        <p:txBody>
          <a:bodyPr tIns="182880" rIns="91440" bIns="182880"/>
          <a:lstStyle/>
          <a:p>
            <a:pPr marL="0" indent="0">
              <a:spcBef>
                <a:spcPts val="1500"/>
              </a:spcBef>
              <a:buNone/>
            </a:pPr>
            <a:r>
              <a:rPr lang="en-US" sz="1800" dirty="0" smtClean="0">
                <a:solidFill>
                  <a:schemeClr val="bg1"/>
                </a:solidFill>
              </a:rPr>
              <a:t>Requires no explicit delta rowgroup</a:t>
            </a:r>
          </a:p>
          <a:p>
            <a:pPr marL="0" indent="0">
              <a:spcBef>
                <a:spcPts val="1500"/>
              </a:spcBef>
              <a:buNone/>
            </a:pPr>
            <a:r>
              <a:rPr lang="en-US" sz="1800" dirty="0" smtClean="0">
                <a:solidFill>
                  <a:schemeClr val="bg1"/>
                </a:solidFill>
                <a:cs typeface="Segoe UI" panose="020B0502040204020203" pitchFamily="34" charset="0"/>
              </a:rPr>
              <a:t>Keeps rows (tail) not in columnstore In-Memory OLTP table</a:t>
            </a:r>
          </a:p>
          <a:p>
            <a:pPr marL="0" indent="0">
              <a:spcBef>
                <a:spcPts val="1500"/>
              </a:spcBef>
              <a:buNone/>
            </a:pPr>
            <a:r>
              <a:rPr lang="en-US" sz="1800" dirty="0" smtClean="0">
                <a:solidFill>
                  <a:schemeClr val="bg1"/>
                </a:solidFill>
                <a:cs typeface="Segoe UI" panose="020B0502040204020203" pitchFamily="34" charset="0"/>
              </a:rPr>
              <a:t>Requires no columnstore index overhead when operating on tail</a:t>
            </a:r>
          </a:p>
          <a:p>
            <a:pPr marL="0" indent="0">
              <a:spcBef>
                <a:spcPts val="1500"/>
              </a:spcBef>
              <a:buNone/>
            </a:pPr>
            <a:r>
              <a:rPr lang="en-US" sz="1800" dirty="0" smtClean="0">
                <a:solidFill>
                  <a:schemeClr val="bg1"/>
                </a:solidFill>
                <a:cs typeface="Segoe UI" panose="020B0502040204020203" pitchFamily="34" charset="0"/>
              </a:rPr>
              <a:t>Uses background task to migrate rows from tail to columnstore in chunks of 1 million rows </a:t>
            </a:r>
            <a:endParaRPr lang="en-US" sz="1800" strike="sngStrike" dirty="0" smtClean="0">
              <a:solidFill>
                <a:schemeClr val="bg1"/>
              </a:solidFill>
              <a:cs typeface="Segoe UI" panose="020B0502040204020203" pitchFamily="34" charset="0"/>
            </a:endParaRPr>
          </a:p>
          <a:p>
            <a:pPr marL="0" indent="0">
              <a:spcBef>
                <a:spcPts val="1500"/>
              </a:spcBef>
              <a:buNone/>
            </a:pPr>
            <a:r>
              <a:rPr lang="en-US" sz="1800" dirty="0" smtClean="0">
                <a:solidFill>
                  <a:schemeClr val="bg1"/>
                </a:solidFill>
                <a:cs typeface="Segoe UI" panose="020B0502040204020203" pitchFamily="34" charset="0"/>
              </a:rPr>
              <a:t>Uses Deleted Rows Table (DRT) to track deleted rows</a:t>
            </a:r>
          </a:p>
          <a:p>
            <a:pPr marL="0" indent="0">
              <a:spcBef>
                <a:spcPts val="1500"/>
              </a:spcBef>
              <a:buNone/>
            </a:pPr>
            <a:r>
              <a:rPr lang="en-US" sz="1800" dirty="0" smtClean="0">
                <a:solidFill>
                  <a:schemeClr val="bg1"/>
                </a:solidFill>
                <a:cs typeface="Segoe UI" panose="020B0502040204020203" pitchFamily="34" charset="0"/>
              </a:rPr>
              <a:t>Keeps </a:t>
            </a:r>
            <a:r>
              <a:rPr lang="en-US" sz="1800" dirty="0">
                <a:solidFill>
                  <a:schemeClr val="bg1"/>
                </a:solidFill>
                <a:cs typeface="Segoe UI" panose="020B0502040204020203" pitchFamily="34" charset="0"/>
              </a:rPr>
              <a:t>c</a:t>
            </a:r>
            <a:r>
              <a:rPr lang="en-US" sz="1800" dirty="0" smtClean="0">
                <a:solidFill>
                  <a:schemeClr val="bg1"/>
                </a:solidFill>
                <a:cs typeface="Segoe UI" panose="020B0502040204020203" pitchFamily="34" charset="0"/>
              </a:rPr>
              <a:t>olumnstore data fully resident in memory and </a:t>
            </a:r>
            <a:r>
              <a:rPr lang="en-US" sz="1800" dirty="0">
                <a:solidFill>
                  <a:schemeClr val="bg1"/>
                </a:solidFill>
                <a:cs typeface="Segoe UI" panose="020B0502040204020203" pitchFamily="34" charset="0"/>
              </a:rPr>
              <a:t/>
            </a:r>
            <a:br>
              <a:rPr lang="en-US" sz="1800" dirty="0">
                <a:solidFill>
                  <a:schemeClr val="bg1"/>
                </a:solidFill>
                <a:cs typeface="Segoe UI" panose="020B0502040204020203" pitchFamily="34" charset="0"/>
              </a:rPr>
            </a:br>
            <a:r>
              <a:rPr lang="en-US" sz="1800" dirty="0">
                <a:solidFill>
                  <a:schemeClr val="bg1"/>
                </a:solidFill>
                <a:cs typeface="Segoe UI" panose="020B0502040204020203" pitchFamily="34" charset="0"/>
              </a:rPr>
              <a:t>p</a:t>
            </a:r>
            <a:r>
              <a:rPr lang="en-US" sz="1800" dirty="0" smtClean="0">
                <a:solidFill>
                  <a:schemeClr val="bg1"/>
                </a:solidFill>
                <a:cs typeface="Segoe UI" panose="020B0502040204020203" pitchFamily="34" charset="0"/>
              </a:rPr>
              <a:t>ersisted together with operational data</a:t>
            </a:r>
          </a:p>
          <a:p>
            <a:pPr marL="0" indent="0">
              <a:spcBef>
                <a:spcPts val="1500"/>
              </a:spcBef>
              <a:buNone/>
            </a:pPr>
            <a:r>
              <a:rPr lang="en-US" sz="1800" dirty="0" smtClean="0">
                <a:solidFill>
                  <a:schemeClr val="bg1"/>
                </a:solidFill>
                <a:cs typeface="Segoe UI" panose="020B0502040204020203" pitchFamily="34" charset="0"/>
              </a:rPr>
              <a:t>You can use Compression Delay to keep data longer in the “tail” to eliminate impact on OLTP workload operating on the “hot” data</a:t>
            </a:r>
            <a:endParaRPr lang="en-US" sz="1800" dirty="0">
              <a:solidFill>
                <a:schemeClr val="bg1"/>
              </a:solidFill>
              <a:cs typeface="Segoe UI" panose="020B0502040204020203" pitchFamily="34" charset="0"/>
            </a:endParaRPr>
          </a:p>
          <a:p>
            <a:pPr marL="0" indent="0">
              <a:spcBef>
                <a:spcPts val="1500"/>
              </a:spcBef>
              <a:buNone/>
            </a:pPr>
            <a:r>
              <a:rPr lang="en-US" sz="1800" dirty="0" smtClean="0">
                <a:solidFill>
                  <a:schemeClr val="bg1"/>
                </a:solidFill>
                <a:cs typeface="Segoe UI" panose="020B0502040204020203" pitchFamily="34" charset="0"/>
              </a:rPr>
              <a:t>Requires no application changes</a:t>
            </a:r>
            <a:endParaRPr lang="en-US" sz="1800" dirty="0">
              <a:solidFill>
                <a:schemeClr val="bg1"/>
              </a:solidFill>
              <a:cs typeface="Segoe UI" panose="020B0502040204020203" pitchFamily="34" charset="0"/>
            </a:endParaRPr>
          </a:p>
        </p:txBody>
      </p:sp>
      <p:grpSp>
        <p:nvGrpSpPr>
          <p:cNvPr id="15" name="Group 14"/>
          <p:cNvGrpSpPr/>
          <p:nvPr/>
        </p:nvGrpSpPr>
        <p:grpSpPr>
          <a:xfrm>
            <a:off x="7472595" y="2432901"/>
            <a:ext cx="4242696" cy="371914"/>
            <a:chOff x="7347505" y="2404540"/>
            <a:chExt cx="4242696" cy="371914"/>
          </a:xfrm>
        </p:grpSpPr>
        <p:grpSp>
          <p:nvGrpSpPr>
            <p:cNvPr id="5" name="Group 4"/>
            <p:cNvGrpSpPr/>
            <p:nvPr/>
          </p:nvGrpSpPr>
          <p:grpSpPr>
            <a:xfrm>
              <a:off x="7347505" y="2412156"/>
              <a:ext cx="872671" cy="79706"/>
              <a:chOff x="7242629" y="3107994"/>
              <a:chExt cx="1180539" cy="160573"/>
            </a:xfrm>
          </p:grpSpPr>
          <p:sp>
            <p:nvSpPr>
              <p:cNvPr id="45" name="Rectangle 44"/>
              <p:cNvSpPr/>
              <p:nvPr/>
            </p:nvSpPr>
            <p:spPr bwMode="auto">
              <a:xfrm>
                <a:off x="7242629" y="3107994"/>
                <a:ext cx="1180539" cy="1605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7242629" y="3222625"/>
                <a:ext cx="1180539" cy="4594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Group 47"/>
            <p:cNvGrpSpPr/>
            <p:nvPr/>
          </p:nvGrpSpPr>
          <p:grpSpPr>
            <a:xfrm>
              <a:off x="7347505" y="2550951"/>
              <a:ext cx="872671" cy="79706"/>
              <a:chOff x="7242629" y="3107994"/>
              <a:chExt cx="1180539" cy="160573"/>
            </a:xfrm>
          </p:grpSpPr>
          <p:sp>
            <p:nvSpPr>
              <p:cNvPr id="49" name="Rectangle 48"/>
              <p:cNvSpPr/>
              <p:nvPr/>
            </p:nvSpPr>
            <p:spPr bwMode="auto">
              <a:xfrm>
                <a:off x="7242629" y="3107994"/>
                <a:ext cx="1180539" cy="1605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7242629" y="3222625"/>
                <a:ext cx="1180539" cy="4594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p:cNvGrpSpPr/>
            <p:nvPr/>
          </p:nvGrpSpPr>
          <p:grpSpPr>
            <a:xfrm>
              <a:off x="7347505" y="2689747"/>
              <a:ext cx="872671" cy="79706"/>
              <a:chOff x="7242629" y="3107994"/>
              <a:chExt cx="1180539" cy="160573"/>
            </a:xfrm>
          </p:grpSpPr>
          <p:sp>
            <p:nvSpPr>
              <p:cNvPr id="52" name="Rectangle 51"/>
              <p:cNvSpPr/>
              <p:nvPr/>
            </p:nvSpPr>
            <p:spPr bwMode="auto">
              <a:xfrm>
                <a:off x="7242629" y="3107994"/>
                <a:ext cx="1180539" cy="1605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7242629" y="3222625"/>
                <a:ext cx="1180539" cy="4594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8277714" y="2452009"/>
              <a:ext cx="828185" cy="277591"/>
              <a:chOff x="8277715" y="2452009"/>
              <a:chExt cx="365760" cy="277591"/>
            </a:xfrm>
          </p:grpSpPr>
          <p:cxnSp>
            <p:nvCxnSpPr>
              <p:cNvPr id="54" name="Straight Arrow Connector 53"/>
              <p:cNvCxnSpPr/>
              <p:nvPr/>
            </p:nvCxnSpPr>
            <p:spPr>
              <a:xfrm>
                <a:off x="8277715" y="2452009"/>
                <a:ext cx="365760"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8277715" y="2590804"/>
                <a:ext cx="365760"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277715" y="2729600"/>
                <a:ext cx="365760"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4" name="Rectangle 63"/>
            <p:cNvSpPr/>
            <p:nvPr/>
          </p:nvSpPr>
          <p:spPr bwMode="auto">
            <a:xfrm>
              <a:off x="9163437" y="2404540"/>
              <a:ext cx="872671" cy="7970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9163437" y="2550745"/>
              <a:ext cx="872671" cy="7970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9163437" y="2696748"/>
              <a:ext cx="872671" cy="7970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p:cNvCxnSpPr/>
            <p:nvPr/>
          </p:nvCxnSpPr>
          <p:spPr>
            <a:xfrm>
              <a:off x="10125628" y="2452009"/>
              <a:ext cx="504272"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10717530" y="2404540"/>
              <a:ext cx="872671" cy="7970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a:off x="7201196" y="3101979"/>
            <a:ext cx="4748893" cy="568148"/>
          </a:xfrm>
          <a:prstGeom prst="triangle">
            <a:avLst>
              <a:gd name="adj" fmla="val 48048"/>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a:off x="7242629" y="3158615"/>
            <a:ext cx="4702628" cy="568148"/>
          </a:xfrm>
          <a:prstGeom prst="triangle">
            <a:avLst>
              <a:gd name="adj" fmla="val 48048"/>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a:xfrm>
            <a:off x="8578037" y="3334102"/>
            <a:ext cx="2009076" cy="341632"/>
          </a:xfrm>
          <a:prstGeom prst="rect">
            <a:avLst/>
          </a:prstGeom>
        </p:spPr>
        <p:txBody>
          <a:bodyPr wrap="none">
            <a:spAutoFit/>
          </a:bodyPr>
          <a:lstStyle/>
          <a:p>
            <a:pPr algn="ctr" defTabSz="932114"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nonclustered </a:t>
            </a:r>
            <a:r>
              <a:rPr lang="en-US" dirty="0">
                <a:solidFill>
                  <a:srgbClr val="505050"/>
                </a:solidFill>
                <a:latin typeface="Segoe UI Light"/>
                <a:ea typeface="Segoe UI" pitchFamily="34" charset="0"/>
                <a:cs typeface="Segoe UI" pitchFamily="34" charset="0"/>
              </a:rPr>
              <a:t>i</a:t>
            </a:r>
            <a:r>
              <a:rPr lang="en-US" dirty="0" smtClean="0">
                <a:solidFill>
                  <a:srgbClr val="505050"/>
                </a:solidFill>
                <a:latin typeface="Segoe UI Light"/>
                <a:ea typeface="Segoe UI" pitchFamily="34" charset="0"/>
                <a:cs typeface="Segoe UI" pitchFamily="34" charset="0"/>
              </a:rPr>
              <a:t>ndex</a:t>
            </a:r>
            <a:endParaRPr lang="en-US" dirty="0">
              <a:solidFill>
                <a:srgbClr val="505050"/>
              </a:solidFill>
              <a:latin typeface="Segoe UI Light"/>
              <a:ea typeface="Segoe UI" pitchFamily="34" charset="0"/>
              <a:cs typeface="Segoe UI" pitchFamily="34" charset="0"/>
            </a:endParaRPr>
          </a:p>
        </p:txBody>
      </p:sp>
      <p:sp>
        <p:nvSpPr>
          <p:cNvPr id="80" name="Rectangle 79"/>
          <p:cNvSpPr/>
          <p:nvPr/>
        </p:nvSpPr>
        <p:spPr>
          <a:xfrm>
            <a:off x="8959647" y="1803247"/>
            <a:ext cx="1245855" cy="341632"/>
          </a:xfrm>
          <a:prstGeom prst="rect">
            <a:avLst/>
          </a:prstGeom>
        </p:spPr>
        <p:txBody>
          <a:bodyPr wrap="none">
            <a:spAutoFit/>
          </a:bodyPr>
          <a:lstStyle/>
          <a:p>
            <a:pPr algn="ctr" defTabSz="932114"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Hash index</a:t>
            </a:r>
            <a:endParaRPr lang="en-US" dirty="0">
              <a:solidFill>
                <a:srgbClr val="505050"/>
              </a:solidFill>
              <a:latin typeface="Segoe UI Light"/>
              <a:ea typeface="Segoe UI" pitchFamily="34" charset="0"/>
              <a:cs typeface="Segoe UI" pitchFamily="34" charset="0"/>
            </a:endParaRPr>
          </a:p>
        </p:txBody>
      </p:sp>
      <p:grpSp>
        <p:nvGrpSpPr>
          <p:cNvPr id="19" name="Group 18"/>
          <p:cNvGrpSpPr/>
          <p:nvPr/>
        </p:nvGrpSpPr>
        <p:grpSpPr>
          <a:xfrm>
            <a:off x="7169237" y="4382912"/>
            <a:ext cx="4869113" cy="850303"/>
            <a:chOff x="7169237" y="4487764"/>
            <a:chExt cx="4869113" cy="850303"/>
          </a:xfrm>
        </p:grpSpPr>
        <p:sp>
          <p:nvSpPr>
            <p:cNvPr id="81" name="Rectangle 80"/>
            <p:cNvSpPr/>
            <p:nvPr/>
          </p:nvSpPr>
          <p:spPr bwMode="auto">
            <a:xfrm>
              <a:off x="7169237" y="4487764"/>
              <a:ext cx="3882610" cy="850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598" dirty="0" smtClean="0">
                  <a:solidFill>
                    <a:srgbClr val="FFFFFF"/>
                  </a:solidFill>
                  <a:ea typeface="Segoe UI" pitchFamily="34" charset="0"/>
                  <a:cs typeface="Segoe UI" pitchFamily="34" charset="0"/>
                </a:rPr>
                <a:t>In-Memory OLTP table</a:t>
              </a:r>
              <a:endParaRPr lang="en-US" sz="1598" dirty="0">
                <a:solidFill>
                  <a:srgbClr val="FFFFFF"/>
                </a:solidFill>
                <a:ea typeface="Segoe UI" pitchFamily="34" charset="0"/>
                <a:cs typeface="Segoe UI" pitchFamily="34" charset="0"/>
              </a:endParaRPr>
            </a:p>
          </p:txBody>
        </p:sp>
        <p:sp>
          <p:nvSpPr>
            <p:cNvPr id="82" name="Rectangle 81"/>
            <p:cNvSpPr/>
            <p:nvPr/>
          </p:nvSpPr>
          <p:spPr bwMode="auto">
            <a:xfrm>
              <a:off x="11051848" y="4487764"/>
              <a:ext cx="986502" cy="850303"/>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1600" dirty="0" smtClean="0">
                  <a:gradFill>
                    <a:gsLst>
                      <a:gs pos="16814">
                        <a:srgbClr val="FFFFFF"/>
                      </a:gs>
                      <a:gs pos="46000">
                        <a:srgbClr val="FFFFFF"/>
                      </a:gs>
                    </a:gsLst>
                    <a:lin ang="5400000" scaled="0"/>
                  </a:gradFill>
                </a:rPr>
                <a:t>Hot</a:t>
              </a:r>
              <a:endParaRPr lang="en-US" sz="1600" dirty="0">
                <a:gradFill>
                  <a:gsLst>
                    <a:gs pos="16814">
                      <a:srgbClr val="FFFFFF"/>
                    </a:gs>
                    <a:gs pos="46000">
                      <a:srgbClr val="FFFFFF"/>
                    </a:gs>
                  </a:gsLst>
                  <a:lin ang="5400000" scaled="0"/>
                </a:gradFill>
              </a:endParaRPr>
            </a:p>
          </p:txBody>
        </p:sp>
      </p:grpSp>
      <p:sp>
        <p:nvSpPr>
          <p:cNvPr id="84" name="Rectangle 83"/>
          <p:cNvSpPr/>
          <p:nvPr/>
        </p:nvSpPr>
        <p:spPr>
          <a:xfrm>
            <a:off x="7169237" y="3951730"/>
            <a:ext cx="1984510" cy="251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 tIns="182880" rIns="146304" bIns="182880" rtlCol="0" anchor="ctr"/>
          <a:lstStyle/>
          <a:p>
            <a:pPr algn="ctr"/>
            <a:r>
              <a:rPr lang="en-US" sz="1600" dirty="0" smtClean="0">
                <a:solidFill>
                  <a:srgbClr val="FFFFFF"/>
                </a:solidFill>
              </a:rPr>
              <a:t>Deleted rows </a:t>
            </a:r>
            <a:r>
              <a:rPr lang="en-US" sz="1600" dirty="0">
                <a:solidFill>
                  <a:srgbClr val="FFFFFF"/>
                </a:solidFill>
              </a:rPr>
              <a:t>t</a:t>
            </a:r>
            <a:r>
              <a:rPr lang="en-US" sz="1600" dirty="0" smtClean="0">
                <a:solidFill>
                  <a:srgbClr val="FFFFFF"/>
                </a:solidFill>
              </a:rPr>
              <a:t>able</a:t>
            </a:r>
            <a:endParaRPr lang="en-US" sz="1600" dirty="0">
              <a:solidFill>
                <a:srgbClr val="FFFFFF"/>
              </a:solidFill>
            </a:endParaRPr>
          </a:p>
        </p:txBody>
      </p:sp>
      <p:grpSp>
        <p:nvGrpSpPr>
          <p:cNvPr id="17" name="Group 16"/>
          <p:cNvGrpSpPr/>
          <p:nvPr/>
        </p:nvGrpSpPr>
        <p:grpSpPr>
          <a:xfrm>
            <a:off x="7173638" y="5407902"/>
            <a:ext cx="3878209" cy="933374"/>
            <a:chOff x="7173638" y="5222006"/>
            <a:chExt cx="2118551" cy="1273578"/>
          </a:xfrm>
        </p:grpSpPr>
        <p:grpSp>
          <p:nvGrpSpPr>
            <p:cNvPr id="16" name="Group 15"/>
            <p:cNvGrpSpPr/>
            <p:nvPr/>
          </p:nvGrpSpPr>
          <p:grpSpPr>
            <a:xfrm>
              <a:off x="7173638" y="5222006"/>
              <a:ext cx="316327" cy="575123"/>
              <a:chOff x="7173638" y="5467099"/>
              <a:chExt cx="316327" cy="575123"/>
            </a:xfrm>
          </p:grpSpPr>
          <p:sp>
            <p:nvSpPr>
              <p:cNvPr id="88" name="Rectangle 87"/>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7" name="Group 126"/>
            <p:cNvGrpSpPr/>
            <p:nvPr/>
          </p:nvGrpSpPr>
          <p:grpSpPr>
            <a:xfrm>
              <a:off x="7624194" y="5222006"/>
              <a:ext cx="316327" cy="575123"/>
              <a:chOff x="7173638" y="5467099"/>
              <a:chExt cx="316327" cy="575123"/>
            </a:xfrm>
          </p:grpSpPr>
          <p:sp>
            <p:nvSpPr>
              <p:cNvPr id="128" name="Rectangle 127"/>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8074750" y="5222006"/>
              <a:ext cx="316327" cy="575123"/>
              <a:chOff x="7173638" y="5467099"/>
              <a:chExt cx="316327" cy="575123"/>
            </a:xfrm>
          </p:grpSpPr>
          <p:sp>
            <p:nvSpPr>
              <p:cNvPr id="131" name="Rectangle 130"/>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Group 132"/>
            <p:cNvGrpSpPr/>
            <p:nvPr/>
          </p:nvGrpSpPr>
          <p:grpSpPr>
            <a:xfrm>
              <a:off x="8525306" y="5222006"/>
              <a:ext cx="316327" cy="575123"/>
              <a:chOff x="7173638" y="5467099"/>
              <a:chExt cx="316327" cy="575123"/>
            </a:xfrm>
          </p:grpSpPr>
          <p:sp>
            <p:nvSpPr>
              <p:cNvPr id="134" name="Rectangle 133"/>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8975862" y="5222006"/>
              <a:ext cx="316327" cy="575123"/>
              <a:chOff x="7173638" y="5467099"/>
              <a:chExt cx="316327" cy="575123"/>
            </a:xfrm>
          </p:grpSpPr>
          <p:sp>
            <p:nvSpPr>
              <p:cNvPr id="137" name="Rectangle 136"/>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9" name="Group 138"/>
            <p:cNvGrpSpPr/>
            <p:nvPr/>
          </p:nvGrpSpPr>
          <p:grpSpPr>
            <a:xfrm>
              <a:off x="7173638" y="5920461"/>
              <a:ext cx="316327" cy="575123"/>
              <a:chOff x="7173638" y="5467099"/>
              <a:chExt cx="316327" cy="575123"/>
            </a:xfrm>
          </p:grpSpPr>
          <p:sp>
            <p:nvSpPr>
              <p:cNvPr id="140" name="Rectangle 139"/>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2" name="Group 141"/>
            <p:cNvGrpSpPr/>
            <p:nvPr/>
          </p:nvGrpSpPr>
          <p:grpSpPr>
            <a:xfrm>
              <a:off x="7624194" y="5920461"/>
              <a:ext cx="316327" cy="575123"/>
              <a:chOff x="7173638" y="5467099"/>
              <a:chExt cx="316327" cy="575123"/>
            </a:xfrm>
          </p:grpSpPr>
          <p:sp>
            <p:nvSpPr>
              <p:cNvPr id="143" name="Rectangle 142"/>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5" name="Group 144"/>
            <p:cNvGrpSpPr/>
            <p:nvPr/>
          </p:nvGrpSpPr>
          <p:grpSpPr>
            <a:xfrm>
              <a:off x="8074750" y="5920461"/>
              <a:ext cx="316327" cy="575123"/>
              <a:chOff x="7173638" y="5467099"/>
              <a:chExt cx="316327" cy="575123"/>
            </a:xfrm>
          </p:grpSpPr>
          <p:sp>
            <p:nvSpPr>
              <p:cNvPr id="146" name="Rectangle 145"/>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8" name="Group 147"/>
            <p:cNvGrpSpPr/>
            <p:nvPr/>
          </p:nvGrpSpPr>
          <p:grpSpPr>
            <a:xfrm>
              <a:off x="8525306" y="5920461"/>
              <a:ext cx="316327" cy="575123"/>
              <a:chOff x="7173638" y="5467099"/>
              <a:chExt cx="316327" cy="575123"/>
            </a:xfrm>
          </p:grpSpPr>
          <p:sp>
            <p:nvSpPr>
              <p:cNvPr id="149" name="Rectangle 148"/>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975862" y="5920461"/>
              <a:ext cx="316327" cy="575123"/>
              <a:chOff x="7173638" y="5467099"/>
              <a:chExt cx="316327" cy="575123"/>
            </a:xfrm>
          </p:grpSpPr>
          <p:sp>
            <p:nvSpPr>
              <p:cNvPr id="152" name="Rectangle 151"/>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extBox 5"/>
          <p:cNvSpPr txBox="1"/>
          <p:nvPr/>
        </p:nvSpPr>
        <p:spPr>
          <a:xfrm>
            <a:off x="11201399" y="3852029"/>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505050"/>
                </a:solidFill>
              </a:rPr>
              <a:t>tail</a:t>
            </a:r>
          </a:p>
        </p:txBody>
      </p:sp>
    </p:spTree>
    <p:extLst>
      <p:ext uri="{BB962C8B-B14F-4D97-AF65-F5344CB8AC3E}">
        <p14:creationId xmlns:p14="http://schemas.microsoft.com/office/powerpoint/2010/main" val="3014121566"/>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930" y="126960"/>
            <a:ext cx="12426616" cy="1054807"/>
          </a:xfrm>
        </p:spPr>
        <p:txBody>
          <a:bodyPr>
            <a:normAutofit/>
          </a:bodyPr>
          <a:lstStyle/>
          <a:p>
            <a:r>
              <a:rPr lang="en-US" sz="4197" dirty="0"/>
              <a:t>Real-time Analytics: Minimizing Columnstore overhead</a:t>
            </a:r>
          </a:p>
        </p:txBody>
      </p:sp>
      <p:sp>
        <p:nvSpPr>
          <p:cNvPr id="34" name="Title 1"/>
          <p:cNvSpPr txBox="1">
            <a:spLocks/>
          </p:cNvSpPr>
          <p:nvPr/>
        </p:nvSpPr>
        <p:spPr>
          <a:xfrm>
            <a:off x="199626" y="25904"/>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endParaRPr sz="3600">
              <a:solidFill>
                <a:srgbClr val="505050"/>
              </a:solidFill>
            </a:endParaRPr>
          </a:p>
        </p:txBody>
      </p:sp>
      <p:sp>
        <p:nvSpPr>
          <p:cNvPr id="36" name="Title 1"/>
          <p:cNvSpPr txBox="1">
            <a:spLocks/>
          </p:cNvSpPr>
          <p:nvPr/>
        </p:nvSpPr>
        <p:spPr>
          <a:xfrm>
            <a:off x="274320" y="296897"/>
            <a:ext cx="1181487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Minimizing columnstore index overhead: Readable secondary</a:t>
            </a:r>
          </a:p>
        </p:txBody>
      </p:sp>
      <p:sp>
        <p:nvSpPr>
          <p:cNvPr id="302" name="Rectangle 301"/>
          <p:cNvSpPr/>
          <p:nvPr/>
        </p:nvSpPr>
        <p:spPr>
          <a:xfrm>
            <a:off x="274320" y="4926770"/>
            <a:ext cx="5836194" cy="1738938"/>
          </a:xfrm>
          <a:prstGeom prst="rect">
            <a:avLst/>
          </a:prstGeom>
        </p:spPr>
        <p:txBody>
          <a:bodyPr wrap="square" lIns="146304" rIns="146304">
            <a:spAutoFit/>
          </a:bodyPr>
          <a:lstStyle/>
          <a:p>
            <a:pPr defTabSz="475503">
              <a:spcBef>
                <a:spcPts val="1500"/>
              </a:spcBef>
              <a:buSzPct val="90000"/>
              <a:defRPr/>
            </a:pPr>
            <a:r>
              <a:rPr lang="en-US" sz="2800" kern="0" dirty="0" smtClean="0">
                <a:solidFill>
                  <a:srgbClr val="505050"/>
                </a:solidFill>
              </a:rPr>
              <a:t>Key points</a:t>
            </a:r>
            <a:endParaRPr lang="en-US" sz="2800" kern="0" dirty="0">
              <a:solidFill>
                <a:srgbClr val="505050"/>
              </a:solidFill>
            </a:endParaRPr>
          </a:p>
          <a:p>
            <a:pPr>
              <a:spcBef>
                <a:spcPts val="1500"/>
              </a:spcBef>
            </a:pPr>
            <a:r>
              <a:rPr lang="en-US" kern="0" dirty="0" smtClean="0">
                <a:solidFill>
                  <a:srgbClr val="505050"/>
                </a:solidFill>
                <a:latin typeface="Segoe UI Light"/>
              </a:rPr>
              <a:t>Mission-critical real-time </a:t>
            </a:r>
            <a:r>
              <a:rPr lang="en-US" kern="0" dirty="0">
                <a:solidFill>
                  <a:srgbClr val="505050"/>
                </a:solidFill>
                <a:latin typeface="Segoe UI Light"/>
              </a:rPr>
              <a:t>w</a:t>
            </a:r>
            <a:r>
              <a:rPr lang="en-US" kern="0" dirty="0" smtClean="0">
                <a:solidFill>
                  <a:srgbClr val="505050"/>
                </a:solidFill>
                <a:latin typeface="Segoe UI Light"/>
              </a:rPr>
              <a:t>orkloads </a:t>
            </a:r>
            <a:r>
              <a:rPr lang="en-US" kern="0" dirty="0">
                <a:solidFill>
                  <a:srgbClr val="505050"/>
                </a:solidFill>
                <a:latin typeface="Segoe UI Light"/>
              </a:rPr>
              <a:t>typically configured for </a:t>
            </a:r>
            <a:r>
              <a:rPr lang="en-US" kern="0" dirty="0" smtClean="0">
                <a:solidFill>
                  <a:srgbClr val="505050"/>
                </a:solidFill>
                <a:latin typeface="Segoe UI Light"/>
              </a:rPr>
              <a:t>high </a:t>
            </a:r>
            <a:r>
              <a:rPr lang="en-US" kern="0" dirty="0">
                <a:solidFill>
                  <a:srgbClr val="505050"/>
                </a:solidFill>
                <a:latin typeface="Segoe UI Light"/>
              </a:rPr>
              <a:t>a</a:t>
            </a:r>
            <a:r>
              <a:rPr lang="en-US" kern="0" dirty="0" smtClean="0">
                <a:solidFill>
                  <a:srgbClr val="505050"/>
                </a:solidFill>
                <a:latin typeface="Segoe UI Light"/>
              </a:rPr>
              <a:t>vailability </a:t>
            </a:r>
            <a:r>
              <a:rPr lang="en-US" kern="0" dirty="0">
                <a:solidFill>
                  <a:srgbClr val="505050"/>
                </a:solidFill>
                <a:latin typeface="Segoe UI Light"/>
              </a:rPr>
              <a:t>using AlwaysOn </a:t>
            </a:r>
            <a:r>
              <a:rPr lang="en-US" kern="0">
                <a:solidFill>
                  <a:srgbClr val="505050"/>
                </a:solidFill>
                <a:latin typeface="Segoe UI Light"/>
              </a:rPr>
              <a:t>Availability </a:t>
            </a:r>
            <a:r>
              <a:rPr lang="en-US" kern="0" smtClean="0">
                <a:solidFill>
                  <a:srgbClr val="505050"/>
                </a:solidFill>
                <a:latin typeface="Segoe UI Light"/>
              </a:rPr>
              <a:t>Group</a:t>
            </a:r>
            <a:endParaRPr lang="en-US" kern="0" dirty="0">
              <a:solidFill>
                <a:srgbClr val="505050"/>
              </a:solidFill>
              <a:latin typeface="Segoe UI Light"/>
            </a:endParaRPr>
          </a:p>
          <a:p>
            <a:pPr>
              <a:spcBef>
                <a:spcPts val="1500"/>
              </a:spcBef>
            </a:pPr>
            <a:r>
              <a:rPr lang="en-US" kern="0" dirty="0">
                <a:solidFill>
                  <a:srgbClr val="505050"/>
                </a:solidFill>
                <a:latin typeface="Segoe UI Light"/>
              </a:rPr>
              <a:t>You can offload analytics to readable secondary </a:t>
            </a:r>
            <a:r>
              <a:rPr lang="en-US" kern="0" dirty="0" smtClean="0">
                <a:solidFill>
                  <a:srgbClr val="505050"/>
                </a:solidFill>
                <a:latin typeface="Segoe UI Light"/>
              </a:rPr>
              <a:t>replicas</a:t>
            </a:r>
            <a:endParaRPr lang="en-US" kern="0" dirty="0">
              <a:solidFill>
                <a:srgbClr val="505050"/>
              </a:solidFill>
              <a:latin typeface="Segoe UI Light"/>
            </a:endParaRPr>
          </a:p>
        </p:txBody>
      </p:sp>
      <p:sp>
        <p:nvSpPr>
          <p:cNvPr id="68" name="TextBox 67"/>
          <p:cNvSpPr txBox="1"/>
          <p:nvPr/>
        </p:nvSpPr>
        <p:spPr>
          <a:xfrm>
            <a:off x="3775354" y="1796606"/>
            <a:ext cx="3970923" cy="627630"/>
          </a:xfrm>
          <a:prstGeom prst="rect">
            <a:avLst/>
          </a:prstGeom>
          <a:noFill/>
        </p:spPr>
        <p:txBody>
          <a:bodyPr wrap="none" lIns="182735" tIns="146188" rIns="182735" bIns="146188" rtlCol="0">
            <a:spAutoFit/>
          </a:bodyPr>
          <a:lstStyle/>
          <a:p>
            <a:pPr algn="ctr">
              <a:lnSpc>
                <a:spcPct val="90000"/>
              </a:lnSpc>
              <a:spcAft>
                <a:spcPts val="600"/>
              </a:spcAft>
            </a:pPr>
            <a:r>
              <a:rPr lang="en-US" sz="2400" dirty="0">
                <a:solidFill>
                  <a:srgbClr val="505050"/>
                </a:solidFill>
                <a:latin typeface="Segoe UI Light"/>
              </a:rPr>
              <a:t>AlwaysOn Availability Group</a:t>
            </a:r>
          </a:p>
        </p:txBody>
      </p:sp>
      <p:sp>
        <p:nvSpPr>
          <p:cNvPr id="5" name="TextBox 4"/>
          <p:cNvSpPr txBox="1"/>
          <p:nvPr/>
        </p:nvSpPr>
        <p:spPr>
          <a:xfrm>
            <a:off x="274320" y="1796606"/>
            <a:ext cx="2786532" cy="627630"/>
          </a:xfrm>
          <a:prstGeom prst="rect">
            <a:avLst/>
          </a:prstGeom>
          <a:noFill/>
        </p:spPr>
        <p:txBody>
          <a:bodyPr wrap="none" lIns="146304" tIns="146188" rIns="146304" bIns="146188" rtlCol="0">
            <a:spAutoFit/>
          </a:bodyPr>
          <a:lstStyle/>
          <a:p>
            <a:pPr>
              <a:lnSpc>
                <a:spcPct val="90000"/>
              </a:lnSpc>
              <a:spcAft>
                <a:spcPts val="600"/>
              </a:spcAft>
            </a:pPr>
            <a:r>
              <a:rPr lang="en-US" sz="2400" dirty="0">
                <a:solidFill>
                  <a:srgbClr val="505050"/>
                </a:solidFill>
                <a:latin typeface="Segoe UI Light"/>
              </a:rPr>
              <a:t>Real-time workload</a:t>
            </a:r>
          </a:p>
        </p:txBody>
      </p:sp>
      <p:grpSp>
        <p:nvGrpSpPr>
          <p:cNvPr id="406" name="Group 405"/>
          <p:cNvGrpSpPr/>
          <p:nvPr/>
        </p:nvGrpSpPr>
        <p:grpSpPr>
          <a:xfrm>
            <a:off x="3878214" y="2849635"/>
            <a:ext cx="1009737" cy="1787023"/>
            <a:chOff x="3400014" y="2603751"/>
            <a:chExt cx="1819537" cy="1787023"/>
          </a:xfrm>
        </p:grpSpPr>
        <p:cxnSp>
          <p:nvCxnSpPr>
            <p:cNvPr id="305" name="Straight Arrow Connector 304"/>
            <p:cNvCxnSpPr/>
            <p:nvPr/>
          </p:nvCxnSpPr>
          <p:spPr>
            <a:xfrm flipV="1">
              <a:off x="3400014" y="2603751"/>
              <a:ext cx="1819537" cy="893511"/>
            </a:xfrm>
            <a:prstGeom prst="straightConnector1">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p:cNvCxnSpPr/>
            <p:nvPr/>
          </p:nvCxnSpPr>
          <p:spPr>
            <a:xfrm>
              <a:off x="3400014" y="3497262"/>
              <a:ext cx="1819537" cy="0"/>
            </a:xfrm>
            <a:prstGeom prst="straightConnector1">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p:cNvCxnSpPr/>
            <p:nvPr/>
          </p:nvCxnSpPr>
          <p:spPr>
            <a:xfrm>
              <a:off x="3400014" y="3497262"/>
              <a:ext cx="1819537" cy="893512"/>
            </a:xfrm>
            <a:prstGeom prst="straightConnector1">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grpSp>
        <p:nvGrpSpPr>
          <p:cNvPr id="414" name="Group 413"/>
          <p:cNvGrpSpPr/>
          <p:nvPr/>
        </p:nvGrpSpPr>
        <p:grpSpPr>
          <a:xfrm>
            <a:off x="4892477" y="2469650"/>
            <a:ext cx="1728376" cy="2539299"/>
            <a:chOff x="5199460" y="2227613"/>
            <a:chExt cx="1728376" cy="2539299"/>
          </a:xfrm>
        </p:grpSpPr>
        <p:sp>
          <p:nvSpPr>
            <p:cNvPr id="410" name="Rectangle 409"/>
            <p:cNvSpPr/>
            <p:nvPr/>
          </p:nvSpPr>
          <p:spPr bwMode="auto">
            <a:xfrm>
              <a:off x="5199460" y="3121124"/>
              <a:ext cx="1728376" cy="752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Secondary replica</a:t>
              </a:r>
            </a:p>
          </p:txBody>
        </p:sp>
        <p:grpSp>
          <p:nvGrpSpPr>
            <p:cNvPr id="411" name="Group 410"/>
            <p:cNvGrpSpPr/>
            <p:nvPr/>
          </p:nvGrpSpPr>
          <p:grpSpPr>
            <a:xfrm>
              <a:off x="5199460" y="2227613"/>
              <a:ext cx="1728376" cy="2539299"/>
              <a:chOff x="4650931" y="1546227"/>
              <a:chExt cx="1950161" cy="3176144"/>
            </a:xfrm>
          </p:grpSpPr>
          <p:sp>
            <p:nvSpPr>
              <p:cNvPr id="412" name="Rectangle 411"/>
              <p:cNvSpPr/>
              <p:nvPr/>
            </p:nvSpPr>
            <p:spPr bwMode="auto">
              <a:xfrm>
                <a:off x="4650931" y="1546227"/>
                <a:ext cx="1950161" cy="940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Secondary replica</a:t>
                </a:r>
              </a:p>
            </p:txBody>
          </p:sp>
          <p:sp>
            <p:nvSpPr>
              <p:cNvPr id="413" name="Rectangle 412"/>
              <p:cNvSpPr/>
              <p:nvPr/>
            </p:nvSpPr>
            <p:spPr bwMode="auto">
              <a:xfrm>
                <a:off x="4650931" y="3781427"/>
                <a:ext cx="1950161" cy="94094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Secondary replica</a:t>
                </a:r>
              </a:p>
            </p:txBody>
          </p:sp>
        </p:grpSp>
      </p:grpSp>
      <p:grpSp>
        <p:nvGrpSpPr>
          <p:cNvPr id="416" name="Group 415"/>
          <p:cNvGrpSpPr/>
          <p:nvPr/>
        </p:nvGrpSpPr>
        <p:grpSpPr>
          <a:xfrm rot="10800000">
            <a:off x="6622183" y="2849633"/>
            <a:ext cx="2852349" cy="1787023"/>
            <a:chOff x="3400014" y="2603751"/>
            <a:chExt cx="1819537" cy="1787023"/>
          </a:xfrm>
        </p:grpSpPr>
        <p:cxnSp>
          <p:nvCxnSpPr>
            <p:cNvPr id="417" name="Straight Arrow Connector 416"/>
            <p:cNvCxnSpPr/>
            <p:nvPr/>
          </p:nvCxnSpPr>
          <p:spPr>
            <a:xfrm flipV="1">
              <a:off x="3400014" y="2603751"/>
              <a:ext cx="1819537" cy="893511"/>
            </a:xfrm>
            <a:prstGeom prst="straightConnector1">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p:cNvCxnSpPr/>
            <p:nvPr/>
          </p:nvCxnSpPr>
          <p:spPr>
            <a:xfrm>
              <a:off x="3400014" y="3497262"/>
              <a:ext cx="1819537" cy="0"/>
            </a:xfrm>
            <a:prstGeom prst="straightConnector1">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419" name="Straight Arrow Connector 418"/>
            <p:cNvCxnSpPr/>
            <p:nvPr/>
          </p:nvCxnSpPr>
          <p:spPr>
            <a:xfrm>
              <a:off x="3400014" y="3497262"/>
              <a:ext cx="1819537" cy="893512"/>
            </a:xfrm>
            <a:prstGeom prst="straightConnector1">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420" name="TextBox 419"/>
          <p:cNvSpPr txBox="1"/>
          <p:nvPr/>
        </p:nvSpPr>
        <p:spPr>
          <a:xfrm>
            <a:off x="8490826" y="1796606"/>
            <a:ext cx="2757513" cy="627630"/>
          </a:xfrm>
          <a:prstGeom prst="rect">
            <a:avLst/>
          </a:prstGeom>
          <a:noFill/>
        </p:spPr>
        <p:txBody>
          <a:bodyPr wrap="none" lIns="182735" tIns="146188" rIns="182735" bIns="146188" rtlCol="0">
            <a:spAutoFit/>
          </a:bodyPr>
          <a:lstStyle/>
          <a:p>
            <a:pPr>
              <a:lnSpc>
                <a:spcPct val="90000"/>
              </a:lnSpc>
              <a:spcAft>
                <a:spcPts val="600"/>
              </a:spcAft>
            </a:pPr>
            <a:r>
              <a:rPr lang="en-US" sz="2400" dirty="0">
                <a:solidFill>
                  <a:srgbClr val="505050"/>
                </a:solidFill>
                <a:latin typeface="Segoe UI Light"/>
              </a:rPr>
              <a:t>Analytics workload</a:t>
            </a:r>
          </a:p>
        </p:txBody>
      </p:sp>
      <p:grpSp>
        <p:nvGrpSpPr>
          <p:cNvPr id="421" name="Group 236"/>
          <p:cNvGrpSpPr>
            <a:grpSpLocks noChangeAspect="1"/>
          </p:cNvGrpSpPr>
          <p:nvPr/>
        </p:nvGrpSpPr>
        <p:grpSpPr bwMode="auto">
          <a:xfrm>
            <a:off x="9444823" y="3099672"/>
            <a:ext cx="1592468" cy="1276691"/>
            <a:chOff x="2461" y="1346"/>
            <a:chExt cx="1876" cy="1504"/>
          </a:xfrm>
        </p:grpSpPr>
        <p:sp>
          <p:nvSpPr>
            <p:cNvPr id="422" name="Rectangle 237"/>
            <p:cNvSpPr>
              <a:spLocks noChangeArrowheads="1"/>
            </p:cNvSpPr>
            <p:nvPr/>
          </p:nvSpPr>
          <p:spPr bwMode="auto">
            <a:xfrm>
              <a:off x="3194" y="1538"/>
              <a:ext cx="951" cy="859"/>
            </a:xfrm>
            <a:prstGeom prst="rect">
              <a:avLst/>
            </a:prstGeom>
            <a:noFill/>
            <a:ln w="90488" cap="flat">
              <a:solidFill>
                <a:srgbClr val="58595B"/>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3" name="Rectangle 238"/>
            <p:cNvSpPr>
              <a:spLocks noChangeArrowheads="1"/>
            </p:cNvSpPr>
            <p:nvPr/>
          </p:nvSpPr>
          <p:spPr bwMode="auto">
            <a:xfrm>
              <a:off x="3409" y="2003"/>
              <a:ext cx="105" cy="24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4" name="Rectangle 239"/>
            <p:cNvSpPr>
              <a:spLocks noChangeArrowheads="1"/>
            </p:cNvSpPr>
            <p:nvPr/>
          </p:nvSpPr>
          <p:spPr bwMode="auto">
            <a:xfrm>
              <a:off x="3514" y="2062"/>
              <a:ext cx="104" cy="183"/>
            </a:xfrm>
            <a:prstGeom prst="rect">
              <a:avLst/>
            </a:prstGeom>
            <a:solidFill>
              <a:schemeClr val="bg2">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5" name="Rectangle 240"/>
            <p:cNvSpPr>
              <a:spLocks noChangeArrowheads="1"/>
            </p:cNvSpPr>
            <p:nvPr/>
          </p:nvSpPr>
          <p:spPr bwMode="auto">
            <a:xfrm>
              <a:off x="3618" y="1866"/>
              <a:ext cx="104" cy="379"/>
            </a:xfrm>
            <a:prstGeom prst="rect">
              <a:avLst/>
            </a:prstGeom>
            <a:solidFill>
              <a:schemeClr val="bg2">
                <a:lumMod val="20000"/>
                <a:lumOff val="8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6" name="Rectangle 241"/>
            <p:cNvSpPr>
              <a:spLocks noChangeArrowheads="1"/>
            </p:cNvSpPr>
            <p:nvPr/>
          </p:nvSpPr>
          <p:spPr bwMode="auto">
            <a:xfrm>
              <a:off x="3722" y="2013"/>
              <a:ext cx="105" cy="232"/>
            </a:xfrm>
            <a:prstGeom prst="rect">
              <a:avLst/>
            </a:prstGeom>
            <a:solidFill>
              <a:schemeClr val="bg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7" name="Rectangle 242"/>
            <p:cNvSpPr>
              <a:spLocks noChangeArrowheads="1"/>
            </p:cNvSpPr>
            <p:nvPr/>
          </p:nvSpPr>
          <p:spPr bwMode="auto">
            <a:xfrm>
              <a:off x="3827" y="1690"/>
              <a:ext cx="104" cy="555"/>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8" name="Freeform 243"/>
            <p:cNvSpPr>
              <a:spLocks/>
            </p:cNvSpPr>
            <p:nvPr/>
          </p:nvSpPr>
          <p:spPr bwMode="auto">
            <a:xfrm>
              <a:off x="3492" y="1811"/>
              <a:ext cx="408" cy="425"/>
            </a:xfrm>
            <a:custGeom>
              <a:avLst/>
              <a:gdLst>
                <a:gd name="T0" fmla="*/ 172 w 172"/>
                <a:gd name="T1" fmla="*/ 0 h 179"/>
                <a:gd name="T2" fmla="*/ 10 w 172"/>
                <a:gd name="T3" fmla="*/ 177 h 179"/>
                <a:gd name="T4" fmla="*/ 6 w 172"/>
                <a:gd name="T5" fmla="*/ 179 h 179"/>
                <a:gd name="T6" fmla="*/ 2 w 172"/>
                <a:gd name="T7" fmla="*/ 177 h 179"/>
                <a:gd name="T8" fmla="*/ 2 w 172"/>
                <a:gd name="T9" fmla="*/ 169 h 179"/>
                <a:gd name="T10" fmla="*/ 172 w 172"/>
                <a:gd name="T11" fmla="*/ 0 h 179"/>
              </a:gdLst>
              <a:ahLst/>
              <a:cxnLst>
                <a:cxn ang="0">
                  <a:pos x="T0" y="T1"/>
                </a:cxn>
                <a:cxn ang="0">
                  <a:pos x="T2" y="T3"/>
                </a:cxn>
                <a:cxn ang="0">
                  <a:pos x="T4" y="T5"/>
                </a:cxn>
                <a:cxn ang="0">
                  <a:pos x="T6" y="T7"/>
                </a:cxn>
                <a:cxn ang="0">
                  <a:pos x="T8" y="T9"/>
                </a:cxn>
                <a:cxn ang="0">
                  <a:pos x="T10" y="T11"/>
                </a:cxn>
              </a:cxnLst>
              <a:rect l="0" t="0" r="r" b="b"/>
              <a:pathLst>
                <a:path w="172" h="179">
                  <a:moveTo>
                    <a:pt x="172" y="0"/>
                  </a:moveTo>
                  <a:cubicBezTo>
                    <a:pt x="10" y="177"/>
                    <a:pt x="10" y="177"/>
                    <a:pt x="10" y="177"/>
                  </a:cubicBezTo>
                  <a:cubicBezTo>
                    <a:pt x="9" y="178"/>
                    <a:pt x="7" y="179"/>
                    <a:pt x="6" y="179"/>
                  </a:cubicBezTo>
                  <a:cubicBezTo>
                    <a:pt x="4" y="179"/>
                    <a:pt x="3" y="178"/>
                    <a:pt x="2" y="177"/>
                  </a:cubicBezTo>
                  <a:cubicBezTo>
                    <a:pt x="0" y="175"/>
                    <a:pt x="0" y="172"/>
                    <a:pt x="2" y="169"/>
                  </a:cubicBezTo>
                  <a:cubicBezTo>
                    <a:pt x="172" y="0"/>
                    <a:pt x="172" y="0"/>
                    <a:pt x="172" y="0"/>
                  </a:cubicBezTo>
                  <a:close/>
                </a:path>
              </a:pathLst>
            </a:custGeom>
            <a:solidFill>
              <a:srgbClr val="000000"/>
            </a:solidFill>
            <a:ln w="14288" cap="rnd">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29" name="Freeform 244"/>
            <p:cNvSpPr>
              <a:spLocks/>
            </p:cNvSpPr>
            <p:nvPr/>
          </p:nvSpPr>
          <p:spPr bwMode="auto">
            <a:xfrm>
              <a:off x="2572" y="2433"/>
              <a:ext cx="240" cy="391"/>
            </a:xfrm>
            <a:custGeom>
              <a:avLst/>
              <a:gdLst>
                <a:gd name="T0" fmla="*/ 101 w 101"/>
                <a:gd name="T1" fmla="*/ 163 h 165"/>
                <a:gd name="T2" fmla="*/ 48 w 101"/>
                <a:gd name="T3" fmla="*/ 18 h 165"/>
                <a:gd name="T4" fmla="*/ 18 w 101"/>
                <a:gd name="T5" fmla="*/ 4 h 165"/>
                <a:gd name="T6" fmla="*/ 4 w 101"/>
                <a:gd name="T7" fmla="*/ 35 h 165"/>
                <a:gd name="T8" fmla="*/ 52 w 101"/>
                <a:gd name="T9" fmla="*/ 165 h 165"/>
                <a:gd name="T10" fmla="*/ 101 w 101"/>
                <a:gd name="T11" fmla="*/ 165 h 165"/>
                <a:gd name="T12" fmla="*/ 101 w 101"/>
                <a:gd name="T13" fmla="*/ 163 h 165"/>
              </a:gdLst>
              <a:ahLst/>
              <a:cxnLst>
                <a:cxn ang="0">
                  <a:pos x="T0" y="T1"/>
                </a:cxn>
                <a:cxn ang="0">
                  <a:pos x="T2" y="T3"/>
                </a:cxn>
                <a:cxn ang="0">
                  <a:pos x="T4" y="T5"/>
                </a:cxn>
                <a:cxn ang="0">
                  <a:pos x="T6" y="T7"/>
                </a:cxn>
                <a:cxn ang="0">
                  <a:pos x="T8" y="T9"/>
                </a:cxn>
                <a:cxn ang="0">
                  <a:pos x="T10" y="T11"/>
                </a:cxn>
                <a:cxn ang="0">
                  <a:pos x="T12" y="T13"/>
                </a:cxn>
              </a:cxnLst>
              <a:rect l="0" t="0" r="r" b="b"/>
              <a:pathLst>
                <a:path w="101" h="165">
                  <a:moveTo>
                    <a:pt x="101" y="163"/>
                  </a:moveTo>
                  <a:cubicBezTo>
                    <a:pt x="48" y="18"/>
                    <a:pt x="48" y="18"/>
                    <a:pt x="48" y="18"/>
                  </a:cubicBezTo>
                  <a:cubicBezTo>
                    <a:pt x="43" y="6"/>
                    <a:pt x="30" y="0"/>
                    <a:pt x="18" y="4"/>
                  </a:cubicBezTo>
                  <a:cubicBezTo>
                    <a:pt x="6" y="9"/>
                    <a:pt x="0" y="23"/>
                    <a:pt x="4" y="35"/>
                  </a:cubicBezTo>
                  <a:cubicBezTo>
                    <a:pt x="32" y="112"/>
                    <a:pt x="45" y="148"/>
                    <a:pt x="52" y="165"/>
                  </a:cubicBezTo>
                  <a:cubicBezTo>
                    <a:pt x="101" y="165"/>
                    <a:pt x="101" y="165"/>
                    <a:pt x="101" y="165"/>
                  </a:cubicBezTo>
                  <a:cubicBezTo>
                    <a:pt x="101" y="164"/>
                    <a:pt x="101" y="164"/>
                    <a:pt x="101" y="163"/>
                  </a:cubicBezTo>
                  <a:close/>
                </a:path>
              </a:pathLst>
            </a:custGeom>
            <a:solidFill>
              <a:srgbClr val="C499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0" name="Freeform 245"/>
            <p:cNvSpPr>
              <a:spLocks/>
            </p:cNvSpPr>
            <p:nvPr/>
          </p:nvSpPr>
          <p:spPr bwMode="auto">
            <a:xfrm>
              <a:off x="2572" y="2212"/>
              <a:ext cx="335" cy="316"/>
            </a:xfrm>
            <a:custGeom>
              <a:avLst/>
              <a:gdLst>
                <a:gd name="T0" fmla="*/ 9 w 141"/>
                <a:gd name="T1" fmla="*/ 104 h 133"/>
                <a:gd name="T2" fmla="*/ 18 w 141"/>
                <a:gd name="T3" fmla="*/ 123 h 133"/>
                <a:gd name="T4" fmla="*/ 18 w 141"/>
                <a:gd name="T5" fmla="*/ 123 h 133"/>
                <a:gd name="T6" fmla="*/ 52 w 141"/>
                <a:gd name="T7" fmla="*/ 124 h 133"/>
                <a:gd name="T8" fmla="*/ 132 w 141"/>
                <a:gd name="T9" fmla="*/ 44 h 133"/>
                <a:gd name="T10" fmla="*/ 132 w 141"/>
                <a:gd name="T11" fmla="*/ 10 h 133"/>
                <a:gd name="T12" fmla="*/ 132 w 141"/>
                <a:gd name="T13" fmla="*/ 10 h 133"/>
                <a:gd name="T14" fmla="*/ 99 w 141"/>
                <a:gd name="T15" fmla="*/ 9 h 133"/>
                <a:gd name="T16" fmla="*/ 9 w 141"/>
                <a:gd name="T17" fmla="*/ 104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1" h="133">
                  <a:moveTo>
                    <a:pt x="9" y="104"/>
                  </a:moveTo>
                  <a:cubicBezTo>
                    <a:pt x="0" y="113"/>
                    <a:pt x="9" y="114"/>
                    <a:pt x="18" y="123"/>
                  </a:cubicBezTo>
                  <a:cubicBezTo>
                    <a:pt x="18" y="123"/>
                    <a:pt x="18" y="123"/>
                    <a:pt x="18" y="123"/>
                  </a:cubicBezTo>
                  <a:cubicBezTo>
                    <a:pt x="28" y="133"/>
                    <a:pt x="43" y="133"/>
                    <a:pt x="52" y="124"/>
                  </a:cubicBezTo>
                  <a:cubicBezTo>
                    <a:pt x="132" y="44"/>
                    <a:pt x="132" y="44"/>
                    <a:pt x="132" y="44"/>
                  </a:cubicBezTo>
                  <a:cubicBezTo>
                    <a:pt x="141" y="35"/>
                    <a:pt x="141" y="20"/>
                    <a:pt x="132" y="10"/>
                  </a:cubicBezTo>
                  <a:cubicBezTo>
                    <a:pt x="132" y="10"/>
                    <a:pt x="132" y="10"/>
                    <a:pt x="132" y="10"/>
                  </a:cubicBezTo>
                  <a:cubicBezTo>
                    <a:pt x="123" y="1"/>
                    <a:pt x="108" y="0"/>
                    <a:pt x="99" y="9"/>
                  </a:cubicBezTo>
                  <a:lnTo>
                    <a:pt x="9" y="104"/>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1" name="Freeform 246"/>
            <p:cNvSpPr>
              <a:spLocks/>
            </p:cNvSpPr>
            <p:nvPr/>
          </p:nvSpPr>
          <p:spPr bwMode="auto">
            <a:xfrm>
              <a:off x="2831" y="2219"/>
              <a:ext cx="431" cy="316"/>
            </a:xfrm>
            <a:custGeom>
              <a:avLst/>
              <a:gdLst>
                <a:gd name="T0" fmla="*/ 158 w 182"/>
                <a:gd name="T1" fmla="*/ 127 h 133"/>
                <a:gd name="T2" fmla="*/ 175 w 182"/>
                <a:gd name="T3" fmla="*/ 111 h 133"/>
                <a:gd name="T4" fmla="*/ 175 w 182"/>
                <a:gd name="T5" fmla="*/ 111 h 133"/>
                <a:gd name="T6" fmla="*/ 167 w 182"/>
                <a:gd name="T7" fmla="*/ 79 h 133"/>
                <a:gd name="T8" fmla="*/ 39 w 182"/>
                <a:gd name="T9" fmla="*/ 6 h 133"/>
                <a:gd name="T10" fmla="*/ 7 w 182"/>
                <a:gd name="T11" fmla="*/ 15 h 133"/>
                <a:gd name="T12" fmla="*/ 7 w 182"/>
                <a:gd name="T13" fmla="*/ 15 h 133"/>
                <a:gd name="T14" fmla="*/ 15 w 182"/>
                <a:gd name="T15" fmla="*/ 47 h 133"/>
                <a:gd name="T16" fmla="*/ 158 w 182"/>
                <a:gd name="T17" fmla="*/ 12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133">
                  <a:moveTo>
                    <a:pt x="158" y="127"/>
                  </a:moveTo>
                  <a:cubicBezTo>
                    <a:pt x="170" y="133"/>
                    <a:pt x="169" y="123"/>
                    <a:pt x="175" y="111"/>
                  </a:cubicBezTo>
                  <a:cubicBezTo>
                    <a:pt x="175" y="111"/>
                    <a:pt x="175" y="111"/>
                    <a:pt x="175" y="111"/>
                  </a:cubicBezTo>
                  <a:cubicBezTo>
                    <a:pt x="182" y="100"/>
                    <a:pt x="178" y="85"/>
                    <a:pt x="167" y="79"/>
                  </a:cubicBezTo>
                  <a:cubicBezTo>
                    <a:pt x="39" y="6"/>
                    <a:pt x="39" y="6"/>
                    <a:pt x="39" y="6"/>
                  </a:cubicBezTo>
                  <a:cubicBezTo>
                    <a:pt x="27" y="0"/>
                    <a:pt x="13" y="3"/>
                    <a:pt x="7" y="15"/>
                  </a:cubicBezTo>
                  <a:cubicBezTo>
                    <a:pt x="7" y="15"/>
                    <a:pt x="7" y="15"/>
                    <a:pt x="7" y="15"/>
                  </a:cubicBezTo>
                  <a:cubicBezTo>
                    <a:pt x="0" y="26"/>
                    <a:pt x="4" y="41"/>
                    <a:pt x="15" y="47"/>
                  </a:cubicBezTo>
                  <a:lnTo>
                    <a:pt x="158" y="127"/>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2" name="Freeform 247"/>
            <p:cNvSpPr>
              <a:spLocks/>
            </p:cNvSpPr>
            <p:nvPr/>
          </p:nvSpPr>
          <p:spPr bwMode="auto">
            <a:xfrm>
              <a:off x="2831" y="2219"/>
              <a:ext cx="431" cy="316"/>
            </a:xfrm>
            <a:custGeom>
              <a:avLst/>
              <a:gdLst>
                <a:gd name="T0" fmla="*/ 158 w 182"/>
                <a:gd name="T1" fmla="*/ 127 h 133"/>
                <a:gd name="T2" fmla="*/ 175 w 182"/>
                <a:gd name="T3" fmla="*/ 111 h 133"/>
                <a:gd name="T4" fmla="*/ 175 w 182"/>
                <a:gd name="T5" fmla="*/ 111 h 133"/>
                <a:gd name="T6" fmla="*/ 167 w 182"/>
                <a:gd name="T7" fmla="*/ 79 h 133"/>
                <a:gd name="T8" fmla="*/ 39 w 182"/>
                <a:gd name="T9" fmla="*/ 6 h 133"/>
                <a:gd name="T10" fmla="*/ 7 w 182"/>
                <a:gd name="T11" fmla="*/ 15 h 133"/>
                <a:gd name="T12" fmla="*/ 7 w 182"/>
                <a:gd name="T13" fmla="*/ 15 h 133"/>
                <a:gd name="T14" fmla="*/ 15 w 182"/>
                <a:gd name="T15" fmla="*/ 47 h 133"/>
                <a:gd name="T16" fmla="*/ 158 w 182"/>
                <a:gd name="T17" fmla="*/ 12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133">
                  <a:moveTo>
                    <a:pt x="158" y="127"/>
                  </a:moveTo>
                  <a:cubicBezTo>
                    <a:pt x="170" y="133"/>
                    <a:pt x="169" y="123"/>
                    <a:pt x="175" y="111"/>
                  </a:cubicBezTo>
                  <a:cubicBezTo>
                    <a:pt x="175" y="111"/>
                    <a:pt x="175" y="111"/>
                    <a:pt x="175" y="111"/>
                  </a:cubicBezTo>
                  <a:cubicBezTo>
                    <a:pt x="182" y="100"/>
                    <a:pt x="178" y="85"/>
                    <a:pt x="167" y="79"/>
                  </a:cubicBezTo>
                  <a:cubicBezTo>
                    <a:pt x="39" y="6"/>
                    <a:pt x="39" y="6"/>
                    <a:pt x="39" y="6"/>
                  </a:cubicBezTo>
                  <a:cubicBezTo>
                    <a:pt x="27" y="0"/>
                    <a:pt x="13" y="3"/>
                    <a:pt x="7" y="15"/>
                  </a:cubicBezTo>
                  <a:cubicBezTo>
                    <a:pt x="7" y="15"/>
                    <a:pt x="7" y="15"/>
                    <a:pt x="7" y="15"/>
                  </a:cubicBezTo>
                  <a:cubicBezTo>
                    <a:pt x="0" y="26"/>
                    <a:pt x="4" y="41"/>
                    <a:pt x="15" y="47"/>
                  </a:cubicBezTo>
                  <a:lnTo>
                    <a:pt x="158" y="127"/>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3" name="Freeform 248"/>
            <p:cNvSpPr>
              <a:spLocks/>
            </p:cNvSpPr>
            <p:nvPr/>
          </p:nvSpPr>
          <p:spPr bwMode="auto">
            <a:xfrm>
              <a:off x="3277" y="2169"/>
              <a:ext cx="284" cy="261"/>
            </a:xfrm>
            <a:custGeom>
              <a:avLst/>
              <a:gdLst>
                <a:gd name="T0" fmla="*/ 42 w 120"/>
                <a:gd name="T1" fmla="*/ 102 h 110"/>
                <a:gd name="T2" fmla="*/ 10 w 120"/>
                <a:gd name="T3" fmla="*/ 67 h 110"/>
                <a:gd name="T4" fmla="*/ 79 w 120"/>
                <a:gd name="T5" fmla="*/ 8 h 110"/>
                <a:gd name="T6" fmla="*/ 112 w 120"/>
                <a:gd name="T7" fmla="*/ 11 h 110"/>
                <a:gd name="T8" fmla="*/ 112 w 120"/>
                <a:gd name="T9" fmla="*/ 11 h 110"/>
                <a:gd name="T10" fmla="*/ 109 w 120"/>
                <a:gd name="T11" fmla="*/ 44 h 110"/>
                <a:gd name="T12" fmla="*/ 42 w 120"/>
                <a:gd name="T13" fmla="*/ 102 h 110"/>
              </a:gdLst>
              <a:ahLst/>
              <a:cxnLst>
                <a:cxn ang="0">
                  <a:pos x="T0" y="T1"/>
                </a:cxn>
                <a:cxn ang="0">
                  <a:pos x="T2" y="T3"/>
                </a:cxn>
                <a:cxn ang="0">
                  <a:pos x="T4" y="T5"/>
                </a:cxn>
                <a:cxn ang="0">
                  <a:pos x="T6" y="T7"/>
                </a:cxn>
                <a:cxn ang="0">
                  <a:pos x="T8" y="T9"/>
                </a:cxn>
                <a:cxn ang="0">
                  <a:pos x="T10" y="T11"/>
                </a:cxn>
                <a:cxn ang="0">
                  <a:pos x="T12" y="T13"/>
                </a:cxn>
              </a:cxnLst>
              <a:rect l="0" t="0" r="r" b="b"/>
              <a:pathLst>
                <a:path w="120" h="110">
                  <a:moveTo>
                    <a:pt x="42" y="102"/>
                  </a:moveTo>
                  <a:cubicBezTo>
                    <a:pt x="32" y="110"/>
                    <a:pt x="0" y="76"/>
                    <a:pt x="10" y="67"/>
                  </a:cubicBezTo>
                  <a:cubicBezTo>
                    <a:pt x="79" y="8"/>
                    <a:pt x="79" y="8"/>
                    <a:pt x="79" y="8"/>
                  </a:cubicBezTo>
                  <a:cubicBezTo>
                    <a:pt x="88" y="0"/>
                    <a:pt x="103" y="1"/>
                    <a:pt x="112" y="11"/>
                  </a:cubicBezTo>
                  <a:cubicBezTo>
                    <a:pt x="112" y="11"/>
                    <a:pt x="112" y="11"/>
                    <a:pt x="112" y="11"/>
                  </a:cubicBezTo>
                  <a:cubicBezTo>
                    <a:pt x="120" y="21"/>
                    <a:pt x="119" y="35"/>
                    <a:pt x="109" y="44"/>
                  </a:cubicBezTo>
                  <a:lnTo>
                    <a:pt x="42" y="102"/>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4" name="Freeform 249"/>
            <p:cNvSpPr>
              <a:spLocks/>
            </p:cNvSpPr>
            <p:nvPr/>
          </p:nvSpPr>
          <p:spPr bwMode="auto">
            <a:xfrm>
              <a:off x="2954" y="2262"/>
              <a:ext cx="135" cy="161"/>
            </a:xfrm>
            <a:custGeom>
              <a:avLst/>
              <a:gdLst>
                <a:gd name="T0" fmla="*/ 83 w 135"/>
                <a:gd name="T1" fmla="*/ 161 h 161"/>
                <a:gd name="T2" fmla="*/ 135 w 135"/>
                <a:gd name="T3" fmla="*/ 69 h 161"/>
                <a:gd name="T4" fmla="*/ 17 w 135"/>
                <a:gd name="T5" fmla="*/ 0 h 161"/>
                <a:gd name="T6" fmla="*/ 0 w 135"/>
                <a:gd name="T7" fmla="*/ 123 h 161"/>
                <a:gd name="T8" fmla="*/ 83 w 135"/>
                <a:gd name="T9" fmla="*/ 161 h 161"/>
                <a:gd name="T10" fmla="*/ 83 w 135"/>
                <a:gd name="T11" fmla="*/ 161 h 161"/>
              </a:gdLst>
              <a:ahLst/>
              <a:cxnLst>
                <a:cxn ang="0">
                  <a:pos x="T0" y="T1"/>
                </a:cxn>
                <a:cxn ang="0">
                  <a:pos x="T2" y="T3"/>
                </a:cxn>
                <a:cxn ang="0">
                  <a:pos x="T4" y="T5"/>
                </a:cxn>
                <a:cxn ang="0">
                  <a:pos x="T6" y="T7"/>
                </a:cxn>
                <a:cxn ang="0">
                  <a:pos x="T8" y="T9"/>
                </a:cxn>
                <a:cxn ang="0">
                  <a:pos x="T10" y="T11"/>
                </a:cxn>
              </a:cxnLst>
              <a:rect l="0" t="0" r="r" b="b"/>
              <a:pathLst>
                <a:path w="135" h="161">
                  <a:moveTo>
                    <a:pt x="83" y="161"/>
                  </a:moveTo>
                  <a:lnTo>
                    <a:pt x="135" y="69"/>
                  </a:lnTo>
                  <a:lnTo>
                    <a:pt x="17" y="0"/>
                  </a:lnTo>
                  <a:lnTo>
                    <a:pt x="0" y="123"/>
                  </a:lnTo>
                  <a:lnTo>
                    <a:pt x="83" y="161"/>
                  </a:lnTo>
                  <a:lnTo>
                    <a:pt x="83" y="161"/>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5" name="Freeform 250"/>
            <p:cNvSpPr>
              <a:spLocks/>
            </p:cNvSpPr>
            <p:nvPr/>
          </p:nvSpPr>
          <p:spPr bwMode="auto">
            <a:xfrm>
              <a:off x="2786" y="2081"/>
              <a:ext cx="133" cy="110"/>
            </a:xfrm>
            <a:custGeom>
              <a:avLst/>
              <a:gdLst>
                <a:gd name="T0" fmla="*/ 0 w 133"/>
                <a:gd name="T1" fmla="*/ 110 h 110"/>
                <a:gd name="T2" fmla="*/ 133 w 133"/>
                <a:gd name="T3" fmla="*/ 110 h 110"/>
                <a:gd name="T4" fmla="*/ 133 w 133"/>
                <a:gd name="T5" fmla="*/ 0 h 110"/>
                <a:gd name="T6" fmla="*/ 0 w 133"/>
                <a:gd name="T7" fmla="*/ 0 h 110"/>
                <a:gd name="T8" fmla="*/ 0 w 133"/>
                <a:gd name="T9" fmla="*/ 110 h 110"/>
                <a:gd name="T10" fmla="*/ 0 w 133"/>
                <a:gd name="T11" fmla="*/ 110 h 110"/>
              </a:gdLst>
              <a:ahLst/>
              <a:cxnLst>
                <a:cxn ang="0">
                  <a:pos x="T0" y="T1"/>
                </a:cxn>
                <a:cxn ang="0">
                  <a:pos x="T2" y="T3"/>
                </a:cxn>
                <a:cxn ang="0">
                  <a:pos x="T4" y="T5"/>
                </a:cxn>
                <a:cxn ang="0">
                  <a:pos x="T6" y="T7"/>
                </a:cxn>
                <a:cxn ang="0">
                  <a:pos x="T8" y="T9"/>
                </a:cxn>
                <a:cxn ang="0">
                  <a:pos x="T10" y="T11"/>
                </a:cxn>
              </a:cxnLst>
              <a:rect l="0" t="0" r="r" b="b"/>
              <a:pathLst>
                <a:path w="133" h="110">
                  <a:moveTo>
                    <a:pt x="0" y="110"/>
                  </a:moveTo>
                  <a:lnTo>
                    <a:pt x="133" y="110"/>
                  </a:lnTo>
                  <a:lnTo>
                    <a:pt x="133" y="0"/>
                  </a:lnTo>
                  <a:lnTo>
                    <a:pt x="0" y="0"/>
                  </a:lnTo>
                  <a:lnTo>
                    <a:pt x="0" y="110"/>
                  </a:lnTo>
                  <a:lnTo>
                    <a:pt x="0" y="110"/>
                  </a:ln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6" name="Freeform 251"/>
            <p:cNvSpPr>
              <a:spLocks/>
            </p:cNvSpPr>
            <p:nvPr/>
          </p:nvSpPr>
          <p:spPr bwMode="auto">
            <a:xfrm>
              <a:off x="2786" y="2081"/>
              <a:ext cx="133" cy="110"/>
            </a:xfrm>
            <a:custGeom>
              <a:avLst/>
              <a:gdLst>
                <a:gd name="T0" fmla="*/ 0 w 133"/>
                <a:gd name="T1" fmla="*/ 110 h 110"/>
                <a:gd name="T2" fmla="*/ 133 w 133"/>
                <a:gd name="T3" fmla="*/ 110 h 110"/>
                <a:gd name="T4" fmla="*/ 133 w 133"/>
                <a:gd name="T5" fmla="*/ 0 h 110"/>
                <a:gd name="T6" fmla="*/ 0 w 133"/>
                <a:gd name="T7" fmla="*/ 0 h 110"/>
                <a:gd name="T8" fmla="*/ 0 w 133"/>
                <a:gd name="T9" fmla="*/ 110 h 110"/>
                <a:gd name="T10" fmla="*/ 0 w 133"/>
                <a:gd name="T11" fmla="*/ 110 h 110"/>
              </a:gdLst>
              <a:ahLst/>
              <a:cxnLst>
                <a:cxn ang="0">
                  <a:pos x="T0" y="T1"/>
                </a:cxn>
                <a:cxn ang="0">
                  <a:pos x="T2" y="T3"/>
                </a:cxn>
                <a:cxn ang="0">
                  <a:pos x="T4" y="T5"/>
                </a:cxn>
                <a:cxn ang="0">
                  <a:pos x="T6" y="T7"/>
                </a:cxn>
                <a:cxn ang="0">
                  <a:pos x="T8" y="T9"/>
                </a:cxn>
                <a:cxn ang="0">
                  <a:pos x="T10" y="T11"/>
                </a:cxn>
              </a:cxnLst>
              <a:rect l="0" t="0" r="r" b="b"/>
              <a:pathLst>
                <a:path w="133" h="110">
                  <a:moveTo>
                    <a:pt x="0" y="110"/>
                  </a:moveTo>
                  <a:lnTo>
                    <a:pt x="133" y="110"/>
                  </a:lnTo>
                  <a:lnTo>
                    <a:pt x="133" y="0"/>
                  </a:lnTo>
                  <a:lnTo>
                    <a:pt x="0" y="0"/>
                  </a:lnTo>
                  <a:lnTo>
                    <a:pt x="0" y="110"/>
                  </a:lnTo>
                  <a:lnTo>
                    <a:pt x="0" y="110"/>
                  </a:lnTo>
                  <a:close/>
                </a:path>
              </a:pathLst>
            </a:custGeom>
            <a:noFill/>
            <a:ln w="31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7" name="Freeform 252"/>
            <p:cNvSpPr>
              <a:spLocks/>
            </p:cNvSpPr>
            <p:nvPr/>
          </p:nvSpPr>
          <p:spPr bwMode="auto">
            <a:xfrm>
              <a:off x="2786" y="2176"/>
              <a:ext cx="227" cy="551"/>
            </a:xfrm>
            <a:custGeom>
              <a:avLst/>
              <a:gdLst>
                <a:gd name="T0" fmla="*/ 28 w 96"/>
                <a:gd name="T1" fmla="*/ 0 h 232"/>
                <a:gd name="T2" fmla="*/ 96 w 96"/>
                <a:gd name="T3" fmla="*/ 112 h 232"/>
                <a:gd name="T4" fmla="*/ 96 w 96"/>
                <a:gd name="T5" fmla="*/ 232 h 232"/>
                <a:gd name="T6" fmla="*/ 0 w 96"/>
                <a:gd name="T7" fmla="*/ 232 h 232"/>
                <a:gd name="T8" fmla="*/ 0 w 96"/>
                <a:gd name="T9" fmla="*/ 0 h 232"/>
                <a:gd name="T10" fmla="*/ 28 w 96"/>
                <a:gd name="T11" fmla="*/ 0 h 232"/>
              </a:gdLst>
              <a:ahLst/>
              <a:cxnLst>
                <a:cxn ang="0">
                  <a:pos x="T0" y="T1"/>
                </a:cxn>
                <a:cxn ang="0">
                  <a:pos x="T2" y="T3"/>
                </a:cxn>
                <a:cxn ang="0">
                  <a:pos x="T4" y="T5"/>
                </a:cxn>
                <a:cxn ang="0">
                  <a:pos x="T6" y="T7"/>
                </a:cxn>
                <a:cxn ang="0">
                  <a:pos x="T8" y="T9"/>
                </a:cxn>
                <a:cxn ang="0">
                  <a:pos x="T10" y="T11"/>
                </a:cxn>
              </a:cxnLst>
              <a:rect l="0" t="0" r="r" b="b"/>
              <a:pathLst>
                <a:path w="96" h="232">
                  <a:moveTo>
                    <a:pt x="28" y="0"/>
                  </a:moveTo>
                  <a:cubicBezTo>
                    <a:pt x="88" y="0"/>
                    <a:pt x="96" y="69"/>
                    <a:pt x="96" y="112"/>
                  </a:cubicBezTo>
                  <a:cubicBezTo>
                    <a:pt x="96" y="232"/>
                    <a:pt x="96" y="232"/>
                    <a:pt x="96" y="232"/>
                  </a:cubicBezTo>
                  <a:cubicBezTo>
                    <a:pt x="0" y="232"/>
                    <a:pt x="0" y="232"/>
                    <a:pt x="0" y="232"/>
                  </a:cubicBezTo>
                  <a:cubicBezTo>
                    <a:pt x="0" y="0"/>
                    <a:pt x="0" y="0"/>
                    <a:pt x="0" y="0"/>
                  </a:cubicBezTo>
                  <a:cubicBezTo>
                    <a:pt x="0" y="0"/>
                    <a:pt x="26" y="0"/>
                    <a:pt x="28"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8" name="Freeform 253"/>
            <p:cNvSpPr>
              <a:spLocks/>
            </p:cNvSpPr>
            <p:nvPr/>
          </p:nvSpPr>
          <p:spPr bwMode="auto">
            <a:xfrm>
              <a:off x="2786" y="2727"/>
              <a:ext cx="227" cy="97"/>
            </a:xfrm>
            <a:custGeom>
              <a:avLst/>
              <a:gdLst>
                <a:gd name="T0" fmla="*/ 227 w 227"/>
                <a:gd name="T1" fmla="*/ 0 h 97"/>
                <a:gd name="T2" fmla="*/ 0 w 227"/>
                <a:gd name="T3" fmla="*/ 0 h 97"/>
                <a:gd name="T4" fmla="*/ 128 w 227"/>
                <a:gd name="T5" fmla="*/ 97 h 97"/>
                <a:gd name="T6" fmla="*/ 227 w 227"/>
                <a:gd name="T7" fmla="*/ 97 h 97"/>
                <a:gd name="T8" fmla="*/ 227 w 227"/>
                <a:gd name="T9" fmla="*/ 0 h 97"/>
              </a:gdLst>
              <a:ahLst/>
              <a:cxnLst>
                <a:cxn ang="0">
                  <a:pos x="T0" y="T1"/>
                </a:cxn>
                <a:cxn ang="0">
                  <a:pos x="T2" y="T3"/>
                </a:cxn>
                <a:cxn ang="0">
                  <a:pos x="T4" y="T5"/>
                </a:cxn>
                <a:cxn ang="0">
                  <a:pos x="T6" y="T7"/>
                </a:cxn>
                <a:cxn ang="0">
                  <a:pos x="T8" y="T9"/>
                </a:cxn>
              </a:cxnLst>
              <a:rect l="0" t="0" r="r" b="b"/>
              <a:pathLst>
                <a:path w="227" h="97">
                  <a:moveTo>
                    <a:pt x="227" y="0"/>
                  </a:moveTo>
                  <a:lnTo>
                    <a:pt x="0" y="0"/>
                  </a:lnTo>
                  <a:lnTo>
                    <a:pt x="128" y="97"/>
                  </a:lnTo>
                  <a:lnTo>
                    <a:pt x="227" y="97"/>
                  </a:lnTo>
                  <a:lnTo>
                    <a:pt x="227" y="0"/>
                  </a:lnTo>
                  <a:close/>
                </a:path>
              </a:pathLst>
            </a:custGeom>
            <a:solidFill>
              <a:srgbClr val="6AB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39" name="Freeform 254"/>
            <p:cNvSpPr>
              <a:spLocks/>
            </p:cNvSpPr>
            <p:nvPr/>
          </p:nvSpPr>
          <p:spPr bwMode="auto">
            <a:xfrm>
              <a:off x="2786" y="2060"/>
              <a:ext cx="133" cy="116"/>
            </a:xfrm>
            <a:custGeom>
              <a:avLst/>
              <a:gdLst>
                <a:gd name="T0" fmla="*/ 133 w 133"/>
                <a:gd name="T1" fmla="*/ 43 h 116"/>
                <a:gd name="T2" fmla="*/ 0 w 133"/>
                <a:gd name="T3" fmla="*/ 0 h 116"/>
                <a:gd name="T4" fmla="*/ 0 w 133"/>
                <a:gd name="T5" fmla="*/ 50 h 116"/>
                <a:gd name="T6" fmla="*/ 133 w 133"/>
                <a:gd name="T7" fmla="*/ 116 h 116"/>
                <a:gd name="T8" fmla="*/ 133 w 133"/>
                <a:gd name="T9" fmla="*/ 43 h 116"/>
                <a:gd name="T10" fmla="*/ 133 w 133"/>
                <a:gd name="T11" fmla="*/ 43 h 116"/>
              </a:gdLst>
              <a:ahLst/>
              <a:cxnLst>
                <a:cxn ang="0">
                  <a:pos x="T0" y="T1"/>
                </a:cxn>
                <a:cxn ang="0">
                  <a:pos x="T2" y="T3"/>
                </a:cxn>
                <a:cxn ang="0">
                  <a:pos x="T4" y="T5"/>
                </a:cxn>
                <a:cxn ang="0">
                  <a:pos x="T6" y="T7"/>
                </a:cxn>
                <a:cxn ang="0">
                  <a:pos x="T8" y="T9"/>
                </a:cxn>
                <a:cxn ang="0">
                  <a:pos x="T10" y="T11"/>
                </a:cxn>
              </a:cxnLst>
              <a:rect l="0" t="0" r="r" b="b"/>
              <a:pathLst>
                <a:path w="133" h="116">
                  <a:moveTo>
                    <a:pt x="133" y="43"/>
                  </a:moveTo>
                  <a:lnTo>
                    <a:pt x="0" y="0"/>
                  </a:lnTo>
                  <a:lnTo>
                    <a:pt x="0" y="50"/>
                  </a:lnTo>
                  <a:lnTo>
                    <a:pt x="133" y="116"/>
                  </a:lnTo>
                  <a:lnTo>
                    <a:pt x="133" y="43"/>
                  </a:lnTo>
                  <a:lnTo>
                    <a:pt x="133" y="43"/>
                  </a:lnTo>
                  <a:close/>
                </a:path>
              </a:pathLst>
            </a:custGeom>
            <a:solidFill>
              <a:srgbClr val="C499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0" name="Freeform 255"/>
            <p:cNvSpPr>
              <a:spLocks/>
            </p:cNvSpPr>
            <p:nvPr/>
          </p:nvSpPr>
          <p:spPr bwMode="auto">
            <a:xfrm>
              <a:off x="2658" y="1766"/>
              <a:ext cx="431" cy="358"/>
            </a:xfrm>
            <a:custGeom>
              <a:avLst/>
              <a:gdLst>
                <a:gd name="T0" fmla="*/ 0 w 182"/>
                <a:gd name="T1" fmla="*/ 75 h 151"/>
                <a:gd name="T2" fmla="*/ 76 w 182"/>
                <a:gd name="T3" fmla="*/ 0 h 151"/>
                <a:gd name="T4" fmla="*/ 146 w 182"/>
                <a:gd name="T5" fmla="*/ 0 h 151"/>
                <a:gd name="T6" fmla="*/ 165 w 182"/>
                <a:gd name="T7" fmla="*/ 65 h 151"/>
                <a:gd name="T8" fmla="*/ 182 w 182"/>
                <a:gd name="T9" fmla="*/ 81 h 151"/>
                <a:gd name="T10" fmla="*/ 182 w 182"/>
                <a:gd name="T11" fmla="*/ 96 h 151"/>
                <a:gd name="T12" fmla="*/ 164 w 182"/>
                <a:gd name="T13" fmla="*/ 96 h 151"/>
                <a:gd name="T14" fmla="*/ 164 w 182"/>
                <a:gd name="T15" fmla="*/ 151 h 151"/>
                <a:gd name="T16" fmla="*/ 75 w 182"/>
                <a:gd name="T17" fmla="*/ 150 h 151"/>
                <a:gd name="T18" fmla="*/ 75 w 182"/>
                <a:gd name="T19" fmla="*/ 150 h 151"/>
                <a:gd name="T20" fmla="*/ 74 w 182"/>
                <a:gd name="T21" fmla="*/ 150 h 151"/>
                <a:gd name="T22" fmla="*/ 74 w 182"/>
                <a:gd name="T23" fmla="*/ 150 h 151"/>
                <a:gd name="T24" fmla="*/ 74 w 182"/>
                <a:gd name="T25" fmla="*/ 150 h 151"/>
                <a:gd name="T26" fmla="*/ 0 w 182"/>
                <a:gd name="T27" fmla="*/ 75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82" h="151">
                  <a:moveTo>
                    <a:pt x="0" y="75"/>
                  </a:moveTo>
                  <a:cubicBezTo>
                    <a:pt x="0" y="33"/>
                    <a:pt x="34" y="0"/>
                    <a:pt x="76" y="0"/>
                  </a:cubicBezTo>
                  <a:cubicBezTo>
                    <a:pt x="146" y="0"/>
                    <a:pt x="146" y="0"/>
                    <a:pt x="146" y="0"/>
                  </a:cubicBezTo>
                  <a:cubicBezTo>
                    <a:pt x="146" y="0"/>
                    <a:pt x="164" y="62"/>
                    <a:pt x="165" y="65"/>
                  </a:cubicBezTo>
                  <a:cubicBezTo>
                    <a:pt x="168" y="72"/>
                    <a:pt x="174" y="78"/>
                    <a:pt x="182" y="81"/>
                  </a:cubicBezTo>
                  <a:cubicBezTo>
                    <a:pt x="182" y="96"/>
                    <a:pt x="182" y="96"/>
                    <a:pt x="182" y="96"/>
                  </a:cubicBezTo>
                  <a:cubicBezTo>
                    <a:pt x="164" y="96"/>
                    <a:pt x="164" y="96"/>
                    <a:pt x="164" y="96"/>
                  </a:cubicBezTo>
                  <a:cubicBezTo>
                    <a:pt x="164" y="151"/>
                    <a:pt x="164" y="151"/>
                    <a:pt x="164" y="151"/>
                  </a:cubicBezTo>
                  <a:cubicBezTo>
                    <a:pt x="75" y="150"/>
                    <a:pt x="75" y="150"/>
                    <a:pt x="75" y="150"/>
                  </a:cubicBezTo>
                  <a:cubicBezTo>
                    <a:pt x="75" y="150"/>
                    <a:pt x="75" y="150"/>
                    <a:pt x="75" y="150"/>
                  </a:cubicBezTo>
                  <a:cubicBezTo>
                    <a:pt x="75" y="150"/>
                    <a:pt x="75" y="150"/>
                    <a:pt x="74" y="150"/>
                  </a:cubicBezTo>
                  <a:cubicBezTo>
                    <a:pt x="74" y="150"/>
                    <a:pt x="74" y="150"/>
                    <a:pt x="74" y="150"/>
                  </a:cubicBezTo>
                  <a:cubicBezTo>
                    <a:pt x="74" y="150"/>
                    <a:pt x="74" y="150"/>
                    <a:pt x="74" y="150"/>
                  </a:cubicBezTo>
                  <a:cubicBezTo>
                    <a:pt x="33" y="150"/>
                    <a:pt x="0" y="116"/>
                    <a:pt x="0" y="75"/>
                  </a:cubicBezTo>
                  <a:close/>
                </a:path>
              </a:pathLst>
            </a:custGeom>
            <a:solidFill>
              <a:srgbClr val="E1BC8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1" name="Freeform 256"/>
            <p:cNvSpPr>
              <a:spLocks/>
            </p:cNvSpPr>
            <p:nvPr/>
          </p:nvSpPr>
          <p:spPr bwMode="auto">
            <a:xfrm>
              <a:off x="2658" y="1766"/>
              <a:ext cx="370" cy="337"/>
            </a:xfrm>
            <a:custGeom>
              <a:avLst/>
              <a:gdLst>
                <a:gd name="T0" fmla="*/ 91 w 156"/>
                <a:gd name="T1" fmla="*/ 98 h 142"/>
                <a:gd name="T2" fmla="*/ 91 w 156"/>
                <a:gd name="T3" fmla="*/ 32 h 142"/>
                <a:gd name="T4" fmla="*/ 156 w 156"/>
                <a:gd name="T5" fmla="*/ 32 h 142"/>
                <a:gd name="T6" fmla="*/ 146 w 156"/>
                <a:gd name="T7" fmla="*/ 0 h 142"/>
                <a:gd name="T8" fmla="*/ 76 w 156"/>
                <a:gd name="T9" fmla="*/ 0 h 142"/>
                <a:gd name="T10" fmla="*/ 0 w 156"/>
                <a:gd name="T11" fmla="*/ 75 h 142"/>
                <a:gd name="T12" fmla="*/ 42 w 156"/>
                <a:gd name="T13" fmla="*/ 142 h 142"/>
                <a:gd name="T14" fmla="*/ 91 w 156"/>
                <a:gd name="T15" fmla="*/ 98 h 1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6" h="142">
                  <a:moveTo>
                    <a:pt x="91" y="98"/>
                  </a:moveTo>
                  <a:cubicBezTo>
                    <a:pt x="91" y="32"/>
                    <a:pt x="91" y="32"/>
                    <a:pt x="91" y="32"/>
                  </a:cubicBezTo>
                  <a:cubicBezTo>
                    <a:pt x="156" y="32"/>
                    <a:pt x="156" y="32"/>
                    <a:pt x="156" y="32"/>
                  </a:cubicBezTo>
                  <a:cubicBezTo>
                    <a:pt x="150" y="16"/>
                    <a:pt x="146" y="0"/>
                    <a:pt x="146" y="0"/>
                  </a:cubicBezTo>
                  <a:cubicBezTo>
                    <a:pt x="76" y="0"/>
                    <a:pt x="76" y="0"/>
                    <a:pt x="76" y="0"/>
                  </a:cubicBezTo>
                  <a:cubicBezTo>
                    <a:pt x="34" y="0"/>
                    <a:pt x="0" y="33"/>
                    <a:pt x="0" y="75"/>
                  </a:cubicBezTo>
                  <a:cubicBezTo>
                    <a:pt x="0" y="105"/>
                    <a:pt x="17" y="131"/>
                    <a:pt x="42" y="142"/>
                  </a:cubicBezTo>
                  <a:lnTo>
                    <a:pt x="91" y="98"/>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2" name="Freeform 257"/>
            <p:cNvSpPr>
              <a:spLocks/>
            </p:cNvSpPr>
            <p:nvPr/>
          </p:nvSpPr>
          <p:spPr bwMode="auto">
            <a:xfrm>
              <a:off x="2821" y="1894"/>
              <a:ext cx="53" cy="104"/>
            </a:xfrm>
            <a:custGeom>
              <a:avLst/>
              <a:gdLst>
                <a:gd name="T0" fmla="*/ 22 w 22"/>
                <a:gd name="T1" fmla="*/ 0 h 44"/>
                <a:gd name="T2" fmla="*/ 22 w 22"/>
                <a:gd name="T3" fmla="*/ 44 h 44"/>
                <a:gd name="T4" fmla="*/ 0 w 22"/>
                <a:gd name="T5" fmla="*/ 21 h 44"/>
                <a:gd name="T6" fmla="*/ 22 w 22"/>
                <a:gd name="T7" fmla="*/ 0 h 44"/>
              </a:gdLst>
              <a:ahLst/>
              <a:cxnLst>
                <a:cxn ang="0">
                  <a:pos x="T0" y="T1"/>
                </a:cxn>
                <a:cxn ang="0">
                  <a:pos x="T2" y="T3"/>
                </a:cxn>
                <a:cxn ang="0">
                  <a:pos x="T4" y="T5"/>
                </a:cxn>
                <a:cxn ang="0">
                  <a:pos x="T6" y="T7"/>
                </a:cxn>
              </a:cxnLst>
              <a:rect l="0" t="0" r="r" b="b"/>
              <a:pathLst>
                <a:path w="22" h="44">
                  <a:moveTo>
                    <a:pt x="22" y="0"/>
                  </a:moveTo>
                  <a:cubicBezTo>
                    <a:pt x="22" y="44"/>
                    <a:pt x="22" y="44"/>
                    <a:pt x="22" y="44"/>
                  </a:cubicBezTo>
                  <a:cubicBezTo>
                    <a:pt x="10" y="44"/>
                    <a:pt x="0" y="34"/>
                    <a:pt x="0" y="21"/>
                  </a:cubicBezTo>
                  <a:cubicBezTo>
                    <a:pt x="0" y="10"/>
                    <a:pt x="11" y="0"/>
                    <a:pt x="22" y="0"/>
                  </a:cubicBezTo>
                  <a:close/>
                </a:path>
              </a:pathLst>
            </a:custGeom>
            <a:solidFill>
              <a:srgbClr val="C499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3" name="Freeform 258"/>
            <p:cNvSpPr>
              <a:spLocks/>
            </p:cNvSpPr>
            <p:nvPr/>
          </p:nvSpPr>
          <p:spPr bwMode="auto">
            <a:xfrm>
              <a:off x="2870" y="1838"/>
              <a:ext cx="54" cy="156"/>
            </a:xfrm>
            <a:custGeom>
              <a:avLst/>
              <a:gdLst>
                <a:gd name="T0" fmla="*/ 54 w 54"/>
                <a:gd name="T1" fmla="*/ 0 h 156"/>
                <a:gd name="T2" fmla="*/ 0 w 54"/>
                <a:gd name="T3" fmla="*/ 0 h 156"/>
                <a:gd name="T4" fmla="*/ 0 w 54"/>
                <a:gd name="T5" fmla="*/ 156 h 156"/>
                <a:gd name="T6" fmla="*/ 54 w 54"/>
                <a:gd name="T7" fmla="*/ 156 h 156"/>
                <a:gd name="T8" fmla="*/ 54 w 54"/>
                <a:gd name="T9" fmla="*/ 0 h 156"/>
                <a:gd name="T10" fmla="*/ 54 w 54"/>
                <a:gd name="T11" fmla="*/ 0 h 156"/>
              </a:gdLst>
              <a:ahLst/>
              <a:cxnLst>
                <a:cxn ang="0">
                  <a:pos x="T0" y="T1"/>
                </a:cxn>
                <a:cxn ang="0">
                  <a:pos x="T2" y="T3"/>
                </a:cxn>
                <a:cxn ang="0">
                  <a:pos x="T4" y="T5"/>
                </a:cxn>
                <a:cxn ang="0">
                  <a:pos x="T6" y="T7"/>
                </a:cxn>
                <a:cxn ang="0">
                  <a:pos x="T8" y="T9"/>
                </a:cxn>
                <a:cxn ang="0">
                  <a:pos x="T10" y="T11"/>
                </a:cxn>
              </a:cxnLst>
              <a:rect l="0" t="0" r="r" b="b"/>
              <a:pathLst>
                <a:path w="54" h="156">
                  <a:moveTo>
                    <a:pt x="54" y="0"/>
                  </a:moveTo>
                  <a:lnTo>
                    <a:pt x="0" y="0"/>
                  </a:lnTo>
                  <a:lnTo>
                    <a:pt x="0" y="156"/>
                  </a:lnTo>
                  <a:lnTo>
                    <a:pt x="54" y="156"/>
                  </a:lnTo>
                  <a:lnTo>
                    <a:pt x="54" y="0"/>
                  </a:lnTo>
                  <a:lnTo>
                    <a:pt x="54" y="0"/>
                  </a:lnTo>
                  <a:close/>
                </a:path>
              </a:pathLst>
            </a:custGeom>
            <a:solidFill>
              <a:srgbClr val="F2652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4" name="Freeform 259"/>
            <p:cNvSpPr>
              <a:spLocks/>
            </p:cNvSpPr>
            <p:nvPr/>
          </p:nvSpPr>
          <p:spPr bwMode="auto">
            <a:xfrm>
              <a:off x="2572" y="2433"/>
              <a:ext cx="174" cy="246"/>
            </a:xfrm>
            <a:custGeom>
              <a:avLst/>
              <a:gdLst>
                <a:gd name="T0" fmla="*/ 73 w 73"/>
                <a:gd name="T1" fmla="*/ 86 h 104"/>
                <a:gd name="T2" fmla="*/ 48 w 73"/>
                <a:gd name="T3" fmla="*/ 18 h 104"/>
                <a:gd name="T4" fmla="*/ 18 w 73"/>
                <a:gd name="T5" fmla="*/ 4 h 104"/>
                <a:gd name="T6" fmla="*/ 4 w 73"/>
                <a:gd name="T7" fmla="*/ 35 h 104"/>
                <a:gd name="T8" fmla="*/ 29 w 73"/>
                <a:gd name="T9" fmla="*/ 104 h 104"/>
                <a:gd name="T10" fmla="*/ 73 w 73"/>
                <a:gd name="T11" fmla="*/ 86 h 104"/>
              </a:gdLst>
              <a:ahLst/>
              <a:cxnLst>
                <a:cxn ang="0">
                  <a:pos x="T0" y="T1"/>
                </a:cxn>
                <a:cxn ang="0">
                  <a:pos x="T2" y="T3"/>
                </a:cxn>
                <a:cxn ang="0">
                  <a:pos x="T4" y="T5"/>
                </a:cxn>
                <a:cxn ang="0">
                  <a:pos x="T6" y="T7"/>
                </a:cxn>
                <a:cxn ang="0">
                  <a:pos x="T8" y="T9"/>
                </a:cxn>
                <a:cxn ang="0">
                  <a:pos x="T10" y="T11"/>
                </a:cxn>
              </a:cxnLst>
              <a:rect l="0" t="0" r="r" b="b"/>
              <a:pathLst>
                <a:path w="73" h="104">
                  <a:moveTo>
                    <a:pt x="73" y="86"/>
                  </a:moveTo>
                  <a:cubicBezTo>
                    <a:pt x="48" y="18"/>
                    <a:pt x="48" y="18"/>
                    <a:pt x="48" y="18"/>
                  </a:cubicBezTo>
                  <a:cubicBezTo>
                    <a:pt x="43" y="6"/>
                    <a:pt x="30" y="0"/>
                    <a:pt x="18" y="4"/>
                  </a:cubicBezTo>
                  <a:cubicBezTo>
                    <a:pt x="6" y="9"/>
                    <a:pt x="0" y="23"/>
                    <a:pt x="4" y="35"/>
                  </a:cubicBezTo>
                  <a:cubicBezTo>
                    <a:pt x="29" y="104"/>
                    <a:pt x="29" y="104"/>
                    <a:pt x="29" y="104"/>
                  </a:cubicBezTo>
                  <a:lnTo>
                    <a:pt x="73" y="86"/>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5" name="Freeform 260"/>
            <p:cNvSpPr>
              <a:spLocks/>
            </p:cNvSpPr>
            <p:nvPr/>
          </p:nvSpPr>
          <p:spPr bwMode="auto">
            <a:xfrm>
              <a:off x="3165" y="2328"/>
              <a:ext cx="211" cy="200"/>
            </a:xfrm>
            <a:custGeom>
              <a:avLst/>
              <a:gdLst>
                <a:gd name="T0" fmla="*/ 57 w 89"/>
                <a:gd name="T1" fmla="*/ 0 h 84"/>
                <a:gd name="T2" fmla="*/ 10 w 89"/>
                <a:gd name="T3" fmla="*/ 40 h 84"/>
                <a:gd name="T4" fmla="*/ 9 w 89"/>
                <a:gd name="T5" fmla="*/ 73 h 84"/>
                <a:gd name="T6" fmla="*/ 42 w 89"/>
                <a:gd name="T7" fmla="*/ 76 h 84"/>
                <a:gd name="T8" fmla="*/ 89 w 89"/>
                <a:gd name="T9" fmla="*/ 35 h 84"/>
                <a:gd name="T10" fmla="*/ 57 w 89"/>
                <a:gd name="T11" fmla="*/ 0 h 84"/>
              </a:gdLst>
              <a:ahLst/>
              <a:cxnLst>
                <a:cxn ang="0">
                  <a:pos x="T0" y="T1"/>
                </a:cxn>
                <a:cxn ang="0">
                  <a:pos x="T2" y="T3"/>
                </a:cxn>
                <a:cxn ang="0">
                  <a:pos x="T4" y="T5"/>
                </a:cxn>
                <a:cxn ang="0">
                  <a:pos x="T6" y="T7"/>
                </a:cxn>
                <a:cxn ang="0">
                  <a:pos x="T8" y="T9"/>
                </a:cxn>
                <a:cxn ang="0">
                  <a:pos x="T10" y="T11"/>
                </a:cxn>
              </a:cxnLst>
              <a:rect l="0" t="0" r="r" b="b"/>
              <a:pathLst>
                <a:path w="89" h="84">
                  <a:moveTo>
                    <a:pt x="57" y="0"/>
                  </a:moveTo>
                  <a:cubicBezTo>
                    <a:pt x="10" y="40"/>
                    <a:pt x="10" y="40"/>
                    <a:pt x="10" y="40"/>
                  </a:cubicBezTo>
                  <a:cubicBezTo>
                    <a:pt x="1" y="48"/>
                    <a:pt x="0" y="64"/>
                    <a:pt x="9" y="73"/>
                  </a:cubicBezTo>
                  <a:cubicBezTo>
                    <a:pt x="17" y="83"/>
                    <a:pt x="32" y="84"/>
                    <a:pt x="42" y="76"/>
                  </a:cubicBezTo>
                  <a:cubicBezTo>
                    <a:pt x="89" y="35"/>
                    <a:pt x="89" y="35"/>
                    <a:pt x="89" y="35"/>
                  </a:cubicBezTo>
                  <a:lnTo>
                    <a:pt x="57"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6" name="Freeform 261"/>
            <p:cNvSpPr>
              <a:spLocks/>
            </p:cNvSpPr>
            <p:nvPr/>
          </p:nvSpPr>
          <p:spPr bwMode="auto">
            <a:xfrm>
              <a:off x="2999" y="1941"/>
              <a:ext cx="17" cy="17"/>
            </a:xfrm>
            <a:custGeom>
              <a:avLst/>
              <a:gdLst>
                <a:gd name="T0" fmla="*/ 7 w 7"/>
                <a:gd name="T1" fmla="*/ 3 h 7"/>
                <a:gd name="T2" fmla="*/ 3 w 7"/>
                <a:gd name="T3" fmla="*/ 7 h 7"/>
                <a:gd name="T4" fmla="*/ 0 w 7"/>
                <a:gd name="T5" fmla="*/ 3 h 7"/>
                <a:gd name="T6" fmla="*/ 3 w 7"/>
                <a:gd name="T7" fmla="*/ 0 h 7"/>
                <a:gd name="T8" fmla="*/ 7 w 7"/>
                <a:gd name="T9" fmla="*/ 3 h 7"/>
              </a:gdLst>
              <a:ahLst/>
              <a:cxnLst>
                <a:cxn ang="0">
                  <a:pos x="T0" y="T1"/>
                </a:cxn>
                <a:cxn ang="0">
                  <a:pos x="T2" y="T3"/>
                </a:cxn>
                <a:cxn ang="0">
                  <a:pos x="T4" y="T5"/>
                </a:cxn>
                <a:cxn ang="0">
                  <a:pos x="T6" y="T7"/>
                </a:cxn>
                <a:cxn ang="0">
                  <a:pos x="T8" y="T9"/>
                </a:cxn>
              </a:cxnLst>
              <a:rect l="0" t="0" r="r" b="b"/>
              <a:pathLst>
                <a:path w="7" h="7">
                  <a:moveTo>
                    <a:pt x="7" y="3"/>
                  </a:moveTo>
                  <a:cubicBezTo>
                    <a:pt x="7" y="6"/>
                    <a:pt x="6" y="7"/>
                    <a:pt x="3" y="7"/>
                  </a:cubicBezTo>
                  <a:cubicBezTo>
                    <a:pt x="2" y="7"/>
                    <a:pt x="0" y="6"/>
                    <a:pt x="0" y="3"/>
                  </a:cubicBezTo>
                  <a:cubicBezTo>
                    <a:pt x="0" y="1"/>
                    <a:pt x="2" y="0"/>
                    <a:pt x="3" y="0"/>
                  </a:cubicBezTo>
                  <a:cubicBezTo>
                    <a:pt x="6" y="0"/>
                    <a:pt x="7" y="1"/>
                    <a:pt x="7" y="3"/>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7" name="Freeform 262"/>
            <p:cNvSpPr>
              <a:spLocks/>
            </p:cNvSpPr>
            <p:nvPr/>
          </p:nvSpPr>
          <p:spPr bwMode="auto">
            <a:xfrm>
              <a:off x="2968" y="2022"/>
              <a:ext cx="62" cy="48"/>
            </a:xfrm>
            <a:custGeom>
              <a:avLst/>
              <a:gdLst>
                <a:gd name="T0" fmla="*/ 26 w 26"/>
                <a:gd name="T1" fmla="*/ 0 h 20"/>
                <a:gd name="T2" fmla="*/ 0 w 26"/>
                <a:gd name="T3" fmla="*/ 0 h 20"/>
                <a:gd name="T4" fmla="*/ 26 w 26"/>
                <a:gd name="T5" fmla="*/ 20 h 20"/>
                <a:gd name="T6" fmla="*/ 26 w 26"/>
                <a:gd name="T7" fmla="*/ 0 h 20"/>
              </a:gdLst>
              <a:ahLst/>
              <a:cxnLst>
                <a:cxn ang="0">
                  <a:pos x="T0" y="T1"/>
                </a:cxn>
                <a:cxn ang="0">
                  <a:pos x="T2" y="T3"/>
                </a:cxn>
                <a:cxn ang="0">
                  <a:pos x="T4" y="T5"/>
                </a:cxn>
                <a:cxn ang="0">
                  <a:pos x="T6" y="T7"/>
                </a:cxn>
              </a:cxnLst>
              <a:rect l="0" t="0" r="r" b="b"/>
              <a:pathLst>
                <a:path w="26" h="20">
                  <a:moveTo>
                    <a:pt x="26" y="0"/>
                  </a:moveTo>
                  <a:cubicBezTo>
                    <a:pt x="0" y="0"/>
                    <a:pt x="0" y="0"/>
                    <a:pt x="0" y="0"/>
                  </a:cubicBezTo>
                  <a:cubicBezTo>
                    <a:pt x="3" y="11"/>
                    <a:pt x="14" y="20"/>
                    <a:pt x="26" y="20"/>
                  </a:cubicBezTo>
                  <a:lnTo>
                    <a:pt x="26"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8" name="Freeform 263"/>
            <p:cNvSpPr>
              <a:spLocks/>
            </p:cNvSpPr>
            <p:nvPr/>
          </p:nvSpPr>
          <p:spPr bwMode="auto">
            <a:xfrm>
              <a:off x="2786" y="2727"/>
              <a:ext cx="227" cy="97"/>
            </a:xfrm>
            <a:custGeom>
              <a:avLst/>
              <a:gdLst>
                <a:gd name="T0" fmla="*/ 96 w 96"/>
                <a:gd name="T1" fmla="*/ 0 h 41"/>
                <a:gd name="T2" fmla="*/ 0 w 96"/>
                <a:gd name="T3" fmla="*/ 0 h 41"/>
                <a:gd name="T4" fmla="*/ 0 w 96"/>
                <a:gd name="T5" fmla="*/ 41 h 41"/>
                <a:gd name="T6" fmla="*/ 96 w 96"/>
                <a:gd name="T7" fmla="*/ 41 h 41"/>
                <a:gd name="T8" fmla="*/ 96 w 96"/>
                <a:gd name="T9" fmla="*/ 0 h 41"/>
              </a:gdLst>
              <a:ahLst/>
              <a:cxnLst>
                <a:cxn ang="0">
                  <a:pos x="T0" y="T1"/>
                </a:cxn>
                <a:cxn ang="0">
                  <a:pos x="T2" y="T3"/>
                </a:cxn>
                <a:cxn ang="0">
                  <a:pos x="T4" y="T5"/>
                </a:cxn>
                <a:cxn ang="0">
                  <a:pos x="T6" y="T7"/>
                </a:cxn>
                <a:cxn ang="0">
                  <a:pos x="T8" y="T9"/>
                </a:cxn>
              </a:cxnLst>
              <a:rect l="0" t="0" r="r" b="b"/>
              <a:pathLst>
                <a:path w="96" h="41">
                  <a:moveTo>
                    <a:pt x="96" y="0"/>
                  </a:moveTo>
                  <a:cubicBezTo>
                    <a:pt x="0" y="0"/>
                    <a:pt x="0" y="0"/>
                    <a:pt x="0" y="0"/>
                  </a:cubicBezTo>
                  <a:cubicBezTo>
                    <a:pt x="0" y="16"/>
                    <a:pt x="0" y="30"/>
                    <a:pt x="0" y="41"/>
                  </a:cubicBezTo>
                  <a:cubicBezTo>
                    <a:pt x="96" y="41"/>
                    <a:pt x="96" y="41"/>
                    <a:pt x="96" y="41"/>
                  </a:cubicBezTo>
                  <a:lnTo>
                    <a:pt x="96" y="0"/>
                  </a:lnTo>
                  <a:close/>
                </a:path>
              </a:pathLst>
            </a:custGeom>
            <a:solidFill>
              <a:srgbClr val="2272B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49" name="Freeform 264"/>
            <p:cNvSpPr>
              <a:spLocks noEditPoints="1"/>
            </p:cNvSpPr>
            <p:nvPr/>
          </p:nvSpPr>
          <p:spPr bwMode="auto">
            <a:xfrm>
              <a:off x="2461" y="1346"/>
              <a:ext cx="1876" cy="1504"/>
            </a:xfrm>
            <a:custGeom>
              <a:avLst/>
              <a:gdLst>
                <a:gd name="T0" fmla="*/ 1819 w 1876"/>
                <a:gd name="T1" fmla="*/ 57 h 1504"/>
                <a:gd name="T2" fmla="*/ 1819 w 1876"/>
                <a:gd name="T3" fmla="*/ 1447 h 1504"/>
                <a:gd name="T4" fmla="*/ 57 w 1876"/>
                <a:gd name="T5" fmla="*/ 1447 h 1504"/>
                <a:gd name="T6" fmla="*/ 57 w 1876"/>
                <a:gd name="T7" fmla="*/ 57 h 1504"/>
                <a:gd name="T8" fmla="*/ 1819 w 1876"/>
                <a:gd name="T9" fmla="*/ 57 h 1504"/>
                <a:gd name="T10" fmla="*/ 1876 w 1876"/>
                <a:gd name="T11" fmla="*/ 0 h 1504"/>
                <a:gd name="T12" fmla="*/ 0 w 1876"/>
                <a:gd name="T13" fmla="*/ 0 h 1504"/>
                <a:gd name="T14" fmla="*/ 0 w 1876"/>
                <a:gd name="T15" fmla="*/ 1504 h 1504"/>
                <a:gd name="T16" fmla="*/ 1876 w 1876"/>
                <a:gd name="T17" fmla="*/ 1504 h 1504"/>
                <a:gd name="T18" fmla="*/ 1876 w 1876"/>
                <a:gd name="T19" fmla="*/ 0 h 1504"/>
                <a:gd name="T20" fmla="*/ 1876 w 1876"/>
                <a:gd name="T21" fmla="*/ 0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6" h="1504">
                  <a:moveTo>
                    <a:pt x="1819" y="57"/>
                  </a:moveTo>
                  <a:lnTo>
                    <a:pt x="1819" y="1447"/>
                  </a:lnTo>
                  <a:lnTo>
                    <a:pt x="57" y="1447"/>
                  </a:lnTo>
                  <a:lnTo>
                    <a:pt x="57" y="57"/>
                  </a:lnTo>
                  <a:lnTo>
                    <a:pt x="1819" y="57"/>
                  </a:lnTo>
                  <a:close/>
                  <a:moveTo>
                    <a:pt x="1876" y="0"/>
                  </a:moveTo>
                  <a:lnTo>
                    <a:pt x="0" y="0"/>
                  </a:lnTo>
                  <a:lnTo>
                    <a:pt x="0" y="1504"/>
                  </a:lnTo>
                  <a:lnTo>
                    <a:pt x="1876" y="1504"/>
                  </a:lnTo>
                  <a:lnTo>
                    <a:pt x="1876" y="0"/>
                  </a:lnTo>
                  <a:lnTo>
                    <a:pt x="1876"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450" name="Freeform 265"/>
            <p:cNvSpPr>
              <a:spLocks noEditPoints="1"/>
            </p:cNvSpPr>
            <p:nvPr/>
          </p:nvSpPr>
          <p:spPr bwMode="auto">
            <a:xfrm>
              <a:off x="2461" y="1346"/>
              <a:ext cx="1876" cy="1504"/>
            </a:xfrm>
            <a:custGeom>
              <a:avLst/>
              <a:gdLst>
                <a:gd name="T0" fmla="*/ 1819 w 1876"/>
                <a:gd name="T1" fmla="*/ 57 h 1504"/>
                <a:gd name="T2" fmla="*/ 1819 w 1876"/>
                <a:gd name="T3" fmla="*/ 1447 h 1504"/>
                <a:gd name="T4" fmla="*/ 57 w 1876"/>
                <a:gd name="T5" fmla="*/ 1447 h 1504"/>
                <a:gd name="T6" fmla="*/ 57 w 1876"/>
                <a:gd name="T7" fmla="*/ 57 h 1504"/>
                <a:gd name="T8" fmla="*/ 1819 w 1876"/>
                <a:gd name="T9" fmla="*/ 57 h 1504"/>
                <a:gd name="T10" fmla="*/ 1876 w 1876"/>
                <a:gd name="T11" fmla="*/ 0 h 1504"/>
                <a:gd name="T12" fmla="*/ 0 w 1876"/>
                <a:gd name="T13" fmla="*/ 0 h 1504"/>
                <a:gd name="T14" fmla="*/ 0 w 1876"/>
                <a:gd name="T15" fmla="*/ 1504 h 1504"/>
                <a:gd name="T16" fmla="*/ 1876 w 1876"/>
                <a:gd name="T17" fmla="*/ 1504 h 1504"/>
                <a:gd name="T18" fmla="*/ 1876 w 1876"/>
                <a:gd name="T19" fmla="*/ 0 h 1504"/>
                <a:gd name="T20" fmla="*/ 1876 w 1876"/>
                <a:gd name="T21" fmla="*/ 0 h 1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6" h="1504">
                  <a:moveTo>
                    <a:pt x="1819" y="57"/>
                  </a:moveTo>
                  <a:lnTo>
                    <a:pt x="1819" y="1447"/>
                  </a:lnTo>
                  <a:lnTo>
                    <a:pt x="57" y="1447"/>
                  </a:lnTo>
                  <a:lnTo>
                    <a:pt x="57" y="57"/>
                  </a:lnTo>
                  <a:lnTo>
                    <a:pt x="1819" y="57"/>
                  </a:lnTo>
                  <a:moveTo>
                    <a:pt x="1876" y="0"/>
                  </a:moveTo>
                  <a:lnTo>
                    <a:pt x="0" y="0"/>
                  </a:lnTo>
                  <a:lnTo>
                    <a:pt x="0" y="1504"/>
                  </a:lnTo>
                  <a:lnTo>
                    <a:pt x="1876" y="1504"/>
                  </a:lnTo>
                  <a:lnTo>
                    <a:pt x="1876" y="0"/>
                  </a:lnTo>
                  <a:lnTo>
                    <a:pt x="187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108" name="Rectangle 107"/>
          <p:cNvSpPr/>
          <p:nvPr/>
        </p:nvSpPr>
        <p:spPr bwMode="auto">
          <a:xfrm>
            <a:off x="2445754" y="3364526"/>
            <a:ext cx="1433930" cy="752276"/>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dirty="0" smtClean="0">
                <a:gradFill>
                  <a:gsLst>
                    <a:gs pos="0">
                      <a:srgbClr val="FFFFFF"/>
                    </a:gs>
                    <a:gs pos="100000">
                      <a:srgbClr val="FFFFFF"/>
                    </a:gs>
                  </a:gsLst>
                  <a:lin ang="5400000" scaled="0"/>
                </a:gradFill>
                <a:ea typeface="Segoe UI" pitchFamily="34" charset="0"/>
                <a:cs typeface="Segoe UI" pitchFamily="34" charset="0"/>
              </a:rPr>
              <a:t>Primary replica</a:t>
            </a:r>
          </a:p>
        </p:txBody>
      </p:sp>
      <p:cxnSp>
        <p:nvCxnSpPr>
          <p:cNvPr id="110" name="Straight Arrow Connector 109"/>
          <p:cNvCxnSpPr/>
          <p:nvPr/>
        </p:nvCxnSpPr>
        <p:spPr>
          <a:xfrm>
            <a:off x="1990725" y="3754995"/>
            <a:ext cx="455029" cy="0"/>
          </a:xfrm>
          <a:prstGeom prst="straightConnector1">
            <a:avLst/>
          </a:prstGeom>
          <a:ln w="3175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113" name="Group 179"/>
          <p:cNvGrpSpPr>
            <a:grpSpLocks noChangeAspect="1"/>
          </p:cNvGrpSpPr>
          <p:nvPr/>
        </p:nvGrpSpPr>
        <p:grpSpPr bwMode="auto">
          <a:xfrm>
            <a:off x="411584" y="3099672"/>
            <a:ext cx="1603346" cy="1286953"/>
            <a:chOff x="-1" y="0"/>
            <a:chExt cx="1875" cy="1505"/>
          </a:xfrm>
        </p:grpSpPr>
        <p:sp>
          <p:nvSpPr>
            <p:cNvPr id="114" name="Rectangle 180"/>
            <p:cNvSpPr>
              <a:spLocks noChangeArrowheads="1"/>
            </p:cNvSpPr>
            <p:nvPr/>
          </p:nvSpPr>
          <p:spPr bwMode="auto">
            <a:xfrm>
              <a:off x="1" y="1083"/>
              <a:ext cx="121" cy="4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5" name="Rectangle 181"/>
            <p:cNvSpPr>
              <a:spLocks noChangeArrowheads="1"/>
            </p:cNvSpPr>
            <p:nvPr/>
          </p:nvSpPr>
          <p:spPr bwMode="auto">
            <a:xfrm>
              <a:off x="1547" y="1161"/>
              <a:ext cx="55" cy="67"/>
            </a:xfrm>
            <a:prstGeom prst="rect">
              <a:avLst/>
            </a:prstGeom>
            <a:solidFill>
              <a:srgbClr val="A2886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6" name="Freeform 182"/>
            <p:cNvSpPr>
              <a:spLocks/>
            </p:cNvSpPr>
            <p:nvPr/>
          </p:nvSpPr>
          <p:spPr bwMode="auto">
            <a:xfrm>
              <a:off x="1301" y="722"/>
              <a:ext cx="343" cy="439"/>
            </a:xfrm>
            <a:custGeom>
              <a:avLst/>
              <a:gdLst>
                <a:gd name="T0" fmla="*/ 124 w 145"/>
                <a:gd name="T1" fmla="*/ 0 h 185"/>
                <a:gd name="T2" fmla="*/ 21 w 145"/>
                <a:gd name="T3" fmla="*/ 0 h 185"/>
                <a:gd name="T4" fmla="*/ 0 w 145"/>
                <a:gd name="T5" fmla="*/ 20 h 185"/>
                <a:gd name="T6" fmla="*/ 0 w 145"/>
                <a:gd name="T7" fmla="*/ 165 h 185"/>
                <a:gd name="T8" fmla="*/ 21 w 145"/>
                <a:gd name="T9" fmla="*/ 185 h 185"/>
                <a:gd name="T10" fmla="*/ 124 w 145"/>
                <a:gd name="T11" fmla="*/ 185 h 185"/>
                <a:gd name="T12" fmla="*/ 145 w 145"/>
                <a:gd name="T13" fmla="*/ 165 h 185"/>
                <a:gd name="T14" fmla="*/ 145 w 145"/>
                <a:gd name="T15" fmla="*/ 20 h 185"/>
                <a:gd name="T16" fmla="*/ 124 w 145"/>
                <a:gd name="T17"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85">
                  <a:moveTo>
                    <a:pt x="124" y="0"/>
                  </a:moveTo>
                  <a:cubicBezTo>
                    <a:pt x="124" y="0"/>
                    <a:pt x="124" y="0"/>
                    <a:pt x="21" y="0"/>
                  </a:cubicBezTo>
                  <a:cubicBezTo>
                    <a:pt x="9" y="0"/>
                    <a:pt x="0" y="9"/>
                    <a:pt x="0" y="20"/>
                  </a:cubicBezTo>
                  <a:cubicBezTo>
                    <a:pt x="0" y="165"/>
                    <a:pt x="0" y="165"/>
                    <a:pt x="0" y="165"/>
                  </a:cubicBezTo>
                  <a:cubicBezTo>
                    <a:pt x="0" y="176"/>
                    <a:pt x="9" y="185"/>
                    <a:pt x="21" y="185"/>
                  </a:cubicBezTo>
                  <a:cubicBezTo>
                    <a:pt x="21" y="185"/>
                    <a:pt x="21" y="185"/>
                    <a:pt x="124" y="185"/>
                  </a:cubicBezTo>
                  <a:cubicBezTo>
                    <a:pt x="136" y="185"/>
                    <a:pt x="145" y="176"/>
                    <a:pt x="145" y="165"/>
                  </a:cubicBezTo>
                  <a:cubicBezTo>
                    <a:pt x="145" y="165"/>
                    <a:pt x="145" y="165"/>
                    <a:pt x="145" y="20"/>
                  </a:cubicBezTo>
                  <a:cubicBezTo>
                    <a:pt x="145" y="9"/>
                    <a:pt x="136" y="0"/>
                    <a:pt x="124"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7" name="Rectangle 183"/>
            <p:cNvSpPr>
              <a:spLocks noChangeArrowheads="1"/>
            </p:cNvSpPr>
            <p:nvPr/>
          </p:nvSpPr>
          <p:spPr bwMode="auto">
            <a:xfrm>
              <a:off x="243" y="1083"/>
              <a:ext cx="102" cy="4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8" name="Freeform 184"/>
            <p:cNvSpPr>
              <a:spLocks/>
            </p:cNvSpPr>
            <p:nvPr/>
          </p:nvSpPr>
          <p:spPr bwMode="auto">
            <a:xfrm>
              <a:off x="243" y="1083"/>
              <a:ext cx="102" cy="78"/>
            </a:xfrm>
            <a:custGeom>
              <a:avLst/>
              <a:gdLst>
                <a:gd name="T0" fmla="*/ 102 w 102"/>
                <a:gd name="T1" fmla="*/ 78 h 78"/>
                <a:gd name="T2" fmla="*/ 102 w 102"/>
                <a:gd name="T3" fmla="*/ 0 h 78"/>
                <a:gd name="T4" fmla="*/ 0 w 102"/>
                <a:gd name="T5" fmla="*/ 0 h 78"/>
                <a:gd name="T6" fmla="*/ 102 w 102"/>
                <a:gd name="T7" fmla="*/ 78 h 78"/>
              </a:gdLst>
              <a:ahLst/>
              <a:cxnLst>
                <a:cxn ang="0">
                  <a:pos x="T0" y="T1"/>
                </a:cxn>
                <a:cxn ang="0">
                  <a:pos x="T2" y="T3"/>
                </a:cxn>
                <a:cxn ang="0">
                  <a:pos x="T4" y="T5"/>
                </a:cxn>
                <a:cxn ang="0">
                  <a:pos x="T6" y="T7"/>
                </a:cxn>
              </a:cxnLst>
              <a:rect l="0" t="0" r="r" b="b"/>
              <a:pathLst>
                <a:path w="102" h="78">
                  <a:moveTo>
                    <a:pt x="102" y="78"/>
                  </a:moveTo>
                  <a:lnTo>
                    <a:pt x="102" y="0"/>
                  </a:lnTo>
                  <a:lnTo>
                    <a:pt x="0" y="0"/>
                  </a:lnTo>
                  <a:lnTo>
                    <a:pt x="102" y="78"/>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19" name="Freeform 185"/>
            <p:cNvSpPr>
              <a:spLocks/>
            </p:cNvSpPr>
            <p:nvPr/>
          </p:nvSpPr>
          <p:spPr bwMode="auto">
            <a:xfrm>
              <a:off x="1350" y="1394"/>
              <a:ext cx="76" cy="99"/>
            </a:xfrm>
            <a:custGeom>
              <a:avLst/>
              <a:gdLst>
                <a:gd name="T0" fmla="*/ 7 w 76"/>
                <a:gd name="T1" fmla="*/ 0 h 99"/>
                <a:gd name="T2" fmla="*/ 0 w 76"/>
                <a:gd name="T3" fmla="*/ 99 h 99"/>
                <a:gd name="T4" fmla="*/ 76 w 76"/>
                <a:gd name="T5" fmla="*/ 99 h 99"/>
                <a:gd name="T6" fmla="*/ 69 w 76"/>
                <a:gd name="T7" fmla="*/ 0 h 99"/>
                <a:gd name="T8" fmla="*/ 7 w 76"/>
                <a:gd name="T9" fmla="*/ 0 h 99"/>
              </a:gdLst>
              <a:ahLst/>
              <a:cxnLst>
                <a:cxn ang="0">
                  <a:pos x="T0" y="T1"/>
                </a:cxn>
                <a:cxn ang="0">
                  <a:pos x="T2" y="T3"/>
                </a:cxn>
                <a:cxn ang="0">
                  <a:pos x="T4" y="T5"/>
                </a:cxn>
                <a:cxn ang="0">
                  <a:pos x="T6" y="T7"/>
                </a:cxn>
                <a:cxn ang="0">
                  <a:pos x="T8" y="T9"/>
                </a:cxn>
              </a:cxnLst>
              <a:rect l="0" t="0" r="r" b="b"/>
              <a:pathLst>
                <a:path w="76" h="99">
                  <a:moveTo>
                    <a:pt x="7" y="0"/>
                  </a:moveTo>
                  <a:lnTo>
                    <a:pt x="0" y="99"/>
                  </a:lnTo>
                  <a:lnTo>
                    <a:pt x="76" y="99"/>
                  </a:lnTo>
                  <a:lnTo>
                    <a:pt x="69" y="0"/>
                  </a:lnTo>
                  <a:lnTo>
                    <a:pt x="7"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0" name="Freeform 186"/>
            <p:cNvSpPr>
              <a:spLocks/>
            </p:cNvSpPr>
            <p:nvPr/>
          </p:nvSpPr>
          <p:spPr bwMode="auto">
            <a:xfrm>
              <a:off x="1365" y="1327"/>
              <a:ext cx="45" cy="67"/>
            </a:xfrm>
            <a:custGeom>
              <a:avLst/>
              <a:gdLst>
                <a:gd name="T0" fmla="*/ 4 w 45"/>
                <a:gd name="T1" fmla="*/ 0 h 67"/>
                <a:gd name="T2" fmla="*/ 0 w 45"/>
                <a:gd name="T3" fmla="*/ 67 h 67"/>
                <a:gd name="T4" fmla="*/ 45 w 45"/>
                <a:gd name="T5" fmla="*/ 67 h 67"/>
                <a:gd name="T6" fmla="*/ 40 w 45"/>
                <a:gd name="T7" fmla="*/ 0 h 67"/>
                <a:gd name="T8" fmla="*/ 4 w 45"/>
                <a:gd name="T9" fmla="*/ 0 h 67"/>
              </a:gdLst>
              <a:ahLst/>
              <a:cxnLst>
                <a:cxn ang="0">
                  <a:pos x="T0" y="T1"/>
                </a:cxn>
                <a:cxn ang="0">
                  <a:pos x="T2" y="T3"/>
                </a:cxn>
                <a:cxn ang="0">
                  <a:pos x="T4" y="T5"/>
                </a:cxn>
                <a:cxn ang="0">
                  <a:pos x="T6" y="T7"/>
                </a:cxn>
                <a:cxn ang="0">
                  <a:pos x="T8" y="T9"/>
                </a:cxn>
              </a:cxnLst>
              <a:rect l="0" t="0" r="r" b="b"/>
              <a:pathLst>
                <a:path w="45" h="67">
                  <a:moveTo>
                    <a:pt x="4" y="0"/>
                  </a:moveTo>
                  <a:lnTo>
                    <a:pt x="0" y="67"/>
                  </a:lnTo>
                  <a:lnTo>
                    <a:pt x="45" y="67"/>
                  </a:lnTo>
                  <a:lnTo>
                    <a:pt x="40" y="0"/>
                  </a:lnTo>
                  <a:lnTo>
                    <a:pt x="4"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1" name="Freeform 187"/>
            <p:cNvSpPr>
              <a:spLocks/>
            </p:cNvSpPr>
            <p:nvPr/>
          </p:nvSpPr>
          <p:spPr bwMode="auto">
            <a:xfrm>
              <a:off x="1251" y="1296"/>
              <a:ext cx="272" cy="38"/>
            </a:xfrm>
            <a:custGeom>
              <a:avLst/>
              <a:gdLst>
                <a:gd name="T0" fmla="*/ 108 w 115"/>
                <a:gd name="T1" fmla="*/ 0 h 16"/>
                <a:gd name="T2" fmla="*/ 8 w 115"/>
                <a:gd name="T3" fmla="*/ 0 h 16"/>
                <a:gd name="T4" fmla="*/ 0 w 115"/>
                <a:gd name="T5" fmla="*/ 8 h 16"/>
                <a:gd name="T6" fmla="*/ 8 w 115"/>
                <a:gd name="T7" fmla="*/ 16 h 16"/>
                <a:gd name="T8" fmla="*/ 108 w 115"/>
                <a:gd name="T9" fmla="*/ 16 h 16"/>
                <a:gd name="T10" fmla="*/ 115 w 115"/>
                <a:gd name="T11" fmla="*/ 8 h 16"/>
                <a:gd name="T12" fmla="*/ 108 w 115"/>
                <a:gd name="T13" fmla="*/ 0 h 16"/>
              </a:gdLst>
              <a:ahLst/>
              <a:cxnLst>
                <a:cxn ang="0">
                  <a:pos x="T0" y="T1"/>
                </a:cxn>
                <a:cxn ang="0">
                  <a:pos x="T2" y="T3"/>
                </a:cxn>
                <a:cxn ang="0">
                  <a:pos x="T4" y="T5"/>
                </a:cxn>
                <a:cxn ang="0">
                  <a:pos x="T6" y="T7"/>
                </a:cxn>
                <a:cxn ang="0">
                  <a:pos x="T8" y="T9"/>
                </a:cxn>
                <a:cxn ang="0">
                  <a:pos x="T10" y="T11"/>
                </a:cxn>
                <a:cxn ang="0">
                  <a:pos x="T12" y="T13"/>
                </a:cxn>
              </a:cxnLst>
              <a:rect l="0" t="0" r="r" b="b"/>
              <a:pathLst>
                <a:path w="115" h="16">
                  <a:moveTo>
                    <a:pt x="108" y="0"/>
                  </a:moveTo>
                  <a:cubicBezTo>
                    <a:pt x="108" y="0"/>
                    <a:pt x="108" y="0"/>
                    <a:pt x="8" y="0"/>
                  </a:cubicBezTo>
                  <a:cubicBezTo>
                    <a:pt x="3" y="0"/>
                    <a:pt x="0" y="4"/>
                    <a:pt x="0" y="8"/>
                  </a:cubicBezTo>
                  <a:cubicBezTo>
                    <a:pt x="0" y="13"/>
                    <a:pt x="3" y="16"/>
                    <a:pt x="8" y="16"/>
                  </a:cubicBezTo>
                  <a:cubicBezTo>
                    <a:pt x="8" y="16"/>
                    <a:pt x="8" y="16"/>
                    <a:pt x="108" y="16"/>
                  </a:cubicBezTo>
                  <a:cubicBezTo>
                    <a:pt x="112" y="16"/>
                    <a:pt x="115" y="13"/>
                    <a:pt x="115" y="8"/>
                  </a:cubicBezTo>
                  <a:cubicBezTo>
                    <a:pt x="115" y="4"/>
                    <a:pt x="112" y="0"/>
                    <a:pt x="108"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2" name="Freeform 188"/>
            <p:cNvSpPr>
              <a:spLocks/>
            </p:cNvSpPr>
            <p:nvPr/>
          </p:nvSpPr>
          <p:spPr bwMode="auto">
            <a:xfrm>
              <a:off x="1127" y="1280"/>
              <a:ext cx="522" cy="35"/>
            </a:xfrm>
            <a:custGeom>
              <a:avLst/>
              <a:gdLst>
                <a:gd name="T0" fmla="*/ 16 w 220"/>
                <a:gd name="T1" fmla="*/ 15 h 15"/>
                <a:gd name="T2" fmla="*/ 204 w 220"/>
                <a:gd name="T3" fmla="*/ 15 h 15"/>
                <a:gd name="T4" fmla="*/ 220 w 220"/>
                <a:gd name="T5" fmla="*/ 0 h 15"/>
                <a:gd name="T6" fmla="*/ 0 w 220"/>
                <a:gd name="T7" fmla="*/ 0 h 15"/>
                <a:gd name="T8" fmla="*/ 16 w 220"/>
                <a:gd name="T9" fmla="*/ 15 h 15"/>
              </a:gdLst>
              <a:ahLst/>
              <a:cxnLst>
                <a:cxn ang="0">
                  <a:pos x="T0" y="T1"/>
                </a:cxn>
                <a:cxn ang="0">
                  <a:pos x="T2" y="T3"/>
                </a:cxn>
                <a:cxn ang="0">
                  <a:pos x="T4" y="T5"/>
                </a:cxn>
                <a:cxn ang="0">
                  <a:pos x="T6" y="T7"/>
                </a:cxn>
                <a:cxn ang="0">
                  <a:pos x="T8" y="T9"/>
                </a:cxn>
              </a:cxnLst>
              <a:rect l="0" t="0" r="r" b="b"/>
              <a:pathLst>
                <a:path w="220" h="15">
                  <a:moveTo>
                    <a:pt x="16" y="15"/>
                  </a:moveTo>
                  <a:cubicBezTo>
                    <a:pt x="204" y="15"/>
                    <a:pt x="204" y="15"/>
                    <a:pt x="204" y="15"/>
                  </a:cubicBezTo>
                  <a:cubicBezTo>
                    <a:pt x="212" y="15"/>
                    <a:pt x="220" y="8"/>
                    <a:pt x="220" y="0"/>
                  </a:cubicBezTo>
                  <a:cubicBezTo>
                    <a:pt x="0" y="0"/>
                    <a:pt x="0" y="0"/>
                    <a:pt x="0" y="0"/>
                  </a:cubicBezTo>
                  <a:cubicBezTo>
                    <a:pt x="0" y="8"/>
                    <a:pt x="7" y="15"/>
                    <a:pt x="16" y="15"/>
                  </a:cubicBezTo>
                  <a:close/>
                </a:path>
              </a:pathLst>
            </a:custGeom>
            <a:solidFill>
              <a:srgbClr val="A2886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3" name="Freeform 189"/>
            <p:cNvSpPr>
              <a:spLocks/>
            </p:cNvSpPr>
            <p:nvPr/>
          </p:nvSpPr>
          <p:spPr bwMode="auto">
            <a:xfrm>
              <a:off x="1127" y="1228"/>
              <a:ext cx="517" cy="52"/>
            </a:xfrm>
            <a:custGeom>
              <a:avLst/>
              <a:gdLst>
                <a:gd name="T0" fmla="*/ 207 w 218"/>
                <a:gd name="T1" fmla="*/ 0 h 22"/>
                <a:gd name="T2" fmla="*/ 10 w 218"/>
                <a:gd name="T3" fmla="*/ 0 h 22"/>
                <a:gd name="T4" fmla="*/ 0 w 218"/>
                <a:gd name="T5" fmla="*/ 11 h 22"/>
                <a:gd name="T6" fmla="*/ 10 w 218"/>
                <a:gd name="T7" fmla="*/ 22 h 22"/>
                <a:gd name="T8" fmla="*/ 207 w 218"/>
                <a:gd name="T9" fmla="*/ 22 h 22"/>
                <a:gd name="T10" fmla="*/ 218 w 218"/>
                <a:gd name="T11" fmla="*/ 11 h 22"/>
                <a:gd name="T12" fmla="*/ 207 w 218"/>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18" h="22">
                  <a:moveTo>
                    <a:pt x="207" y="0"/>
                  </a:moveTo>
                  <a:cubicBezTo>
                    <a:pt x="10" y="0"/>
                    <a:pt x="10" y="0"/>
                    <a:pt x="10" y="0"/>
                  </a:cubicBezTo>
                  <a:cubicBezTo>
                    <a:pt x="5" y="0"/>
                    <a:pt x="0" y="5"/>
                    <a:pt x="0" y="11"/>
                  </a:cubicBezTo>
                  <a:cubicBezTo>
                    <a:pt x="0" y="17"/>
                    <a:pt x="5" y="22"/>
                    <a:pt x="10" y="22"/>
                  </a:cubicBezTo>
                  <a:cubicBezTo>
                    <a:pt x="207" y="22"/>
                    <a:pt x="207" y="22"/>
                    <a:pt x="207" y="22"/>
                  </a:cubicBezTo>
                  <a:cubicBezTo>
                    <a:pt x="213" y="22"/>
                    <a:pt x="218" y="17"/>
                    <a:pt x="218" y="11"/>
                  </a:cubicBezTo>
                  <a:cubicBezTo>
                    <a:pt x="218" y="5"/>
                    <a:pt x="213" y="0"/>
                    <a:pt x="207"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4" name="Freeform 190"/>
            <p:cNvSpPr>
              <a:spLocks/>
            </p:cNvSpPr>
            <p:nvPr/>
          </p:nvSpPr>
          <p:spPr bwMode="auto">
            <a:xfrm>
              <a:off x="812" y="943"/>
              <a:ext cx="467" cy="78"/>
            </a:xfrm>
            <a:custGeom>
              <a:avLst/>
              <a:gdLst>
                <a:gd name="T0" fmla="*/ 0 w 197"/>
                <a:gd name="T1" fmla="*/ 33 h 33"/>
                <a:gd name="T2" fmla="*/ 65 w 197"/>
                <a:gd name="T3" fmla="*/ 33 h 33"/>
                <a:gd name="T4" fmla="*/ 197 w 197"/>
                <a:gd name="T5" fmla="*/ 33 h 33"/>
                <a:gd name="T6" fmla="*/ 197 w 197"/>
                <a:gd name="T7" fmla="*/ 0 h 33"/>
                <a:gd name="T8" fmla="*/ 65 w 197"/>
                <a:gd name="T9" fmla="*/ 0 h 33"/>
                <a:gd name="T10" fmla="*/ 0 w 197"/>
                <a:gd name="T11" fmla="*/ 33 h 33"/>
              </a:gdLst>
              <a:ahLst/>
              <a:cxnLst>
                <a:cxn ang="0">
                  <a:pos x="T0" y="T1"/>
                </a:cxn>
                <a:cxn ang="0">
                  <a:pos x="T2" y="T3"/>
                </a:cxn>
                <a:cxn ang="0">
                  <a:pos x="T4" y="T5"/>
                </a:cxn>
                <a:cxn ang="0">
                  <a:pos x="T6" y="T7"/>
                </a:cxn>
                <a:cxn ang="0">
                  <a:pos x="T8" y="T9"/>
                </a:cxn>
                <a:cxn ang="0">
                  <a:pos x="T10" y="T11"/>
                </a:cxn>
              </a:cxnLst>
              <a:rect l="0" t="0" r="r" b="b"/>
              <a:pathLst>
                <a:path w="197" h="33">
                  <a:moveTo>
                    <a:pt x="0" y="33"/>
                  </a:moveTo>
                  <a:cubicBezTo>
                    <a:pt x="65" y="33"/>
                    <a:pt x="65" y="33"/>
                    <a:pt x="65" y="33"/>
                  </a:cubicBezTo>
                  <a:cubicBezTo>
                    <a:pt x="197" y="33"/>
                    <a:pt x="197" y="33"/>
                    <a:pt x="197" y="33"/>
                  </a:cubicBezTo>
                  <a:cubicBezTo>
                    <a:pt x="197" y="0"/>
                    <a:pt x="197" y="0"/>
                    <a:pt x="197" y="0"/>
                  </a:cubicBezTo>
                  <a:cubicBezTo>
                    <a:pt x="65" y="0"/>
                    <a:pt x="65" y="0"/>
                    <a:pt x="65" y="0"/>
                  </a:cubicBezTo>
                  <a:cubicBezTo>
                    <a:pt x="3" y="0"/>
                    <a:pt x="0" y="33"/>
                    <a:pt x="0" y="33"/>
                  </a:cubicBezTo>
                  <a:close/>
                </a:path>
              </a:pathLst>
            </a:custGeom>
            <a:solidFill>
              <a:srgbClr val="9375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5" name="Freeform 191"/>
            <p:cNvSpPr>
              <a:spLocks/>
            </p:cNvSpPr>
            <p:nvPr/>
          </p:nvSpPr>
          <p:spPr bwMode="auto">
            <a:xfrm>
              <a:off x="1092" y="864"/>
              <a:ext cx="154" cy="79"/>
            </a:xfrm>
            <a:custGeom>
              <a:avLst/>
              <a:gdLst>
                <a:gd name="T0" fmla="*/ 45 w 154"/>
                <a:gd name="T1" fmla="*/ 33 h 79"/>
                <a:gd name="T2" fmla="*/ 43 w 154"/>
                <a:gd name="T3" fmla="*/ 0 h 79"/>
                <a:gd name="T4" fmla="*/ 0 w 154"/>
                <a:gd name="T5" fmla="*/ 0 h 79"/>
                <a:gd name="T6" fmla="*/ 0 w 154"/>
                <a:gd name="T7" fmla="*/ 79 h 79"/>
                <a:gd name="T8" fmla="*/ 154 w 154"/>
                <a:gd name="T9" fmla="*/ 79 h 79"/>
                <a:gd name="T10" fmla="*/ 154 w 154"/>
                <a:gd name="T11" fmla="*/ 0 h 79"/>
                <a:gd name="T12" fmla="*/ 71 w 154"/>
                <a:gd name="T13" fmla="*/ 0 h 79"/>
                <a:gd name="T14" fmla="*/ 45 w 154"/>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79">
                  <a:moveTo>
                    <a:pt x="45" y="33"/>
                  </a:moveTo>
                  <a:lnTo>
                    <a:pt x="43" y="0"/>
                  </a:lnTo>
                  <a:lnTo>
                    <a:pt x="0" y="0"/>
                  </a:lnTo>
                  <a:lnTo>
                    <a:pt x="0" y="79"/>
                  </a:lnTo>
                  <a:lnTo>
                    <a:pt x="154" y="79"/>
                  </a:lnTo>
                  <a:lnTo>
                    <a:pt x="154" y="0"/>
                  </a:lnTo>
                  <a:lnTo>
                    <a:pt x="71" y="0"/>
                  </a:lnTo>
                  <a:lnTo>
                    <a:pt x="45" y="33"/>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6" name="Rectangle 192"/>
            <p:cNvSpPr>
              <a:spLocks noChangeArrowheads="1"/>
            </p:cNvSpPr>
            <p:nvPr/>
          </p:nvSpPr>
          <p:spPr bwMode="auto">
            <a:xfrm>
              <a:off x="1270" y="456"/>
              <a:ext cx="218" cy="154"/>
            </a:xfrm>
            <a:prstGeom prst="rect">
              <a:avLst/>
            </a:prstGeom>
            <a:solidFill>
              <a:srgbClr val="01010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7" name="Rectangle 193"/>
            <p:cNvSpPr>
              <a:spLocks noChangeArrowheads="1"/>
            </p:cNvSpPr>
            <p:nvPr/>
          </p:nvSpPr>
          <p:spPr bwMode="auto">
            <a:xfrm>
              <a:off x="1270" y="456"/>
              <a:ext cx="218" cy="154"/>
            </a:xfrm>
            <a:prstGeom prst="rect">
              <a:avLst/>
            </a:prstGeom>
            <a:noFill/>
            <a:ln w="3175" cap="rnd">
              <a:solidFill>
                <a:srgbClr val="FFFFF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8" name="Freeform 194"/>
            <p:cNvSpPr>
              <a:spLocks/>
            </p:cNvSpPr>
            <p:nvPr/>
          </p:nvSpPr>
          <p:spPr bwMode="auto">
            <a:xfrm>
              <a:off x="1263" y="551"/>
              <a:ext cx="215" cy="254"/>
            </a:xfrm>
            <a:custGeom>
              <a:avLst/>
              <a:gdLst>
                <a:gd name="T0" fmla="*/ 0 w 215"/>
                <a:gd name="T1" fmla="*/ 254 h 254"/>
                <a:gd name="T2" fmla="*/ 215 w 215"/>
                <a:gd name="T3" fmla="*/ 254 h 254"/>
                <a:gd name="T4" fmla="*/ 215 w 215"/>
                <a:gd name="T5" fmla="*/ 0 h 254"/>
                <a:gd name="T6" fmla="*/ 7 w 215"/>
                <a:gd name="T7" fmla="*/ 0 h 254"/>
                <a:gd name="T8" fmla="*/ 0 w 215"/>
                <a:gd name="T9" fmla="*/ 254 h 254"/>
              </a:gdLst>
              <a:ahLst/>
              <a:cxnLst>
                <a:cxn ang="0">
                  <a:pos x="T0" y="T1"/>
                </a:cxn>
                <a:cxn ang="0">
                  <a:pos x="T2" y="T3"/>
                </a:cxn>
                <a:cxn ang="0">
                  <a:pos x="T4" y="T5"/>
                </a:cxn>
                <a:cxn ang="0">
                  <a:pos x="T6" y="T7"/>
                </a:cxn>
                <a:cxn ang="0">
                  <a:pos x="T8" y="T9"/>
                </a:cxn>
              </a:cxnLst>
              <a:rect l="0" t="0" r="r" b="b"/>
              <a:pathLst>
                <a:path w="215" h="254">
                  <a:moveTo>
                    <a:pt x="0" y="254"/>
                  </a:moveTo>
                  <a:lnTo>
                    <a:pt x="215" y="254"/>
                  </a:lnTo>
                  <a:lnTo>
                    <a:pt x="215" y="0"/>
                  </a:lnTo>
                  <a:lnTo>
                    <a:pt x="7" y="0"/>
                  </a:lnTo>
                  <a:lnTo>
                    <a:pt x="0" y="254"/>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29" name="Freeform 195"/>
            <p:cNvSpPr>
              <a:spLocks/>
            </p:cNvSpPr>
            <p:nvPr/>
          </p:nvSpPr>
          <p:spPr bwMode="auto">
            <a:xfrm>
              <a:off x="1274" y="425"/>
              <a:ext cx="140" cy="178"/>
            </a:xfrm>
            <a:custGeom>
              <a:avLst/>
              <a:gdLst>
                <a:gd name="T0" fmla="*/ 31 w 140"/>
                <a:gd name="T1" fmla="*/ 88 h 178"/>
                <a:gd name="T2" fmla="*/ 0 w 140"/>
                <a:gd name="T3" fmla="*/ 178 h 178"/>
                <a:gd name="T4" fmla="*/ 140 w 140"/>
                <a:gd name="T5" fmla="*/ 178 h 178"/>
                <a:gd name="T6" fmla="*/ 140 w 140"/>
                <a:gd name="T7" fmla="*/ 0 h 178"/>
                <a:gd name="T8" fmla="*/ 31 w 140"/>
                <a:gd name="T9" fmla="*/ 0 h 178"/>
                <a:gd name="T10" fmla="*/ 31 w 140"/>
                <a:gd name="T11" fmla="*/ 88 h 178"/>
              </a:gdLst>
              <a:ahLst/>
              <a:cxnLst>
                <a:cxn ang="0">
                  <a:pos x="T0" y="T1"/>
                </a:cxn>
                <a:cxn ang="0">
                  <a:pos x="T2" y="T3"/>
                </a:cxn>
                <a:cxn ang="0">
                  <a:pos x="T4" y="T5"/>
                </a:cxn>
                <a:cxn ang="0">
                  <a:pos x="T6" y="T7"/>
                </a:cxn>
                <a:cxn ang="0">
                  <a:pos x="T8" y="T9"/>
                </a:cxn>
                <a:cxn ang="0">
                  <a:pos x="T10" y="T11"/>
                </a:cxn>
              </a:cxnLst>
              <a:rect l="0" t="0" r="r" b="b"/>
              <a:pathLst>
                <a:path w="140" h="178">
                  <a:moveTo>
                    <a:pt x="31" y="88"/>
                  </a:moveTo>
                  <a:lnTo>
                    <a:pt x="0" y="178"/>
                  </a:lnTo>
                  <a:lnTo>
                    <a:pt x="140" y="178"/>
                  </a:lnTo>
                  <a:lnTo>
                    <a:pt x="140" y="0"/>
                  </a:lnTo>
                  <a:lnTo>
                    <a:pt x="31" y="0"/>
                  </a:lnTo>
                  <a:lnTo>
                    <a:pt x="31" y="88"/>
                  </a:ln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0" name="Freeform 196"/>
            <p:cNvSpPr>
              <a:spLocks/>
            </p:cNvSpPr>
            <p:nvPr/>
          </p:nvSpPr>
          <p:spPr bwMode="auto">
            <a:xfrm>
              <a:off x="1305" y="425"/>
              <a:ext cx="109" cy="95"/>
            </a:xfrm>
            <a:custGeom>
              <a:avLst/>
              <a:gdLst>
                <a:gd name="T0" fmla="*/ 0 w 46"/>
                <a:gd name="T1" fmla="*/ 37 h 40"/>
                <a:gd name="T2" fmla="*/ 23 w 46"/>
                <a:gd name="T3" fmla="*/ 40 h 40"/>
                <a:gd name="T4" fmla="*/ 46 w 46"/>
                <a:gd name="T5" fmla="*/ 37 h 40"/>
                <a:gd name="T6" fmla="*/ 46 w 46"/>
                <a:gd name="T7" fmla="*/ 0 h 40"/>
                <a:gd name="T8" fmla="*/ 0 w 46"/>
                <a:gd name="T9" fmla="*/ 0 h 40"/>
                <a:gd name="T10" fmla="*/ 0 w 46"/>
                <a:gd name="T11" fmla="*/ 37 h 40"/>
              </a:gdLst>
              <a:ahLst/>
              <a:cxnLst>
                <a:cxn ang="0">
                  <a:pos x="T0" y="T1"/>
                </a:cxn>
                <a:cxn ang="0">
                  <a:pos x="T2" y="T3"/>
                </a:cxn>
                <a:cxn ang="0">
                  <a:pos x="T4" y="T5"/>
                </a:cxn>
                <a:cxn ang="0">
                  <a:pos x="T6" y="T7"/>
                </a:cxn>
                <a:cxn ang="0">
                  <a:pos x="T8" y="T9"/>
                </a:cxn>
                <a:cxn ang="0">
                  <a:pos x="T10" y="T11"/>
                </a:cxn>
              </a:cxnLst>
              <a:rect l="0" t="0" r="r" b="b"/>
              <a:pathLst>
                <a:path w="46" h="40">
                  <a:moveTo>
                    <a:pt x="0" y="37"/>
                  </a:moveTo>
                  <a:cubicBezTo>
                    <a:pt x="7" y="38"/>
                    <a:pt x="15" y="40"/>
                    <a:pt x="23" y="40"/>
                  </a:cubicBezTo>
                  <a:cubicBezTo>
                    <a:pt x="31" y="40"/>
                    <a:pt x="39" y="38"/>
                    <a:pt x="46" y="37"/>
                  </a:cubicBezTo>
                  <a:cubicBezTo>
                    <a:pt x="46" y="0"/>
                    <a:pt x="46" y="0"/>
                    <a:pt x="46" y="0"/>
                  </a:cubicBezTo>
                  <a:cubicBezTo>
                    <a:pt x="0" y="0"/>
                    <a:pt x="0" y="0"/>
                    <a:pt x="0" y="0"/>
                  </a:cubicBezTo>
                  <a:lnTo>
                    <a:pt x="0" y="37"/>
                  </a:lnTo>
                  <a:close/>
                </a:path>
              </a:pathLst>
            </a:custGeom>
            <a:solidFill>
              <a:srgbClr val="9375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1" name="Freeform 197"/>
            <p:cNvSpPr>
              <a:spLocks/>
            </p:cNvSpPr>
            <p:nvPr/>
          </p:nvSpPr>
          <p:spPr bwMode="auto">
            <a:xfrm>
              <a:off x="1234" y="256"/>
              <a:ext cx="254" cy="240"/>
            </a:xfrm>
            <a:custGeom>
              <a:avLst/>
              <a:gdLst>
                <a:gd name="T0" fmla="*/ 0 w 107"/>
                <a:gd name="T1" fmla="*/ 84 h 101"/>
                <a:gd name="T2" fmla="*/ 53 w 107"/>
                <a:gd name="T3" fmla="*/ 101 h 101"/>
                <a:gd name="T4" fmla="*/ 107 w 107"/>
                <a:gd name="T5" fmla="*/ 84 h 101"/>
                <a:gd name="T6" fmla="*/ 107 w 107"/>
                <a:gd name="T7" fmla="*/ 0 h 101"/>
                <a:gd name="T8" fmla="*/ 0 w 107"/>
                <a:gd name="T9" fmla="*/ 0 h 101"/>
                <a:gd name="T10" fmla="*/ 0 w 107"/>
                <a:gd name="T11" fmla="*/ 84 h 101"/>
              </a:gdLst>
              <a:ahLst/>
              <a:cxnLst>
                <a:cxn ang="0">
                  <a:pos x="T0" y="T1"/>
                </a:cxn>
                <a:cxn ang="0">
                  <a:pos x="T2" y="T3"/>
                </a:cxn>
                <a:cxn ang="0">
                  <a:pos x="T4" y="T5"/>
                </a:cxn>
                <a:cxn ang="0">
                  <a:pos x="T6" y="T7"/>
                </a:cxn>
                <a:cxn ang="0">
                  <a:pos x="T8" y="T9"/>
                </a:cxn>
                <a:cxn ang="0">
                  <a:pos x="T10" y="T11"/>
                </a:cxn>
              </a:cxnLst>
              <a:rect l="0" t="0" r="r" b="b"/>
              <a:pathLst>
                <a:path w="107" h="101">
                  <a:moveTo>
                    <a:pt x="0" y="84"/>
                  </a:moveTo>
                  <a:cubicBezTo>
                    <a:pt x="15" y="95"/>
                    <a:pt x="33" y="101"/>
                    <a:pt x="53" y="101"/>
                  </a:cubicBezTo>
                  <a:cubicBezTo>
                    <a:pt x="73" y="101"/>
                    <a:pt x="92" y="95"/>
                    <a:pt x="107" y="84"/>
                  </a:cubicBezTo>
                  <a:cubicBezTo>
                    <a:pt x="107" y="0"/>
                    <a:pt x="107" y="0"/>
                    <a:pt x="107" y="0"/>
                  </a:cubicBezTo>
                  <a:cubicBezTo>
                    <a:pt x="0" y="0"/>
                    <a:pt x="0" y="0"/>
                    <a:pt x="0" y="0"/>
                  </a:cubicBezTo>
                  <a:cubicBezTo>
                    <a:pt x="0" y="84"/>
                    <a:pt x="0" y="84"/>
                    <a:pt x="0" y="84"/>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2" name="Freeform 198"/>
            <p:cNvSpPr>
              <a:spLocks/>
            </p:cNvSpPr>
            <p:nvPr/>
          </p:nvSpPr>
          <p:spPr bwMode="auto">
            <a:xfrm>
              <a:off x="950" y="1209"/>
              <a:ext cx="156" cy="284"/>
            </a:xfrm>
            <a:custGeom>
              <a:avLst/>
              <a:gdLst>
                <a:gd name="T0" fmla="*/ 54 w 156"/>
                <a:gd name="T1" fmla="*/ 0 h 284"/>
                <a:gd name="T2" fmla="*/ 0 w 156"/>
                <a:gd name="T3" fmla="*/ 284 h 284"/>
                <a:gd name="T4" fmla="*/ 156 w 156"/>
                <a:gd name="T5" fmla="*/ 284 h 284"/>
                <a:gd name="T6" fmla="*/ 156 w 156"/>
                <a:gd name="T7" fmla="*/ 30 h 284"/>
                <a:gd name="T8" fmla="*/ 54 w 156"/>
                <a:gd name="T9" fmla="*/ 0 h 284"/>
              </a:gdLst>
              <a:ahLst/>
              <a:cxnLst>
                <a:cxn ang="0">
                  <a:pos x="T0" y="T1"/>
                </a:cxn>
                <a:cxn ang="0">
                  <a:pos x="T2" y="T3"/>
                </a:cxn>
                <a:cxn ang="0">
                  <a:pos x="T4" y="T5"/>
                </a:cxn>
                <a:cxn ang="0">
                  <a:pos x="T6" y="T7"/>
                </a:cxn>
                <a:cxn ang="0">
                  <a:pos x="T8" y="T9"/>
                </a:cxn>
              </a:cxnLst>
              <a:rect l="0" t="0" r="r" b="b"/>
              <a:pathLst>
                <a:path w="156" h="284">
                  <a:moveTo>
                    <a:pt x="54" y="0"/>
                  </a:moveTo>
                  <a:lnTo>
                    <a:pt x="0" y="284"/>
                  </a:lnTo>
                  <a:lnTo>
                    <a:pt x="156" y="284"/>
                  </a:lnTo>
                  <a:lnTo>
                    <a:pt x="156" y="30"/>
                  </a:lnTo>
                  <a:lnTo>
                    <a:pt x="54" y="0"/>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3" name="Freeform 199"/>
            <p:cNvSpPr>
              <a:spLocks/>
            </p:cNvSpPr>
            <p:nvPr/>
          </p:nvSpPr>
          <p:spPr bwMode="auto">
            <a:xfrm>
              <a:off x="1002" y="1493"/>
              <a:ext cx="102" cy="12"/>
            </a:xfrm>
            <a:custGeom>
              <a:avLst/>
              <a:gdLst>
                <a:gd name="T0" fmla="*/ 0 w 43"/>
                <a:gd name="T1" fmla="*/ 5 h 5"/>
                <a:gd name="T2" fmla="*/ 43 w 43"/>
                <a:gd name="T3" fmla="*/ 5 h 5"/>
                <a:gd name="T4" fmla="*/ 43 w 43"/>
                <a:gd name="T5" fmla="*/ 0 h 5"/>
                <a:gd name="T6" fmla="*/ 0 w 43"/>
                <a:gd name="T7" fmla="*/ 0 h 5"/>
                <a:gd name="T8" fmla="*/ 0 w 43"/>
                <a:gd name="T9" fmla="*/ 5 h 5"/>
              </a:gdLst>
              <a:ahLst/>
              <a:cxnLst>
                <a:cxn ang="0">
                  <a:pos x="T0" y="T1"/>
                </a:cxn>
                <a:cxn ang="0">
                  <a:pos x="T2" y="T3"/>
                </a:cxn>
                <a:cxn ang="0">
                  <a:pos x="T4" y="T5"/>
                </a:cxn>
                <a:cxn ang="0">
                  <a:pos x="T6" y="T7"/>
                </a:cxn>
                <a:cxn ang="0">
                  <a:pos x="T8" y="T9"/>
                </a:cxn>
              </a:cxnLst>
              <a:rect l="0" t="0" r="r" b="b"/>
              <a:pathLst>
                <a:path w="43" h="5">
                  <a:moveTo>
                    <a:pt x="0" y="5"/>
                  </a:moveTo>
                  <a:cubicBezTo>
                    <a:pt x="0" y="5"/>
                    <a:pt x="0" y="5"/>
                    <a:pt x="43" y="5"/>
                  </a:cubicBezTo>
                  <a:cubicBezTo>
                    <a:pt x="43" y="0"/>
                    <a:pt x="43" y="0"/>
                    <a:pt x="43" y="0"/>
                  </a:cubicBezTo>
                  <a:cubicBezTo>
                    <a:pt x="0" y="0"/>
                    <a:pt x="0" y="0"/>
                    <a:pt x="0" y="0"/>
                  </a:cubicBezTo>
                  <a:cubicBezTo>
                    <a:pt x="0" y="1"/>
                    <a:pt x="0" y="3"/>
                    <a:pt x="0" y="5"/>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4" name="Freeform 200"/>
            <p:cNvSpPr>
              <a:spLocks/>
            </p:cNvSpPr>
            <p:nvPr/>
          </p:nvSpPr>
          <p:spPr bwMode="auto">
            <a:xfrm>
              <a:off x="1002" y="1095"/>
              <a:ext cx="348" cy="398"/>
            </a:xfrm>
            <a:custGeom>
              <a:avLst/>
              <a:gdLst>
                <a:gd name="T0" fmla="*/ 58 w 147"/>
                <a:gd name="T1" fmla="*/ 59 h 168"/>
                <a:gd name="T2" fmla="*/ 147 w 147"/>
                <a:gd name="T3" fmla="*/ 59 h 168"/>
                <a:gd name="T4" fmla="*/ 147 w 147"/>
                <a:gd name="T5" fmla="*/ 0 h 168"/>
                <a:gd name="T6" fmla="*/ 58 w 147"/>
                <a:gd name="T7" fmla="*/ 0 h 168"/>
                <a:gd name="T8" fmla="*/ 0 w 147"/>
                <a:gd name="T9" fmla="*/ 58 h 168"/>
                <a:gd name="T10" fmla="*/ 0 w 147"/>
                <a:gd name="T11" fmla="*/ 168 h 168"/>
                <a:gd name="T12" fmla="*/ 43 w 147"/>
                <a:gd name="T13" fmla="*/ 168 h 168"/>
                <a:gd name="T14" fmla="*/ 43 w 147"/>
                <a:gd name="T15" fmla="*/ 74 h 168"/>
                <a:gd name="T16" fmla="*/ 58 w 147"/>
                <a:gd name="T17" fmla="*/ 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68">
                  <a:moveTo>
                    <a:pt x="58" y="59"/>
                  </a:moveTo>
                  <a:cubicBezTo>
                    <a:pt x="58" y="59"/>
                    <a:pt x="58" y="59"/>
                    <a:pt x="147" y="59"/>
                  </a:cubicBezTo>
                  <a:cubicBezTo>
                    <a:pt x="147" y="59"/>
                    <a:pt x="147" y="59"/>
                    <a:pt x="147" y="0"/>
                  </a:cubicBezTo>
                  <a:cubicBezTo>
                    <a:pt x="147" y="0"/>
                    <a:pt x="147" y="0"/>
                    <a:pt x="58" y="0"/>
                  </a:cubicBezTo>
                  <a:cubicBezTo>
                    <a:pt x="27" y="0"/>
                    <a:pt x="0" y="25"/>
                    <a:pt x="0" y="58"/>
                  </a:cubicBezTo>
                  <a:cubicBezTo>
                    <a:pt x="0" y="58"/>
                    <a:pt x="0" y="58"/>
                    <a:pt x="0" y="168"/>
                  </a:cubicBezTo>
                  <a:cubicBezTo>
                    <a:pt x="43" y="168"/>
                    <a:pt x="43" y="168"/>
                    <a:pt x="43" y="168"/>
                  </a:cubicBezTo>
                  <a:cubicBezTo>
                    <a:pt x="43" y="74"/>
                    <a:pt x="43" y="74"/>
                    <a:pt x="43" y="74"/>
                  </a:cubicBezTo>
                  <a:cubicBezTo>
                    <a:pt x="43" y="65"/>
                    <a:pt x="50" y="59"/>
                    <a:pt x="58" y="59"/>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5" name="Freeform 201"/>
            <p:cNvSpPr>
              <a:spLocks/>
            </p:cNvSpPr>
            <p:nvPr/>
          </p:nvSpPr>
          <p:spPr bwMode="auto">
            <a:xfrm>
              <a:off x="1263" y="1095"/>
              <a:ext cx="227" cy="140"/>
            </a:xfrm>
            <a:custGeom>
              <a:avLst/>
              <a:gdLst>
                <a:gd name="T0" fmla="*/ 37 w 96"/>
                <a:gd name="T1" fmla="*/ 59 h 59"/>
                <a:gd name="T2" fmla="*/ 96 w 96"/>
                <a:gd name="T3" fmla="*/ 0 h 59"/>
                <a:gd name="T4" fmla="*/ 0 w 96"/>
                <a:gd name="T5" fmla="*/ 0 h 59"/>
                <a:gd name="T6" fmla="*/ 37 w 96"/>
                <a:gd name="T7" fmla="*/ 59 h 59"/>
              </a:gdLst>
              <a:ahLst/>
              <a:cxnLst>
                <a:cxn ang="0">
                  <a:pos x="T0" y="T1"/>
                </a:cxn>
                <a:cxn ang="0">
                  <a:pos x="T2" y="T3"/>
                </a:cxn>
                <a:cxn ang="0">
                  <a:pos x="T4" y="T5"/>
                </a:cxn>
                <a:cxn ang="0">
                  <a:pos x="T6" y="T7"/>
                </a:cxn>
              </a:cxnLst>
              <a:rect l="0" t="0" r="r" b="b"/>
              <a:pathLst>
                <a:path w="96" h="59">
                  <a:moveTo>
                    <a:pt x="37" y="59"/>
                  </a:moveTo>
                  <a:cubicBezTo>
                    <a:pt x="70" y="59"/>
                    <a:pt x="96" y="33"/>
                    <a:pt x="96" y="0"/>
                  </a:cubicBezTo>
                  <a:cubicBezTo>
                    <a:pt x="0" y="0"/>
                    <a:pt x="0" y="0"/>
                    <a:pt x="0" y="0"/>
                  </a:cubicBezTo>
                  <a:cubicBezTo>
                    <a:pt x="0" y="33"/>
                    <a:pt x="5" y="59"/>
                    <a:pt x="37" y="59"/>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6" name="Freeform 202"/>
            <p:cNvSpPr>
              <a:spLocks/>
            </p:cNvSpPr>
            <p:nvPr/>
          </p:nvSpPr>
          <p:spPr bwMode="auto">
            <a:xfrm>
              <a:off x="734" y="1209"/>
              <a:ext cx="156" cy="284"/>
            </a:xfrm>
            <a:custGeom>
              <a:avLst/>
              <a:gdLst>
                <a:gd name="T0" fmla="*/ 54 w 156"/>
                <a:gd name="T1" fmla="*/ 0 h 284"/>
                <a:gd name="T2" fmla="*/ 0 w 156"/>
                <a:gd name="T3" fmla="*/ 284 h 284"/>
                <a:gd name="T4" fmla="*/ 156 w 156"/>
                <a:gd name="T5" fmla="*/ 284 h 284"/>
                <a:gd name="T6" fmla="*/ 156 w 156"/>
                <a:gd name="T7" fmla="*/ 30 h 284"/>
                <a:gd name="T8" fmla="*/ 54 w 156"/>
                <a:gd name="T9" fmla="*/ 0 h 284"/>
              </a:gdLst>
              <a:ahLst/>
              <a:cxnLst>
                <a:cxn ang="0">
                  <a:pos x="T0" y="T1"/>
                </a:cxn>
                <a:cxn ang="0">
                  <a:pos x="T2" y="T3"/>
                </a:cxn>
                <a:cxn ang="0">
                  <a:pos x="T4" y="T5"/>
                </a:cxn>
                <a:cxn ang="0">
                  <a:pos x="T6" y="T7"/>
                </a:cxn>
                <a:cxn ang="0">
                  <a:pos x="T8" y="T9"/>
                </a:cxn>
              </a:cxnLst>
              <a:rect l="0" t="0" r="r" b="b"/>
              <a:pathLst>
                <a:path w="156" h="284">
                  <a:moveTo>
                    <a:pt x="54" y="0"/>
                  </a:moveTo>
                  <a:lnTo>
                    <a:pt x="0" y="284"/>
                  </a:lnTo>
                  <a:lnTo>
                    <a:pt x="156" y="284"/>
                  </a:lnTo>
                  <a:lnTo>
                    <a:pt x="156" y="30"/>
                  </a:lnTo>
                  <a:lnTo>
                    <a:pt x="54" y="0"/>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7" name="Freeform 203"/>
            <p:cNvSpPr>
              <a:spLocks/>
            </p:cNvSpPr>
            <p:nvPr/>
          </p:nvSpPr>
          <p:spPr bwMode="auto">
            <a:xfrm>
              <a:off x="786" y="1493"/>
              <a:ext cx="104" cy="12"/>
            </a:xfrm>
            <a:custGeom>
              <a:avLst/>
              <a:gdLst>
                <a:gd name="T0" fmla="*/ 0 w 44"/>
                <a:gd name="T1" fmla="*/ 5 h 5"/>
                <a:gd name="T2" fmla="*/ 44 w 44"/>
                <a:gd name="T3" fmla="*/ 5 h 5"/>
                <a:gd name="T4" fmla="*/ 44 w 44"/>
                <a:gd name="T5" fmla="*/ 0 h 5"/>
                <a:gd name="T6" fmla="*/ 0 w 44"/>
                <a:gd name="T7" fmla="*/ 0 h 5"/>
                <a:gd name="T8" fmla="*/ 0 w 44"/>
                <a:gd name="T9" fmla="*/ 5 h 5"/>
              </a:gdLst>
              <a:ahLst/>
              <a:cxnLst>
                <a:cxn ang="0">
                  <a:pos x="T0" y="T1"/>
                </a:cxn>
                <a:cxn ang="0">
                  <a:pos x="T2" y="T3"/>
                </a:cxn>
                <a:cxn ang="0">
                  <a:pos x="T4" y="T5"/>
                </a:cxn>
                <a:cxn ang="0">
                  <a:pos x="T6" y="T7"/>
                </a:cxn>
                <a:cxn ang="0">
                  <a:pos x="T8" y="T9"/>
                </a:cxn>
              </a:cxnLst>
              <a:rect l="0" t="0" r="r" b="b"/>
              <a:pathLst>
                <a:path w="44" h="5">
                  <a:moveTo>
                    <a:pt x="0" y="5"/>
                  </a:moveTo>
                  <a:cubicBezTo>
                    <a:pt x="0" y="5"/>
                    <a:pt x="0" y="5"/>
                    <a:pt x="44" y="5"/>
                  </a:cubicBezTo>
                  <a:cubicBezTo>
                    <a:pt x="44" y="0"/>
                    <a:pt x="44" y="0"/>
                    <a:pt x="44" y="0"/>
                  </a:cubicBezTo>
                  <a:cubicBezTo>
                    <a:pt x="0" y="0"/>
                    <a:pt x="0" y="0"/>
                    <a:pt x="0" y="0"/>
                  </a:cubicBezTo>
                  <a:cubicBezTo>
                    <a:pt x="0" y="1"/>
                    <a:pt x="0" y="3"/>
                    <a:pt x="0" y="5"/>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8" name="Freeform 204"/>
            <p:cNvSpPr>
              <a:spLocks/>
            </p:cNvSpPr>
            <p:nvPr/>
          </p:nvSpPr>
          <p:spPr bwMode="auto">
            <a:xfrm>
              <a:off x="786" y="1095"/>
              <a:ext cx="349" cy="398"/>
            </a:xfrm>
            <a:custGeom>
              <a:avLst/>
              <a:gdLst>
                <a:gd name="T0" fmla="*/ 59 w 147"/>
                <a:gd name="T1" fmla="*/ 59 h 168"/>
                <a:gd name="T2" fmla="*/ 147 w 147"/>
                <a:gd name="T3" fmla="*/ 59 h 168"/>
                <a:gd name="T4" fmla="*/ 147 w 147"/>
                <a:gd name="T5" fmla="*/ 0 h 168"/>
                <a:gd name="T6" fmla="*/ 59 w 147"/>
                <a:gd name="T7" fmla="*/ 0 h 168"/>
                <a:gd name="T8" fmla="*/ 0 w 147"/>
                <a:gd name="T9" fmla="*/ 58 h 168"/>
                <a:gd name="T10" fmla="*/ 0 w 147"/>
                <a:gd name="T11" fmla="*/ 168 h 168"/>
                <a:gd name="T12" fmla="*/ 44 w 147"/>
                <a:gd name="T13" fmla="*/ 168 h 168"/>
                <a:gd name="T14" fmla="*/ 44 w 147"/>
                <a:gd name="T15" fmla="*/ 74 h 168"/>
                <a:gd name="T16" fmla="*/ 59 w 147"/>
                <a:gd name="T17" fmla="*/ 5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168">
                  <a:moveTo>
                    <a:pt x="59" y="59"/>
                  </a:moveTo>
                  <a:cubicBezTo>
                    <a:pt x="59" y="59"/>
                    <a:pt x="59" y="59"/>
                    <a:pt x="147" y="59"/>
                  </a:cubicBezTo>
                  <a:cubicBezTo>
                    <a:pt x="147" y="59"/>
                    <a:pt x="147" y="59"/>
                    <a:pt x="147" y="0"/>
                  </a:cubicBezTo>
                  <a:cubicBezTo>
                    <a:pt x="147" y="0"/>
                    <a:pt x="147" y="0"/>
                    <a:pt x="59" y="0"/>
                  </a:cubicBezTo>
                  <a:cubicBezTo>
                    <a:pt x="26" y="0"/>
                    <a:pt x="0" y="25"/>
                    <a:pt x="0" y="58"/>
                  </a:cubicBezTo>
                  <a:cubicBezTo>
                    <a:pt x="0" y="58"/>
                    <a:pt x="0" y="58"/>
                    <a:pt x="0" y="168"/>
                  </a:cubicBezTo>
                  <a:cubicBezTo>
                    <a:pt x="44" y="168"/>
                    <a:pt x="44" y="168"/>
                    <a:pt x="44" y="168"/>
                  </a:cubicBezTo>
                  <a:cubicBezTo>
                    <a:pt x="44" y="74"/>
                    <a:pt x="44" y="74"/>
                    <a:pt x="44" y="74"/>
                  </a:cubicBezTo>
                  <a:cubicBezTo>
                    <a:pt x="44" y="65"/>
                    <a:pt x="50" y="59"/>
                    <a:pt x="59" y="59"/>
                  </a:cubicBez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39" name="Rectangle 205"/>
            <p:cNvSpPr>
              <a:spLocks noChangeArrowheads="1"/>
            </p:cNvSpPr>
            <p:nvPr/>
          </p:nvSpPr>
          <p:spPr bwMode="auto">
            <a:xfrm>
              <a:off x="1151" y="1054"/>
              <a:ext cx="339" cy="60"/>
            </a:xfrm>
            <a:prstGeom prst="rect">
              <a:avLst/>
            </a:prstGeom>
            <a:solidFill>
              <a:srgbClr val="682A7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0" name="Freeform 206"/>
            <p:cNvSpPr>
              <a:spLocks/>
            </p:cNvSpPr>
            <p:nvPr/>
          </p:nvSpPr>
          <p:spPr bwMode="auto">
            <a:xfrm>
              <a:off x="1236" y="1083"/>
              <a:ext cx="254" cy="201"/>
            </a:xfrm>
            <a:custGeom>
              <a:avLst/>
              <a:gdLst>
                <a:gd name="T0" fmla="*/ 107 w 107"/>
                <a:gd name="T1" fmla="*/ 85 h 85"/>
                <a:gd name="T2" fmla="*/ 107 w 107"/>
                <a:gd name="T3" fmla="*/ 0 h 85"/>
                <a:gd name="T4" fmla="*/ 0 w 107"/>
                <a:gd name="T5" fmla="*/ 0 h 85"/>
                <a:gd name="T6" fmla="*/ 107 w 107"/>
                <a:gd name="T7" fmla="*/ 85 h 85"/>
              </a:gdLst>
              <a:ahLst/>
              <a:cxnLst>
                <a:cxn ang="0">
                  <a:pos x="T0" y="T1"/>
                </a:cxn>
                <a:cxn ang="0">
                  <a:pos x="T2" y="T3"/>
                </a:cxn>
                <a:cxn ang="0">
                  <a:pos x="T4" y="T5"/>
                </a:cxn>
                <a:cxn ang="0">
                  <a:pos x="T6" y="T7"/>
                </a:cxn>
              </a:cxnLst>
              <a:rect l="0" t="0" r="r" b="b"/>
              <a:pathLst>
                <a:path w="107" h="85">
                  <a:moveTo>
                    <a:pt x="107" y="85"/>
                  </a:moveTo>
                  <a:cubicBezTo>
                    <a:pt x="107" y="0"/>
                    <a:pt x="107" y="0"/>
                    <a:pt x="107" y="0"/>
                  </a:cubicBezTo>
                  <a:cubicBezTo>
                    <a:pt x="0" y="0"/>
                    <a:pt x="0" y="0"/>
                    <a:pt x="0" y="0"/>
                  </a:cubicBezTo>
                  <a:cubicBezTo>
                    <a:pt x="0" y="39"/>
                    <a:pt x="50" y="85"/>
                    <a:pt x="107" y="85"/>
                  </a:cubicBez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1" name="Freeform 207"/>
            <p:cNvSpPr>
              <a:spLocks/>
            </p:cNvSpPr>
            <p:nvPr/>
          </p:nvSpPr>
          <p:spPr bwMode="auto">
            <a:xfrm>
              <a:off x="1151" y="551"/>
              <a:ext cx="467" cy="496"/>
            </a:xfrm>
            <a:custGeom>
              <a:avLst/>
              <a:gdLst>
                <a:gd name="T0" fmla="*/ 144 w 197"/>
                <a:gd name="T1" fmla="*/ 0 h 209"/>
                <a:gd name="T2" fmla="*/ 114 w 197"/>
                <a:gd name="T3" fmla="*/ 0 h 209"/>
                <a:gd name="T4" fmla="*/ 47 w 197"/>
                <a:gd name="T5" fmla="*/ 80 h 209"/>
                <a:gd name="T6" fmla="*/ 50 w 197"/>
                <a:gd name="T7" fmla="*/ 0 h 209"/>
                <a:gd name="T8" fmla="*/ 0 w 197"/>
                <a:gd name="T9" fmla="*/ 95 h 209"/>
                <a:gd name="T10" fmla="*/ 0 w 197"/>
                <a:gd name="T11" fmla="*/ 209 h 209"/>
                <a:gd name="T12" fmla="*/ 143 w 197"/>
                <a:gd name="T13" fmla="*/ 209 h 209"/>
                <a:gd name="T14" fmla="*/ 144 w 197"/>
                <a:gd name="T15" fmla="*/ 98 h 209"/>
                <a:gd name="T16" fmla="*/ 151 w 197"/>
                <a:gd name="T17" fmla="*/ 98 h 209"/>
                <a:gd name="T18" fmla="*/ 151 w 197"/>
                <a:gd name="T19" fmla="*/ 159 h 209"/>
                <a:gd name="T20" fmla="*/ 197 w 197"/>
                <a:gd name="T21" fmla="*/ 159 h 209"/>
                <a:gd name="T22" fmla="*/ 197 w 197"/>
                <a:gd name="T23" fmla="*/ 54 h 209"/>
                <a:gd name="T24" fmla="*/ 144 w 197"/>
                <a:gd name="T25" fmla="*/ 0 h 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7" h="209">
                  <a:moveTo>
                    <a:pt x="144" y="0"/>
                  </a:moveTo>
                  <a:cubicBezTo>
                    <a:pt x="114" y="0"/>
                    <a:pt x="114" y="0"/>
                    <a:pt x="114" y="0"/>
                  </a:cubicBezTo>
                  <a:cubicBezTo>
                    <a:pt x="47" y="80"/>
                    <a:pt x="47" y="80"/>
                    <a:pt x="47" y="80"/>
                  </a:cubicBezTo>
                  <a:cubicBezTo>
                    <a:pt x="50" y="0"/>
                    <a:pt x="50" y="0"/>
                    <a:pt x="50" y="0"/>
                  </a:cubicBezTo>
                  <a:cubicBezTo>
                    <a:pt x="50" y="0"/>
                    <a:pt x="0" y="12"/>
                    <a:pt x="0" y="95"/>
                  </a:cubicBezTo>
                  <a:cubicBezTo>
                    <a:pt x="0" y="178"/>
                    <a:pt x="0" y="209"/>
                    <a:pt x="0" y="209"/>
                  </a:cubicBezTo>
                  <a:cubicBezTo>
                    <a:pt x="143" y="209"/>
                    <a:pt x="143" y="209"/>
                    <a:pt x="143" y="209"/>
                  </a:cubicBezTo>
                  <a:cubicBezTo>
                    <a:pt x="144" y="98"/>
                    <a:pt x="144" y="98"/>
                    <a:pt x="144" y="98"/>
                  </a:cubicBezTo>
                  <a:cubicBezTo>
                    <a:pt x="151" y="98"/>
                    <a:pt x="151" y="98"/>
                    <a:pt x="151" y="98"/>
                  </a:cubicBezTo>
                  <a:cubicBezTo>
                    <a:pt x="151" y="159"/>
                    <a:pt x="151" y="159"/>
                    <a:pt x="151" y="159"/>
                  </a:cubicBezTo>
                  <a:cubicBezTo>
                    <a:pt x="197" y="159"/>
                    <a:pt x="197" y="159"/>
                    <a:pt x="197" y="159"/>
                  </a:cubicBezTo>
                  <a:cubicBezTo>
                    <a:pt x="197" y="54"/>
                    <a:pt x="197" y="54"/>
                    <a:pt x="197" y="54"/>
                  </a:cubicBezTo>
                  <a:cubicBezTo>
                    <a:pt x="197" y="25"/>
                    <a:pt x="173" y="0"/>
                    <a:pt x="144" y="0"/>
                  </a:cubicBezTo>
                  <a:close/>
                </a:path>
              </a:pathLst>
            </a:custGeom>
            <a:solidFill>
              <a:srgbClr val="6EC2E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2" name="Freeform 208"/>
            <p:cNvSpPr>
              <a:spLocks/>
            </p:cNvSpPr>
            <p:nvPr/>
          </p:nvSpPr>
          <p:spPr bwMode="auto">
            <a:xfrm>
              <a:off x="1509" y="864"/>
              <a:ext cx="154" cy="79"/>
            </a:xfrm>
            <a:custGeom>
              <a:avLst/>
              <a:gdLst>
                <a:gd name="T0" fmla="*/ 109 w 154"/>
                <a:gd name="T1" fmla="*/ 33 h 79"/>
                <a:gd name="T2" fmla="*/ 81 w 154"/>
                <a:gd name="T3" fmla="*/ 0 h 79"/>
                <a:gd name="T4" fmla="*/ 0 w 154"/>
                <a:gd name="T5" fmla="*/ 0 h 79"/>
                <a:gd name="T6" fmla="*/ 0 w 154"/>
                <a:gd name="T7" fmla="*/ 79 h 79"/>
                <a:gd name="T8" fmla="*/ 154 w 154"/>
                <a:gd name="T9" fmla="*/ 79 h 79"/>
                <a:gd name="T10" fmla="*/ 154 w 154"/>
                <a:gd name="T11" fmla="*/ 0 h 79"/>
                <a:gd name="T12" fmla="*/ 109 w 154"/>
                <a:gd name="T13" fmla="*/ 0 h 79"/>
                <a:gd name="T14" fmla="*/ 109 w 154"/>
                <a:gd name="T15" fmla="*/ 33 h 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4" h="79">
                  <a:moveTo>
                    <a:pt x="109" y="33"/>
                  </a:moveTo>
                  <a:lnTo>
                    <a:pt x="81" y="0"/>
                  </a:lnTo>
                  <a:lnTo>
                    <a:pt x="0" y="0"/>
                  </a:lnTo>
                  <a:lnTo>
                    <a:pt x="0" y="79"/>
                  </a:lnTo>
                  <a:lnTo>
                    <a:pt x="154" y="79"/>
                  </a:lnTo>
                  <a:lnTo>
                    <a:pt x="154" y="0"/>
                  </a:lnTo>
                  <a:lnTo>
                    <a:pt x="109" y="0"/>
                  </a:lnTo>
                  <a:lnTo>
                    <a:pt x="109" y="33"/>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3" name="Freeform 209"/>
            <p:cNvSpPr>
              <a:spLocks/>
            </p:cNvSpPr>
            <p:nvPr/>
          </p:nvSpPr>
          <p:spPr bwMode="auto">
            <a:xfrm>
              <a:off x="1263" y="513"/>
              <a:ext cx="246" cy="228"/>
            </a:xfrm>
            <a:custGeom>
              <a:avLst/>
              <a:gdLst>
                <a:gd name="T0" fmla="*/ 0 w 246"/>
                <a:gd name="T1" fmla="*/ 228 h 228"/>
                <a:gd name="T2" fmla="*/ 154 w 246"/>
                <a:gd name="T3" fmla="*/ 126 h 228"/>
                <a:gd name="T4" fmla="*/ 125 w 246"/>
                <a:gd name="T5" fmla="*/ 90 h 228"/>
                <a:gd name="T6" fmla="*/ 182 w 246"/>
                <a:gd name="T7" fmla="*/ 104 h 228"/>
                <a:gd name="T8" fmla="*/ 246 w 246"/>
                <a:gd name="T9" fmla="*/ 62 h 228"/>
                <a:gd name="T10" fmla="*/ 151 w 246"/>
                <a:gd name="T11" fmla="*/ 0 h 228"/>
                <a:gd name="T12" fmla="*/ 0 w 246"/>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46" h="228">
                  <a:moveTo>
                    <a:pt x="0" y="228"/>
                  </a:moveTo>
                  <a:lnTo>
                    <a:pt x="154" y="126"/>
                  </a:lnTo>
                  <a:lnTo>
                    <a:pt x="125" y="90"/>
                  </a:lnTo>
                  <a:lnTo>
                    <a:pt x="182" y="104"/>
                  </a:lnTo>
                  <a:lnTo>
                    <a:pt x="246" y="62"/>
                  </a:lnTo>
                  <a:lnTo>
                    <a:pt x="151" y="0"/>
                  </a:lnTo>
                  <a:lnTo>
                    <a:pt x="0" y="228"/>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4" name="Rectangle 210"/>
            <p:cNvSpPr>
              <a:spLocks noChangeArrowheads="1"/>
            </p:cNvSpPr>
            <p:nvPr/>
          </p:nvSpPr>
          <p:spPr bwMode="auto">
            <a:xfrm>
              <a:off x="1234" y="340"/>
              <a:ext cx="126" cy="156"/>
            </a:xfrm>
            <a:prstGeom prst="rect">
              <a:avLst/>
            </a:prstGeom>
            <a:solidFill>
              <a:srgbClr val="B98F7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5" name="Freeform 211"/>
            <p:cNvSpPr>
              <a:spLocks/>
            </p:cNvSpPr>
            <p:nvPr/>
          </p:nvSpPr>
          <p:spPr bwMode="auto">
            <a:xfrm>
              <a:off x="1234" y="135"/>
              <a:ext cx="254" cy="264"/>
            </a:xfrm>
            <a:custGeom>
              <a:avLst/>
              <a:gdLst>
                <a:gd name="T0" fmla="*/ 53 w 107"/>
                <a:gd name="T1" fmla="*/ 0 h 111"/>
                <a:gd name="T2" fmla="*/ 0 w 107"/>
                <a:gd name="T3" fmla="*/ 54 h 111"/>
                <a:gd name="T4" fmla="*/ 0 w 107"/>
                <a:gd name="T5" fmla="*/ 111 h 111"/>
                <a:gd name="T6" fmla="*/ 107 w 107"/>
                <a:gd name="T7" fmla="*/ 111 h 111"/>
                <a:gd name="T8" fmla="*/ 107 w 107"/>
                <a:gd name="T9" fmla="*/ 54 h 111"/>
                <a:gd name="T10" fmla="*/ 53 w 107"/>
                <a:gd name="T11" fmla="*/ 0 h 111"/>
              </a:gdLst>
              <a:ahLst/>
              <a:cxnLst>
                <a:cxn ang="0">
                  <a:pos x="T0" y="T1"/>
                </a:cxn>
                <a:cxn ang="0">
                  <a:pos x="T2" y="T3"/>
                </a:cxn>
                <a:cxn ang="0">
                  <a:pos x="T4" y="T5"/>
                </a:cxn>
                <a:cxn ang="0">
                  <a:pos x="T6" y="T7"/>
                </a:cxn>
                <a:cxn ang="0">
                  <a:pos x="T8" y="T9"/>
                </a:cxn>
                <a:cxn ang="0">
                  <a:pos x="T10" y="T11"/>
                </a:cxn>
              </a:cxnLst>
              <a:rect l="0" t="0" r="r" b="b"/>
              <a:pathLst>
                <a:path w="107" h="111">
                  <a:moveTo>
                    <a:pt x="53" y="0"/>
                  </a:moveTo>
                  <a:cubicBezTo>
                    <a:pt x="24" y="0"/>
                    <a:pt x="0" y="24"/>
                    <a:pt x="0" y="54"/>
                  </a:cubicBezTo>
                  <a:cubicBezTo>
                    <a:pt x="0" y="111"/>
                    <a:pt x="0" y="111"/>
                    <a:pt x="0" y="111"/>
                  </a:cubicBezTo>
                  <a:cubicBezTo>
                    <a:pt x="107" y="111"/>
                    <a:pt x="107" y="111"/>
                    <a:pt x="107" y="111"/>
                  </a:cubicBezTo>
                  <a:cubicBezTo>
                    <a:pt x="107" y="54"/>
                    <a:pt x="107" y="54"/>
                    <a:pt x="107" y="54"/>
                  </a:cubicBezTo>
                  <a:cubicBezTo>
                    <a:pt x="107" y="24"/>
                    <a:pt x="83" y="0"/>
                    <a:pt x="53" y="0"/>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6" name="Freeform 212"/>
            <p:cNvSpPr>
              <a:spLocks/>
            </p:cNvSpPr>
            <p:nvPr/>
          </p:nvSpPr>
          <p:spPr bwMode="auto">
            <a:xfrm>
              <a:off x="1426" y="311"/>
              <a:ext cx="33" cy="64"/>
            </a:xfrm>
            <a:custGeom>
              <a:avLst/>
              <a:gdLst>
                <a:gd name="T0" fmla="*/ 8 w 14"/>
                <a:gd name="T1" fmla="*/ 0 h 27"/>
                <a:gd name="T2" fmla="*/ 0 w 14"/>
                <a:gd name="T3" fmla="*/ 0 h 27"/>
                <a:gd name="T4" fmla="*/ 0 w 14"/>
                <a:gd name="T5" fmla="*/ 27 h 27"/>
                <a:gd name="T6" fmla="*/ 8 w 14"/>
                <a:gd name="T7" fmla="*/ 27 h 27"/>
                <a:gd name="T8" fmla="*/ 14 w 14"/>
                <a:gd name="T9" fmla="*/ 21 h 27"/>
                <a:gd name="T10" fmla="*/ 14 w 14"/>
                <a:gd name="T11" fmla="*/ 6 h 27"/>
                <a:gd name="T12" fmla="*/ 8 w 14"/>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14" h="27">
                  <a:moveTo>
                    <a:pt x="8" y="0"/>
                  </a:moveTo>
                  <a:cubicBezTo>
                    <a:pt x="0" y="0"/>
                    <a:pt x="0" y="0"/>
                    <a:pt x="0" y="0"/>
                  </a:cubicBezTo>
                  <a:cubicBezTo>
                    <a:pt x="0" y="27"/>
                    <a:pt x="0" y="27"/>
                    <a:pt x="0" y="27"/>
                  </a:cubicBezTo>
                  <a:cubicBezTo>
                    <a:pt x="8" y="27"/>
                    <a:pt x="8" y="27"/>
                    <a:pt x="8" y="27"/>
                  </a:cubicBezTo>
                  <a:cubicBezTo>
                    <a:pt x="11" y="27"/>
                    <a:pt x="14" y="24"/>
                    <a:pt x="14" y="21"/>
                  </a:cubicBezTo>
                  <a:cubicBezTo>
                    <a:pt x="14" y="6"/>
                    <a:pt x="14" y="6"/>
                    <a:pt x="14" y="6"/>
                  </a:cubicBezTo>
                  <a:cubicBezTo>
                    <a:pt x="14" y="3"/>
                    <a:pt x="11" y="0"/>
                    <a:pt x="8" y="0"/>
                  </a:cubicBezTo>
                  <a:close/>
                </a:path>
              </a:pathLst>
            </a:custGeom>
            <a:solidFill>
              <a:srgbClr val="9375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7" name="Oval 213"/>
            <p:cNvSpPr>
              <a:spLocks noChangeArrowheads="1"/>
            </p:cNvSpPr>
            <p:nvPr/>
          </p:nvSpPr>
          <p:spPr bwMode="auto">
            <a:xfrm>
              <a:off x="1436" y="370"/>
              <a:ext cx="16" cy="1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8" name="Freeform 214"/>
            <p:cNvSpPr>
              <a:spLocks/>
            </p:cNvSpPr>
            <p:nvPr/>
          </p:nvSpPr>
          <p:spPr bwMode="auto">
            <a:xfrm>
              <a:off x="1246" y="515"/>
              <a:ext cx="59" cy="226"/>
            </a:xfrm>
            <a:custGeom>
              <a:avLst/>
              <a:gdLst>
                <a:gd name="T0" fmla="*/ 2 w 59"/>
                <a:gd name="T1" fmla="*/ 88 h 226"/>
                <a:gd name="T2" fmla="*/ 21 w 59"/>
                <a:gd name="T3" fmla="*/ 88 h 226"/>
                <a:gd name="T4" fmla="*/ 5 w 59"/>
                <a:gd name="T5" fmla="*/ 112 h 226"/>
                <a:gd name="T6" fmla="*/ 17 w 59"/>
                <a:gd name="T7" fmla="*/ 226 h 226"/>
                <a:gd name="T8" fmla="*/ 59 w 59"/>
                <a:gd name="T9" fmla="*/ 0 h 226"/>
                <a:gd name="T10" fmla="*/ 0 w 59"/>
                <a:gd name="T11" fmla="*/ 55 h 226"/>
                <a:gd name="T12" fmla="*/ 2 w 59"/>
                <a:gd name="T13" fmla="*/ 88 h 226"/>
              </a:gdLst>
              <a:ahLst/>
              <a:cxnLst>
                <a:cxn ang="0">
                  <a:pos x="T0" y="T1"/>
                </a:cxn>
                <a:cxn ang="0">
                  <a:pos x="T2" y="T3"/>
                </a:cxn>
                <a:cxn ang="0">
                  <a:pos x="T4" y="T5"/>
                </a:cxn>
                <a:cxn ang="0">
                  <a:pos x="T6" y="T7"/>
                </a:cxn>
                <a:cxn ang="0">
                  <a:pos x="T8" y="T9"/>
                </a:cxn>
                <a:cxn ang="0">
                  <a:pos x="T10" y="T11"/>
                </a:cxn>
                <a:cxn ang="0">
                  <a:pos x="T12" y="T13"/>
                </a:cxn>
              </a:cxnLst>
              <a:rect l="0" t="0" r="r" b="b"/>
              <a:pathLst>
                <a:path w="59" h="226">
                  <a:moveTo>
                    <a:pt x="2" y="88"/>
                  </a:moveTo>
                  <a:lnTo>
                    <a:pt x="21" y="88"/>
                  </a:lnTo>
                  <a:lnTo>
                    <a:pt x="5" y="112"/>
                  </a:lnTo>
                  <a:lnTo>
                    <a:pt x="17" y="226"/>
                  </a:lnTo>
                  <a:lnTo>
                    <a:pt x="59" y="0"/>
                  </a:lnTo>
                  <a:lnTo>
                    <a:pt x="0" y="55"/>
                  </a:lnTo>
                  <a:lnTo>
                    <a:pt x="2" y="88"/>
                  </a:lnTo>
                  <a:close/>
                </a:path>
              </a:pathLst>
            </a:custGeom>
            <a:solidFill>
              <a:srgbClr val="682A7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49" name="Freeform 215"/>
            <p:cNvSpPr>
              <a:spLocks/>
            </p:cNvSpPr>
            <p:nvPr/>
          </p:nvSpPr>
          <p:spPr bwMode="auto">
            <a:xfrm>
              <a:off x="1542" y="943"/>
              <a:ext cx="76" cy="78"/>
            </a:xfrm>
            <a:custGeom>
              <a:avLst/>
              <a:gdLst>
                <a:gd name="T0" fmla="*/ 0 w 32"/>
                <a:gd name="T1" fmla="*/ 33 h 33"/>
                <a:gd name="T2" fmla="*/ 32 w 32"/>
                <a:gd name="T3" fmla="*/ 0 h 33"/>
                <a:gd name="T4" fmla="*/ 0 w 32"/>
                <a:gd name="T5" fmla="*/ 0 h 33"/>
                <a:gd name="T6" fmla="*/ 0 w 32"/>
                <a:gd name="T7" fmla="*/ 33 h 33"/>
              </a:gdLst>
              <a:ahLst/>
              <a:cxnLst>
                <a:cxn ang="0">
                  <a:pos x="T0" y="T1"/>
                </a:cxn>
                <a:cxn ang="0">
                  <a:pos x="T2" y="T3"/>
                </a:cxn>
                <a:cxn ang="0">
                  <a:pos x="T4" y="T5"/>
                </a:cxn>
                <a:cxn ang="0">
                  <a:pos x="T6" y="T7"/>
                </a:cxn>
              </a:cxnLst>
              <a:rect l="0" t="0" r="r" b="b"/>
              <a:pathLst>
                <a:path w="32" h="33">
                  <a:moveTo>
                    <a:pt x="0" y="33"/>
                  </a:moveTo>
                  <a:cubicBezTo>
                    <a:pt x="17" y="33"/>
                    <a:pt x="32" y="19"/>
                    <a:pt x="32" y="0"/>
                  </a:cubicBezTo>
                  <a:cubicBezTo>
                    <a:pt x="0" y="0"/>
                    <a:pt x="0" y="0"/>
                    <a:pt x="0" y="0"/>
                  </a:cubicBezTo>
                  <a:cubicBezTo>
                    <a:pt x="0" y="0"/>
                    <a:pt x="0" y="0"/>
                    <a:pt x="0" y="33"/>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0" name="Freeform 216"/>
            <p:cNvSpPr>
              <a:spLocks/>
            </p:cNvSpPr>
            <p:nvPr/>
          </p:nvSpPr>
          <p:spPr bwMode="auto">
            <a:xfrm>
              <a:off x="1073" y="943"/>
              <a:ext cx="469" cy="78"/>
            </a:xfrm>
            <a:custGeom>
              <a:avLst/>
              <a:gdLst>
                <a:gd name="T0" fmla="*/ 0 w 198"/>
                <a:gd name="T1" fmla="*/ 33 h 33"/>
                <a:gd name="T2" fmla="*/ 65 w 198"/>
                <a:gd name="T3" fmla="*/ 33 h 33"/>
                <a:gd name="T4" fmla="*/ 198 w 198"/>
                <a:gd name="T5" fmla="*/ 33 h 33"/>
                <a:gd name="T6" fmla="*/ 198 w 198"/>
                <a:gd name="T7" fmla="*/ 0 h 33"/>
                <a:gd name="T8" fmla="*/ 65 w 198"/>
                <a:gd name="T9" fmla="*/ 0 h 33"/>
                <a:gd name="T10" fmla="*/ 0 w 198"/>
                <a:gd name="T11" fmla="*/ 33 h 33"/>
              </a:gdLst>
              <a:ahLst/>
              <a:cxnLst>
                <a:cxn ang="0">
                  <a:pos x="T0" y="T1"/>
                </a:cxn>
                <a:cxn ang="0">
                  <a:pos x="T2" y="T3"/>
                </a:cxn>
                <a:cxn ang="0">
                  <a:pos x="T4" y="T5"/>
                </a:cxn>
                <a:cxn ang="0">
                  <a:pos x="T6" y="T7"/>
                </a:cxn>
                <a:cxn ang="0">
                  <a:pos x="T8" y="T9"/>
                </a:cxn>
                <a:cxn ang="0">
                  <a:pos x="T10" y="T11"/>
                </a:cxn>
              </a:cxnLst>
              <a:rect l="0" t="0" r="r" b="b"/>
              <a:pathLst>
                <a:path w="198" h="33">
                  <a:moveTo>
                    <a:pt x="0" y="33"/>
                  </a:moveTo>
                  <a:cubicBezTo>
                    <a:pt x="65" y="33"/>
                    <a:pt x="65" y="33"/>
                    <a:pt x="65" y="33"/>
                  </a:cubicBezTo>
                  <a:cubicBezTo>
                    <a:pt x="198" y="33"/>
                    <a:pt x="198" y="33"/>
                    <a:pt x="198" y="33"/>
                  </a:cubicBezTo>
                  <a:cubicBezTo>
                    <a:pt x="198" y="0"/>
                    <a:pt x="198" y="0"/>
                    <a:pt x="198" y="0"/>
                  </a:cubicBezTo>
                  <a:cubicBezTo>
                    <a:pt x="65" y="0"/>
                    <a:pt x="65" y="0"/>
                    <a:pt x="65" y="0"/>
                  </a:cubicBezTo>
                  <a:cubicBezTo>
                    <a:pt x="3" y="0"/>
                    <a:pt x="0" y="33"/>
                    <a:pt x="0" y="33"/>
                  </a:cubicBezTo>
                  <a:close/>
                </a:path>
              </a:pathLst>
            </a:custGeom>
            <a:solidFill>
              <a:srgbClr val="B98F7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1" name="Freeform 217"/>
            <p:cNvSpPr>
              <a:spLocks/>
            </p:cNvSpPr>
            <p:nvPr/>
          </p:nvSpPr>
          <p:spPr bwMode="auto">
            <a:xfrm>
              <a:off x="1353" y="311"/>
              <a:ext cx="73" cy="26"/>
            </a:xfrm>
            <a:custGeom>
              <a:avLst/>
              <a:gdLst>
                <a:gd name="T0" fmla="*/ 14 w 73"/>
                <a:gd name="T1" fmla="*/ 26 h 26"/>
                <a:gd name="T2" fmla="*/ 73 w 73"/>
                <a:gd name="T3" fmla="*/ 19 h 26"/>
                <a:gd name="T4" fmla="*/ 73 w 73"/>
                <a:gd name="T5" fmla="*/ 0 h 26"/>
                <a:gd name="T6" fmla="*/ 0 w 73"/>
                <a:gd name="T7" fmla="*/ 0 h 26"/>
                <a:gd name="T8" fmla="*/ 14 w 73"/>
                <a:gd name="T9" fmla="*/ 26 h 26"/>
              </a:gdLst>
              <a:ahLst/>
              <a:cxnLst>
                <a:cxn ang="0">
                  <a:pos x="T0" y="T1"/>
                </a:cxn>
                <a:cxn ang="0">
                  <a:pos x="T2" y="T3"/>
                </a:cxn>
                <a:cxn ang="0">
                  <a:pos x="T4" y="T5"/>
                </a:cxn>
                <a:cxn ang="0">
                  <a:pos x="T6" y="T7"/>
                </a:cxn>
                <a:cxn ang="0">
                  <a:pos x="T8" y="T9"/>
                </a:cxn>
              </a:cxnLst>
              <a:rect l="0" t="0" r="r" b="b"/>
              <a:pathLst>
                <a:path w="73" h="26">
                  <a:moveTo>
                    <a:pt x="14" y="26"/>
                  </a:moveTo>
                  <a:lnTo>
                    <a:pt x="73" y="19"/>
                  </a:lnTo>
                  <a:lnTo>
                    <a:pt x="73" y="0"/>
                  </a:lnTo>
                  <a:lnTo>
                    <a:pt x="0" y="0"/>
                  </a:lnTo>
                  <a:lnTo>
                    <a:pt x="14" y="26"/>
                  </a:lnTo>
                  <a:close/>
                </a:path>
              </a:pathLst>
            </a:custGeom>
            <a:solidFill>
              <a:srgbClr val="D2D3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2" name="Freeform 218"/>
            <p:cNvSpPr>
              <a:spLocks/>
            </p:cNvSpPr>
            <p:nvPr/>
          </p:nvSpPr>
          <p:spPr bwMode="auto">
            <a:xfrm>
              <a:off x="1" y="1083"/>
              <a:ext cx="121" cy="92"/>
            </a:xfrm>
            <a:custGeom>
              <a:avLst/>
              <a:gdLst>
                <a:gd name="T0" fmla="*/ 121 w 121"/>
                <a:gd name="T1" fmla="*/ 92 h 92"/>
                <a:gd name="T2" fmla="*/ 121 w 121"/>
                <a:gd name="T3" fmla="*/ 0 h 92"/>
                <a:gd name="T4" fmla="*/ 0 w 121"/>
                <a:gd name="T5" fmla="*/ 0 h 92"/>
                <a:gd name="T6" fmla="*/ 121 w 121"/>
                <a:gd name="T7" fmla="*/ 92 h 92"/>
              </a:gdLst>
              <a:ahLst/>
              <a:cxnLst>
                <a:cxn ang="0">
                  <a:pos x="T0" y="T1"/>
                </a:cxn>
                <a:cxn ang="0">
                  <a:pos x="T2" y="T3"/>
                </a:cxn>
                <a:cxn ang="0">
                  <a:pos x="T4" y="T5"/>
                </a:cxn>
                <a:cxn ang="0">
                  <a:pos x="T6" y="T7"/>
                </a:cxn>
              </a:cxnLst>
              <a:rect l="0" t="0" r="r" b="b"/>
              <a:pathLst>
                <a:path w="121" h="92">
                  <a:moveTo>
                    <a:pt x="121" y="92"/>
                  </a:moveTo>
                  <a:lnTo>
                    <a:pt x="121" y="0"/>
                  </a:lnTo>
                  <a:lnTo>
                    <a:pt x="0" y="0"/>
                  </a:lnTo>
                  <a:lnTo>
                    <a:pt x="121" y="92"/>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3" name="Rectangle 219"/>
            <p:cNvSpPr>
              <a:spLocks noChangeArrowheads="1"/>
            </p:cNvSpPr>
            <p:nvPr/>
          </p:nvSpPr>
          <p:spPr bwMode="auto">
            <a:xfrm>
              <a:off x="1666" y="1083"/>
              <a:ext cx="123" cy="410"/>
            </a:xfrm>
            <a:prstGeom prst="rect">
              <a:avLst/>
            </a:prstGeom>
            <a:solidFill>
              <a:srgbClr val="969696"/>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4" name="Freeform 220"/>
            <p:cNvSpPr>
              <a:spLocks/>
            </p:cNvSpPr>
            <p:nvPr/>
          </p:nvSpPr>
          <p:spPr bwMode="auto">
            <a:xfrm>
              <a:off x="1666" y="1083"/>
              <a:ext cx="123" cy="92"/>
            </a:xfrm>
            <a:custGeom>
              <a:avLst/>
              <a:gdLst>
                <a:gd name="T0" fmla="*/ 123 w 123"/>
                <a:gd name="T1" fmla="*/ 92 h 92"/>
                <a:gd name="T2" fmla="*/ 123 w 123"/>
                <a:gd name="T3" fmla="*/ 0 h 92"/>
                <a:gd name="T4" fmla="*/ 0 w 123"/>
                <a:gd name="T5" fmla="*/ 0 h 92"/>
                <a:gd name="T6" fmla="*/ 123 w 123"/>
                <a:gd name="T7" fmla="*/ 92 h 92"/>
              </a:gdLst>
              <a:ahLst/>
              <a:cxnLst>
                <a:cxn ang="0">
                  <a:pos x="T0" y="T1"/>
                </a:cxn>
                <a:cxn ang="0">
                  <a:pos x="T2" y="T3"/>
                </a:cxn>
                <a:cxn ang="0">
                  <a:pos x="T4" y="T5"/>
                </a:cxn>
                <a:cxn ang="0">
                  <a:pos x="T6" y="T7"/>
                </a:cxn>
              </a:cxnLst>
              <a:rect l="0" t="0" r="r" b="b"/>
              <a:pathLst>
                <a:path w="123" h="92">
                  <a:moveTo>
                    <a:pt x="123" y="92"/>
                  </a:moveTo>
                  <a:lnTo>
                    <a:pt x="123" y="0"/>
                  </a:lnTo>
                  <a:lnTo>
                    <a:pt x="0" y="0"/>
                  </a:lnTo>
                  <a:lnTo>
                    <a:pt x="123" y="92"/>
                  </a:lnTo>
                  <a:close/>
                </a:path>
              </a:pathLst>
            </a:custGeom>
            <a:solidFill>
              <a:srgbClr val="51515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5" name="Freeform 221"/>
            <p:cNvSpPr>
              <a:spLocks/>
            </p:cNvSpPr>
            <p:nvPr/>
          </p:nvSpPr>
          <p:spPr bwMode="auto">
            <a:xfrm>
              <a:off x="198" y="553"/>
              <a:ext cx="716" cy="390"/>
            </a:xfrm>
            <a:custGeom>
              <a:avLst/>
              <a:gdLst>
                <a:gd name="T0" fmla="*/ 0 w 716"/>
                <a:gd name="T1" fmla="*/ 0 h 390"/>
                <a:gd name="T2" fmla="*/ 97 w 716"/>
                <a:gd name="T3" fmla="*/ 390 h 390"/>
                <a:gd name="T4" fmla="*/ 716 w 716"/>
                <a:gd name="T5" fmla="*/ 390 h 390"/>
                <a:gd name="T6" fmla="*/ 621 w 716"/>
                <a:gd name="T7" fmla="*/ 0 h 390"/>
                <a:gd name="T8" fmla="*/ 0 w 716"/>
                <a:gd name="T9" fmla="*/ 0 h 390"/>
              </a:gdLst>
              <a:ahLst/>
              <a:cxnLst>
                <a:cxn ang="0">
                  <a:pos x="T0" y="T1"/>
                </a:cxn>
                <a:cxn ang="0">
                  <a:pos x="T2" y="T3"/>
                </a:cxn>
                <a:cxn ang="0">
                  <a:pos x="T4" y="T5"/>
                </a:cxn>
                <a:cxn ang="0">
                  <a:pos x="T6" y="T7"/>
                </a:cxn>
                <a:cxn ang="0">
                  <a:pos x="T8" y="T9"/>
                </a:cxn>
              </a:cxnLst>
              <a:rect l="0" t="0" r="r" b="b"/>
              <a:pathLst>
                <a:path w="716" h="390">
                  <a:moveTo>
                    <a:pt x="0" y="0"/>
                  </a:moveTo>
                  <a:lnTo>
                    <a:pt x="97" y="390"/>
                  </a:lnTo>
                  <a:lnTo>
                    <a:pt x="716" y="390"/>
                  </a:lnTo>
                  <a:lnTo>
                    <a:pt x="621" y="0"/>
                  </a:lnTo>
                  <a:lnTo>
                    <a:pt x="0" y="0"/>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6" name="Rectangle 222"/>
            <p:cNvSpPr>
              <a:spLocks noChangeArrowheads="1"/>
            </p:cNvSpPr>
            <p:nvPr/>
          </p:nvSpPr>
          <p:spPr bwMode="auto">
            <a:xfrm>
              <a:off x="295" y="943"/>
              <a:ext cx="619" cy="87"/>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7" name="Freeform 223"/>
            <p:cNvSpPr>
              <a:spLocks/>
            </p:cNvSpPr>
            <p:nvPr/>
          </p:nvSpPr>
          <p:spPr bwMode="auto">
            <a:xfrm>
              <a:off x="914" y="943"/>
              <a:ext cx="183" cy="68"/>
            </a:xfrm>
            <a:custGeom>
              <a:avLst/>
              <a:gdLst>
                <a:gd name="T0" fmla="*/ 0 w 183"/>
                <a:gd name="T1" fmla="*/ 68 h 68"/>
                <a:gd name="T2" fmla="*/ 183 w 183"/>
                <a:gd name="T3" fmla="*/ 68 h 68"/>
                <a:gd name="T4" fmla="*/ 183 w 183"/>
                <a:gd name="T5" fmla="*/ 35 h 68"/>
                <a:gd name="T6" fmla="*/ 0 w 183"/>
                <a:gd name="T7" fmla="*/ 0 h 68"/>
                <a:gd name="T8" fmla="*/ 0 w 183"/>
                <a:gd name="T9" fmla="*/ 68 h 68"/>
              </a:gdLst>
              <a:ahLst/>
              <a:cxnLst>
                <a:cxn ang="0">
                  <a:pos x="T0" y="T1"/>
                </a:cxn>
                <a:cxn ang="0">
                  <a:pos x="T2" y="T3"/>
                </a:cxn>
                <a:cxn ang="0">
                  <a:pos x="T4" y="T5"/>
                </a:cxn>
                <a:cxn ang="0">
                  <a:pos x="T6" y="T7"/>
                </a:cxn>
                <a:cxn ang="0">
                  <a:pos x="T8" y="T9"/>
                </a:cxn>
              </a:cxnLst>
              <a:rect l="0" t="0" r="r" b="b"/>
              <a:pathLst>
                <a:path w="183" h="68">
                  <a:moveTo>
                    <a:pt x="0" y="68"/>
                  </a:moveTo>
                  <a:lnTo>
                    <a:pt x="183" y="68"/>
                  </a:lnTo>
                  <a:lnTo>
                    <a:pt x="183" y="35"/>
                  </a:lnTo>
                  <a:lnTo>
                    <a:pt x="0" y="0"/>
                  </a:lnTo>
                  <a:lnTo>
                    <a:pt x="0" y="68"/>
                  </a:ln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8" name="Freeform 224"/>
            <p:cNvSpPr>
              <a:spLocks/>
            </p:cNvSpPr>
            <p:nvPr/>
          </p:nvSpPr>
          <p:spPr bwMode="auto">
            <a:xfrm>
              <a:off x="1248" y="337"/>
              <a:ext cx="36" cy="74"/>
            </a:xfrm>
            <a:custGeom>
              <a:avLst/>
              <a:gdLst>
                <a:gd name="T0" fmla="*/ 36 w 36"/>
                <a:gd name="T1" fmla="*/ 74 h 74"/>
                <a:gd name="T2" fmla="*/ 36 w 36"/>
                <a:gd name="T3" fmla="*/ 0 h 74"/>
                <a:gd name="T4" fmla="*/ 0 w 36"/>
                <a:gd name="T5" fmla="*/ 74 h 74"/>
                <a:gd name="T6" fmla="*/ 36 w 36"/>
                <a:gd name="T7" fmla="*/ 74 h 74"/>
              </a:gdLst>
              <a:ahLst/>
              <a:cxnLst>
                <a:cxn ang="0">
                  <a:pos x="T0" y="T1"/>
                </a:cxn>
                <a:cxn ang="0">
                  <a:pos x="T2" y="T3"/>
                </a:cxn>
                <a:cxn ang="0">
                  <a:pos x="T4" y="T5"/>
                </a:cxn>
                <a:cxn ang="0">
                  <a:pos x="T6" y="T7"/>
                </a:cxn>
              </a:cxnLst>
              <a:rect l="0" t="0" r="r" b="b"/>
              <a:pathLst>
                <a:path w="36" h="74">
                  <a:moveTo>
                    <a:pt x="36" y="74"/>
                  </a:moveTo>
                  <a:lnTo>
                    <a:pt x="36" y="0"/>
                  </a:lnTo>
                  <a:lnTo>
                    <a:pt x="0" y="74"/>
                  </a:lnTo>
                  <a:lnTo>
                    <a:pt x="36" y="74"/>
                  </a:lnTo>
                  <a:close/>
                </a:path>
              </a:pathLst>
            </a:custGeom>
            <a:solidFill>
              <a:srgbClr val="9375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59" name="Freeform 225"/>
            <p:cNvSpPr>
              <a:spLocks/>
            </p:cNvSpPr>
            <p:nvPr/>
          </p:nvSpPr>
          <p:spPr bwMode="auto">
            <a:xfrm>
              <a:off x="1258" y="430"/>
              <a:ext cx="83" cy="31"/>
            </a:xfrm>
            <a:custGeom>
              <a:avLst/>
              <a:gdLst>
                <a:gd name="T0" fmla="*/ 17 w 35"/>
                <a:gd name="T1" fmla="*/ 13 h 13"/>
                <a:gd name="T2" fmla="*/ 35 w 35"/>
                <a:gd name="T3" fmla="*/ 0 h 13"/>
                <a:gd name="T4" fmla="*/ 0 w 35"/>
                <a:gd name="T5" fmla="*/ 0 h 13"/>
                <a:gd name="T6" fmla="*/ 17 w 35"/>
                <a:gd name="T7" fmla="*/ 13 h 13"/>
              </a:gdLst>
              <a:ahLst/>
              <a:cxnLst>
                <a:cxn ang="0">
                  <a:pos x="T0" y="T1"/>
                </a:cxn>
                <a:cxn ang="0">
                  <a:pos x="T2" y="T3"/>
                </a:cxn>
                <a:cxn ang="0">
                  <a:pos x="T4" y="T5"/>
                </a:cxn>
                <a:cxn ang="0">
                  <a:pos x="T6" y="T7"/>
                </a:cxn>
              </a:cxnLst>
              <a:rect l="0" t="0" r="r" b="b"/>
              <a:pathLst>
                <a:path w="35" h="13">
                  <a:moveTo>
                    <a:pt x="17" y="13"/>
                  </a:moveTo>
                  <a:cubicBezTo>
                    <a:pt x="26" y="13"/>
                    <a:pt x="32" y="8"/>
                    <a:pt x="35" y="0"/>
                  </a:cubicBezTo>
                  <a:cubicBezTo>
                    <a:pt x="0" y="0"/>
                    <a:pt x="0" y="0"/>
                    <a:pt x="0" y="0"/>
                  </a:cubicBezTo>
                  <a:cubicBezTo>
                    <a:pt x="2" y="8"/>
                    <a:pt x="10" y="13"/>
                    <a:pt x="1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0" name="Oval 226"/>
            <p:cNvSpPr>
              <a:spLocks noChangeArrowheads="1"/>
            </p:cNvSpPr>
            <p:nvPr/>
          </p:nvSpPr>
          <p:spPr bwMode="auto">
            <a:xfrm>
              <a:off x="1239" y="335"/>
              <a:ext cx="16" cy="16"/>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1" name="Oval 227"/>
            <p:cNvSpPr>
              <a:spLocks noChangeArrowheads="1"/>
            </p:cNvSpPr>
            <p:nvPr/>
          </p:nvSpPr>
          <p:spPr bwMode="auto">
            <a:xfrm>
              <a:off x="1327" y="335"/>
              <a:ext cx="16" cy="16"/>
            </a:xfrm>
            <a:prstGeom prst="ellipse">
              <a:avLst/>
            </a:pr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2" name="Freeform 228"/>
            <p:cNvSpPr>
              <a:spLocks noEditPoints="1"/>
            </p:cNvSpPr>
            <p:nvPr/>
          </p:nvSpPr>
          <p:spPr bwMode="auto">
            <a:xfrm>
              <a:off x="1203" y="311"/>
              <a:ext cx="164" cy="55"/>
            </a:xfrm>
            <a:custGeom>
              <a:avLst/>
              <a:gdLst>
                <a:gd name="T0" fmla="*/ 63 w 69"/>
                <a:gd name="T1" fmla="*/ 0 h 23"/>
                <a:gd name="T2" fmla="*/ 45 w 69"/>
                <a:gd name="T3" fmla="*/ 0 h 23"/>
                <a:gd name="T4" fmla="*/ 40 w 69"/>
                <a:gd name="T5" fmla="*/ 4 h 23"/>
                <a:gd name="T6" fmla="*/ 28 w 69"/>
                <a:gd name="T7" fmla="*/ 4 h 23"/>
                <a:gd name="T8" fmla="*/ 23 w 69"/>
                <a:gd name="T9" fmla="*/ 0 h 23"/>
                <a:gd name="T10" fmla="*/ 5 w 69"/>
                <a:gd name="T11" fmla="*/ 0 h 23"/>
                <a:gd name="T12" fmla="*/ 0 w 69"/>
                <a:gd name="T13" fmla="*/ 6 h 23"/>
                <a:gd name="T14" fmla="*/ 0 w 69"/>
                <a:gd name="T15" fmla="*/ 16 h 23"/>
                <a:gd name="T16" fmla="*/ 5 w 69"/>
                <a:gd name="T17" fmla="*/ 23 h 23"/>
                <a:gd name="T18" fmla="*/ 22 w 69"/>
                <a:gd name="T19" fmla="*/ 23 h 23"/>
                <a:gd name="T20" fmla="*/ 28 w 69"/>
                <a:gd name="T21" fmla="*/ 16 h 23"/>
                <a:gd name="T22" fmla="*/ 29 w 69"/>
                <a:gd name="T23" fmla="*/ 7 h 23"/>
                <a:gd name="T24" fmla="*/ 40 w 69"/>
                <a:gd name="T25" fmla="*/ 7 h 23"/>
                <a:gd name="T26" fmla="*/ 41 w 69"/>
                <a:gd name="T27" fmla="*/ 17 h 23"/>
                <a:gd name="T28" fmla="*/ 47 w 69"/>
                <a:gd name="T29" fmla="*/ 23 h 23"/>
                <a:gd name="T30" fmla="*/ 63 w 69"/>
                <a:gd name="T31" fmla="*/ 23 h 23"/>
                <a:gd name="T32" fmla="*/ 69 w 69"/>
                <a:gd name="T33" fmla="*/ 16 h 23"/>
                <a:gd name="T34" fmla="*/ 69 w 69"/>
                <a:gd name="T35" fmla="*/ 6 h 23"/>
                <a:gd name="T36" fmla="*/ 63 w 69"/>
                <a:gd name="T37" fmla="*/ 0 h 23"/>
                <a:gd name="T38" fmla="*/ 25 w 69"/>
                <a:gd name="T39" fmla="*/ 16 h 23"/>
                <a:gd name="T40" fmla="*/ 22 w 69"/>
                <a:gd name="T41" fmla="*/ 19 h 23"/>
                <a:gd name="T42" fmla="*/ 5 w 69"/>
                <a:gd name="T43" fmla="*/ 19 h 23"/>
                <a:gd name="T44" fmla="*/ 3 w 69"/>
                <a:gd name="T45" fmla="*/ 16 h 23"/>
                <a:gd name="T46" fmla="*/ 3 w 69"/>
                <a:gd name="T47" fmla="*/ 6 h 23"/>
                <a:gd name="T48" fmla="*/ 5 w 69"/>
                <a:gd name="T49" fmla="*/ 3 h 23"/>
                <a:gd name="T50" fmla="*/ 23 w 69"/>
                <a:gd name="T51" fmla="*/ 3 h 23"/>
                <a:gd name="T52" fmla="*/ 26 w 69"/>
                <a:gd name="T53" fmla="*/ 6 h 23"/>
                <a:gd name="T54" fmla="*/ 25 w 69"/>
                <a:gd name="T55" fmla="*/ 16 h 23"/>
                <a:gd name="T56" fmla="*/ 66 w 69"/>
                <a:gd name="T57" fmla="*/ 16 h 23"/>
                <a:gd name="T58" fmla="*/ 63 w 69"/>
                <a:gd name="T59" fmla="*/ 19 h 23"/>
                <a:gd name="T60" fmla="*/ 47 w 69"/>
                <a:gd name="T61" fmla="*/ 19 h 23"/>
                <a:gd name="T62" fmla="*/ 44 w 69"/>
                <a:gd name="T63" fmla="*/ 16 h 23"/>
                <a:gd name="T64" fmla="*/ 43 w 69"/>
                <a:gd name="T65" fmla="*/ 6 h 23"/>
                <a:gd name="T66" fmla="*/ 45 w 69"/>
                <a:gd name="T67" fmla="*/ 3 h 23"/>
                <a:gd name="T68" fmla="*/ 63 w 69"/>
                <a:gd name="T69" fmla="*/ 3 h 23"/>
                <a:gd name="T70" fmla="*/ 66 w 69"/>
                <a:gd name="T71" fmla="*/ 6 h 23"/>
                <a:gd name="T72" fmla="*/ 66 w 69"/>
                <a:gd name="T73"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 h="23">
                  <a:moveTo>
                    <a:pt x="63" y="0"/>
                  </a:moveTo>
                  <a:cubicBezTo>
                    <a:pt x="45" y="0"/>
                    <a:pt x="45" y="0"/>
                    <a:pt x="45" y="0"/>
                  </a:cubicBezTo>
                  <a:cubicBezTo>
                    <a:pt x="43" y="0"/>
                    <a:pt x="41" y="1"/>
                    <a:pt x="40" y="4"/>
                  </a:cubicBezTo>
                  <a:cubicBezTo>
                    <a:pt x="28" y="4"/>
                    <a:pt x="28" y="4"/>
                    <a:pt x="28" y="4"/>
                  </a:cubicBezTo>
                  <a:cubicBezTo>
                    <a:pt x="28" y="1"/>
                    <a:pt x="25" y="0"/>
                    <a:pt x="23" y="0"/>
                  </a:cubicBezTo>
                  <a:cubicBezTo>
                    <a:pt x="5" y="0"/>
                    <a:pt x="5" y="0"/>
                    <a:pt x="5" y="0"/>
                  </a:cubicBezTo>
                  <a:cubicBezTo>
                    <a:pt x="3" y="0"/>
                    <a:pt x="0" y="3"/>
                    <a:pt x="0" y="6"/>
                  </a:cubicBezTo>
                  <a:cubicBezTo>
                    <a:pt x="0" y="16"/>
                    <a:pt x="0" y="16"/>
                    <a:pt x="0" y="16"/>
                  </a:cubicBezTo>
                  <a:cubicBezTo>
                    <a:pt x="0" y="20"/>
                    <a:pt x="3" y="23"/>
                    <a:pt x="5" y="23"/>
                  </a:cubicBezTo>
                  <a:cubicBezTo>
                    <a:pt x="22" y="23"/>
                    <a:pt x="22" y="23"/>
                    <a:pt x="22" y="23"/>
                  </a:cubicBezTo>
                  <a:cubicBezTo>
                    <a:pt x="25" y="23"/>
                    <a:pt x="28" y="20"/>
                    <a:pt x="28" y="16"/>
                  </a:cubicBezTo>
                  <a:cubicBezTo>
                    <a:pt x="29" y="7"/>
                    <a:pt x="29" y="7"/>
                    <a:pt x="29" y="7"/>
                  </a:cubicBezTo>
                  <a:cubicBezTo>
                    <a:pt x="40" y="7"/>
                    <a:pt x="40" y="7"/>
                    <a:pt x="40" y="7"/>
                  </a:cubicBezTo>
                  <a:cubicBezTo>
                    <a:pt x="41" y="17"/>
                    <a:pt x="41" y="17"/>
                    <a:pt x="41" y="17"/>
                  </a:cubicBezTo>
                  <a:cubicBezTo>
                    <a:pt x="41" y="20"/>
                    <a:pt x="44" y="23"/>
                    <a:pt x="47" y="23"/>
                  </a:cubicBezTo>
                  <a:cubicBezTo>
                    <a:pt x="63" y="23"/>
                    <a:pt x="63" y="23"/>
                    <a:pt x="63" y="23"/>
                  </a:cubicBezTo>
                  <a:cubicBezTo>
                    <a:pt x="67" y="23"/>
                    <a:pt x="69" y="20"/>
                    <a:pt x="69" y="16"/>
                  </a:cubicBezTo>
                  <a:cubicBezTo>
                    <a:pt x="69" y="6"/>
                    <a:pt x="69" y="6"/>
                    <a:pt x="69" y="6"/>
                  </a:cubicBezTo>
                  <a:cubicBezTo>
                    <a:pt x="69" y="3"/>
                    <a:pt x="67" y="0"/>
                    <a:pt x="63" y="0"/>
                  </a:cubicBezTo>
                  <a:close/>
                  <a:moveTo>
                    <a:pt x="25" y="16"/>
                  </a:moveTo>
                  <a:cubicBezTo>
                    <a:pt x="25" y="19"/>
                    <a:pt x="24" y="19"/>
                    <a:pt x="22" y="19"/>
                  </a:cubicBezTo>
                  <a:cubicBezTo>
                    <a:pt x="5" y="19"/>
                    <a:pt x="5" y="19"/>
                    <a:pt x="5" y="19"/>
                  </a:cubicBezTo>
                  <a:cubicBezTo>
                    <a:pt x="4" y="19"/>
                    <a:pt x="3" y="19"/>
                    <a:pt x="3" y="16"/>
                  </a:cubicBezTo>
                  <a:cubicBezTo>
                    <a:pt x="3" y="6"/>
                    <a:pt x="3" y="6"/>
                    <a:pt x="3" y="6"/>
                  </a:cubicBezTo>
                  <a:cubicBezTo>
                    <a:pt x="3" y="4"/>
                    <a:pt x="4" y="3"/>
                    <a:pt x="5" y="3"/>
                  </a:cubicBezTo>
                  <a:cubicBezTo>
                    <a:pt x="23" y="3"/>
                    <a:pt x="23" y="3"/>
                    <a:pt x="23" y="3"/>
                  </a:cubicBezTo>
                  <a:cubicBezTo>
                    <a:pt x="25" y="3"/>
                    <a:pt x="26" y="4"/>
                    <a:pt x="26" y="6"/>
                  </a:cubicBezTo>
                  <a:lnTo>
                    <a:pt x="25" y="16"/>
                  </a:lnTo>
                  <a:close/>
                  <a:moveTo>
                    <a:pt x="66" y="16"/>
                  </a:moveTo>
                  <a:cubicBezTo>
                    <a:pt x="66" y="19"/>
                    <a:pt x="65" y="19"/>
                    <a:pt x="63" y="19"/>
                  </a:cubicBezTo>
                  <a:cubicBezTo>
                    <a:pt x="47" y="19"/>
                    <a:pt x="47" y="19"/>
                    <a:pt x="47" y="19"/>
                  </a:cubicBezTo>
                  <a:cubicBezTo>
                    <a:pt x="45" y="19"/>
                    <a:pt x="44" y="19"/>
                    <a:pt x="44" y="16"/>
                  </a:cubicBezTo>
                  <a:cubicBezTo>
                    <a:pt x="43" y="6"/>
                    <a:pt x="43" y="6"/>
                    <a:pt x="43" y="6"/>
                  </a:cubicBezTo>
                  <a:cubicBezTo>
                    <a:pt x="43" y="4"/>
                    <a:pt x="44" y="3"/>
                    <a:pt x="45" y="3"/>
                  </a:cubicBezTo>
                  <a:cubicBezTo>
                    <a:pt x="63" y="3"/>
                    <a:pt x="63" y="3"/>
                    <a:pt x="63" y="3"/>
                  </a:cubicBezTo>
                  <a:cubicBezTo>
                    <a:pt x="65" y="3"/>
                    <a:pt x="66" y="4"/>
                    <a:pt x="66" y="6"/>
                  </a:cubicBezTo>
                  <a:lnTo>
                    <a:pt x="66"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3" name="Rectangle 229"/>
            <p:cNvSpPr>
              <a:spLocks noChangeArrowheads="1"/>
            </p:cNvSpPr>
            <p:nvPr/>
          </p:nvSpPr>
          <p:spPr bwMode="auto">
            <a:xfrm>
              <a:off x="-1" y="1011"/>
              <a:ext cx="1875" cy="72"/>
            </a:xfrm>
            <a:prstGeom prst="rect">
              <a:avLst/>
            </a:prstGeom>
            <a:solidFill>
              <a:srgbClr val="74747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4" name="Rectangle 230"/>
            <p:cNvSpPr>
              <a:spLocks noChangeArrowheads="1"/>
            </p:cNvSpPr>
            <p:nvPr/>
          </p:nvSpPr>
          <p:spPr bwMode="auto">
            <a:xfrm>
              <a:off x="1585" y="1011"/>
              <a:ext cx="289" cy="72"/>
            </a:xfrm>
            <a:prstGeom prst="rect">
              <a:avLst/>
            </a:prstGeom>
            <a:solidFill>
              <a:srgbClr val="5151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5" name="Freeform 231"/>
            <p:cNvSpPr>
              <a:spLocks noEditPoints="1"/>
            </p:cNvSpPr>
            <p:nvPr/>
          </p:nvSpPr>
          <p:spPr bwMode="auto">
            <a:xfrm>
              <a:off x="-1" y="0"/>
              <a:ext cx="1875" cy="1505"/>
            </a:xfrm>
            <a:custGeom>
              <a:avLst/>
              <a:gdLst>
                <a:gd name="T0" fmla="*/ 1818 w 1875"/>
                <a:gd name="T1" fmla="*/ 57 h 1505"/>
                <a:gd name="T2" fmla="*/ 1818 w 1875"/>
                <a:gd name="T3" fmla="*/ 1448 h 1505"/>
                <a:gd name="T4" fmla="*/ 57 w 1875"/>
                <a:gd name="T5" fmla="*/ 1448 h 1505"/>
                <a:gd name="T6" fmla="*/ 57 w 1875"/>
                <a:gd name="T7" fmla="*/ 57 h 1505"/>
                <a:gd name="T8" fmla="*/ 1818 w 1875"/>
                <a:gd name="T9" fmla="*/ 57 h 1505"/>
                <a:gd name="T10" fmla="*/ 1875 w 1875"/>
                <a:gd name="T11" fmla="*/ 0 h 1505"/>
                <a:gd name="T12" fmla="*/ 0 w 1875"/>
                <a:gd name="T13" fmla="*/ 0 h 1505"/>
                <a:gd name="T14" fmla="*/ 0 w 1875"/>
                <a:gd name="T15" fmla="*/ 1505 h 1505"/>
                <a:gd name="T16" fmla="*/ 1875 w 1875"/>
                <a:gd name="T17" fmla="*/ 1505 h 1505"/>
                <a:gd name="T18" fmla="*/ 1875 w 1875"/>
                <a:gd name="T19" fmla="*/ 0 h 1505"/>
                <a:gd name="T20" fmla="*/ 1875 w 1875"/>
                <a:gd name="T21" fmla="*/ 0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5" h="1505">
                  <a:moveTo>
                    <a:pt x="1818" y="57"/>
                  </a:moveTo>
                  <a:lnTo>
                    <a:pt x="1818" y="1448"/>
                  </a:lnTo>
                  <a:lnTo>
                    <a:pt x="57" y="1448"/>
                  </a:lnTo>
                  <a:lnTo>
                    <a:pt x="57" y="57"/>
                  </a:lnTo>
                  <a:lnTo>
                    <a:pt x="1818" y="57"/>
                  </a:lnTo>
                  <a:close/>
                  <a:moveTo>
                    <a:pt x="1875" y="0"/>
                  </a:moveTo>
                  <a:lnTo>
                    <a:pt x="0" y="0"/>
                  </a:lnTo>
                  <a:lnTo>
                    <a:pt x="0" y="1505"/>
                  </a:lnTo>
                  <a:lnTo>
                    <a:pt x="1875" y="1505"/>
                  </a:lnTo>
                  <a:lnTo>
                    <a:pt x="1875" y="0"/>
                  </a:lnTo>
                  <a:lnTo>
                    <a:pt x="1875" y="0"/>
                  </a:lnTo>
                  <a:close/>
                </a:path>
              </a:pathLst>
            </a:custGeom>
            <a:solidFill>
              <a:srgbClr val="BA141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6" name="Freeform 232"/>
            <p:cNvSpPr>
              <a:spLocks noEditPoints="1"/>
            </p:cNvSpPr>
            <p:nvPr/>
          </p:nvSpPr>
          <p:spPr bwMode="auto">
            <a:xfrm>
              <a:off x="-1" y="0"/>
              <a:ext cx="1875" cy="1505"/>
            </a:xfrm>
            <a:custGeom>
              <a:avLst/>
              <a:gdLst>
                <a:gd name="T0" fmla="*/ 1818 w 1875"/>
                <a:gd name="T1" fmla="*/ 57 h 1505"/>
                <a:gd name="T2" fmla="*/ 1818 w 1875"/>
                <a:gd name="T3" fmla="*/ 1448 h 1505"/>
                <a:gd name="T4" fmla="*/ 57 w 1875"/>
                <a:gd name="T5" fmla="*/ 1448 h 1505"/>
                <a:gd name="T6" fmla="*/ 57 w 1875"/>
                <a:gd name="T7" fmla="*/ 57 h 1505"/>
                <a:gd name="T8" fmla="*/ 1818 w 1875"/>
                <a:gd name="T9" fmla="*/ 57 h 1505"/>
                <a:gd name="T10" fmla="*/ 1875 w 1875"/>
                <a:gd name="T11" fmla="*/ 0 h 1505"/>
                <a:gd name="T12" fmla="*/ 0 w 1875"/>
                <a:gd name="T13" fmla="*/ 0 h 1505"/>
                <a:gd name="T14" fmla="*/ 0 w 1875"/>
                <a:gd name="T15" fmla="*/ 1505 h 1505"/>
                <a:gd name="T16" fmla="*/ 1875 w 1875"/>
                <a:gd name="T17" fmla="*/ 1505 h 1505"/>
                <a:gd name="T18" fmla="*/ 1875 w 1875"/>
                <a:gd name="T19" fmla="*/ 0 h 1505"/>
                <a:gd name="T20" fmla="*/ 1875 w 1875"/>
                <a:gd name="T21" fmla="*/ 0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75" h="1505">
                  <a:moveTo>
                    <a:pt x="1818" y="57"/>
                  </a:moveTo>
                  <a:lnTo>
                    <a:pt x="1818" y="1448"/>
                  </a:lnTo>
                  <a:lnTo>
                    <a:pt x="57" y="1448"/>
                  </a:lnTo>
                  <a:lnTo>
                    <a:pt x="57" y="57"/>
                  </a:lnTo>
                  <a:lnTo>
                    <a:pt x="1818" y="57"/>
                  </a:lnTo>
                  <a:moveTo>
                    <a:pt x="1875" y="0"/>
                  </a:moveTo>
                  <a:lnTo>
                    <a:pt x="0" y="0"/>
                  </a:lnTo>
                  <a:lnTo>
                    <a:pt x="0" y="1505"/>
                  </a:lnTo>
                  <a:lnTo>
                    <a:pt x="1875" y="1505"/>
                  </a:lnTo>
                  <a:lnTo>
                    <a:pt x="1875" y="0"/>
                  </a:lnTo>
                  <a:lnTo>
                    <a:pt x="187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167" name="Freeform 233"/>
            <p:cNvSpPr>
              <a:spLocks/>
            </p:cNvSpPr>
            <p:nvPr/>
          </p:nvSpPr>
          <p:spPr bwMode="auto">
            <a:xfrm>
              <a:off x="1234" y="135"/>
              <a:ext cx="254" cy="224"/>
            </a:xfrm>
            <a:custGeom>
              <a:avLst/>
              <a:gdLst>
                <a:gd name="T0" fmla="*/ 53 w 107"/>
                <a:gd name="T1" fmla="*/ 0 h 94"/>
                <a:gd name="T2" fmla="*/ 37 w 107"/>
                <a:gd name="T3" fmla="*/ 2 h 94"/>
                <a:gd name="T4" fmla="*/ 37 w 107"/>
                <a:gd name="T5" fmla="*/ 2 h 94"/>
                <a:gd name="T6" fmla="*/ 29 w 107"/>
                <a:gd name="T7" fmla="*/ 6 h 94"/>
                <a:gd name="T8" fmla="*/ 27 w 107"/>
                <a:gd name="T9" fmla="*/ 7 h 94"/>
                <a:gd name="T10" fmla="*/ 26 w 107"/>
                <a:gd name="T11" fmla="*/ 7 h 94"/>
                <a:gd name="T12" fmla="*/ 26 w 107"/>
                <a:gd name="T13" fmla="*/ 7 h 94"/>
                <a:gd name="T14" fmla="*/ 0 w 107"/>
                <a:gd name="T15" fmla="*/ 54 h 94"/>
                <a:gd name="T16" fmla="*/ 0 w 107"/>
                <a:gd name="T17" fmla="*/ 56 h 94"/>
                <a:gd name="T18" fmla="*/ 36 w 107"/>
                <a:gd name="T19" fmla="*/ 32 h 94"/>
                <a:gd name="T20" fmla="*/ 107 w 107"/>
                <a:gd name="T21" fmla="*/ 94 h 94"/>
                <a:gd name="T22" fmla="*/ 107 w 107"/>
                <a:gd name="T23" fmla="*/ 54 h 94"/>
                <a:gd name="T24" fmla="*/ 53 w 107"/>
                <a:gd name="T25"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 h="94">
                  <a:moveTo>
                    <a:pt x="53" y="0"/>
                  </a:moveTo>
                  <a:cubicBezTo>
                    <a:pt x="47" y="0"/>
                    <a:pt x="42" y="1"/>
                    <a:pt x="37" y="2"/>
                  </a:cubicBezTo>
                  <a:cubicBezTo>
                    <a:pt x="37" y="2"/>
                    <a:pt x="37" y="2"/>
                    <a:pt x="37" y="2"/>
                  </a:cubicBezTo>
                  <a:cubicBezTo>
                    <a:pt x="34" y="3"/>
                    <a:pt x="31" y="4"/>
                    <a:pt x="29" y="6"/>
                  </a:cubicBezTo>
                  <a:cubicBezTo>
                    <a:pt x="28" y="6"/>
                    <a:pt x="28" y="6"/>
                    <a:pt x="27" y="7"/>
                  </a:cubicBezTo>
                  <a:cubicBezTo>
                    <a:pt x="27" y="7"/>
                    <a:pt x="27" y="7"/>
                    <a:pt x="26" y="7"/>
                  </a:cubicBezTo>
                  <a:cubicBezTo>
                    <a:pt x="26" y="7"/>
                    <a:pt x="26" y="7"/>
                    <a:pt x="26" y="7"/>
                  </a:cubicBezTo>
                  <a:cubicBezTo>
                    <a:pt x="10" y="17"/>
                    <a:pt x="0" y="34"/>
                    <a:pt x="0" y="54"/>
                  </a:cubicBezTo>
                  <a:cubicBezTo>
                    <a:pt x="0" y="56"/>
                    <a:pt x="0" y="56"/>
                    <a:pt x="0" y="56"/>
                  </a:cubicBezTo>
                  <a:cubicBezTo>
                    <a:pt x="14" y="53"/>
                    <a:pt x="27" y="44"/>
                    <a:pt x="36" y="32"/>
                  </a:cubicBezTo>
                  <a:cubicBezTo>
                    <a:pt x="50" y="61"/>
                    <a:pt x="76" y="84"/>
                    <a:pt x="107" y="94"/>
                  </a:cubicBezTo>
                  <a:cubicBezTo>
                    <a:pt x="107" y="54"/>
                    <a:pt x="107" y="54"/>
                    <a:pt x="107" y="54"/>
                  </a:cubicBezTo>
                  <a:cubicBezTo>
                    <a:pt x="107" y="24"/>
                    <a:pt x="83" y="0"/>
                    <a:pt x="53" y="0"/>
                  </a:cubicBezTo>
                  <a:close/>
                </a:path>
              </a:pathLst>
            </a:custGeom>
            <a:solidFill>
              <a:srgbClr val="01010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Tree>
    <p:extLst>
      <p:ext uri="{BB962C8B-B14F-4D97-AF65-F5344CB8AC3E}">
        <p14:creationId xmlns:p14="http://schemas.microsoft.com/office/powerpoint/2010/main" val="814235711"/>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Enabling real-time analytics</a:t>
            </a:r>
            <a:endParaRPr lang="en-US" sz="4800" dirty="0"/>
          </a:p>
        </p:txBody>
      </p:sp>
      <p:sp>
        <p:nvSpPr>
          <p:cNvPr id="5" name="Rectangle 4"/>
          <p:cNvSpPr/>
          <p:nvPr/>
        </p:nvSpPr>
        <p:spPr>
          <a:xfrm>
            <a:off x="6497325" y="1387224"/>
            <a:ext cx="5387794" cy="4534575"/>
          </a:xfrm>
          <a:prstGeom prst="rect">
            <a:avLst/>
          </a:prstGeom>
        </p:spPr>
        <p:txBody>
          <a:bodyPr wrap="square">
            <a:spAutoFit/>
          </a:bodyPr>
          <a:lstStyle/>
          <a:p>
            <a:r>
              <a:rPr lang="en-US" dirty="0">
                <a:solidFill>
                  <a:srgbClr val="505050"/>
                </a:solidFill>
                <a:latin typeface="Segoe UI Light"/>
              </a:rPr>
              <a:t>Real-time </a:t>
            </a:r>
            <a:r>
              <a:rPr lang="en-US" dirty="0" smtClean="0">
                <a:solidFill>
                  <a:srgbClr val="505050"/>
                </a:solidFill>
                <a:latin typeface="Segoe UI Light"/>
              </a:rPr>
              <a:t>Operational </a:t>
            </a:r>
            <a:r>
              <a:rPr lang="en-US" dirty="0">
                <a:solidFill>
                  <a:srgbClr val="505050"/>
                </a:solidFill>
                <a:latin typeface="Segoe UI Light"/>
              </a:rPr>
              <a:t>A</a:t>
            </a:r>
            <a:r>
              <a:rPr lang="en-US" dirty="0" smtClean="0">
                <a:solidFill>
                  <a:srgbClr val="505050"/>
                </a:solidFill>
                <a:latin typeface="Segoe UI Light"/>
              </a:rPr>
              <a:t>nalytics </a:t>
            </a:r>
            <a:r>
              <a:rPr lang="en-US" dirty="0">
                <a:solidFill>
                  <a:srgbClr val="505050"/>
                </a:solidFill>
                <a:latin typeface="Segoe UI Light"/>
              </a:rPr>
              <a:t>t</a:t>
            </a:r>
            <a:r>
              <a:rPr lang="en-US" dirty="0" smtClean="0">
                <a:solidFill>
                  <a:srgbClr val="505050"/>
                </a:solidFill>
                <a:latin typeface="Segoe UI Light"/>
              </a:rPr>
              <a:t>argets </a:t>
            </a:r>
            <a:r>
              <a:rPr lang="en-US" dirty="0">
                <a:solidFill>
                  <a:srgbClr val="505050"/>
                </a:solidFill>
                <a:latin typeface="Segoe UI Light"/>
              </a:rPr>
              <a:t>the scenario </a:t>
            </a:r>
            <a:r>
              <a:rPr lang="en-US" dirty="0" smtClean="0">
                <a:solidFill>
                  <a:srgbClr val="505050"/>
                </a:solidFill>
                <a:latin typeface="Segoe UI Light"/>
              </a:rPr>
              <a:t>that has a single </a:t>
            </a:r>
            <a:r>
              <a:rPr lang="en-US" dirty="0">
                <a:solidFill>
                  <a:srgbClr val="505050"/>
                </a:solidFill>
                <a:latin typeface="Segoe UI Light"/>
              </a:rPr>
              <a:t>data </a:t>
            </a:r>
            <a:r>
              <a:rPr lang="en-US" dirty="0" smtClean="0">
                <a:solidFill>
                  <a:srgbClr val="505050"/>
                </a:solidFill>
                <a:latin typeface="Segoe UI Light"/>
              </a:rPr>
              <a:t>source, </a:t>
            </a:r>
            <a:r>
              <a:rPr lang="en-US" dirty="0">
                <a:solidFill>
                  <a:srgbClr val="505050"/>
                </a:solidFill>
                <a:latin typeface="Segoe UI Light"/>
              </a:rPr>
              <a:t>such as an </a:t>
            </a:r>
            <a:r>
              <a:rPr lang="en-US" dirty="0" smtClean="0">
                <a:solidFill>
                  <a:srgbClr val="505050"/>
                </a:solidFill>
                <a:latin typeface="Segoe UI Light"/>
              </a:rPr>
              <a:t>enterprise resource planning (ERP) application, and makes it possible to </a:t>
            </a:r>
            <a:r>
              <a:rPr lang="en-US" dirty="0">
                <a:solidFill>
                  <a:srgbClr val="505050"/>
                </a:solidFill>
                <a:latin typeface="Segoe UI Light"/>
              </a:rPr>
              <a:t>run both </a:t>
            </a:r>
            <a:r>
              <a:rPr lang="en-US" dirty="0" smtClean="0">
                <a:solidFill>
                  <a:srgbClr val="505050"/>
                </a:solidFill>
                <a:latin typeface="Segoe UI Light"/>
              </a:rPr>
              <a:t>operational and analytics workloads. </a:t>
            </a:r>
          </a:p>
          <a:p>
            <a:endParaRPr lang="en-US" dirty="0" smtClean="0">
              <a:solidFill>
                <a:srgbClr val="505050"/>
              </a:solidFill>
            </a:endParaRPr>
          </a:p>
          <a:p>
            <a:endParaRPr lang="en-US" dirty="0" smtClean="0">
              <a:solidFill>
                <a:srgbClr val="505050"/>
              </a:solidFill>
            </a:endParaRPr>
          </a:p>
          <a:p>
            <a:endParaRPr lang="en-US" dirty="0">
              <a:solidFill>
                <a:srgbClr val="505050"/>
              </a:solidFill>
            </a:endParaRPr>
          </a:p>
          <a:p>
            <a:pPr defTabSz="475503">
              <a:buSzPct val="90000"/>
              <a:defRPr/>
            </a:pPr>
            <a:r>
              <a:rPr lang="en-US" sz="2400" kern="0" dirty="0">
                <a:solidFill>
                  <a:srgbClr val="C00000"/>
                </a:solidFill>
                <a:latin typeface="Segoe UI Light"/>
              </a:rPr>
              <a:t>This doesn’t replace the need for </a:t>
            </a:r>
            <a:r>
              <a:rPr lang="en-US" sz="2400" kern="0" dirty="0" smtClean="0">
                <a:solidFill>
                  <a:srgbClr val="C00000"/>
                </a:solidFill>
                <a:latin typeface="Segoe UI Light"/>
              </a:rPr>
              <a:t/>
            </a:r>
            <a:br>
              <a:rPr lang="en-US" sz="2400" kern="0" dirty="0" smtClean="0">
                <a:solidFill>
                  <a:srgbClr val="C00000"/>
                </a:solidFill>
                <a:latin typeface="Segoe UI Light"/>
              </a:rPr>
            </a:br>
            <a:r>
              <a:rPr lang="en-US" sz="2400" kern="0" dirty="0" smtClean="0">
                <a:solidFill>
                  <a:srgbClr val="C00000"/>
                </a:solidFill>
                <a:latin typeface="Segoe UI Light"/>
              </a:rPr>
              <a:t>a </a:t>
            </a:r>
            <a:r>
              <a:rPr lang="en-US" sz="2400" kern="0" dirty="0">
                <a:solidFill>
                  <a:srgbClr val="C00000"/>
                </a:solidFill>
                <a:latin typeface="Segoe UI Light"/>
              </a:rPr>
              <a:t>separate data warehouse when:</a:t>
            </a:r>
          </a:p>
          <a:p>
            <a:pPr defTabSz="475503">
              <a:spcBef>
                <a:spcPts val="1000"/>
              </a:spcBef>
              <a:buSzPct val="90000"/>
              <a:defRPr/>
            </a:pPr>
            <a:r>
              <a:rPr lang="en-US" kern="0" dirty="0">
                <a:solidFill>
                  <a:srgbClr val="505050"/>
                </a:solidFill>
                <a:latin typeface="Segoe UI Light"/>
              </a:rPr>
              <a:t>Data from multiple sources must be integrated before running the analytics </a:t>
            </a:r>
            <a:r>
              <a:rPr lang="en-US" kern="0" dirty="0" smtClean="0">
                <a:solidFill>
                  <a:srgbClr val="505050"/>
                </a:solidFill>
                <a:latin typeface="Segoe UI Light"/>
              </a:rPr>
              <a:t>workload </a:t>
            </a:r>
            <a:endParaRPr lang="en-US" kern="0" dirty="0">
              <a:solidFill>
                <a:srgbClr val="505050"/>
              </a:solidFill>
              <a:latin typeface="Segoe UI Light"/>
            </a:endParaRPr>
          </a:p>
          <a:p>
            <a:pPr defTabSz="475503">
              <a:spcBef>
                <a:spcPts val="1000"/>
              </a:spcBef>
              <a:buSzPct val="90000"/>
              <a:defRPr/>
            </a:pPr>
            <a:r>
              <a:rPr lang="en-US" kern="0" dirty="0">
                <a:solidFill>
                  <a:srgbClr val="505050"/>
                </a:solidFill>
                <a:latin typeface="Segoe UI Light"/>
              </a:rPr>
              <a:t>Extreme analytics performance using pre-aggregated </a:t>
            </a:r>
            <a:r>
              <a:rPr lang="en-US" kern="0" dirty="0" smtClean="0">
                <a:solidFill>
                  <a:srgbClr val="505050"/>
                </a:solidFill>
                <a:latin typeface="Segoe UI Light"/>
              </a:rPr>
              <a:t>data, </a:t>
            </a:r>
            <a:r>
              <a:rPr lang="en-US" kern="0" dirty="0">
                <a:solidFill>
                  <a:srgbClr val="505050"/>
                </a:solidFill>
                <a:latin typeface="Segoe UI Light"/>
              </a:rPr>
              <a:t>such as </a:t>
            </a:r>
            <a:r>
              <a:rPr lang="en-US" kern="0" dirty="0" smtClean="0">
                <a:solidFill>
                  <a:srgbClr val="505050"/>
                </a:solidFill>
                <a:latin typeface="Segoe UI Light"/>
              </a:rPr>
              <a:t>cubes, </a:t>
            </a:r>
            <a:r>
              <a:rPr lang="en-US" kern="0" dirty="0">
                <a:solidFill>
                  <a:srgbClr val="505050"/>
                </a:solidFill>
                <a:latin typeface="Segoe UI Light"/>
              </a:rPr>
              <a:t>is </a:t>
            </a:r>
            <a:r>
              <a:rPr lang="en-US" kern="0" dirty="0" smtClean="0">
                <a:solidFill>
                  <a:srgbClr val="505050"/>
                </a:solidFill>
                <a:latin typeface="Segoe UI Light"/>
              </a:rPr>
              <a:t>required</a:t>
            </a:r>
            <a:endParaRPr lang="en-US" kern="0" dirty="0">
              <a:solidFill>
                <a:srgbClr val="505050"/>
              </a:solidFill>
              <a:latin typeface="Segoe UI Light"/>
            </a:endParaRPr>
          </a:p>
        </p:txBody>
      </p:sp>
      <p:grpSp>
        <p:nvGrpSpPr>
          <p:cNvPr id="36" name="Group 35"/>
          <p:cNvGrpSpPr/>
          <p:nvPr/>
        </p:nvGrpSpPr>
        <p:grpSpPr>
          <a:xfrm>
            <a:off x="2866264" y="2632236"/>
            <a:ext cx="2692080" cy="2463871"/>
            <a:chOff x="3259415" y="2524194"/>
            <a:chExt cx="2763547" cy="2541804"/>
          </a:xfrm>
        </p:grpSpPr>
        <p:cxnSp>
          <p:nvCxnSpPr>
            <p:cNvPr id="37" name="Elbow Connector 36"/>
            <p:cNvCxnSpPr/>
            <p:nvPr/>
          </p:nvCxnSpPr>
          <p:spPr>
            <a:xfrm flipV="1">
              <a:off x="3259415" y="2969072"/>
              <a:ext cx="1833499" cy="2096926"/>
            </a:xfrm>
            <a:prstGeom prst="bentConnector2">
              <a:avLst/>
            </a:prstGeom>
            <a:ln w="44450">
              <a:solidFill>
                <a:schemeClr val="tx1"/>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4044709" y="2524194"/>
              <a:ext cx="1978253" cy="194786"/>
              <a:chOff x="4044709" y="2524194"/>
              <a:chExt cx="1978253" cy="194786"/>
            </a:xfrm>
          </p:grpSpPr>
          <p:sp>
            <p:nvSpPr>
              <p:cNvPr id="39" name="TextBox 38"/>
              <p:cNvSpPr txBox="1"/>
              <p:nvPr/>
            </p:nvSpPr>
            <p:spPr>
              <a:xfrm>
                <a:off x="4044709" y="2524194"/>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sp>
            <p:nvSpPr>
              <p:cNvPr id="40" name="TextBox 39"/>
              <p:cNvSpPr txBox="1"/>
              <p:nvPr/>
            </p:nvSpPr>
            <p:spPr>
              <a:xfrm>
                <a:off x="5221866" y="2525081"/>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grpSp>
      </p:grpSp>
      <p:grpSp>
        <p:nvGrpSpPr>
          <p:cNvPr id="3" name="Group 2"/>
          <p:cNvGrpSpPr/>
          <p:nvPr/>
        </p:nvGrpSpPr>
        <p:grpSpPr>
          <a:xfrm>
            <a:off x="485480" y="1387224"/>
            <a:ext cx="5375168" cy="5121836"/>
            <a:chOff x="485480" y="1387224"/>
            <a:chExt cx="5375168" cy="5121836"/>
          </a:xfrm>
        </p:grpSpPr>
        <p:grpSp>
          <p:nvGrpSpPr>
            <p:cNvPr id="8" name="Group 7"/>
            <p:cNvGrpSpPr/>
            <p:nvPr/>
          </p:nvGrpSpPr>
          <p:grpSpPr>
            <a:xfrm>
              <a:off x="3595669" y="2558905"/>
              <a:ext cx="2045098" cy="194786"/>
              <a:chOff x="4044709" y="2524194"/>
              <a:chExt cx="1978253" cy="194786"/>
            </a:xfrm>
          </p:grpSpPr>
          <p:sp>
            <p:nvSpPr>
              <p:cNvPr id="9" name="TextBox 8"/>
              <p:cNvSpPr txBox="1"/>
              <p:nvPr/>
            </p:nvSpPr>
            <p:spPr>
              <a:xfrm>
                <a:off x="4044709" y="2524194"/>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sp>
            <p:nvSpPr>
              <p:cNvPr id="10" name="TextBox 9"/>
              <p:cNvSpPr txBox="1"/>
              <p:nvPr/>
            </p:nvSpPr>
            <p:spPr>
              <a:xfrm>
                <a:off x="5221866" y="2525081"/>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grpSp>
        <p:sp>
          <p:nvSpPr>
            <p:cNvPr id="11" name="TextBox 10"/>
            <p:cNvSpPr txBox="1"/>
            <p:nvPr/>
          </p:nvSpPr>
          <p:spPr>
            <a:xfrm>
              <a:off x="2224281" y="5933213"/>
              <a:ext cx="3370930" cy="517065"/>
            </a:xfrm>
            <a:prstGeom prst="rect">
              <a:avLst/>
            </a:prstGeom>
            <a:noFill/>
          </p:spPr>
          <p:txBody>
            <a:bodyPr wrap="square" lIns="182880" tIns="146304" rIns="182880" bIns="146304" rtlCol="0">
              <a:spAutoFit/>
            </a:bodyPr>
            <a:lstStyle/>
            <a:p>
              <a:pPr>
                <a:lnSpc>
                  <a:spcPct val="90000"/>
                </a:lnSpc>
                <a:spcAft>
                  <a:spcPts val="600"/>
                </a:spcAft>
              </a:pPr>
              <a:r>
                <a:rPr lang="en-US" sz="1600" dirty="0" smtClean="0">
                  <a:gradFill>
                    <a:gsLst>
                      <a:gs pos="2917">
                        <a:srgbClr val="505050"/>
                      </a:gs>
                      <a:gs pos="30000">
                        <a:srgbClr val="505050"/>
                      </a:gs>
                    </a:gsLst>
                    <a:lin ang="5400000" scaled="0"/>
                  </a:gradFill>
                </a:rPr>
                <a:t>Add columnstore index</a:t>
              </a:r>
            </a:p>
          </p:txBody>
        </p:sp>
        <p:grpSp>
          <p:nvGrpSpPr>
            <p:cNvPr id="12" name="Group 11"/>
            <p:cNvGrpSpPr/>
            <p:nvPr/>
          </p:nvGrpSpPr>
          <p:grpSpPr>
            <a:xfrm>
              <a:off x="3460774" y="1387224"/>
              <a:ext cx="2399874" cy="1619947"/>
              <a:chOff x="3892977" y="1349124"/>
              <a:chExt cx="2399874" cy="1619947"/>
            </a:xfrm>
          </p:grpSpPr>
          <p:sp>
            <p:nvSpPr>
              <p:cNvPr id="13" name="Rectangle 12"/>
              <p:cNvSpPr/>
              <p:nvPr/>
            </p:nvSpPr>
            <p:spPr bwMode="auto">
              <a:xfrm>
                <a:off x="3892977" y="1349124"/>
                <a:ext cx="2399874" cy="1619947"/>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t" anchorCtr="0" forceAA="0" compatLnSpc="1">
                <a:prstTxWarp prst="textNoShape">
                  <a:avLst/>
                </a:prstTxWarp>
                <a:noAutofit/>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BI and analytics</a:t>
                </a:r>
              </a:p>
            </p:txBody>
          </p:sp>
          <p:grpSp>
            <p:nvGrpSpPr>
              <p:cNvPr id="14" name="Group 13"/>
              <p:cNvGrpSpPr/>
              <p:nvPr/>
            </p:nvGrpSpPr>
            <p:grpSpPr>
              <a:xfrm>
                <a:off x="4044709" y="1964030"/>
                <a:ext cx="1175324" cy="754063"/>
                <a:chOff x="4057409" y="1838761"/>
                <a:chExt cx="1175324" cy="754063"/>
              </a:xfrm>
            </p:grpSpPr>
            <p:pic>
              <p:nvPicPr>
                <p:cNvPr id="18" name="Picture 2" descr="\\MAGNUM\Projects\Microsoft\Cloud Power FY12\Design\ICONS_PNG\Pie.png"/>
                <p:cNvPicPr>
                  <a:picLocks noChangeAspect="1" noChangeArrowheads="1"/>
                </p:cNvPicPr>
                <p:nvPr/>
              </p:nvPicPr>
              <p:blipFill>
                <a:blip r:embed="rId3" cstate="print">
                  <a:lum bright="100000"/>
                </a:blip>
                <a:srcRect/>
                <a:stretch>
                  <a:fillRect/>
                </a:stretch>
              </p:blipFill>
              <p:spPr bwMode="auto">
                <a:xfrm>
                  <a:off x="4354649" y="1838761"/>
                  <a:ext cx="580842" cy="505687"/>
                </a:xfrm>
                <a:prstGeom prst="rect">
                  <a:avLst/>
                </a:prstGeom>
                <a:solidFill>
                  <a:schemeClr val="tx1"/>
                </a:solidFill>
                <a:ln w="25400">
                  <a:solidFill>
                    <a:srgbClr val="FFFFFF"/>
                  </a:solidFill>
                </a:ln>
              </p:spPr>
            </p:pic>
            <p:sp>
              <p:nvSpPr>
                <p:cNvPr id="19" name="TextBox 18"/>
                <p:cNvSpPr txBox="1"/>
                <p:nvPr/>
              </p:nvSpPr>
              <p:spPr>
                <a:xfrm>
                  <a:off x="4057409" y="2398925"/>
                  <a:ext cx="1175324" cy="193899"/>
                </a:xfrm>
                <a:prstGeom prst="rect">
                  <a:avLst/>
                </a:prstGeom>
                <a:noFill/>
              </p:spPr>
              <p:txBody>
                <a:bodyPr wrap="square" lIns="0" tIns="0" rIns="0" bIns="0" rtlCol="0">
                  <a:spAutoFit/>
                </a:bodyPr>
                <a:lstStyle/>
                <a:p>
                  <a:pPr algn="ctr" defTabSz="914400">
                    <a:lnSpc>
                      <a:spcPct val="90000"/>
                    </a:lnSpc>
                    <a:defRPr/>
                  </a:pPr>
                  <a:r>
                    <a:rPr lang="en-US" sz="1400" kern="0" dirty="0" smtClean="0">
                      <a:ln>
                        <a:solidFill>
                          <a:srgbClr val="FFFFFF">
                            <a:alpha val="0"/>
                          </a:srgbClr>
                        </a:solidFill>
                      </a:ln>
                      <a:gradFill>
                        <a:gsLst>
                          <a:gs pos="0">
                            <a:srgbClr val="FFFFFF"/>
                          </a:gs>
                          <a:gs pos="100000">
                            <a:srgbClr val="FFFFFF"/>
                          </a:gs>
                        </a:gsLst>
                        <a:lin ang="5400000" scaled="1"/>
                      </a:gradFill>
                    </a:rPr>
                    <a:t>Dashboards</a:t>
                  </a:r>
                </a:p>
              </p:txBody>
            </p:sp>
          </p:grpSp>
          <p:grpSp>
            <p:nvGrpSpPr>
              <p:cNvPr id="15" name="Group 14"/>
              <p:cNvGrpSpPr/>
              <p:nvPr/>
            </p:nvGrpSpPr>
            <p:grpSpPr>
              <a:xfrm>
                <a:off x="5221866" y="1967646"/>
                <a:ext cx="801096" cy="751334"/>
                <a:chOff x="5209166" y="1842377"/>
                <a:chExt cx="801096" cy="751334"/>
              </a:xfrm>
            </p:grpSpPr>
            <p:sp>
              <p:nvSpPr>
                <p:cNvPr id="16" name="TextBox 15"/>
                <p:cNvSpPr txBox="1"/>
                <p:nvPr/>
              </p:nvSpPr>
              <p:spPr>
                <a:xfrm>
                  <a:off x="5209166" y="2399812"/>
                  <a:ext cx="801096" cy="193899"/>
                </a:xfrm>
                <a:prstGeom prst="rect">
                  <a:avLst/>
                </a:prstGeom>
                <a:noFill/>
              </p:spPr>
              <p:txBody>
                <a:bodyPr wrap="square" lIns="0" tIns="0" rIns="0" bIns="0" rtlCol="0">
                  <a:spAutoFit/>
                </a:bodyPr>
                <a:lstStyle>
                  <a:defPPr>
                    <a:defRPr lang="en-US"/>
                  </a:defPPr>
                  <a:lvl1pPr>
                    <a:lnSpc>
                      <a:spcPct val="90000"/>
                    </a:lnSpc>
                    <a:defRPr sz="1200">
                      <a:ln>
                        <a:solidFill>
                          <a:schemeClr val="bg1">
                            <a:alpha val="0"/>
                          </a:schemeClr>
                        </a:solidFill>
                      </a:ln>
                      <a:gradFill>
                        <a:gsLst>
                          <a:gs pos="0">
                            <a:schemeClr val="bg1"/>
                          </a:gs>
                          <a:gs pos="100000">
                            <a:schemeClr val="bg1"/>
                          </a:gs>
                        </a:gsLst>
                        <a:lin ang="5400000" scaled="1"/>
                      </a:gradFill>
                    </a:defRPr>
                  </a:lvl1pPr>
                </a:lstStyle>
                <a:p>
                  <a:pPr algn="ctr" defTabSz="914400">
                    <a:defRPr/>
                  </a:pPr>
                  <a:r>
                    <a:rPr lang="en-US" sz="1400" kern="0" dirty="0">
                      <a:ln>
                        <a:solidFill>
                          <a:srgbClr val="FFFFFF">
                            <a:alpha val="0"/>
                          </a:srgbClr>
                        </a:solidFill>
                      </a:ln>
                      <a:gradFill>
                        <a:gsLst>
                          <a:gs pos="0">
                            <a:srgbClr val="FFFFFF"/>
                          </a:gs>
                          <a:gs pos="100000">
                            <a:srgbClr val="FFFFFF"/>
                          </a:gs>
                        </a:gsLst>
                        <a:lin ang="5400000" scaled="1"/>
                      </a:gradFill>
                    </a:rPr>
                    <a:t>Reporting</a:t>
                  </a:r>
                </a:p>
              </p:txBody>
            </p:sp>
            <p:sp>
              <p:nvSpPr>
                <p:cNvPr id="17" name="Freeform 6"/>
                <p:cNvSpPr>
                  <a:spLocks noChangeAspect="1" noEditPoints="1"/>
                </p:cNvSpPr>
                <p:nvPr/>
              </p:nvSpPr>
              <p:spPr bwMode="black">
                <a:xfrm>
                  <a:off x="5394901" y="1842377"/>
                  <a:ext cx="429626" cy="478472"/>
                </a:xfrm>
                <a:custGeom>
                  <a:avLst/>
                  <a:gdLst>
                    <a:gd name="T0" fmla="*/ 326 w 813"/>
                    <a:gd name="T1" fmla="*/ 0 h 1040"/>
                    <a:gd name="T2" fmla="*/ 121 w 813"/>
                    <a:gd name="T3" fmla="*/ 174 h 1040"/>
                    <a:gd name="T4" fmla="*/ 121 w 813"/>
                    <a:gd name="T5" fmla="*/ 254 h 1040"/>
                    <a:gd name="T6" fmla="*/ 0 w 813"/>
                    <a:gd name="T7" fmla="*/ 357 h 1040"/>
                    <a:gd name="T8" fmla="*/ 0 w 813"/>
                    <a:gd name="T9" fmla="*/ 1040 h 1040"/>
                    <a:gd name="T10" fmla="*/ 692 w 813"/>
                    <a:gd name="T11" fmla="*/ 1040 h 1040"/>
                    <a:gd name="T12" fmla="*/ 692 w 813"/>
                    <a:gd name="T13" fmla="*/ 857 h 1040"/>
                    <a:gd name="T14" fmla="*/ 813 w 813"/>
                    <a:gd name="T15" fmla="*/ 857 h 1040"/>
                    <a:gd name="T16" fmla="*/ 813 w 813"/>
                    <a:gd name="T17" fmla="*/ 0 h 1040"/>
                    <a:gd name="T18" fmla="*/ 326 w 813"/>
                    <a:gd name="T19" fmla="*/ 0 h 1040"/>
                    <a:gd name="T20" fmla="*/ 619 w 813"/>
                    <a:gd name="T21" fmla="*/ 978 h 1040"/>
                    <a:gd name="T22" fmla="*/ 73 w 813"/>
                    <a:gd name="T23" fmla="*/ 978 h 1040"/>
                    <a:gd name="T24" fmla="*/ 73 w 813"/>
                    <a:gd name="T25" fmla="*/ 424 h 1040"/>
                    <a:gd name="T26" fmla="*/ 121 w 813"/>
                    <a:gd name="T27" fmla="*/ 424 h 1040"/>
                    <a:gd name="T28" fmla="*/ 121 w 813"/>
                    <a:gd name="T29" fmla="*/ 857 h 1040"/>
                    <a:gd name="T30" fmla="*/ 619 w 813"/>
                    <a:gd name="T31" fmla="*/ 857 h 1040"/>
                    <a:gd name="T32" fmla="*/ 619 w 813"/>
                    <a:gd name="T33" fmla="*/ 978 h 1040"/>
                    <a:gd name="T34" fmla="*/ 740 w 813"/>
                    <a:gd name="T35" fmla="*/ 796 h 1040"/>
                    <a:gd name="T36" fmla="*/ 194 w 813"/>
                    <a:gd name="T37" fmla="*/ 796 h 1040"/>
                    <a:gd name="T38" fmla="*/ 194 w 813"/>
                    <a:gd name="T39" fmla="*/ 241 h 1040"/>
                    <a:gd name="T40" fmla="*/ 404 w 813"/>
                    <a:gd name="T41" fmla="*/ 241 h 1040"/>
                    <a:gd name="T42" fmla="*/ 404 w 813"/>
                    <a:gd name="T43" fmla="*/ 62 h 1040"/>
                    <a:gd name="T44" fmla="*/ 740 w 813"/>
                    <a:gd name="T45" fmla="*/ 62 h 1040"/>
                    <a:gd name="T46" fmla="*/ 740 w 813"/>
                    <a:gd name="T47" fmla="*/ 796 h 10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13" h="1040">
                      <a:moveTo>
                        <a:pt x="326" y="0"/>
                      </a:moveTo>
                      <a:lnTo>
                        <a:pt x="121" y="174"/>
                      </a:lnTo>
                      <a:lnTo>
                        <a:pt x="121" y="254"/>
                      </a:lnTo>
                      <a:lnTo>
                        <a:pt x="0" y="357"/>
                      </a:lnTo>
                      <a:lnTo>
                        <a:pt x="0" y="1040"/>
                      </a:lnTo>
                      <a:lnTo>
                        <a:pt x="692" y="1040"/>
                      </a:lnTo>
                      <a:lnTo>
                        <a:pt x="692" y="857"/>
                      </a:lnTo>
                      <a:lnTo>
                        <a:pt x="813" y="857"/>
                      </a:lnTo>
                      <a:lnTo>
                        <a:pt x="813" y="0"/>
                      </a:lnTo>
                      <a:lnTo>
                        <a:pt x="326" y="0"/>
                      </a:lnTo>
                      <a:close/>
                      <a:moveTo>
                        <a:pt x="619" y="978"/>
                      </a:moveTo>
                      <a:lnTo>
                        <a:pt x="73" y="978"/>
                      </a:lnTo>
                      <a:lnTo>
                        <a:pt x="73" y="424"/>
                      </a:lnTo>
                      <a:lnTo>
                        <a:pt x="121" y="424"/>
                      </a:lnTo>
                      <a:lnTo>
                        <a:pt x="121" y="857"/>
                      </a:lnTo>
                      <a:lnTo>
                        <a:pt x="619" y="857"/>
                      </a:lnTo>
                      <a:lnTo>
                        <a:pt x="619" y="978"/>
                      </a:lnTo>
                      <a:close/>
                      <a:moveTo>
                        <a:pt x="740" y="796"/>
                      </a:moveTo>
                      <a:lnTo>
                        <a:pt x="194" y="796"/>
                      </a:lnTo>
                      <a:lnTo>
                        <a:pt x="194" y="241"/>
                      </a:lnTo>
                      <a:lnTo>
                        <a:pt x="404" y="241"/>
                      </a:lnTo>
                      <a:lnTo>
                        <a:pt x="404" y="62"/>
                      </a:lnTo>
                      <a:lnTo>
                        <a:pt x="740" y="62"/>
                      </a:lnTo>
                      <a:lnTo>
                        <a:pt x="740" y="796"/>
                      </a:lnTo>
                      <a:close/>
                    </a:path>
                  </a:pathLst>
                </a:custGeom>
                <a:solidFill>
                  <a:schemeClr val="bg1"/>
                </a:solidFill>
                <a:ln w="7" cap="flat">
                  <a:noFill/>
                  <a:prstDash val="solid"/>
                  <a:miter lim="800000"/>
                  <a:headEnd/>
                  <a:tailEnd/>
                </a:ln>
              </p:spPr>
              <p:txBody>
                <a:bodyPr vert="horz" wrap="square" lIns="91440" tIns="45720" rIns="91440" bIns="45720" numCol="1" anchor="t" anchorCtr="0" compatLnSpc="1">
                  <a:prstTxWarp prst="textNoShape">
                    <a:avLst/>
                  </a:prstTxWarp>
                </a:bodyPr>
                <a:lstStyle/>
                <a:p>
                  <a:pPr defTabSz="914184">
                    <a:defRPr/>
                  </a:pPr>
                  <a:endParaRPr lang="en-US" sz="1700" kern="0" dirty="0" smtClean="0">
                    <a:solidFill>
                      <a:srgbClr val="000000"/>
                    </a:solidFill>
                  </a:endParaRPr>
                </a:p>
              </p:txBody>
            </p:sp>
          </p:grpSp>
        </p:grpSp>
        <p:grpSp>
          <p:nvGrpSpPr>
            <p:cNvPr id="20" name="Group 19"/>
            <p:cNvGrpSpPr/>
            <p:nvPr/>
          </p:nvGrpSpPr>
          <p:grpSpPr>
            <a:xfrm>
              <a:off x="490561" y="3436546"/>
              <a:ext cx="2323986" cy="918410"/>
              <a:chOff x="655638" y="3398446"/>
              <a:chExt cx="2883568" cy="918410"/>
            </a:xfrm>
          </p:grpSpPr>
          <p:sp>
            <p:nvSpPr>
              <p:cNvPr id="21" name="Rectangle 20"/>
              <p:cNvSpPr/>
              <p:nvPr/>
            </p:nvSpPr>
            <p:spPr bwMode="auto">
              <a:xfrm>
                <a:off x="719806" y="3478656"/>
                <a:ext cx="2819400" cy="838200"/>
              </a:xfrm>
              <a:prstGeom prst="rect">
                <a:avLst/>
              </a:prstGeom>
              <a:solidFill>
                <a:srgbClr val="D2D2D2"/>
              </a:solidFill>
              <a:ln w="12700">
                <a:solidFill>
                  <a:schemeClr val="bg1"/>
                </a:solidFill>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sp>
            <p:nvSpPr>
              <p:cNvPr id="22" name="Rectangle 21"/>
              <p:cNvSpPr/>
              <p:nvPr/>
            </p:nvSpPr>
            <p:spPr bwMode="auto">
              <a:xfrm>
                <a:off x="655638" y="3398446"/>
                <a:ext cx="2781299" cy="837485"/>
              </a:xfrm>
              <a:prstGeom prst="rect">
                <a:avLst/>
              </a:prstGeom>
              <a:solidFill>
                <a:srgbClr val="D2D2D2"/>
              </a:solidFill>
              <a:ln w="12700">
                <a:solidFill>
                  <a:schemeClr val="bg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gradFill>
                    <a:gsLst>
                      <a:gs pos="16814">
                        <a:srgbClr val="FFFFFF"/>
                      </a:gs>
                      <a:gs pos="46000">
                        <a:srgbClr val="FFFFFF"/>
                      </a:gs>
                    </a:gsLst>
                    <a:lin ang="5400000" scaled="0"/>
                  </a:gradFill>
                </a:endParaRPr>
              </a:p>
            </p:txBody>
          </p:sp>
        </p:grpSp>
        <p:sp>
          <p:nvSpPr>
            <p:cNvPr id="23" name="Rectangle 22"/>
            <p:cNvSpPr/>
            <p:nvPr/>
          </p:nvSpPr>
          <p:spPr bwMode="auto">
            <a:xfrm>
              <a:off x="485480" y="4746208"/>
              <a:ext cx="2329067" cy="685800"/>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SQL Server</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sp>
          <p:nvSpPr>
            <p:cNvPr id="24" name="Flowchart: Magnetic Disk 23"/>
            <p:cNvSpPr/>
            <p:nvPr/>
          </p:nvSpPr>
          <p:spPr bwMode="auto">
            <a:xfrm>
              <a:off x="1042953" y="5823260"/>
              <a:ext cx="1219200" cy="685800"/>
            </a:xfrm>
            <a:prstGeom prst="flowChartMagneticDisk">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182880" numCol="1" rtlCol="0" anchor="ctr" anchorCtr="0" compatLnSpc="1">
              <a:prstTxWarp prst="textNoShape">
                <a:avLst/>
              </a:prstTxWarp>
            </a:bodyPr>
            <a:lstStyle/>
            <a:p>
              <a:pPr algn="ctr" defTabSz="932398" fontAlgn="base">
                <a:spcBef>
                  <a:spcPct val="0"/>
                </a:spcBef>
                <a:spcAft>
                  <a:spcPct val="0"/>
                </a:spcAft>
              </a:pPr>
              <a:r>
                <a:rPr lang="en-US" dirty="0" smtClean="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rPr>
                <a:t>Database</a:t>
              </a:r>
              <a:endParaRPr lang="en-US" dirty="0">
                <a:gradFill>
                  <a:gsLst>
                    <a:gs pos="16814">
                      <a:srgbClr val="FFFFFF"/>
                    </a:gs>
                    <a:gs pos="46000">
                      <a:srgbClr val="FFFFFF"/>
                    </a:gs>
                  </a:gsLst>
                  <a:lin ang="5400000" scaled="0"/>
                </a:gradFill>
                <a:latin typeface="Segoe UI Semilight" panose="020B0402040204020203" pitchFamily="34" charset="0"/>
                <a:cs typeface="Segoe UI Semilight" panose="020B0402040204020203" pitchFamily="34" charset="0"/>
              </a:endParaRPr>
            </a:p>
          </p:txBody>
        </p:sp>
        <p:cxnSp>
          <p:nvCxnSpPr>
            <p:cNvPr id="25" name="Straight Arrow Connector 24"/>
            <p:cNvCxnSpPr/>
            <p:nvPr/>
          </p:nvCxnSpPr>
          <p:spPr>
            <a:xfrm>
              <a:off x="1652553" y="5446998"/>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a:off x="1652553" y="4363645"/>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Rectangle 26"/>
            <p:cNvSpPr/>
            <p:nvPr/>
          </p:nvSpPr>
          <p:spPr bwMode="auto">
            <a:xfrm>
              <a:off x="619599" y="3710133"/>
              <a:ext cx="1983486" cy="454025"/>
            </a:xfrm>
            <a:prstGeom prst="rect">
              <a:avLst/>
            </a:prstGeom>
            <a:solidFill>
              <a:srgbClr val="5D0A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14400" fontAlgn="base">
                <a:spcBef>
                  <a:spcPct val="0"/>
                </a:spcBef>
                <a:spcAft>
                  <a:spcPct val="0"/>
                </a:spcAft>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Application tier</a:t>
              </a:r>
            </a:p>
          </p:txBody>
        </p:sp>
        <p:sp>
          <p:nvSpPr>
            <p:cNvPr id="28" name="Rectangle 27"/>
            <p:cNvSpPr/>
            <p:nvPr/>
          </p:nvSpPr>
          <p:spPr bwMode="auto">
            <a:xfrm>
              <a:off x="485480" y="2590114"/>
              <a:ext cx="2334146" cy="457200"/>
            </a:xfrm>
            <a:prstGeom prst="rect">
              <a:avLst/>
            </a:prstGeom>
            <a:solidFill>
              <a:srgbClr val="5D0A0D"/>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91440" rIns="0" bIns="91440" numCol="1" rtlCol="0" anchor="ctr" anchorCtr="0" compatLnSpc="1">
              <a:prstTxWarp prst="textNoShape">
                <a:avLst/>
              </a:prstTxWarp>
            </a:bodyPr>
            <a:lstStyle/>
            <a:p>
              <a:pPr algn="ctr" defTabSz="914400">
                <a:defRPr/>
              </a:pPr>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Presentation layer</a:t>
              </a:r>
            </a:p>
          </p:txBody>
        </p:sp>
        <p:cxnSp>
          <p:nvCxnSpPr>
            <p:cNvPr id="29" name="Straight Arrow Connector 28"/>
            <p:cNvCxnSpPr/>
            <p:nvPr/>
          </p:nvCxnSpPr>
          <p:spPr>
            <a:xfrm>
              <a:off x="1652554" y="3057656"/>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a:off x="1106146" y="3436546"/>
              <a:ext cx="1087734" cy="299249"/>
            </a:xfrm>
            <a:prstGeom prst="rect">
              <a:avLst/>
            </a:prstGeom>
          </p:spPr>
          <p:txBody>
            <a:bodyPr wrap="none" anchor="t" anchorCtr="0">
              <a:noAutofit/>
            </a:bodyPr>
            <a:lstStyle/>
            <a:p>
              <a:pPr algn="ctr">
                <a:lnSpc>
                  <a:spcPct val="90000"/>
                </a:lnSpc>
                <a:spcAft>
                  <a:spcPts val="600"/>
                </a:spcAft>
              </a:pPr>
              <a:r>
                <a:rPr lang="en-US" sz="1400" dirty="0">
                  <a:solidFill>
                    <a:srgbClr val="505050"/>
                  </a:solidFill>
                  <a:latin typeface="Calibri" panose="020F0502020204030204"/>
                </a:rPr>
                <a:t>IIS Server</a:t>
              </a:r>
            </a:p>
          </p:txBody>
        </p:sp>
        <p:sp>
          <p:nvSpPr>
            <p:cNvPr id="31" name="Rectangle 30"/>
            <p:cNvSpPr/>
            <p:nvPr/>
          </p:nvSpPr>
          <p:spPr bwMode="auto">
            <a:xfrm>
              <a:off x="3458388" y="3436546"/>
              <a:ext cx="2402260" cy="916406"/>
            </a:xfrm>
            <a:prstGeom prst="rect">
              <a:avLst/>
            </a:prstGeom>
            <a:solidFill>
              <a:schemeClr val="tx1"/>
            </a:solidFill>
            <a:ln w="19050" cap="flat" cmpd="sng" algn="ctr">
              <a:noFill/>
              <a:prstDash val="solid"/>
              <a:miter lim="800000"/>
              <a:headEnd type="none" w="med" len="med"/>
              <a:tailEnd type="none" w="med" len="med"/>
            </a:ln>
            <a:effectLst/>
          </p:spPr>
          <p:txBody>
            <a:bodyPr rot="0" spcFirstLastPara="0" vertOverflow="overflow" horzOverflow="overflow" vert="horz" wrap="square" lIns="182828" tIns="137160" rIns="182828" bIns="182880" numCol="1" spcCol="0" rtlCol="0" fromWordArt="0" anchor="ctr" anchorCtr="0" forceAA="0" compatLnSpc="1">
              <a:prstTxWarp prst="textNoShape">
                <a:avLst/>
              </a:prstTxWarp>
              <a:noAutofit/>
            </a:bodyPr>
            <a:lstStyle/>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SQL Server</a:t>
              </a:r>
            </a:p>
            <a:p>
              <a:pPr algn="ctr" defTabSz="914400"/>
              <a:r>
                <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Analysis </a:t>
              </a:r>
              <a:r>
                <a:rPr lang="en-US" kern="0" dirty="0" smtClean="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rPr>
                <a:t>Services</a:t>
              </a:r>
              <a:endParaRPr lang="en-US" kern="0" dirty="0">
                <a:gradFill>
                  <a:gsLst>
                    <a:gs pos="0">
                      <a:srgbClr val="FFFFFF"/>
                    </a:gs>
                    <a:gs pos="100000">
                      <a:srgbClr val="FFFFFF"/>
                    </a:gs>
                  </a:gsLst>
                  <a:lin ang="5400000" scaled="1"/>
                </a:gradFill>
                <a:latin typeface="Segoe UI Semilight" panose="020B0402040204020203" pitchFamily="34" charset="0"/>
                <a:cs typeface="Segoe UI Semilight" panose="020B0402040204020203" pitchFamily="34" charset="0"/>
              </a:endParaRPr>
            </a:p>
          </p:txBody>
        </p:sp>
        <p:grpSp>
          <p:nvGrpSpPr>
            <p:cNvPr id="32" name="Group 31"/>
            <p:cNvGrpSpPr/>
            <p:nvPr/>
          </p:nvGrpSpPr>
          <p:grpSpPr>
            <a:xfrm>
              <a:off x="569550" y="1387224"/>
              <a:ext cx="2476104" cy="1173308"/>
              <a:chOff x="492549" y="1349124"/>
              <a:chExt cx="2476104" cy="1173308"/>
            </a:xfrm>
          </p:grpSpPr>
          <p:pic>
            <p:nvPicPr>
              <p:cNvPr id="33" name="Picture 3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2549" y="1349124"/>
                <a:ext cx="1073192" cy="992473"/>
              </a:xfrm>
              <a:prstGeom prst="rect">
                <a:avLst/>
              </a:prstGeom>
            </p:spPr>
          </p:pic>
          <p:sp>
            <p:nvSpPr>
              <p:cNvPr id="34" name="Rectangle 33"/>
              <p:cNvSpPr/>
              <p:nvPr/>
            </p:nvSpPr>
            <p:spPr>
              <a:xfrm>
                <a:off x="1671289" y="1657018"/>
                <a:ext cx="1297364" cy="376684"/>
              </a:xfrm>
              <a:prstGeom prst="rect">
                <a:avLst/>
              </a:prstGeom>
            </p:spPr>
            <p:txBody>
              <a:bodyPr wrap="none">
                <a:noAutofit/>
              </a:bodyPr>
              <a:lstStyle/>
              <a:p>
                <a:pPr algn="ctr" defTabSz="932597"/>
                <a:r>
                  <a:rPr lang="en-US" sz="1600" dirty="0" smtClean="0">
                    <a:solidFill>
                      <a:srgbClr val="505050"/>
                    </a:solidFill>
                    <a:latin typeface="Calibri" panose="020F0502020204030204"/>
                  </a:rPr>
                  <a:t>OLTP workload</a:t>
                </a:r>
                <a:endParaRPr lang="en-US" sz="1600" dirty="0">
                  <a:solidFill>
                    <a:srgbClr val="505050"/>
                  </a:solidFill>
                  <a:latin typeface="Calibri" panose="020F0502020204030204"/>
                </a:endParaRPr>
              </a:p>
            </p:txBody>
          </p:sp>
          <p:cxnSp>
            <p:nvCxnSpPr>
              <p:cNvPr id="35" name="Straight Arrow Connector 34"/>
              <p:cNvCxnSpPr/>
              <p:nvPr/>
            </p:nvCxnSpPr>
            <p:spPr>
              <a:xfrm>
                <a:off x="1575553" y="2156672"/>
                <a:ext cx="0" cy="36576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2102857048"/>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71549"/>
            <a:ext cx="11887200" cy="1203552"/>
          </a:xfrm>
        </p:spPr>
        <p:txBody>
          <a:bodyPr/>
          <a:lstStyle/>
          <a:p>
            <a:r>
              <a:rPr lang="en-US" sz="7200" dirty="0" smtClean="0"/>
              <a:t>Summary of improvements</a:t>
            </a:r>
            <a:endParaRPr lang="en-US" sz="7200" dirty="0"/>
          </a:p>
        </p:txBody>
      </p:sp>
    </p:spTree>
    <p:extLst>
      <p:ext uri="{BB962C8B-B14F-4D97-AF65-F5344CB8AC3E}">
        <p14:creationId xmlns:p14="http://schemas.microsoft.com/office/powerpoint/2010/main" val="1072786550"/>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bg1"/>
                </a:solidFill>
              </a:rPr>
              <a:t>Improvements summary</a:t>
            </a:r>
            <a:endParaRPr lang="en-US" sz="4800" dirty="0">
              <a:solidFill>
                <a:schemeClr val="bg1"/>
              </a:solidFill>
            </a:endParaRPr>
          </a:p>
        </p:txBody>
      </p:sp>
      <p:graphicFrame>
        <p:nvGraphicFramePr>
          <p:cNvPr id="5" name="Table 4"/>
          <p:cNvGraphicFramePr>
            <a:graphicFrameLocks noGrp="1"/>
          </p:cNvGraphicFramePr>
          <p:nvPr>
            <p:extLst/>
          </p:nvPr>
        </p:nvGraphicFramePr>
        <p:xfrm>
          <a:off x="450773" y="1370413"/>
          <a:ext cx="11650129" cy="5405120"/>
        </p:xfrm>
        <a:graphic>
          <a:graphicData uri="http://schemas.openxmlformats.org/drawingml/2006/table">
            <a:tbl>
              <a:tblPr firstRow="1" bandRow="1">
                <a:tableStyleId>{5C22544A-7EE6-4342-B048-85BDC9FD1C3A}</a:tableStyleId>
              </a:tblPr>
              <a:tblGrid>
                <a:gridCol w="1808875">
                  <a:extLst>
                    <a:ext uri="{9D8B030D-6E8A-4147-A177-3AD203B41FA5}">
                      <a16:colId xmlns="" xmlns:a16="http://schemas.microsoft.com/office/drawing/2014/main" val="1340527512"/>
                    </a:ext>
                  </a:extLst>
                </a:gridCol>
                <a:gridCol w="4146308">
                  <a:extLst>
                    <a:ext uri="{9D8B030D-6E8A-4147-A177-3AD203B41FA5}">
                      <a16:colId xmlns="" xmlns:a16="http://schemas.microsoft.com/office/drawing/2014/main" val="56769017"/>
                    </a:ext>
                  </a:extLst>
                </a:gridCol>
                <a:gridCol w="5694946">
                  <a:extLst>
                    <a:ext uri="{9D8B030D-6E8A-4147-A177-3AD203B41FA5}">
                      <a16:colId xmlns="" xmlns:a16="http://schemas.microsoft.com/office/drawing/2014/main" val="2716163104"/>
                    </a:ext>
                  </a:extLst>
                </a:gridCol>
              </a:tblGrid>
              <a:tr h="393637">
                <a:tc>
                  <a:txBody>
                    <a:bodyPr/>
                    <a:lstStyle/>
                    <a:p>
                      <a:r>
                        <a:rPr lang="en-US" dirty="0" smtClean="0"/>
                        <a:t>Improvements</a:t>
                      </a:r>
                      <a:endParaRPr lang="en-US" dirty="0"/>
                    </a:p>
                  </a:txBody>
                  <a:tcPr marT="91440" marB="91440" anchor="ctr">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rgbClr val="C00000"/>
                    </a:solidFill>
                  </a:tcPr>
                </a:tc>
                <a:tc>
                  <a:txBody>
                    <a:bodyPr/>
                    <a:lstStyle/>
                    <a:p>
                      <a:r>
                        <a:rPr lang="en-US" dirty="0" smtClean="0"/>
                        <a:t>SQL Server 2014</a:t>
                      </a:r>
                      <a:endParaRPr lang="en-US" dirty="0"/>
                    </a:p>
                  </a:txBody>
                  <a:tcPr marT="91440" marB="91440"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B w="38100" cap="flat" cmpd="sng" algn="ctr">
                      <a:solidFill>
                        <a:schemeClr val="tx1"/>
                      </a:solidFill>
                      <a:prstDash val="solid"/>
                      <a:round/>
                      <a:headEnd type="none" w="med" len="med"/>
                      <a:tailEnd type="none" w="med" len="med"/>
                    </a:lnB>
                    <a:solidFill>
                      <a:srgbClr val="C00000"/>
                    </a:solidFill>
                  </a:tcPr>
                </a:tc>
                <a:tc>
                  <a:txBody>
                    <a:bodyPr/>
                    <a:lstStyle/>
                    <a:p>
                      <a:r>
                        <a:rPr lang="en-US" dirty="0" smtClean="0"/>
                        <a:t>SQL Server 2016</a:t>
                      </a:r>
                      <a:endParaRPr lang="en-US" dirty="0"/>
                    </a:p>
                  </a:txBody>
                  <a:tcPr marT="91440" marB="91440" anchor="ctr">
                    <a:lnL w="38100" cap="flat" cmpd="sng" algn="ctr">
                      <a:solidFill>
                        <a:schemeClr val="tx1"/>
                      </a:solidFill>
                      <a:prstDash val="solid"/>
                      <a:round/>
                      <a:headEnd type="none" w="med" len="med"/>
                      <a:tailEnd type="none" w="med" len="med"/>
                    </a:lnL>
                    <a:lnB w="38100" cap="flat" cmpd="sng" algn="ctr">
                      <a:solidFill>
                        <a:schemeClr val="tx1"/>
                      </a:solidFill>
                      <a:prstDash val="solid"/>
                      <a:round/>
                      <a:headEnd type="none" w="med" len="med"/>
                      <a:tailEnd type="none" w="med" len="med"/>
                    </a:lnB>
                    <a:solidFill>
                      <a:srgbClr val="C00000"/>
                    </a:solidFill>
                  </a:tcPr>
                </a:tc>
                <a:extLst>
                  <a:ext uri="{0D108BD9-81ED-4DB2-BD59-A6C34878D82A}">
                    <a16:rowId xmlns="" xmlns:a16="http://schemas.microsoft.com/office/drawing/2014/main" val="1717770091"/>
                  </a:ext>
                </a:extLst>
              </a:tr>
              <a:tr h="1358855">
                <a:tc>
                  <a:txBody>
                    <a:bodyPr/>
                    <a:lstStyle/>
                    <a:p>
                      <a:r>
                        <a:rPr lang="en-US" sz="1600" dirty="0" smtClean="0">
                          <a:solidFill>
                            <a:schemeClr val="bg1"/>
                          </a:solidFill>
                        </a:rPr>
                        <a:t>Clustered columnstore index </a:t>
                      </a:r>
                      <a:endParaRPr lang="en-US" sz="1600" dirty="0">
                        <a:solidFill>
                          <a:schemeClr val="bg1"/>
                        </a:solidFill>
                      </a:endParaRPr>
                    </a:p>
                  </a:txBody>
                  <a:tcPr marT="91440" marB="91440">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95000"/>
                      </a:schemeClr>
                    </a:solidFill>
                  </a:tcPr>
                </a:tc>
                <a:tc>
                  <a:txBody>
                    <a:bodyPr/>
                    <a:lstStyle/>
                    <a:p>
                      <a:pPr marL="0" indent="0">
                        <a:lnSpc>
                          <a:spcPts val="1600"/>
                        </a:lnSpc>
                        <a:buFont typeface="Arial" panose="020B0604020202020204" pitchFamily="34" charset="0"/>
                        <a:buNone/>
                      </a:pPr>
                      <a:r>
                        <a:rPr lang="en-US" sz="1200" dirty="0" smtClean="0">
                          <a:solidFill>
                            <a:schemeClr val="bg1"/>
                          </a:solidFill>
                        </a:rPr>
                        <a:t>Master copy of the data (10x compression)</a:t>
                      </a:r>
                    </a:p>
                    <a:p>
                      <a:pPr marL="0" indent="0">
                        <a:lnSpc>
                          <a:spcPts val="1600"/>
                        </a:lnSpc>
                        <a:buFont typeface="Arial" panose="020B0604020202020204" pitchFamily="34" charset="0"/>
                        <a:buNone/>
                      </a:pPr>
                      <a:r>
                        <a:rPr lang="en-US" sz="1200" dirty="0" smtClean="0">
                          <a:solidFill>
                            <a:schemeClr val="bg1"/>
                          </a:solidFill>
                        </a:rPr>
                        <a:t>Only index supported; simplified analytics</a:t>
                      </a:r>
                    </a:p>
                    <a:p>
                      <a:pPr marL="0" indent="0">
                        <a:lnSpc>
                          <a:spcPts val="1600"/>
                        </a:lnSpc>
                        <a:buFont typeface="Arial" panose="020B0604020202020204" pitchFamily="34" charset="0"/>
                        <a:buNone/>
                      </a:pPr>
                      <a:r>
                        <a:rPr lang="en-US" sz="1200" dirty="0" smtClean="0">
                          <a:solidFill>
                            <a:schemeClr val="bg1"/>
                          </a:solidFill>
                        </a:rPr>
                        <a:t>No PK/FK constraints</a:t>
                      </a:r>
                    </a:p>
                    <a:p>
                      <a:pPr marL="0" indent="0">
                        <a:lnSpc>
                          <a:spcPts val="1600"/>
                        </a:lnSpc>
                        <a:buFont typeface="Arial" panose="020B0604020202020204" pitchFamily="34" charset="0"/>
                        <a:buNone/>
                      </a:pPr>
                      <a:r>
                        <a:rPr lang="en-US" sz="1200" dirty="0" smtClean="0">
                          <a:solidFill>
                            <a:schemeClr val="bg1"/>
                          </a:solidFill>
                        </a:rPr>
                        <a:t>Uniqueness can be enforced through Materialized Views</a:t>
                      </a:r>
                    </a:p>
                    <a:p>
                      <a:pPr marL="0" indent="0">
                        <a:lnSpc>
                          <a:spcPts val="1600"/>
                        </a:lnSpc>
                        <a:buFont typeface="Arial" panose="020B0604020202020204" pitchFamily="34" charset="0"/>
                        <a:buNone/>
                      </a:pPr>
                      <a:r>
                        <a:rPr lang="en-US" sz="1200" dirty="0" smtClean="0">
                          <a:solidFill>
                            <a:schemeClr val="bg1"/>
                          </a:solidFill>
                        </a:rPr>
                        <a:t>Locking granularity for UPDATE/DELETE at rowgroup level</a:t>
                      </a:r>
                    </a:p>
                    <a:p>
                      <a:pPr marL="0" indent="0">
                        <a:lnSpc>
                          <a:spcPts val="1600"/>
                        </a:lnSpc>
                        <a:buFont typeface="Arial" panose="020B0604020202020204" pitchFamily="34" charset="0"/>
                        <a:buNone/>
                      </a:pPr>
                      <a:r>
                        <a:rPr lang="en-US" sz="1200" dirty="0" smtClean="0">
                          <a:solidFill>
                            <a:schemeClr val="bg1"/>
                          </a:solidFill>
                        </a:rPr>
                        <a:t>DDL: ALTER, REBUILD, REORGANIZE</a:t>
                      </a:r>
                    </a:p>
                  </a:txBody>
                  <a:tcPr marT="91440" marB="9144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95000"/>
                      </a:schemeClr>
                    </a:solidFill>
                  </a:tcPr>
                </a:tc>
                <a:tc>
                  <a:txBody>
                    <a:bodyPr/>
                    <a:lstStyle/>
                    <a:p>
                      <a:pPr marL="0" indent="0">
                        <a:lnSpc>
                          <a:spcPts val="1900"/>
                        </a:lnSpc>
                        <a:buFont typeface="Arial" panose="020B0604020202020204" pitchFamily="34" charset="0"/>
                        <a:buNone/>
                      </a:pPr>
                      <a:r>
                        <a:rPr lang="en-US" sz="1200" dirty="0" smtClean="0">
                          <a:solidFill>
                            <a:schemeClr val="bg1"/>
                          </a:solidFill>
                        </a:rPr>
                        <a:t>Master copy of the data (10x compression)</a:t>
                      </a:r>
                    </a:p>
                    <a:p>
                      <a:pPr marL="0" indent="0">
                        <a:lnSpc>
                          <a:spcPts val="1900"/>
                        </a:lnSpc>
                        <a:buFont typeface="Arial" panose="020B0604020202020204" pitchFamily="34" charset="0"/>
                        <a:buNone/>
                      </a:pPr>
                      <a:r>
                        <a:rPr lang="en-US" sz="1200" dirty="0" smtClean="0">
                          <a:solidFill>
                            <a:schemeClr val="bg1"/>
                          </a:solidFill>
                        </a:rPr>
                        <a:t>Additional b-tree indexes for efficient equality, short-range searches, and PK/FK</a:t>
                      </a:r>
                      <a:r>
                        <a:rPr lang="en-US" sz="1200" baseline="0" dirty="0" smtClean="0">
                          <a:solidFill>
                            <a:schemeClr val="bg1"/>
                          </a:solidFill>
                        </a:rPr>
                        <a:t> </a:t>
                      </a:r>
                      <a:r>
                        <a:rPr lang="en-US" sz="1200" dirty="0" smtClean="0">
                          <a:solidFill>
                            <a:schemeClr val="bg1"/>
                          </a:solidFill>
                        </a:rPr>
                        <a:t>constraints</a:t>
                      </a:r>
                    </a:p>
                    <a:p>
                      <a:pPr marL="0" indent="0">
                        <a:lnSpc>
                          <a:spcPts val="1900"/>
                        </a:lnSpc>
                        <a:buFont typeface="Arial" panose="020B0604020202020204" pitchFamily="34" charset="0"/>
                        <a:buNone/>
                      </a:pPr>
                      <a:r>
                        <a:rPr lang="en-US" sz="1200" dirty="0" smtClean="0">
                          <a:solidFill>
                            <a:schemeClr val="bg1"/>
                          </a:solidFill>
                        </a:rPr>
                        <a:t>Locking granularity at row</a:t>
                      </a:r>
                      <a:r>
                        <a:rPr lang="en-US" sz="1200" baseline="0" dirty="0" smtClean="0">
                          <a:solidFill>
                            <a:schemeClr val="bg1"/>
                          </a:solidFill>
                        </a:rPr>
                        <a:t> </a:t>
                      </a:r>
                      <a:r>
                        <a:rPr lang="en-US" sz="1200" dirty="0" smtClean="0">
                          <a:solidFill>
                            <a:schemeClr val="bg1"/>
                          </a:solidFill>
                        </a:rPr>
                        <a:t>level using NCI index path</a:t>
                      </a:r>
                    </a:p>
                    <a:p>
                      <a:pPr marL="0" indent="0">
                        <a:lnSpc>
                          <a:spcPts val="1900"/>
                        </a:lnSpc>
                        <a:buFont typeface="Arial" panose="020B0604020202020204" pitchFamily="34" charset="0"/>
                        <a:buNone/>
                      </a:pPr>
                      <a:r>
                        <a:rPr lang="en-US" sz="1200" dirty="0" smtClean="0">
                          <a:solidFill>
                            <a:schemeClr val="bg1"/>
                          </a:solidFill>
                        </a:rPr>
                        <a:t>DDL: ALTER, REBUILD, REORGANIZE</a:t>
                      </a:r>
                    </a:p>
                  </a:txBody>
                  <a:tcPr marT="91440" marB="91440">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 xmlns:a16="http://schemas.microsoft.com/office/drawing/2014/main" val="3714534030"/>
                  </a:ext>
                </a:extLst>
              </a:tr>
              <a:tr h="1148556">
                <a:tc>
                  <a:txBody>
                    <a:bodyPr/>
                    <a:lstStyle/>
                    <a:p>
                      <a:r>
                        <a:rPr lang="en-US" sz="1600" dirty="0" smtClean="0">
                          <a:solidFill>
                            <a:schemeClr val="bg1"/>
                          </a:solidFill>
                        </a:rPr>
                        <a:t>Updatable non-clustered index</a:t>
                      </a:r>
                      <a:endParaRPr lang="en-US" sz="1600" dirty="0">
                        <a:solidFill>
                          <a:schemeClr val="bg1"/>
                        </a:solidFill>
                      </a:endParaRPr>
                    </a:p>
                  </a:txBody>
                  <a:tcPr marT="91440" marB="91440">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75000"/>
                      </a:schemeClr>
                    </a:solidFill>
                  </a:tcPr>
                </a:tc>
                <a:tc>
                  <a:txBody>
                    <a:bodyPr/>
                    <a:lstStyle/>
                    <a:p>
                      <a:pPr marL="0" indent="0">
                        <a:lnSpc>
                          <a:spcPts val="1600"/>
                        </a:lnSpc>
                        <a:buFont typeface="Arial" panose="020B0604020202020204" pitchFamily="34" charset="0"/>
                        <a:buNone/>
                      </a:pPr>
                      <a:r>
                        <a:rPr lang="en-US" sz="1200" dirty="0" smtClean="0">
                          <a:solidFill>
                            <a:schemeClr val="bg1"/>
                          </a:solidFill>
                        </a:rPr>
                        <a:t>Introduced in SQL Server 2012</a:t>
                      </a:r>
                    </a:p>
                    <a:p>
                      <a:pPr marL="0" indent="0">
                        <a:lnSpc>
                          <a:spcPts val="1600"/>
                        </a:lnSpc>
                        <a:buFont typeface="Arial" panose="020B0604020202020204" pitchFamily="34" charset="0"/>
                        <a:buNone/>
                      </a:pPr>
                      <a:r>
                        <a:rPr lang="en-US" sz="1200" dirty="0" smtClean="0">
                          <a:solidFill>
                            <a:schemeClr val="bg1"/>
                          </a:solidFill>
                        </a:rPr>
                        <a:t>NCCI is </a:t>
                      </a:r>
                      <a:r>
                        <a:rPr lang="en-US" sz="1200" b="1" dirty="0" smtClean="0">
                          <a:solidFill>
                            <a:schemeClr val="bg1"/>
                          </a:solidFill>
                        </a:rPr>
                        <a:t>read-only</a:t>
                      </a:r>
                      <a:r>
                        <a:rPr lang="en-US" sz="1200" dirty="0" smtClean="0">
                          <a:solidFill>
                            <a:schemeClr val="bg1"/>
                          </a:solidFill>
                        </a:rPr>
                        <a:t>: no delete bitmap or delta store</a:t>
                      </a:r>
                    </a:p>
                    <a:p>
                      <a:pPr marL="0" indent="0">
                        <a:lnSpc>
                          <a:spcPts val="1600"/>
                        </a:lnSpc>
                        <a:buFont typeface="Arial" panose="020B0604020202020204" pitchFamily="34" charset="0"/>
                        <a:buNone/>
                      </a:pPr>
                      <a:r>
                        <a:rPr lang="en-US" sz="1200" dirty="0" smtClean="0">
                          <a:solidFill>
                            <a:schemeClr val="bg1"/>
                          </a:solidFill>
                        </a:rPr>
                        <a:t>Optimizer will choose between NCCI and NCI(s)/CI or heap-based on the cost-based model</a:t>
                      </a:r>
                    </a:p>
                    <a:p>
                      <a:pPr marL="0" indent="0">
                        <a:lnSpc>
                          <a:spcPts val="1600"/>
                        </a:lnSpc>
                        <a:buFont typeface="Arial" panose="020B0604020202020204" pitchFamily="34" charset="0"/>
                        <a:buNone/>
                      </a:pPr>
                      <a:r>
                        <a:rPr lang="en-US" sz="1200" dirty="0" smtClean="0">
                          <a:solidFill>
                            <a:schemeClr val="bg1"/>
                          </a:solidFill>
                        </a:rPr>
                        <a:t>Partitioning supported</a:t>
                      </a:r>
                    </a:p>
                  </a:txBody>
                  <a:tcPr marT="91440" marB="9144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75000"/>
                      </a:schemeClr>
                    </a:solidFill>
                  </a:tcPr>
                </a:tc>
                <a:tc>
                  <a:txBody>
                    <a:bodyPr/>
                    <a:lstStyle/>
                    <a:p>
                      <a:pPr marL="0" indent="0">
                        <a:lnSpc>
                          <a:spcPts val="2000"/>
                        </a:lnSpc>
                        <a:buFont typeface="Arial" panose="020B0604020202020204" pitchFamily="34" charset="0"/>
                        <a:buNone/>
                      </a:pPr>
                      <a:r>
                        <a:rPr lang="en-US" sz="1200" dirty="0" smtClean="0">
                          <a:solidFill>
                            <a:schemeClr val="bg1"/>
                          </a:solidFill>
                        </a:rPr>
                        <a:t>Updatable</a:t>
                      </a:r>
                    </a:p>
                    <a:p>
                      <a:pPr marL="0" indent="0">
                        <a:lnSpc>
                          <a:spcPts val="2000"/>
                        </a:lnSpc>
                        <a:buFont typeface="Arial" panose="020B0604020202020204" pitchFamily="34" charset="0"/>
                        <a:buNone/>
                      </a:pPr>
                      <a:r>
                        <a:rPr lang="en-US" sz="1200" dirty="0" smtClean="0">
                          <a:solidFill>
                            <a:schemeClr val="bg1"/>
                          </a:solidFill>
                        </a:rPr>
                        <a:t>Ability to mix OLTP and analytics workload</a:t>
                      </a:r>
                    </a:p>
                    <a:p>
                      <a:pPr marL="0" indent="0">
                        <a:lnSpc>
                          <a:spcPts val="2000"/>
                        </a:lnSpc>
                        <a:buFont typeface="Arial" panose="020B0604020202020204" pitchFamily="34" charset="0"/>
                        <a:buNone/>
                      </a:pPr>
                      <a:r>
                        <a:rPr lang="en-US" sz="1200" dirty="0" smtClean="0">
                          <a:solidFill>
                            <a:schemeClr val="bg1"/>
                          </a:solidFill>
                        </a:rPr>
                        <a:t>Ability to create filtered NCCI</a:t>
                      </a:r>
                    </a:p>
                    <a:p>
                      <a:pPr marL="0" indent="0">
                        <a:lnSpc>
                          <a:spcPts val="2000"/>
                        </a:lnSpc>
                        <a:buFont typeface="Arial" panose="020B0604020202020204" pitchFamily="34" charset="0"/>
                        <a:buNone/>
                      </a:pPr>
                      <a:r>
                        <a:rPr lang="en-US" sz="1200" dirty="0" smtClean="0">
                          <a:solidFill>
                            <a:schemeClr val="bg1"/>
                          </a:solidFill>
                        </a:rPr>
                        <a:t>Partitioning supported</a:t>
                      </a:r>
                    </a:p>
                  </a:txBody>
                  <a:tcPr marT="91440" marB="91440">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75000"/>
                      </a:schemeClr>
                    </a:solidFill>
                  </a:tcPr>
                </a:tc>
                <a:extLst>
                  <a:ext uri="{0D108BD9-81ED-4DB2-BD59-A6C34878D82A}">
                    <a16:rowId xmlns="" xmlns:a16="http://schemas.microsoft.com/office/drawing/2014/main" val="403110231"/>
                  </a:ext>
                </a:extLst>
              </a:tr>
              <a:tr h="938257">
                <a:tc>
                  <a:txBody>
                    <a:bodyPr/>
                    <a:lstStyle/>
                    <a:p>
                      <a:r>
                        <a:rPr lang="en-US" sz="1600" dirty="0" smtClean="0">
                          <a:solidFill>
                            <a:schemeClr val="bg1"/>
                          </a:solidFill>
                        </a:rPr>
                        <a:t>Equality and short-range queries</a:t>
                      </a:r>
                      <a:endParaRPr lang="en-US" sz="1600" dirty="0">
                        <a:solidFill>
                          <a:schemeClr val="bg1"/>
                        </a:solidFill>
                      </a:endParaRPr>
                    </a:p>
                  </a:txBody>
                  <a:tcPr marT="91440" marB="91440">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95000"/>
                      </a:schemeClr>
                    </a:solidFill>
                  </a:tcPr>
                </a:tc>
                <a:tc>
                  <a:txBody>
                    <a:bodyPr/>
                    <a:lstStyle/>
                    <a:p>
                      <a:pPr marL="0" indent="0">
                        <a:lnSpc>
                          <a:spcPts val="2000"/>
                        </a:lnSpc>
                        <a:buFont typeface="Arial" panose="020B0604020202020204" pitchFamily="34" charset="0"/>
                        <a:buNone/>
                      </a:pPr>
                      <a:r>
                        <a:rPr lang="en-US" sz="1200" dirty="0" smtClean="0">
                          <a:solidFill>
                            <a:schemeClr val="bg1"/>
                          </a:solidFill>
                        </a:rPr>
                        <a:t>Rowgroup elimination (when possible)</a:t>
                      </a:r>
                    </a:p>
                    <a:p>
                      <a:pPr marL="0" indent="0">
                        <a:lnSpc>
                          <a:spcPts val="2000"/>
                        </a:lnSpc>
                        <a:buFont typeface="Arial" panose="020B0604020202020204" pitchFamily="34" charset="0"/>
                        <a:buNone/>
                      </a:pPr>
                      <a:r>
                        <a:rPr lang="en-US" sz="1200" dirty="0" smtClean="0">
                          <a:solidFill>
                            <a:schemeClr val="bg1"/>
                          </a:solidFill>
                        </a:rPr>
                        <a:t>Partition-level scan (somewhat expensive)</a:t>
                      </a:r>
                    </a:p>
                    <a:p>
                      <a:pPr marL="0" indent="0">
                        <a:lnSpc>
                          <a:spcPts val="2000"/>
                        </a:lnSpc>
                        <a:buFont typeface="Arial" panose="020B0604020202020204" pitchFamily="34" charset="0"/>
                        <a:buNone/>
                      </a:pPr>
                      <a:r>
                        <a:rPr lang="en-US" sz="1200" dirty="0" smtClean="0">
                          <a:solidFill>
                            <a:schemeClr val="bg1"/>
                          </a:solidFill>
                        </a:rPr>
                        <a:t>Full index scan (expensive)</a:t>
                      </a:r>
                    </a:p>
                  </a:txBody>
                  <a:tcPr marT="91440" marB="9144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95000"/>
                      </a:schemeClr>
                    </a:solidFill>
                  </a:tcPr>
                </a:tc>
                <a:tc>
                  <a:txBody>
                    <a:bodyPr/>
                    <a:lstStyle/>
                    <a:p>
                      <a:pPr marL="0" indent="0">
                        <a:lnSpc>
                          <a:spcPts val="2000"/>
                        </a:lnSpc>
                        <a:buFont typeface="Arial" panose="020B0604020202020204" pitchFamily="34" charset="0"/>
                        <a:buNone/>
                      </a:pPr>
                      <a:r>
                        <a:rPr lang="en-US" sz="1200" dirty="0" smtClean="0">
                          <a:solidFill>
                            <a:schemeClr val="bg1"/>
                          </a:solidFill>
                        </a:rPr>
                        <a:t>Optimizer can choose NCI on column C1; index points directly to rowgroup</a:t>
                      </a:r>
                    </a:p>
                    <a:p>
                      <a:pPr marL="0" indent="0">
                        <a:lnSpc>
                          <a:spcPts val="2000"/>
                        </a:lnSpc>
                        <a:buFont typeface="Arial" panose="020B0604020202020204" pitchFamily="34" charset="0"/>
                        <a:buNone/>
                      </a:pPr>
                      <a:r>
                        <a:rPr lang="en-US" sz="1200" dirty="0" smtClean="0">
                          <a:solidFill>
                            <a:schemeClr val="bg1"/>
                          </a:solidFill>
                        </a:rPr>
                        <a:t>No full index scan</a:t>
                      </a:r>
                    </a:p>
                    <a:p>
                      <a:pPr marL="0" indent="0">
                        <a:lnSpc>
                          <a:spcPts val="2000"/>
                        </a:lnSpc>
                        <a:buFont typeface="Arial" panose="020B0604020202020204" pitchFamily="34" charset="0"/>
                        <a:buNone/>
                      </a:pPr>
                      <a:r>
                        <a:rPr lang="en-US" sz="1200" dirty="0" smtClean="0">
                          <a:solidFill>
                            <a:schemeClr val="bg1"/>
                          </a:solidFill>
                        </a:rPr>
                        <a:t>Covering NCI index</a:t>
                      </a:r>
                    </a:p>
                  </a:txBody>
                  <a:tcPr marT="91440" marB="91440">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 xmlns:a16="http://schemas.microsoft.com/office/drawing/2014/main" val="2788984311"/>
                  </a:ext>
                </a:extLst>
              </a:tr>
              <a:tr h="1358855">
                <a:tc>
                  <a:txBody>
                    <a:bodyPr/>
                    <a:lstStyle/>
                    <a:p>
                      <a:r>
                        <a:rPr lang="en-US" sz="1600" dirty="0" smtClean="0">
                          <a:solidFill>
                            <a:schemeClr val="bg1"/>
                          </a:solidFill>
                        </a:rPr>
                        <a:t>String predicate pushdown</a:t>
                      </a:r>
                      <a:endParaRPr lang="en-US" sz="1600" dirty="0">
                        <a:solidFill>
                          <a:schemeClr val="bg1"/>
                        </a:solidFill>
                      </a:endParaRPr>
                    </a:p>
                  </a:txBody>
                  <a:tcPr marT="91440" marB="91440">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75000"/>
                      </a:schemeClr>
                    </a:solidFill>
                  </a:tcPr>
                </a:tc>
                <a:tc>
                  <a:txBody>
                    <a:bodyPr/>
                    <a:lstStyle/>
                    <a:p>
                      <a:pPr marL="0" indent="0">
                        <a:lnSpc>
                          <a:spcPct val="100000"/>
                        </a:lnSpc>
                        <a:spcBef>
                          <a:spcPts val="1000"/>
                        </a:spcBef>
                        <a:buFont typeface="Arial" panose="020B0604020202020204" pitchFamily="34" charset="0"/>
                        <a:buNone/>
                      </a:pPr>
                      <a:r>
                        <a:rPr lang="en-US" sz="1200" dirty="0" smtClean="0">
                          <a:solidFill>
                            <a:schemeClr val="bg1"/>
                          </a:solidFill>
                        </a:rPr>
                        <a:t>Retrieve 10 million rows by converting dictionary encoded value to string</a:t>
                      </a:r>
                    </a:p>
                    <a:p>
                      <a:pPr marL="0" indent="0">
                        <a:lnSpc>
                          <a:spcPct val="100000"/>
                        </a:lnSpc>
                        <a:spcBef>
                          <a:spcPts val="1000"/>
                        </a:spcBef>
                        <a:buFont typeface="Arial" panose="020B0604020202020204" pitchFamily="34" charset="0"/>
                        <a:buNone/>
                      </a:pPr>
                      <a:r>
                        <a:rPr lang="en-US" sz="1200" dirty="0" smtClean="0">
                          <a:solidFill>
                            <a:schemeClr val="bg1"/>
                          </a:solidFill>
                        </a:rPr>
                        <a:t>Apply string predicate on 10 million rows</a:t>
                      </a:r>
                    </a:p>
                  </a:txBody>
                  <a:tcPr marT="91440" marB="91440">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solidFill>
                      <a:schemeClr val="tx1">
                        <a:lumMod val="75000"/>
                      </a:schemeClr>
                    </a:solidFill>
                  </a:tcPr>
                </a:tc>
                <a:tc>
                  <a:txBody>
                    <a:bodyPr/>
                    <a:lstStyle/>
                    <a:p>
                      <a:pPr marL="0" lvl="0" indent="0">
                        <a:lnSpc>
                          <a:spcPts val="1600"/>
                        </a:lnSpc>
                        <a:buFont typeface="Arial" panose="020B0604020202020204" pitchFamily="34" charset="0"/>
                        <a:buNone/>
                      </a:pPr>
                      <a:r>
                        <a:rPr lang="en-US" sz="1200" dirty="0" smtClean="0">
                          <a:solidFill>
                            <a:schemeClr val="bg1"/>
                          </a:solidFill>
                        </a:rPr>
                        <a:t>Apply filter on dictionary entries</a:t>
                      </a:r>
                    </a:p>
                    <a:p>
                      <a:pPr marL="0" lvl="0" indent="0">
                        <a:lnSpc>
                          <a:spcPts val="1600"/>
                        </a:lnSpc>
                        <a:buFont typeface="Arial" panose="020B0604020202020204" pitchFamily="34" charset="0"/>
                        <a:buNone/>
                      </a:pPr>
                      <a:r>
                        <a:rPr lang="en-US" sz="1200" dirty="0" smtClean="0">
                          <a:solidFill>
                            <a:schemeClr val="bg1"/>
                          </a:solidFill>
                        </a:rPr>
                        <a:t>Find rows that refer to dictionary entries that qualify (R1)</a:t>
                      </a:r>
                    </a:p>
                    <a:p>
                      <a:pPr marL="0" lvl="0" indent="0">
                        <a:lnSpc>
                          <a:spcPts val="1600"/>
                        </a:lnSpc>
                        <a:buFont typeface="Arial" panose="020B0604020202020204" pitchFamily="34" charset="0"/>
                        <a:buNone/>
                      </a:pPr>
                      <a:r>
                        <a:rPr lang="en-US" sz="1200" dirty="0" smtClean="0">
                          <a:solidFill>
                            <a:schemeClr val="bg1"/>
                          </a:solidFill>
                        </a:rPr>
                        <a:t>Find rows not eligible for this optimization (R2)</a:t>
                      </a:r>
                    </a:p>
                    <a:p>
                      <a:pPr marL="0" lvl="0" indent="0">
                        <a:lnSpc>
                          <a:spcPts val="1600"/>
                        </a:lnSpc>
                        <a:buFont typeface="Arial" panose="020B0604020202020204" pitchFamily="34" charset="0"/>
                        <a:buNone/>
                      </a:pPr>
                      <a:r>
                        <a:rPr lang="en-US" sz="1200" dirty="0" smtClean="0">
                          <a:solidFill>
                            <a:schemeClr val="bg1"/>
                          </a:solidFill>
                        </a:rPr>
                        <a:t>Scan returns (R1 + R2) rows</a:t>
                      </a:r>
                    </a:p>
                    <a:p>
                      <a:pPr marL="0" lvl="0" indent="0">
                        <a:lnSpc>
                          <a:spcPts val="1600"/>
                        </a:lnSpc>
                        <a:buFont typeface="Arial" panose="020B0604020202020204" pitchFamily="34" charset="0"/>
                        <a:buNone/>
                      </a:pPr>
                      <a:r>
                        <a:rPr lang="en-US" sz="1200" dirty="0" smtClean="0">
                          <a:solidFill>
                            <a:schemeClr val="bg1"/>
                          </a:solidFill>
                        </a:rPr>
                        <a:t>Filter node applies string predicate on (R2)</a:t>
                      </a:r>
                    </a:p>
                    <a:p>
                      <a:pPr marL="0" lvl="0" indent="0">
                        <a:lnSpc>
                          <a:spcPts val="1600"/>
                        </a:lnSpc>
                        <a:buFont typeface="Arial" panose="020B0604020202020204" pitchFamily="34" charset="0"/>
                        <a:buNone/>
                      </a:pPr>
                      <a:r>
                        <a:rPr lang="en-US" sz="1200" dirty="0" smtClean="0">
                          <a:solidFill>
                            <a:schemeClr val="bg1"/>
                          </a:solidFill>
                        </a:rPr>
                        <a:t>Row returned by Filter node = (R1 + R2’)</a:t>
                      </a:r>
                    </a:p>
                  </a:txBody>
                  <a:tcPr marT="91440" marB="91440">
                    <a:lnL w="38100" cap="flat" cmpd="sng" algn="ctr">
                      <a:solidFill>
                        <a:schemeClr val="tx1"/>
                      </a:solidFill>
                      <a:prstDash val="solid"/>
                      <a:round/>
                      <a:headEnd type="none" w="med" len="med"/>
                      <a:tailEnd type="none" w="med" len="med"/>
                    </a:lnL>
                    <a:lnT w="38100" cap="flat" cmpd="sng" algn="ctr">
                      <a:solidFill>
                        <a:schemeClr val="tx1"/>
                      </a:solidFill>
                      <a:prstDash val="solid"/>
                      <a:round/>
                      <a:headEnd type="none" w="med" len="med"/>
                      <a:tailEnd type="none" w="med" len="med"/>
                    </a:lnT>
                    <a:solidFill>
                      <a:schemeClr val="tx1">
                        <a:lumMod val="75000"/>
                      </a:schemeClr>
                    </a:solidFill>
                  </a:tcPr>
                </a:tc>
                <a:extLst>
                  <a:ext uri="{0D108BD9-81ED-4DB2-BD59-A6C34878D82A}">
                    <a16:rowId xmlns="" xmlns:a16="http://schemas.microsoft.com/office/drawing/2014/main" val="1848042531"/>
                  </a:ext>
                </a:extLst>
              </a:tr>
            </a:tbl>
          </a:graphicData>
        </a:graphic>
      </p:graphicFrame>
    </p:spTree>
    <p:extLst>
      <p:ext uri="{BB962C8B-B14F-4D97-AF65-F5344CB8AC3E}">
        <p14:creationId xmlns:p14="http://schemas.microsoft.com/office/powerpoint/2010/main" val="3066061585"/>
      </p:ext>
    </p:extLst>
  </p:cSld>
  <p:clrMapOvr>
    <a:masterClrMapping/>
  </p:clrMapOvr>
  <p:transition>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274638" y="2771549"/>
            <a:ext cx="11887200" cy="120355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Getting started</a:t>
            </a:r>
          </a:p>
        </p:txBody>
      </p:sp>
    </p:spTree>
    <p:extLst>
      <p:ext uri="{BB962C8B-B14F-4D97-AF65-F5344CB8AC3E}">
        <p14:creationId xmlns:p14="http://schemas.microsoft.com/office/powerpoint/2010/main" val="263489173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ext Placeholder 4"/>
          <p:cNvSpPr txBox="1">
            <a:spLocks/>
          </p:cNvSpPr>
          <p:nvPr/>
        </p:nvSpPr>
        <p:spPr>
          <a:xfrm>
            <a:off x="461608" y="1881443"/>
            <a:ext cx="7882292" cy="3662107"/>
          </a:xfrm>
          <a:prstGeom prst="rect">
            <a:avLst/>
          </a:prstGeom>
          <a:solidFill>
            <a:schemeClr val="bg2"/>
          </a:solidFill>
        </p:spPr>
        <p:txBody>
          <a:bodyPr lIns="146304" tIns="182880" rIns="146304" bIns="18288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Font typeface="Arial" pitchFamily="34" charset="0"/>
              <a:buNone/>
            </a:pPr>
            <a:r>
              <a:rPr lang="en-US" sz="2400" dirty="0">
                <a:solidFill>
                  <a:srgbClr val="FFFFFF"/>
                </a:solidFill>
              </a:rPr>
              <a:t>Identify tables in operational schema that contain data required for analytics </a:t>
            </a:r>
          </a:p>
          <a:p>
            <a:pPr marL="0" indent="0">
              <a:lnSpc>
                <a:spcPct val="100000"/>
              </a:lnSpc>
              <a:spcBef>
                <a:spcPts val="1000"/>
              </a:spcBef>
              <a:buFont typeface="Arial" pitchFamily="34" charset="0"/>
              <a:buNone/>
            </a:pPr>
            <a:r>
              <a:rPr lang="en-US" sz="2400" dirty="0">
                <a:solidFill>
                  <a:srgbClr val="FFFFFF"/>
                </a:solidFill>
              </a:rPr>
              <a:t>Examine existing indexes on tables created primarily to speed up the analytics queries </a:t>
            </a:r>
          </a:p>
          <a:p>
            <a:pPr marL="0" indent="0">
              <a:lnSpc>
                <a:spcPct val="100000"/>
              </a:lnSpc>
              <a:spcBef>
                <a:spcPts val="1000"/>
              </a:spcBef>
              <a:buFont typeface="Arial" pitchFamily="34" charset="0"/>
              <a:buNone/>
            </a:pPr>
            <a:r>
              <a:rPr lang="en-US" sz="2400" dirty="0">
                <a:solidFill>
                  <a:srgbClr val="FFFFFF"/>
                </a:solidFill>
              </a:rPr>
              <a:t>Drop these indexes and replace them by columnstore index </a:t>
            </a:r>
          </a:p>
          <a:p>
            <a:pPr marL="0" indent="0">
              <a:lnSpc>
                <a:spcPct val="100000"/>
              </a:lnSpc>
              <a:spcBef>
                <a:spcPts val="1000"/>
              </a:spcBef>
              <a:buFont typeface="Arial" pitchFamily="34" charset="0"/>
              <a:buNone/>
            </a:pPr>
            <a:r>
              <a:rPr lang="en-US" sz="2400" dirty="0">
                <a:solidFill>
                  <a:srgbClr val="FFFFFF"/>
                </a:solidFill>
              </a:rPr>
              <a:t>If you are already running operational analytics using </a:t>
            </a:r>
            <a:r>
              <a:rPr lang="en-US" sz="2400" dirty="0" smtClean="0">
                <a:solidFill>
                  <a:srgbClr val="FFFFFF"/>
                </a:solidFill>
              </a:rPr>
              <a:t/>
            </a:r>
            <a:br>
              <a:rPr lang="en-US" sz="2400" dirty="0" smtClean="0">
                <a:solidFill>
                  <a:srgbClr val="FFFFFF"/>
                </a:solidFill>
              </a:rPr>
            </a:br>
            <a:r>
              <a:rPr lang="en-US" sz="2400" dirty="0" smtClean="0">
                <a:solidFill>
                  <a:srgbClr val="FFFFFF"/>
                </a:solidFill>
              </a:rPr>
              <a:t>b-tree </a:t>
            </a:r>
            <a:r>
              <a:rPr lang="en-US" sz="2400" dirty="0">
                <a:solidFill>
                  <a:srgbClr val="FFFFFF"/>
                </a:solidFill>
              </a:rPr>
              <a:t>indexes created for analytics, drop those indexes and replace them with single columnstore index </a:t>
            </a:r>
          </a:p>
        </p:txBody>
      </p:sp>
      <p:sp>
        <p:nvSpPr>
          <p:cNvPr id="2" name="Title 1"/>
          <p:cNvSpPr>
            <a:spLocks noGrp="1"/>
          </p:cNvSpPr>
          <p:nvPr>
            <p:ph type="title"/>
          </p:nvPr>
        </p:nvSpPr>
        <p:spPr/>
        <p:txBody>
          <a:bodyPr/>
          <a:lstStyle/>
          <a:p>
            <a:r>
              <a:rPr lang="en-US" sz="4800" dirty="0" smtClean="0">
                <a:solidFill>
                  <a:schemeClr val="bg1"/>
                </a:solidFill>
              </a:rPr>
              <a:t>Getting started</a:t>
            </a:r>
            <a:endParaRPr lang="en-US" sz="4800" dirty="0">
              <a:solidFill>
                <a:schemeClr val="bg1"/>
              </a:solidFill>
            </a:endParaRPr>
          </a:p>
        </p:txBody>
      </p:sp>
    </p:spTree>
    <p:extLst>
      <p:ext uri="{BB962C8B-B14F-4D97-AF65-F5344CB8AC3E}">
        <p14:creationId xmlns:p14="http://schemas.microsoft.com/office/powerpoint/2010/main" val="423649415"/>
      </p:ext>
    </p:extLst>
  </p:cSld>
  <p:clrMapOvr>
    <a:masterClrMapping/>
  </p:clrMapOvr>
  <p:transition>
    <p:fad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8" y="2771549"/>
            <a:ext cx="11887200" cy="120355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Examples</a:t>
            </a:r>
          </a:p>
        </p:txBody>
      </p:sp>
    </p:spTree>
    <p:extLst>
      <p:ext uri="{BB962C8B-B14F-4D97-AF65-F5344CB8AC3E}">
        <p14:creationId xmlns:p14="http://schemas.microsoft.com/office/powerpoint/2010/main" val="3956374459"/>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6898"/>
            <a:ext cx="10393680" cy="914365"/>
          </a:xfrm>
        </p:spPr>
        <p:txBody>
          <a:bodyPr/>
          <a:lstStyle/>
          <a:p>
            <a:r>
              <a:rPr lang="en-US" sz="4800" dirty="0" smtClean="0">
                <a:solidFill>
                  <a:schemeClr val="bg1"/>
                </a:solidFill>
              </a:rPr>
              <a:t>Example 1: Add columnstore index to existing OLTP table</a:t>
            </a:r>
            <a:endParaRPr lang="en-US" sz="4800" dirty="0">
              <a:solidFill>
                <a:schemeClr val="bg1"/>
              </a:solidFill>
            </a:endParaRPr>
          </a:p>
        </p:txBody>
      </p:sp>
      <p:sp>
        <p:nvSpPr>
          <p:cNvPr id="4" name="Content Placeholder 3"/>
          <p:cNvSpPr>
            <a:spLocks noGrp="1"/>
          </p:cNvSpPr>
          <p:nvPr>
            <p:ph sz="quarter" idx="10"/>
          </p:nvPr>
        </p:nvSpPr>
        <p:spPr>
          <a:xfrm>
            <a:off x="301160" y="1739946"/>
            <a:ext cx="10972800" cy="544765"/>
          </a:xfrm>
        </p:spPr>
        <p:txBody>
          <a:bodyPr/>
          <a:lstStyle/>
          <a:p>
            <a:pPr marL="0" indent="0">
              <a:buNone/>
            </a:pPr>
            <a:r>
              <a:rPr lang="en-US" dirty="0">
                <a:solidFill>
                  <a:schemeClr val="bg1"/>
                </a:solidFill>
                <a:latin typeface="+mj-lt"/>
              </a:rPr>
              <a:t>C</a:t>
            </a:r>
            <a:r>
              <a:rPr lang="en-US" dirty="0" smtClean="0">
                <a:solidFill>
                  <a:schemeClr val="bg1"/>
                </a:solidFill>
                <a:latin typeface="+mj-lt"/>
              </a:rPr>
              <a:t>reating non-clustered </a:t>
            </a:r>
            <a:r>
              <a:rPr lang="en-US" dirty="0">
                <a:solidFill>
                  <a:schemeClr val="bg1"/>
                </a:solidFill>
                <a:latin typeface="+mj-lt"/>
              </a:rPr>
              <a:t>columnstore index on </a:t>
            </a:r>
            <a:r>
              <a:rPr lang="en-US" dirty="0" smtClean="0">
                <a:solidFill>
                  <a:schemeClr val="bg1"/>
                </a:solidFill>
                <a:latin typeface="+mj-lt"/>
              </a:rPr>
              <a:t>disk-based </a:t>
            </a:r>
            <a:r>
              <a:rPr lang="en-US" dirty="0">
                <a:solidFill>
                  <a:schemeClr val="bg1"/>
                </a:solidFill>
                <a:latin typeface="+mj-lt"/>
              </a:rPr>
              <a:t>table </a:t>
            </a:r>
          </a:p>
        </p:txBody>
      </p:sp>
      <p:sp>
        <p:nvSpPr>
          <p:cNvPr id="5" name="Rectangle 4"/>
          <p:cNvSpPr/>
          <p:nvPr/>
        </p:nvSpPr>
        <p:spPr>
          <a:xfrm>
            <a:off x="486592" y="2569783"/>
            <a:ext cx="6799580" cy="3385542"/>
          </a:xfrm>
          <a:prstGeom prst="rect">
            <a:avLst/>
          </a:prstGeom>
          <a:solidFill>
            <a:schemeClr val="tx1">
              <a:lumMod val="95000"/>
            </a:schemeClr>
          </a:solidFill>
          <a:ln w="63500">
            <a:solidFill>
              <a:srgbClr val="C00000"/>
            </a:solidFill>
            <a:miter lim="800000"/>
          </a:ln>
        </p:spPr>
        <p:txBody>
          <a:bodyPr wrap="square" lIns="146304" tIns="182880" rIns="146304" bIns="182880">
            <a:spAutoFit/>
          </a:bodyPr>
          <a:lstStyle/>
          <a:p>
            <a:r>
              <a:rPr lang="en-US" sz="1400" dirty="0">
                <a:solidFill>
                  <a:srgbClr val="505050"/>
                </a:solidFill>
                <a:latin typeface="Consolas" panose="020B0609020204030204" pitchFamily="49" charset="0"/>
              </a:rPr>
              <a:t>--Example of creating a columnstore index on an existing OLTP table</a:t>
            </a:r>
          </a:p>
          <a:p>
            <a:r>
              <a:rPr lang="en-US" sz="1400" dirty="0">
                <a:solidFill>
                  <a:srgbClr val="505050"/>
                </a:solidFill>
                <a:latin typeface="Consolas" panose="020B0609020204030204" pitchFamily="49" charset="0"/>
              </a:rPr>
              <a:t>--Create the table</a:t>
            </a:r>
          </a:p>
          <a:p>
            <a:r>
              <a:rPr lang="en-US" sz="1400" dirty="0">
                <a:solidFill>
                  <a:srgbClr val="505050"/>
                </a:solidFill>
                <a:latin typeface="Consolas" panose="020B0609020204030204" pitchFamily="49" charset="0"/>
              </a:rPr>
              <a:t>CREATE TABLE t_account (</a:t>
            </a:r>
          </a:p>
          <a:p>
            <a:r>
              <a:rPr lang="en-US" sz="1400" dirty="0">
                <a:solidFill>
                  <a:srgbClr val="505050"/>
                </a:solidFill>
                <a:latin typeface="Consolas" panose="020B0609020204030204" pitchFamily="49" charset="0"/>
              </a:rPr>
              <a:t>    accountkey int PRIMARY KEY,</a:t>
            </a:r>
          </a:p>
          <a:p>
            <a:r>
              <a:rPr lang="en-US" sz="1400" dirty="0">
                <a:solidFill>
                  <a:srgbClr val="505050"/>
                </a:solidFill>
                <a:latin typeface="Consolas" panose="020B0609020204030204" pitchFamily="49" charset="0"/>
              </a:rPr>
              <a:t>    accountdescription nvarchar (50),</a:t>
            </a:r>
          </a:p>
          <a:p>
            <a:r>
              <a:rPr lang="en-US" sz="1400" dirty="0">
                <a:solidFill>
                  <a:srgbClr val="505050"/>
                </a:solidFill>
                <a:latin typeface="Consolas" panose="020B0609020204030204" pitchFamily="49" charset="0"/>
              </a:rPr>
              <a:t>    accounttype nvarchar(50),</a:t>
            </a:r>
          </a:p>
          <a:p>
            <a:r>
              <a:rPr lang="en-US" sz="1400" dirty="0">
                <a:solidFill>
                  <a:srgbClr val="505050"/>
                </a:solidFill>
                <a:latin typeface="Consolas" panose="020B0609020204030204" pitchFamily="49" charset="0"/>
              </a:rPr>
              <a:t>    unitsold int</a:t>
            </a:r>
          </a:p>
          <a:p>
            <a:r>
              <a:rPr lang="en-US" sz="1400" dirty="0">
                <a:solidFill>
                  <a:srgbClr val="505050"/>
                </a:solidFill>
                <a:latin typeface="Consolas" panose="020B0609020204030204" pitchFamily="49" charset="0"/>
              </a:rPr>
              <a:t>);</a:t>
            </a:r>
          </a:p>
          <a:p>
            <a:endParaRPr lang="en-US" sz="1400" dirty="0">
              <a:solidFill>
                <a:srgbClr val="505050"/>
              </a:solidFill>
              <a:latin typeface="Consolas" panose="020B0609020204030204" pitchFamily="49" charset="0"/>
            </a:endParaRPr>
          </a:p>
          <a:p>
            <a:r>
              <a:rPr lang="en-US" sz="1400" dirty="0">
                <a:solidFill>
                  <a:srgbClr val="505050"/>
                </a:solidFill>
                <a:latin typeface="Consolas" panose="020B0609020204030204" pitchFamily="49" charset="0"/>
              </a:rPr>
              <a:t>--Create the columnstore index with a filtered condition</a:t>
            </a:r>
          </a:p>
          <a:p>
            <a:r>
              <a:rPr lang="en-US" sz="1400" dirty="0">
                <a:solidFill>
                  <a:srgbClr val="505050"/>
                </a:solidFill>
                <a:latin typeface="Consolas" panose="020B0609020204030204" pitchFamily="49" charset="0"/>
              </a:rPr>
              <a:t>CREATE NONCLUSTERED COLUMNSTORE INDEX account_NCCI </a:t>
            </a:r>
          </a:p>
          <a:p>
            <a:r>
              <a:rPr lang="en-US" sz="1400" dirty="0">
                <a:solidFill>
                  <a:srgbClr val="505050"/>
                </a:solidFill>
                <a:latin typeface="Consolas" panose="020B0609020204030204" pitchFamily="49" charset="0"/>
              </a:rPr>
              <a:t>ON T_account (accountkey, accountdescription, unitsold) </a:t>
            </a:r>
          </a:p>
          <a:p>
            <a:r>
              <a:rPr lang="en-US" sz="1400" dirty="0">
                <a:solidFill>
                  <a:srgbClr val="505050"/>
                </a:solidFill>
                <a:latin typeface="Consolas" panose="020B0609020204030204" pitchFamily="49" charset="0"/>
              </a:rPr>
              <a:t>;</a:t>
            </a:r>
          </a:p>
        </p:txBody>
      </p:sp>
    </p:spTree>
    <p:extLst>
      <p:ext uri="{BB962C8B-B14F-4D97-AF65-F5344CB8AC3E}">
        <p14:creationId xmlns:p14="http://schemas.microsoft.com/office/powerpoint/2010/main" val="1697017970"/>
      </p:ext>
    </p:extLst>
  </p:cSld>
  <p:clrMapOvr>
    <a:masterClrMapping/>
  </p:clrMapOvr>
  <p:transition>
    <p:fad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a:xfrm>
            <a:off x="274320" y="296898"/>
            <a:ext cx="9965055" cy="914365"/>
          </a:xfrm>
        </p:spPr>
        <p:txBody>
          <a:bodyPr/>
          <a:lstStyle/>
          <a:p>
            <a:r>
              <a:rPr lang="en-US" sz="4800" dirty="0" smtClean="0">
                <a:solidFill>
                  <a:schemeClr val="bg1"/>
                </a:solidFill>
              </a:rPr>
              <a:t>Example </a:t>
            </a:r>
            <a:r>
              <a:rPr lang="en-US" sz="4800" dirty="0">
                <a:solidFill>
                  <a:schemeClr val="bg1"/>
                </a:solidFill>
              </a:rPr>
              <a:t>2</a:t>
            </a:r>
            <a:r>
              <a:rPr lang="en-US" sz="4800" dirty="0" smtClean="0">
                <a:solidFill>
                  <a:schemeClr val="bg1"/>
                </a:solidFill>
              </a:rPr>
              <a:t>: Add columnstore index to in-memory </a:t>
            </a:r>
            <a:r>
              <a:rPr lang="en-US" sz="4800" dirty="0">
                <a:solidFill>
                  <a:schemeClr val="bg1"/>
                </a:solidFill>
              </a:rPr>
              <a:t>t</a:t>
            </a:r>
            <a:r>
              <a:rPr lang="en-US" sz="4800" dirty="0" smtClean="0">
                <a:solidFill>
                  <a:schemeClr val="bg1"/>
                </a:solidFill>
              </a:rPr>
              <a:t>able</a:t>
            </a:r>
            <a:endParaRPr lang="en-US" sz="4800" dirty="0">
              <a:solidFill>
                <a:schemeClr val="bg1"/>
              </a:solidFill>
            </a:endParaRPr>
          </a:p>
        </p:txBody>
      </p:sp>
      <p:sp>
        <p:nvSpPr>
          <p:cNvPr id="4" name="Content Placeholder 3"/>
          <p:cNvSpPr>
            <a:spLocks noGrp="1"/>
          </p:cNvSpPr>
          <p:nvPr>
            <p:ph sz="quarter" idx="10"/>
          </p:nvPr>
        </p:nvSpPr>
        <p:spPr>
          <a:xfrm>
            <a:off x="312420" y="1735288"/>
            <a:ext cx="10972800" cy="2120581"/>
          </a:xfrm>
        </p:spPr>
        <p:txBody>
          <a:bodyPr/>
          <a:lstStyle/>
          <a:p>
            <a:pPr marL="0" indent="0">
              <a:buNone/>
            </a:pPr>
            <a:r>
              <a:rPr lang="en-US" sz="2400" dirty="0">
                <a:solidFill>
                  <a:srgbClr val="C00000"/>
                </a:solidFill>
                <a:latin typeface="+mj-lt"/>
              </a:rPr>
              <a:t>C</a:t>
            </a:r>
            <a:r>
              <a:rPr lang="en-US" sz="2400" dirty="0" smtClean="0">
                <a:solidFill>
                  <a:srgbClr val="C00000"/>
                </a:solidFill>
                <a:latin typeface="+mj-lt"/>
              </a:rPr>
              <a:t>olumnstore </a:t>
            </a:r>
            <a:r>
              <a:rPr lang="en-US" sz="2400" dirty="0">
                <a:solidFill>
                  <a:srgbClr val="C00000"/>
                </a:solidFill>
                <a:latin typeface="+mj-lt"/>
              </a:rPr>
              <a:t>index on </a:t>
            </a:r>
            <a:r>
              <a:rPr lang="en-US" sz="2400" dirty="0" smtClean="0">
                <a:solidFill>
                  <a:srgbClr val="C00000"/>
                </a:solidFill>
                <a:latin typeface="+mj-lt"/>
              </a:rPr>
              <a:t>in-memory tables:</a:t>
            </a:r>
          </a:p>
          <a:p>
            <a:pPr marL="241300" lvl="1" indent="0">
              <a:spcBef>
                <a:spcPts val="1000"/>
              </a:spcBef>
              <a:buNone/>
            </a:pPr>
            <a:r>
              <a:rPr lang="en-US" sz="2200" dirty="0" smtClean="0">
                <a:solidFill>
                  <a:schemeClr val="bg1"/>
                </a:solidFill>
                <a:latin typeface="+mj-lt"/>
              </a:rPr>
              <a:t>Allow </a:t>
            </a:r>
            <a:r>
              <a:rPr lang="en-US" sz="2200" dirty="0">
                <a:solidFill>
                  <a:schemeClr val="bg1"/>
                </a:solidFill>
                <a:latin typeface="+mj-lt"/>
              </a:rPr>
              <a:t>operational analytics by integrating </a:t>
            </a:r>
            <a:r>
              <a:rPr lang="en-US" sz="2200" dirty="0" smtClean="0">
                <a:solidFill>
                  <a:schemeClr val="bg1"/>
                </a:solidFill>
                <a:latin typeface="+mj-lt"/>
              </a:rPr>
              <a:t>In-Memory OLTP</a:t>
            </a:r>
          </a:p>
          <a:p>
            <a:pPr marL="241300" lvl="1" indent="0">
              <a:spcBef>
                <a:spcPts val="1000"/>
              </a:spcBef>
              <a:buNone/>
            </a:pPr>
            <a:r>
              <a:rPr lang="en-US" sz="2200" dirty="0" smtClean="0">
                <a:solidFill>
                  <a:schemeClr val="bg1"/>
                </a:solidFill>
                <a:latin typeface="+mj-lt"/>
              </a:rPr>
              <a:t>Allow in-memory </a:t>
            </a:r>
            <a:r>
              <a:rPr lang="en-US" sz="2200" dirty="0">
                <a:solidFill>
                  <a:schemeClr val="bg1"/>
                </a:solidFill>
                <a:latin typeface="+mj-lt"/>
              </a:rPr>
              <a:t>columnstore technologies to deliver high performance for OLTP and analytics </a:t>
            </a:r>
            <a:r>
              <a:rPr lang="en-US" sz="2200" dirty="0" smtClean="0">
                <a:solidFill>
                  <a:schemeClr val="bg1"/>
                </a:solidFill>
                <a:latin typeface="+mj-lt"/>
              </a:rPr>
              <a:t>workloads </a:t>
            </a:r>
          </a:p>
          <a:p>
            <a:pPr marL="241300" lvl="1" indent="0">
              <a:spcBef>
                <a:spcPts val="1000"/>
              </a:spcBef>
              <a:buNone/>
            </a:pPr>
            <a:r>
              <a:rPr lang="en-US" sz="2200" dirty="0" smtClean="0">
                <a:solidFill>
                  <a:schemeClr val="bg1"/>
                </a:solidFill>
                <a:latin typeface="+mj-lt"/>
              </a:rPr>
              <a:t>Include all columns </a:t>
            </a:r>
          </a:p>
        </p:txBody>
      </p:sp>
      <p:sp>
        <p:nvSpPr>
          <p:cNvPr id="5" name="Rectangle 4"/>
          <p:cNvSpPr/>
          <p:nvPr/>
        </p:nvSpPr>
        <p:spPr>
          <a:xfrm>
            <a:off x="495070" y="4109094"/>
            <a:ext cx="9397219" cy="2523768"/>
          </a:xfrm>
          <a:prstGeom prst="rect">
            <a:avLst/>
          </a:prstGeom>
          <a:solidFill>
            <a:schemeClr val="tx1">
              <a:lumMod val="95000"/>
            </a:schemeClr>
          </a:solidFill>
          <a:ln w="63500">
            <a:solidFill>
              <a:schemeClr val="bg2"/>
            </a:solidFill>
            <a:miter lim="800000"/>
          </a:ln>
        </p:spPr>
        <p:txBody>
          <a:bodyPr wrap="square" lIns="146304" tIns="182880" rIns="146304" bIns="182880">
            <a:spAutoFit/>
          </a:bodyPr>
          <a:lstStyle/>
          <a:p>
            <a:r>
              <a:rPr lang="en-US" sz="1400" dirty="0">
                <a:solidFill>
                  <a:srgbClr val="505050"/>
                </a:solidFill>
                <a:latin typeface="Consolas" panose="020B0609020204030204" pitchFamily="49" charset="0"/>
              </a:rPr>
              <a:t>-- Create a memory-optimized table with a columnstore index</a:t>
            </a:r>
          </a:p>
          <a:p>
            <a:r>
              <a:rPr lang="en-US" sz="1400" dirty="0">
                <a:solidFill>
                  <a:srgbClr val="505050"/>
                </a:solidFill>
                <a:latin typeface="Consolas" panose="020B0609020204030204" pitchFamily="49" charset="0"/>
              </a:rPr>
              <a:t>CREATE TABLE t_account (</a:t>
            </a:r>
          </a:p>
          <a:p>
            <a:r>
              <a:rPr lang="en-US" sz="1400" dirty="0">
                <a:solidFill>
                  <a:srgbClr val="505050"/>
                </a:solidFill>
                <a:latin typeface="Consolas" panose="020B0609020204030204" pitchFamily="49" charset="0"/>
              </a:rPr>
              <a:t>    accountkey int NOT NULL PRIMARY KEY NONCLUSTERED,</a:t>
            </a:r>
          </a:p>
          <a:p>
            <a:r>
              <a:rPr lang="en-US" sz="1400" dirty="0">
                <a:solidFill>
                  <a:srgbClr val="505050"/>
                </a:solidFill>
                <a:latin typeface="Consolas" panose="020B0609020204030204" pitchFamily="49" charset="0"/>
              </a:rPr>
              <a:t>    Accountdescription nvarchar (50),</a:t>
            </a:r>
          </a:p>
          <a:p>
            <a:r>
              <a:rPr lang="en-US" sz="1400" dirty="0">
                <a:solidFill>
                  <a:srgbClr val="505050"/>
                </a:solidFill>
                <a:latin typeface="Consolas" panose="020B0609020204030204" pitchFamily="49" charset="0"/>
              </a:rPr>
              <a:t>    accounttype nvarchar(50),</a:t>
            </a:r>
          </a:p>
          <a:p>
            <a:r>
              <a:rPr lang="en-US" sz="1400" dirty="0">
                <a:solidFill>
                  <a:srgbClr val="505050"/>
                </a:solidFill>
                <a:latin typeface="Consolas" panose="020B0609020204030204" pitchFamily="49" charset="0"/>
              </a:rPr>
              <a:t>    unitsold int,</a:t>
            </a:r>
          </a:p>
          <a:p>
            <a:r>
              <a:rPr lang="en-US" sz="1400" dirty="0">
                <a:solidFill>
                  <a:srgbClr val="505050"/>
                </a:solidFill>
                <a:latin typeface="Consolas" panose="020B0609020204030204" pitchFamily="49" charset="0"/>
              </a:rPr>
              <a:t>    INDEX t_account_cci CLUSTERED COLUMNSTORE</a:t>
            </a:r>
          </a:p>
          <a:p>
            <a:r>
              <a:rPr lang="en-US" sz="1400" dirty="0">
                <a:solidFill>
                  <a:srgbClr val="505050"/>
                </a:solidFill>
                <a:latin typeface="Consolas" panose="020B0609020204030204" pitchFamily="49" charset="0"/>
              </a:rPr>
              <a:t>    )</a:t>
            </a:r>
          </a:p>
          <a:p>
            <a:r>
              <a:rPr lang="en-US" sz="1400" dirty="0">
                <a:solidFill>
                  <a:srgbClr val="505050"/>
                </a:solidFill>
                <a:latin typeface="Consolas" panose="020B0609020204030204" pitchFamily="49" charset="0"/>
              </a:rPr>
              <a:t>    WITH (MEMORY_OPTIMIZED = ON );</a:t>
            </a:r>
          </a:p>
          <a:p>
            <a:r>
              <a:rPr lang="en-US" sz="1400" dirty="0">
                <a:solidFill>
                  <a:srgbClr val="505050"/>
                </a:solidFill>
                <a:latin typeface="Consolas" panose="020B0609020204030204" pitchFamily="49" charset="0"/>
              </a:rPr>
              <a:t>GO </a:t>
            </a:r>
          </a:p>
        </p:txBody>
      </p:sp>
    </p:spTree>
    <p:extLst>
      <p:ext uri="{BB962C8B-B14F-4D97-AF65-F5344CB8AC3E}">
        <p14:creationId xmlns:p14="http://schemas.microsoft.com/office/powerpoint/2010/main" val="4101708758"/>
      </p:ext>
    </p:extLst>
  </p:cSld>
  <p:clrMapOvr>
    <a:masterClrMapping/>
  </p:clrMapOvr>
  <p:transition>
    <p:fad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1924276"/>
            <a:ext cx="10407876" cy="1831975"/>
          </a:xfrm>
        </p:spPr>
        <p:txBody>
          <a:bodyPr/>
          <a:lstStyle/>
          <a:p>
            <a:r>
              <a:rPr lang="en-US" sz="7200" dirty="0"/>
              <a:t>Offloading </a:t>
            </a:r>
            <a:r>
              <a:rPr lang="en-US" sz="7200" dirty="0" smtClean="0"/>
              <a:t>analytics </a:t>
            </a:r>
            <a:r>
              <a:rPr lang="en-US" sz="7200" dirty="0"/>
              <a:t>to </a:t>
            </a:r>
            <a:r>
              <a:rPr lang="en-US" sz="7200" dirty="0" smtClean="0"/>
              <a:t>AlwaysOn readable </a:t>
            </a:r>
            <a:r>
              <a:rPr lang="en-US" sz="7200" dirty="0"/>
              <a:t>s</a:t>
            </a:r>
            <a:r>
              <a:rPr lang="en-US" sz="7200" dirty="0" smtClean="0"/>
              <a:t>econdary</a:t>
            </a:r>
            <a:endParaRPr lang="en-US" sz="7200" dirty="0"/>
          </a:p>
        </p:txBody>
      </p:sp>
    </p:spTree>
    <p:extLst>
      <p:ext uri="{BB962C8B-B14F-4D97-AF65-F5344CB8AC3E}">
        <p14:creationId xmlns:p14="http://schemas.microsoft.com/office/powerpoint/2010/main" val="3580133875"/>
      </p:ext>
    </p:extLst>
  </p:cSld>
  <p:clrMapOvr>
    <a:masterClrMapping/>
  </p:clrMapOvr>
  <p:transition>
    <p:fad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0" name="Rectangle 139"/>
          <p:cNvSpPr/>
          <p:nvPr/>
        </p:nvSpPr>
        <p:spPr bwMode="auto">
          <a:xfrm>
            <a:off x="417472" y="1214472"/>
            <a:ext cx="11635556" cy="3929028"/>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135" name="Group 134"/>
          <p:cNvGrpSpPr/>
          <p:nvPr/>
        </p:nvGrpSpPr>
        <p:grpSpPr>
          <a:xfrm rot="10800000">
            <a:off x="4646334" y="2348699"/>
            <a:ext cx="1918182" cy="442012"/>
            <a:chOff x="3318764" y="3342069"/>
            <a:chExt cx="1918182" cy="442012"/>
          </a:xfrm>
        </p:grpSpPr>
        <p:cxnSp>
          <p:nvCxnSpPr>
            <p:cNvPr id="132" name="Straight Arrow Connector 131"/>
            <p:cNvCxnSpPr/>
            <p:nvPr/>
          </p:nvCxnSpPr>
          <p:spPr>
            <a:xfrm rot="10800000">
              <a:off x="3318764" y="3342069"/>
              <a:ext cx="611590" cy="442012"/>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rot="10800000">
              <a:off x="4287671" y="3342069"/>
              <a:ext cx="0" cy="442012"/>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rot="10800000" flipH="1">
              <a:off x="4668342" y="3342069"/>
              <a:ext cx="568604" cy="442012"/>
            </a:xfrm>
            <a:prstGeom prst="straightConnector1">
              <a:avLst/>
            </a:prstGeom>
            <a:ln w="38100">
              <a:solidFill>
                <a:schemeClr val="bg2"/>
              </a:solidFill>
              <a:headEnd type="none"/>
              <a:tailEnd type="triangle"/>
            </a:ln>
          </p:spPr>
          <p:style>
            <a:lnRef idx="1">
              <a:schemeClr val="accent1"/>
            </a:lnRef>
            <a:fillRef idx="0">
              <a:schemeClr val="accent1"/>
            </a:fillRef>
            <a:effectRef idx="0">
              <a:schemeClr val="accent1"/>
            </a:effectRef>
            <a:fontRef idx="minor">
              <a:schemeClr val="tx1"/>
            </a:fontRef>
          </p:style>
        </p:cxnSp>
      </p:grpSp>
      <p:cxnSp>
        <p:nvCxnSpPr>
          <p:cNvPr id="131" name="Straight Arrow Connector 130"/>
          <p:cNvCxnSpPr/>
          <p:nvPr/>
        </p:nvCxnSpPr>
        <p:spPr>
          <a:xfrm flipH="1" flipV="1">
            <a:off x="4624101" y="3508501"/>
            <a:ext cx="657512" cy="525337"/>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flipV="1">
            <a:off x="5593007" y="3508500"/>
            <a:ext cx="0" cy="430088"/>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flipV="1">
            <a:off x="5891213" y="3508500"/>
            <a:ext cx="651070" cy="525338"/>
          </a:xfrm>
          <a:prstGeom prst="straightConnector1">
            <a:avLst/>
          </a:prstGeom>
          <a:ln w="38100">
            <a:solidFill>
              <a:srgbClr val="C0000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sz="4300" dirty="0">
                <a:solidFill>
                  <a:schemeClr val="bg1"/>
                </a:solidFill>
              </a:rPr>
              <a:t>Offloading </a:t>
            </a:r>
            <a:r>
              <a:rPr lang="en-US" sz="4300" dirty="0" smtClean="0">
                <a:solidFill>
                  <a:schemeClr val="bg1"/>
                </a:solidFill>
              </a:rPr>
              <a:t>analytics </a:t>
            </a:r>
            <a:r>
              <a:rPr lang="en-US" sz="4300" dirty="0">
                <a:solidFill>
                  <a:schemeClr val="bg1"/>
                </a:solidFill>
              </a:rPr>
              <a:t>to </a:t>
            </a:r>
            <a:r>
              <a:rPr lang="en-US" sz="4300" dirty="0" smtClean="0">
                <a:solidFill>
                  <a:schemeClr val="bg1"/>
                </a:solidFill>
              </a:rPr>
              <a:t>AlwaysOn readable secondary</a:t>
            </a:r>
            <a:endParaRPr lang="en-US" sz="4300" dirty="0">
              <a:solidFill>
                <a:schemeClr val="bg1"/>
              </a:solidFill>
            </a:endParaRPr>
          </a:p>
        </p:txBody>
      </p:sp>
      <p:sp>
        <p:nvSpPr>
          <p:cNvPr id="3" name="Text Placeholder 1"/>
          <p:cNvSpPr txBox="1">
            <a:spLocks/>
          </p:cNvSpPr>
          <p:nvPr/>
        </p:nvSpPr>
        <p:spPr>
          <a:xfrm>
            <a:off x="417472" y="5320605"/>
            <a:ext cx="11635556" cy="1272143"/>
          </a:xfrm>
          <a:prstGeom prst="rect">
            <a:avLst/>
          </a:prstGeom>
          <a:solidFill>
            <a:schemeClr val="bg2"/>
          </a:solidFill>
        </p:spPr>
        <p:txBody>
          <a:bodyPr vert="horz" wrap="square" lIns="146304" tIns="91440" rIns="146304" bIns="91440" rtlCol="0">
            <a:spAutoFit/>
          </a:bodyPr>
          <a:lstStyle>
            <a:lvl1pPr marL="342873" marR="0" indent="-342873"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4000" kern="1200" spc="0" baseline="0">
                <a:gradFill>
                  <a:gsLst>
                    <a:gs pos="1250">
                      <a:schemeClr val="tx1"/>
                    </a:gs>
                    <a:gs pos="100000">
                      <a:schemeClr val="tx1"/>
                    </a:gs>
                  </a:gsLst>
                  <a:lin ang="5400000" scaled="0"/>
                </a:gradFill>
                <a:latin typeface="+mj-lt"/>
                <a:ea typeface="+mn-ea"/>
                <a:cs typeface="+mn-cs"/>
              </a:defRPr>
            </a:lvl1pPr>
            <a:lvl2pPr marL="584154" marR="0" indent="-241281"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2pPr>
            <a:lvl3pPr marL="800036"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3pPr>
            <a:lvl4pPr marL="1028618"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4pPr>
            <a:lvl5pPr marL="1257199" marR="0" indent="-228582" algn="l" defTabSz="932667" rtl="0" eaLnBrk="1" fontAlgn="auto" latinLnBrk="0" hangingPunct="1">
              <a:lnSpc>
                <a:spcPct val="90000"/>
              </a:lnSpc>
              <a:spcBef>
                <a:spcPct val="20000"/>
              </a:spcBef>
              <a:spcAft>
                <a:spcPts val="0"/>
              </a:spcAft>
              <a:buClr>
                <a:schemeClr val="tx1"/>
              </a:buClr>
              <a:buSzPct val="90000"/>
              <a:buFont typeface="Wingdings" panose="05000000000000000000" pitchFamily="2" charset="2"/>
              <a:buChar char="§"/>
              <a:tabLst/>
              <a:defRPr sz="1800" kern="1200" spc="0" baseline="0">
                <a:gradFill>
                  <a:gsLst>
                    <a:gs pos="1250">
                      <a:schemeClr val="tx1"/>
                    </a:gs>
                    <a:gs pos="100000">
                      <a:schemeClr val="tx1"/>
                    </a:gs>
                  </a:gsLst>
                  <a:lin ang="5400000" scaled="0"/>
                </a:gradFill>
                <a:latin typeface="+mn-lt"/>
                <a:ea typeface="+mn-ea"/>
                <a:cs typeface="+mn-cs"/>
              </a:defRPr>
            </a:lvl5pPr>
            <a:lvl6pPr marL="2564834"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170"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503"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838" indent="-233167" algn="l" defTabSz="932667"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Clr>
                <a:srgbClr val="FFFFFF"/>
              </a:buClr>
              <a:buFont typeface="Wingdings" panose="05000000000000000000" pitchFamily="2" charset="2"/>
              <a:buNone/>
            </a:pPr>
            <a:r>
              <a:rPr lang="en-US" sz="2400" dirty="0" smtClean="0">
                <a:solidFill>
                  <a:srgbClr val="FFFFFF"/>
                </a:solidFill>
              </a:rPr>
              <a:t>Key points</a:t>
            </a:r>
          </a:p>
          <a:p>
            <a:pPr marL="0" indent="0">
              <a:spcBef>
                <a:spcPts val="1000"/>
              </a:spcBef>
              <a:buClr>
                <a:srgbClr val="FFFFFF"/>
              </a:buClr>
              <a:buFont typeface="Wingdings" panose="05000000000000000000" pitchFamily="2" charset="2"/>
              <a:buNone/>
            </a:pPr>
            <a:r>
              <a:rPr lang="en-US" sz="1800" dirty="0" smtClean="0">
                <a:solidFill>
                  <a:srgbClr val="FFFFFF"/>
                </a:solidFill>
              </a:rPr>
              <a:t>Mission-critical </a:t>
            </a:r>
            <a:r>
              <a:rPr lang="en-US" sz="1800" dirty="0">
                <a:solidFill>
                  <a:srgbClr val="FFFFFF"/>
                </a:solidFill>
              </a:rPr>
              <a:t>r</a:t>
            </a:r>
            <a:r>
              <a:rPr lang="en-US" sz="1800" dirty="0" smtClean="0">
                <a:solidFill>
                  <a:srgbClr val="FFFFFF"/>
                </a:solidFill>
              </a:rPr>
              <a:t>eal-time </a:t>
            </a:r>
            <a:r>
              <a:rPr lang="en-US" sz="1800" dirty="0">
                <a:solidFill>
                  <a:srgbClr val="FFFFFF"/>
                </a:solidFill>
              </a:rPr>
              <a:t>w</a:t>
            </a:r>
            <a:r>
              <a:rPr lang="en-US" sz="1800" dirty="0" smtClean="0">
                <a:solidFill>
                  <a:srgbClr val="FFFFFF"/>
                </a:solidFill>
              </a:rPr>
              <a:t>orkloads typically configured for high </a:t>
            </a:r>
            <a:r>
              <a:rPr lang="en-US" sz="1800" dirty="0">
                <a:solidFill>
                  <a:srgbClr val="FFFFFF"/>
                </a:solidFill>
              </a:rPr>
              <a:t>a</a:t>
            </a:r>
            <a:r>
              <a:rPr lang="en-US" sz="1800" dirty="0" smtClean="0">
                <a:solidFill>
                  <a:srgbClr val="FFFFFF"/>
                </a:solidFill>
              </a:rPr>
              <a:t>vailability using AlwaysOn availability groups</a:t>
            </a:r>
          </a:p>
          <a:p>
            <a:pPr marL="0" indent="0">
              <a:spcBef>
                <a:spcPts val="1000"/>
              </a:spcBef>
              <a:buClr>
                <a:srgbClr val="FFFFFF"/>
              </a:buClr>
              <a:buFont typeface="Wingdings" panose="05000000000000000000" pitchFamily="2" charset="2"/>
              <a:buNone/>
            </a:pPr>
            <a:r>
              <a:rPr lang="en-US" sz="1800" dirty="0" smtClean="0">
                <a:solidFill>
                  <a:srgbClr val="FFFFFF"/>
                </a:solidFill>
              </a:rPr>
              <a:t>Capability to offload analytics to readable secondary replica</a:t>
            </a:r>
          </a:p>
        </p:txBody>
      </p:sp>
      <p:sp>
        <p:nvSpPr>
          <p:cNvPr id="22" name="Rectangle 21"/>
          <p:cNvSpPr/>
          <p:nvPr/>
        </p:nvSpPr>
        <p:spPr>
          <a:xfrm>
            <a:off x="5053150" y="1686286"/>
            <a:ext cx="1079715" cy="61554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rgbClr val="FFFFFF"/>
                </a:solidFill>
              </a:rPr>
              <a:t>Primary</a:t>
            </a:r>
          </a:p>
          <a:p>
            <a:pPr algn="ctr"/>
            <a:r>
              <a:rPr lang="en-US" sz="1400" dirty="0" smtClean="0">
                <a:solidFill>
                  <a:srgbClr val="FFFFFF"/>
                </a:solidFill>
              </a:rPr>
              <a:t>replica</a:t>
            </a:r>
            <a:endParaRPr lang="en-US" sz="1400" dirty="0">
              <a:solidFill>
                <a:srgbClr val="FFFFFF"/>
              </a:solidFill>
            </a:endParaRPr>
          </a:p>
        </p:txBody>
      </p:sp>
      <p:sp>
        <p:nvSpPr>
          <p:cNvPr id="68" name="TextBox 67"/>
          <p:cNvSpPr txBox="1"/>
          <p:nvPr/>
        </p:nvSpPr>
        <p:spPr>
          <a:xfrm>
            <a:off x="1313572" y="2623962"/>
            <a:ext cx="1445524" cy="1043363"/>
          </a:xfrm>
          <a:prstGeom prst="rect">
            <a:avLst/>
          </a:prstGeom>
          <a:noFill/>
        </p:spPr>
        <p:txBody>
          <a:bodyPr wrap="none" lIns="182880" tIns="146304" rIns="182880" bIns="146304" rtlCol="0">
            <a:spAutoFit/>
          </a:bodyPr>
          <a:lstStyle/>
          <a:p>
            <a:pPr>
              <a:lnSpc>
                <a:spcPct val="90000"/>
              </a:lnSpc>
            </a:pPr>
            <a:r>
              <a:rPr lang="en-US" dirty="0" smtClean="0">
                <a:solidFill>
                  <a:srgbClr val="505050"/>
                </a:solidFill>
                <a:latin typeface="Segoe UI Light"/>
              </a:rPr>
              <a:t>AlwaysOn </a:t>
            </a:r>
          </a:p>
          <a:p>
            <a:pPr>
              <a:lnSpc>
                <a:spcPct val="90000"/>
              </a:lnSpc>
            </a:pPr>
            <a:r>
              <a:rPr lang="en-US" dirty="0" smtClean="0">
                <a:solidFill>
                  <a:srgbClr val="505050"/>
                </a:solidFill>
                <a:latin typeface="Segoe UI Light"/>
              </a:rPr>
              <a:t>Availability </a:t>
            </a:r>
          </a:p>
          <a:p>
            <a:pPr>
              <a:lnSpc>
                <a:spcPct val="90000"/>
              </a:lnSpc>
            </a:pPr>
            <a:r>
              <a:rPr lang="en-US" dirty="0" smtClean="0">
                <a:solidFill>
                  <a:srgbClr val="505050"/>
                </a:solidFill>
                <a:latin typeface="Segoe UI Light"/>
              </a:rPr>
              <a:t>Group</a:t>
            </a:r>
          </a:p>
        </p:txBody>
      </p:sp>
      <p:sp>
        <p:nvSpPr>
          <p:cNvPr id="5" name="TextBox 4"/>
          <p:cNvSpPr txBox="1"/>
          <p:nvPr/>
        </p:nvSpPr>
        <p:spPr>
          <a:xfrm>
            <a:off x="1295425" y="1635477"/>
            <a:ext cx="1403269" cy="794064"/>
          </a:xfrm>
          <a:prstGeom prst="rect">
            <a:avLst/>
          </a:prstGeom>
          <a:noFill/>
        </p:spPr>
        <p:txBody>
          <a:bodyPr wrap="none" lIns="182880" tIns="146304" rIns="182880" bIns="146304" rtlCol="0">
            <a:spAutoFit/>
          </a:bodyPr>
          <a:lstStyle/>
          <a:p>
            <a:pPr>
              <a:lnSpc>
                <a:spcPct val="90000"/>
              </a:lnSpc>
            </a:pPr>
            <a:r>
              <a:rPr lang="en-US" dirty="0" smtClean="0">
                <a:solidFill>
                  <a:srgbClr val="505050"/>
                </a:solidFill>
                <a:latin typeface="Segoe UI Light"/>
              </a:rPr>
              <a:t>Real-time </a:t>
            </a:r>
          </a:p>
          <a:p>
            <a:pPr>
              <a:lnSpc>
                <a:spcPct val="90000"/>
              </a:lnSpc>
            </a:pPr>
            <a:r>
              <a:rPr lang="en-US" dirty="0" smtClean="0">
                <a:solidFill>
                  <a:srgbClr val="505050"/>
                </a:solidFill>
                <a:latin typeface="Segoe UI Light"/>
              </a:rPr>
              <a:t>workload</a:t>
            </a:r>
          </a:p>
        </p:txBody>
      </p:sp>
      <p:sp>
        <p:nvSpPr>
          <p:cNvPr id="41" name="TextBox 40"/>
          <p:cNvSpPr txBox="1"/>
          <p:nvPr/>
        </p:nvSpPr>
        <p:spPr>
          <a:xfrm>
            <a:off x="1295425" y="3849252"/>
            <a:ext cx="1276632" cy="794064"/>
          </a:xfrm>
          <a:prstGeom prst="rect">
            <a:avLst/>
          </a:prstGeom>
          <a:noFill/>
        </p:spPr>
        <p:txBody>
          <a:bodyPr wrap="none" lIns="182880" tIns="146304" rIns="182880" bIns="146304" rtlCol="0">
            <a:spAutoFit/>
          </a:bodyPr>
          <a:lstStyle/>
          <a:p>
            <a:pPr>
              <a:lnSpc>
                <a:spcPct val="90000"/>
              </a:lnSpc>
            </a:pPr>
            <a:r>
              <a:rPr lang="en-US" dirty="0" smtClean="0">
                <a:solidFill>
                  <a:srgbClr val="505050"/>
                </a:solidFill>
                <a:latin typeface="Segoe UI Light"/>
              </a:rPr>
              <a:t>Analytics </a:t>
            </a:r>
          </a:p>
          <a:p>
            <a:pPr>
              <a:lnSpc>
                <a:spcPct val="90000"/>
              </a:lnSpc>
            </a:pPr>
            <a:r>
              <a:rPr lang="en-US" dirty="0" smtClean="0">
                <a:solidFill>
                  <a:srgbClr val="505050"/>
                </a:solidFill>
                <a:latin typeface="Segoe UI Light"/>
              </a:rPr>
              <a:t>workload</a:t>
            </a:r>
          </a:p>
        </p:txBody>
      </p:sp>
      <p:sp>
        <p:nvSpPr>
          <p:cNvPr id="42" name="TextBox 41"/>
          <p:cNvSpPr txBox="1"/>
          <p:nvPr/>
        </p:nvSpPr>
        <p:spPr>
          <a:xfrm>
            <a:off x="6564516" y="1622346"/>
            <a:ext cx="4934684" cy="726353"/>
          </a:xfrm>
          <a:prstGeom prst="rect">
            <a:avLst/>
          </a:prstGeom>
          <a:noFill/>
          <a:ln w="63500" cmpd="sng">
            <a:noFill/>
            <a:miter lim="800000"/>
          </a:ln>
        </p:spPr>
        <p:txBody>
          <a:bodyPr wrap="none" lIns="182880" tIns="146304" rIns="182880" bIns="146304" rtlCol="0">
            <a:spAutoFit/>
          </a:bodyPr>
          <a:lstStyle/>
          <a:p>
            <a:r>
              <a:rPr lang="en-US" sz="1200" dirty="0">
                <a:solidFill>
                  <a:srgbClr val="505050"/>
                </a:solidFill>
                <a:latin typeface="Consolas" panose="020B0609020204030204" pitchFamily="49" charset="0"/>
              </a:rPr>
              <a:t>Insert into CreditCardTrans </a:t>
            </a:r>
            <a:endParaRPr lang="en-US" sz="1200" dirty="0" smtClean="0">
              <a:solidFill>
                <a:srgbClr val="505050"/>
              </a:solidFill>
              <a:latin typeface="Consolas" panose="020B0609020204030204" pitchFamily="49" charset="0"/>
            </a:endParaRPr>
          </a:p>
          <a:p>
            <a:r>
              <a:rPr lang="en-US" sz="1200" dirty="0" smtClean="0">
                <a:solidFill>
                  <a:srgbClr val="505050"/>
                </a:solidFill>
                <a:latin typeface="Consolas" panose="020B0609020204030204" pitchFamily="49" charset="0"/>
              </a:rPr>
              <a:t>values </a:t>
            </a:r>
            <a:r>
              <a:rPr lang="en-US" sz="1200" dirty="0">
                <a:solidFill>
                  <a:srgbClr val="505050"/>
                </a:solidFill>
                <a:latin typeface="Consolas" panose="020B0609020204030204" pitchFamily="49" charset="0"/>
              </a:rPr>
              <a:t>(‘123-123-1234’, ‘Surface’, ‘</a:t>
            </a:r>
            <a:r>
              <a:rPr lang="en-US" sz="1200" dirty="0" smtClean="0">
                <a:solidFill>
                  <a:srgbClr val="505050"/>
                </a:solidFill>
                <a:latin typeface="Consolas" panose="020B0609020204030204" pitchFamily="49" charset="0"/>
              </a:rPr>
              <a:t>Seattle</a:t>
            </a:r>
            <a:r>
              <a:rPr lang="en-US" sz="1200" dirty="0">
                <a:solidFill>
                  <a:srgbClr val="505050"/>
                </a:solidFill>
                <a:latin typeface="Consolas" panose="020B0609020204030204" pitchFamily="49" charset="0"/>
              </a:rPr>
              <a:t>’, $450.00</a:t>
            </a:r>
            <a:r>
              <a:rPr lang="en-US" sz="1600" dirty="0">
                <a:solidFill>
                  <a:srgbClr val="505050"/>
                </a:solidFill>
              </a:rPr>
              <a:t>)</a:t>
            </a:r>
          </a:p>
        </p:txBody>
      </p:sp>
      <p:grpSp>
        <p:nvGrpSpPr>
          <p:cNvPr id="15" name="Group 14"/>
          <p:cNvGrpSpPr/>
          <p:nvPr/>
        </p:nvGrpSpPr>
        <p:grpSpPr>
          <a:xfrm>
            <a:off x="3320621" y="2825758"/>
            <a:ext cx="1430952" cy="639772"/>
            <a:chOff x="5509678" y="1900378"/>
            <a:chExt cx="1716859" cy="830011"/>
          </a:xfrm>
        </p:grpSpPr>
        <p:sp>
          <p:nvSpPr>
            <p:cNvPr id="25" name="Rectangle 24"/>
            <p:cNvSpPr/>
            <p:nvPr/>
          </p:nvSpPr>
          <p:spPr>
            <a:xfrm>
              <a:off x="5509678" y="1900378"/>
              <a:ext cx="1716859" cy="83001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50" name="TextBox 49"/>
            <p:cNvSpPr txBox="1"/>
            <p:nvPr/>
          </p:nvSpPr>
          <p:spPr>
            <a:xfrm>
              <a:off x="5626735" y="1988938"/>
              <a:ext cx="1482743" cy="678802"/>
            </a:xfrm>
            <a:prstGeom prst="rect">
              <a:avLst/>
            </a:prstGeom>
            <a:noFill/>
          </p:spPr>
          <p:txBody>
            <a:bodyPr wrap="square" rtlCol="0">
              <a:spAutoFit/>
            </a:bodyPr>
            <a:lstStyle/>
            <a:p>
              <a:pPr algn="ctr"/>
              <a:r>
                <a:rPr lang="en-US" sz="1400" dirty="0">
                  <a:solidFill>
                    <a:srgbClr val="FFFFFF"/>
                  </a:solidFill>
                </a:rPr>
                <a:t>Secondary </a:t>
              </a:r>
            </a:p>
            <a:p>
              <a:pPr algn="ctr"/>
              <a:r>
                <a:rPr lang="en-US" sz="1400" dirty="0">
                  <a:solidFill>
                    <a:srgbClr val="FFFFFF"/>
                  </a:solidFill>
                </a:rPr>
                <a:t>replica</a:t>
              </a:r>
            </a:p>
          </p:txBody>
        </p:sp>
      </p:grpSp>
      <p:pic>
        <p:nvPicPr>
          <p:cNvPr id="51" name="Picture 50"/>
          <p:cNvPicPr>
            <a:picLocks noChangeAspect="1"/>
          </p:cNvPicPr>
          <p:nvPr/>
        </p:nvPicPr>
        <p:blipFill>
          <a:blip r:embed="rId3"/>
          <a:stretch>
            <a:fillRect/>
          </a:stretch>
        </p:blipFill>
        <p:spPr>
          <a:xfrm>
            <a:off x="5095116" y="3983589"/>
            <a:ext cx="911612" cy="844052"/>
          </a:xfrm>
          <a:prstGeom prst="rect">
            <a:avLst/>
          </a:prstGeom>
        </p:spPr>
      </p:pic>
      <p:grpSp>
        <p:nvGrpSpPr>
          <p:cNvPr id="112" name="Group 111"/>
          <p:cNvGrpSpPr/>
          <p:nvPr/>
        </p:nvGrpSpPr>
        <p:grpSpPr>
          <a:xfrm>
            <a:off x="4090631" y="1602076"/>
            <a:ext cx="786902" cy="766895"/>
            <a:chOff x="422656" y="2448084"/>
            <a:chExt cx="1155850" cy="1126462"/>
          </a:xfrm>
        </p:grpSpPr>
        <p:pic>
          <p:nvPicPr>
            <p:cNvPr id="113" name="Picture 112"/>
            <p:cNvPicPr>
              <a:picLocks noChangeAspect="1"/>
            </p:cNvPicPr>
            <p:nvPr/>
          </p:nvPicPr>
          <p:blipFill>
            <a:blip r:embed="rId4"/>
            <a:stretch>
              <a:fillRect/>
            </a:stretch>
          </p:blipFill>
          <p:spPr>
            <a:xfrm>
              <a:off x="469404" y="2457848"/>
              <a:ext cx="1109102" cy="1116698"/>
            </a:xfrm>
            <a:prstGeom prst="rect">
              <a:avLst/>
            </a:prstGeom>
            <a:ln>
              <a:noFill/>
            </a:ln>
          </p:spPr>
        </p:pic>
        <p:sp>
          <p:nvSpPr>
            <p:cNvPr id="114" name="Oval 113"/>
            <p:cNvSpPr/>
            <p:nvPr/>
          </p:nvSpPr>
          <p:spPr bwMode="auto">
            <a:xfrm>
              <a:off x="422656" y="2448084"/>
              <a:ext cx="1126462" cy="1126462"/>
            </a:xfrm>
            <a:prstGeom prst="ellipse">
              <a:avLst/>
            </a:prstGeom>
            <a:noFill/>
            <a:ln w="76200">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472" fontAlgn="base">
                <a:spcBef>
                  <a:spcPct val="0"/>
                </a:spcBef>
                <a:spcAft>
                  <a:spcPct val="0"/>
                </a:spcAft>
              </a:pPr>
              <a:endParaRPr lang="en-US" sz="2000" dirty="0">
                <a:gradFill>
                  <a:gsLst>
                    <a:gs pos="0">
                      <a:srgbClr val="FFFFFF"/>
                    </a:gs>
                    <a:gs pos="100000">
                      <a:srgbClr val="FFFFFF"/>
                    </a:gs>
                  </a:gsLst>
                  <a:lin ang="5400000" scaled="0"/>
                </a:gradFill>
              </a:endParaRPr>
            </a:p>
          </p:txBody>
        </p:sp>
      </p:grpSp>
      <p:grpSp>
        <p:nvGrpSpPr>
          <p:cNvPr id="119" name="Group 118"/>
          <p:cNvGrpSpPr/>
          <p:nvPr/>
        </p:nvGrpSpPr>
        <p:grpSpPr>
          <a:xfrm>
            <a:off x="4877533" y="2825758"/>
            <a:ext cx="1430952" cy="639772"/>
            <a:chOff x="5509678" y="1900378"/>
            <a:chExt cx="1716859" cy="830011"/>
          </a:xfrm>
        </p:grpSpPr>
        <p:sp>
          <p:nvSpPr>
            <p:cNvPr id="120" name="Rectangle 119"/>
            <p:cNvSpPr/>
            <p:nvPr/>
          </p:nvSpPr>
          <p:spPr>
            <a:xfrm>
              <a:off x="5509678" y="1900378"/>
              <a:ext cx="1716859" cy="83001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1" name="TextBox 120"/>
            <p:cNvSpPr txBox="1"/>
            <p:nvPr/>
          </p:nvSpPr>
          <p:spPr>
            <a:xfrm>
              <a:off x="5626735" y="1988938"/>
              <a:ext cx="1482743" cy="678802"/>
            </a:xfrm>
            <a:prstGeom prst="rect">
              <a:avLst/>
            </a:prstGeom>
            <a:noFill/>
          </p:spPr>
          <p:txBody>
            <a:bodyPr wrap="square" rtlCol="0">
              <a:spAutoFit/>
            </a:bodyPr>
            <a:lstStyle/>
            <a:p>
              <a:pPr algn="ctr"/>
              <a:r>
                <a:rPr lang="en-US" sz="1400" dirty="0">
                  <a:solidFill>
                    <a:srgbClr val="FFFFFF"/>
                  </a:solidFill>
                </a:rPr>
                <a:t>Secondary </a:t>
              </a:r>
            </a:p>
            <a:p>
              <a:pPr algn="ctr"/>
              <a:r>
                <a:rPr lang="en-US" sz="1400" dirty="0">
                  <a:solidFill>
                    <a:srgbClr val="FFFFFF"/>
                  </a:solidFill>
                </a:rPr>
                <a:t>replica</a:t>
              </a:r>
            </a:p>
          </p:txBody>
        </p:sp>
      </p:grpSp>
      <p:grpSp>
        <p:nvGrpSpPr>
          <p:cNvPr id="122" name="Group 121"/>
          <p:cNvGrpSpPr/>
          <p:nvPr/>
        </p:nvGrpSpPr>
        <p:grpSpPr>
          <a:xfrm>
            <a:off x="6445076" y="2825758"/>
            <a:ext cx="1430952" cy="639772"/>
            <a:chOff x="5509678" y="1900378"/>
            <a:chExt cx="1716859" cy="830011"/>
          </a:xfrm>
        </p:grpSpPr>
        <p:sp>
          <p:nvSpPr>
            <p:cNvPr id="123" name="Rectangle 122"/>
            <p:cNvSpPr/>
            <p:nvPr/>
          </p:nvSpPr>
          <p:spPr>
            <a:xfrm>
              <a:off x="5509678" y="1900378"/>
              <a:ext cx="1716859" cy="830011"/>
            </a:xfrm>
            <a:prstGeom prst="rect">
              <a:avLst/>
            </a:prstGeom>
            <a:solidFill>
              <a:schemeClr val="tx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24" name="TextBox 123"/>
            <p:cNvSpPr txBox="1"/>
            <p:nvPr/>
          </p:nvSpPr>
          <p:spPr>
            <a:xfrm>
              <a:off x="5626735" y="1988938"/>
              <a:ext cx="1482743" cy="678802"/>
            </a:xfrm>
            <a:prstGeom prst="rect">
              <a:avLst/>
            </a:prstGeom>
            <a:noFill/>
          </p:spPr>
          <p:txBody>
            <a:bodyPr wrap="square" rtlCol="0">
              <a:spAutoFit/>
            </a:bodyPr>
            <a:lstStyle/>
            <a:p>
              <a:pPr algn="ctr"/>
              <a:r>
                <a:rPr lang="en-US" sz="1400" dirty="0">
                  <a:solidFill>
                    <a:srgbClr val="FFFFFF"/>
                  </a:solidFill>
                </a:rPr>
                <a:t>Secondary </a:t>
              </a:r>
            </a:p>
            <a:p>
              <a:pPr algn="ctr"/>
              <a:r>
                <a:rPr lang="en-US" sz="1400" dirty="0">
                  <a:solidFill>
                    <a:srgbClr val="FFFFFF"/>
                  </a:solidFill>
                </a:rPr>
                <a:t>replica</a:t>
              </a:r>
            </a:p>
          </p:txBody>
        </p:sp>
      </p:grpSp>
      <p:sp>
        <p:nvSpPr>
          <p:cNvPr id="128" name="TextBox 127"/>
          <p:cNvSpPr txBox="1"/>
          <p:nvPr/>
        </p:nvSpPr>
        <p:spPr>
          <a:xfrm>
            <a:off x="6564516" y="3704337"/>
            <a:ext cx="4782284" cy="1218795"/>
          </a:xfrm>
          <a:prstGeom prst="rect">
            <a:avLst/>
          </a:prstGeom>
          <a:noFill/>
          <a:ln w="63500" cap="sq">
            <a:noFill/>
            <a:miter lim="800000"/>
          </a:ln>
        </p:spPr>
        <p:txBody>
          <a:bodyPr wrap="square" lIns="182880" tIns="146304" rIns="182880" bIns="146304" rtlCol="0">
            <a:spAutoFit/>
          </a:bodyPr>
          <a:lstStyle/>
          <a:p>
            <a:r>
              <a:rPr lang="en-US" sz="1200" dirty="0">
                <a:solidFill>
                  <a:srgbClr val="505050"/>
                </a:solidFill>
                <a:latin typeface="Consolas" panose="020B0609020204030204" pitchFamily="49" charset="0"/>
              </a:rPr>
              <a:t>Select count(*) as transactions, max(price) </a:t>
            </a:r>
          </a:p>
          <a:p>
            <a:r>
              <a:rPr lang="en-US" sz="1200" dirty="0">
                <a:solidFill>
                  <a:srgbClr val="505050"/>
                </a:solidFill>
                <a:latin typeface="Consolas" panose="020B0609020204030204" pitchFamily="49" charset="0"/>
              </a:rPr>
              <a:t>From creditCardTrans </a:t>
            </a:r>
          </a:p>
          <a:p>
            <a:r>
              <a:rPr lang="en-US" sz="1200" dirty="0">
                <a:solidFill>
                  <a:srgbClr val="505050"/>
                </a:solidFill>
                <a:latin typeface="Consolas" panose="020B0609020204030204" pitchFamily="49" charset="0"/>
              </a:rPr>
              <a:t>Where CreditCardID = ‘123-123-123’) and</a:t>
            </a:r>
          </a:p>
          <a:p>
            <a:r>
              <a:rPr lang="en-US" sz="1200" dirty="0">
                <a:solidFill>
                  <a:srgbClr val="505050"/>
                </a:solidFill>
                <a:latin typeface="Consolas" panose="020B0609020204030204" pitchFamily="49" charset="0"/>
              </a:rPr>
              <a:t>           (date &lt; last-30-days)</a:t>
            </a:r>
          </a:p>
          <a:p>
            <a:r>
              <a:rPr lang="en-US" sz="1200" dirty="0">
                <a:solidFill>
                  <a:srgbClr val="505050"/>
                </a:solidFill>
                <a:latin typeface="Consolas" panose="020B0609020204030204" pitchFamily="49" charset="0"/>
              </a:rPr>
              <a:t>Group By city</a:t>
            </a:r>
          </a:p>
        </p:txBody>
      </p:sp>
    </p:spTree>
    <p:extLst>
      <p:ext uri="{BB962C8B-B14F-4D97-AF65-F5344CB8AC3E}">
        <p14:creationId xmlns:p14="http://schemas.microsoft.com/office/powerpoint/2010/main" val="12586682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
          <p:cNvSpPr txBox="1">
            <a:spLocks/>
          </p:cNvSpPr>
          <p:nvPr/>
        </p:nvSpPr>
        <p:spPr>
          <a:xfrm>
            <a:off x="274638" y="1211263"/>
            <a:ext cx="11887200" cy="1036638"/>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endParaRPr sz="7200" dirty="0">
              <a:gradFill>
                <a:gsLst>
                  <a:gs pos="100000">
                    <a:srgbClr val="FFFFFF"/>
                  </a:gs>
                  <a:gs pos="0">
                    <a:srgbClr val="FFFFFF"/>
                  </a:gs>
                </a:gsLst>
                <a:lin ang="5400000" scaled="0"/>
              </a:gradFill>
            </a:endParaRPr>
          </a:p>
        </p:txBody>
      </p:sp>
      <p:sp>
        <p:nvSpPr>
          <p:cNvPr id="26" name="Title 1"/>
          <p:cNvSpPr txBox="1">
            <a:spLocks/>
          </p:cNvSpPr>
          <p:nvPr/>
        </p:nvSpPr>
        <p:spPr>
          <a:xfrm>
            <a:off x="274638" y="2771549"/>
            <a:ext cx="11887200" cy="120355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Use </a:t>
            </a:r>
            <a:r>
              <a:rPr sz="7200" dirty="0" smtClean="0">
                <a:gradFill>
                  <a:gsLst>
                    <a:gs pos="100000">
                      <a:srgbClr val="FFFFFF"/>
                    </a:gs>
                    <a:gs pos="0">
                      <a:srgbClr val="FFFFFF"/>
                    </a:gs>
                  </a:gsLst>
                  <a:lin ang="5400000" scaled="0"/>
                </a:gradFill>
              </a:rPr>
              <a:t>cases</a:t>
            </a:r>
            <a:endParaRPr sz="7200" dirty="0">
              <a:gradFill>
                <a:gsLst>
                  <a:gs pos="100000">
                    <a:srgbClr val="FFFFFF"/>
                  </a:gs>
                  <a:gs pos="0">
                    <a:srgbClr val="FFFFFF"/>
                  </a:gs>
                </a:gsLst>
                <a:lin ang="5400000" scaled="0"/>
              </a:gradFill>
            </a:endParaRPr>
          </a:p>
        </p:txBody>
      </p:sp>
    </p:spTree>
    <p:extLst>
      <p:ext uri="{BB962C8B-B14F-4D97-AF65-F5344CB8AC3E}">
        <p14:creationId xmlns:p14="http://schemas.microsoft.com/office/powerpoint/2010/main" val="244276227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7" name="Text Placeholder 4"/>
          <p:cNvSpPr txBox="1">
            <a:spLocks/>
          </p:cNvSpPr>
          <p:nvPr/>
        </p:nvSpPr>
        <p:spPr>
          <a:xfrm>
            <a:off x="6542205" y="5679398"/>
            <a:ext cx="4921109" cy="630991"/>
          </a:xfrm>
          <a:prstGeom prst="rect">
            <a:avLst/>
          </a:prstGeom>
          <a:solidFill>
            <a:schemeClr val="tx1">
              <a:lumMod val="95000"/>
            </a:schemeClr>
          </a:solidFill>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Font typeface="Arial" pitchFamily="34" charset="0"/>
              <a:buNone/>
            </a:pPr>
            <a:endParaRPr lang="en-US" sz="1400" dirty="0">
              <a:solidFill>
                <a:srgbClr val="505050"/>
              </a:solidFill>
              <a:latin typeface="Segoe UI"/>
              <a:cs typeface="Segoe UI" panose="020B0502040204020203" pitchFamily="34" charset="0"/>
            </a:endParaRPr>
          </a:p>
        </p:txBody>
      </p:sp>
      <p:sp>
        <p:nvSpPr>
          <p:cNvPr id="136" name="Text Placeholder 4"/>
          <p:cNvSpPr txBox="1">
            <a:spLocks/>
          </p:cNvSpPr>
          <p:nvPr/>
        </p:nvSpPr>
        <p:spPr>
          <a:xfrm>
            <a:off x="433033" y="1995742"/>
            <a:ext cx="4880871" cy="4314647"/>
          </a:xfrm>
          <a:prstGeom prst="rect">
            <a:avLst/>
          </a:prstGeom>
          <a:solidFill>
            <a:schemeClr val="tx1">
              <a:lumMod val="95000"/>
            </a:schemeClr>
          </a:solidFill>
        </p:spPr>
        <p:txBody>
          <a:bodyPr lIns="146304" tIns="182880" rIns="146304" bIns="182880"/>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Create </a:t>
            </a:r>
            <a:r>
              <a:rPr lang="en-US" sz="1800" dirty="0" smtClean="0">
                <a:solidFill>
                  <a:srgbClr val="505050"/>
                </a:solidFill>
                <a:cs typeface="Segoe UI" panose="020B0502040204020203" pitchFamily="34" charset="0"/>
              </a:rPr>
              <a:t>updatable </a:t>
            </a:r>
            <a:r>
              <a:rPr lang="en-US" sz="1800" dirty="0">
                <a:solidFill>
                  <a:srgbClr val="505050"/>
                </a:solidFill>
                <a:cs typeface="Segoe UI" panose="020B0502040204020203" pitchFamily="34" charset="0"/>
              </a:rPr>
              <a:t>non-clustered columnstore index (NCCI) for analytics queries</a:t>
            </a:r>
          </a:p>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Drop all other indexes that were created for analytics </a:t>
            </a:r>
          </a:p>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Maintain columnstore like any other index</a:t>
            </a:r>
          </a:p>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Use Query Optimizer to choose columnstore index where needed</a:t>
            </a:r>
          </a:p>
          <a:p>
            <a:pPr marL="0" indent="0">
              <a:lnSpc>
                <a:spcPct val="100000"/>
              </a:lnSpc>
              <a:spcBef>
                <a:spcPts val="1000"/>
              </a:spcBef>
              <a:buFont typeface="Arial" pitchFamily="34" charset="0"/>
              <a:buNone/>
            </a:pPr>
            <a:r>
              <a:rPr lang="en-US" sz="1800" dirty="0">
                <a:solidFill>
                  <a:srgbClr val="505050"/>
                </a:solidFill>
                <a:cs typeface="Segoe UI" panose="020B0502040204020203" pitchFamily="34" charset="0"/>
              </a:rPr>
              <a:t>Requires no application </a:t>
            </a:r>
            <a:r>
              <a:rPr lang="en-US" sz="1800" dirty="0" smtClean="0">
                <a:solidFill>
                  <a:srgbClr val="505050"/>
                </a:solidFill>
                <a:cs typeface="Segoe UI" panose="020B0502040204020203" pitchFamily="34" charset="0"/>
              </a:rPr>
              <a:t>changes</a:t>
            </a:r>
            <a:endParaRPr lang="en-US" sz="1800" dirty="0">
              <a:solidFill>
                <a:srgbClr val="505050"/>
              </a:solidFill>
              <a:cs typeface="Segoe UI" panose="020B0502040204020203" pitchFamily="34" charset="0"/>
            </a:endParaRPr>
          </a:p>
        </p:txBody>
      </p:sp>
      <p:sp>
        <p:nvSpPr>
          <p:cNvPr id="2" name="Title 1"/>
          <p:cNvSpPr>
            <a:spLocks noGrp="1"/>
          </p:cNvSpPr>
          <p:nvPr>
            <p:ph type="title"/>
          </p:nvPr>
        </p:nvSpPr>
        <p:spPr/>
        <p:txBody>
          <a:bodyPr/>
          <a:lstStyle/>
          <a:p>
            <a:r>
              <a:rPr lang="en-US" sz="4800" dirty="0" smtClean="0">
                <a:solidFill>
                  <a:schemeClr val="bg1"/>
                </a:solidFill>
              </a:rPr>
              <a:t>Non-clustered </a:t>
            </a:r>
            <a:r>
              <a:rPr lang="en-US" sz="4800" dirty="0">
                <a:solidFill>
                  <a:schemeClr val="bg1"/>
                </a:solidFill>
              </a:rPr>
              <a:t>c</a:t>
            </a:r>
            <a:r>
              <a:rPr lang="en-US" sz="4800" dirty="0" smtClean="0">
                <a:solidFill>
                  <a:schemeClr val="bg1"/>
                </a:solidFill>
              </a:rPr>
              <a:t>olumnstore index</a:t>
            </a:r>
            <a:endParaRPr lang="en-US" sz="4800" dirty="0">
              <a:solidFill>
                <a:schemeClr val="bg1"/>
              </a:solidFill>
            </a:endParaRPr>
          </a:p>
        </p:txBody>
      </p:sp>
      <p:grpSp>
        <p:nvGrpSpPr>
          <p:cNvPr id="40" name="Group 39"/>
          <p:cNvGrpSpPr/>
          <p:nvPr/>
        </p:nvGrpSpPr>
        <p:grpSpPr>
          <a:xfrm>
            <a:off x="6531722" y="2100519"/>
            <a:ext cx="4974401" cy="1789058"/>
            <a:chOff x="1211177" y="2213150"/>
            <a:chExt cx="3676492" cy="1502216"/>
          </a:xfrm>
        </p:grpSpPr>
        <p:sp>
          <p:nvSpPr>
            <p:cNvPr id="41" name="Rectangle 40"/>
            <p:cNvSpPr/>
            <p:nvPr/>
          </p:nvSpPr>
          <p:spPr bwMode="auto">
            <a:xfrm>
              <a:off x="1211177" y="3022912"/>
              <a:ext cx="3676492" cy="692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a:ea typeface="Segoe UI" pitchFamily="34" charset="0"/>
                  <a:cs typeface="Segoe UI" pitchFamily="34" charset="0"/>
                </a:rPr>
                <a:t>Relational </a:t>
              </a: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table</a:t>
              </a:r>
              <a:endParaRPr lang="en-US"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(clustered index/heap</a:t>
              </a:r>
              <a:r>
                <a:rPr lang="en-US" dirty="0">
                  <a:gradFill>
                    <a:gsLst>
                      <a:gs pos="0">
                        <a:srgbClr val="FFFFFF"/>
                      </a:gs>
                      <a:gs pos="100000">
                        <a:srgbClr val="FFFFFF"/>
                      </a:gs>
                    </a:gsLst>
                    <a:lin ang="5400000" scaled="0"/>
                  </a:gradFill>
                  <a:latin typeface="Segoe UI Light"/>
                  <a:ea typeface="Segoe UI" pitchFamily="34" charset="0"/>
                  <a:cs typeface="Segoe UI" pitchFamily="34" charset="0"/>
                </a:rPr>
                <a:t>)</a:t>
              </a:r>
            </a:p>
          </p:txBody>
        </p:sp>
        <p:sp>
          <p:nvSpPr>
            <p:cNvPr id="42" name="Isosceles Triangle 41"/>
            <p:cNvSpPr/>
            <p:nvPr/>
          </p:nvSpPr>
          <p:spPr bwMode="auto">
            <a:xfrm>
              <a:off x="1211177" y="2213150"/>
              <a:ext cx="3676492" cy="556285"/>
            </a:xfrm>
            <a:prstGeom prst="triangle">
              <a:avLst>
                <a:gd name="adj" fmla="val 49585"/>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3" name="Rectangle 42"/>
            <p:cNvSpPr/>
            <p:nvPr/>
          </p:nvSpPr>
          <p:spPr>
            <a:xfrm>
              <a:off x="2454706" y="2373535"/>
              <a:ext cx="1189432" cy="310117"/>
            </a:xfrm>
            <a:prstGeom prst="rect">
              <a:avLst/>
            </a:prstGeom>
          </p:spPr>
          <p:txBody>
            <a:bodyPr wrap="none">
              <a:spAutoFit/>
            </a:bodyPr>
            <a:lstStyle/>
            <a:p>
              <a:pPr algn="ctr" defTabSz="914102" fontAlgn="base">
                <a:lnSpc>
                  <a:spcPct val="90000"/>
                </a:lnSpc>
                <a:spcBef>
                  <a:spcPct val="0"/>
                </a:spcBef>
                <a:spcAft>
                  <a:spcPct val="0"/>
                </a:spcAft>
              </a:pPr>
              <a:r>
                <a:rPr lang="en-US" sz="2000" dirty="0" smtClean="0">
                  <a:solidFill>
                    <a:srgbClr val="FFFFFF"/>
                  </a:solidFill>
                  <a:latin typeface="Segoe UI Light"/>
                  <a:ea typeface="Segoe UI" pitchFamily="34" charset="0"/>
                  <a:cs typeface="Segoe UI" pitchFamily="34" charset="0"/>
                </a:rPr>
                <a:t>B-tree index</a:t>
              </a:r>
              <a:endParaRPr lang="en-US" sz="2000" dirty="0">
                <a:solidFill>
                  <a:srgbClr val="FFFFFF"/>
                </a:solidFill>
                <a:latin typeface="Segoe UI Light"/>
                <a:ea typeface="Segoe UI" pitchFamily="34" charset="0"/>
                <a:cs typeface="Segoe UI" pitchFamily="34" charset="0"/>
              </a:endParaRPr>
            </a:p>
          </p:txBody>
        </p:sp>
      </p:grpSp>
      <p:sp>
        <p:nvSpPr>
          <p:cNvPr id="105" name="TextBox 104"/>
          <p:cNvSpPr txBox="1"/>
          <p:nvPr/>
        </p:nvSpPr>
        <p:spPr>
          <a:xfrm>
            <a:off x="9404409" y="4925196"/>
            <a:ext cx="1549662"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smtClean="0">
                <a:solidFill>
                  <a:srgbClr val="505050"/>
                </a:solidFill>
              </a:rPr>
              <a:t>Delta rowgroups</a:t>
            </a:r>
          </a:p>
        </p:txBody>
      </p:sp>
      <p:sp>
        <p:nvSpPr>
          <p:cNvPr id="106" name="TextBox 105"/>
          <p:cNvSpPr txBox="1"/>
          <p:nvPr/>
        </p:nvSpPr>
        <p:spPr>
          <a:xfrm>
            <a:off x="7222795" y="5722510"/>
            <a:ext cx="3582134" cy="544765"/>
          </a:xfrm>
          <a:prstGeom prst="rect">
            <a:avLst/>
          </a:prstGeom>
          <a:noFill/>
        </p:spPr>
        <p:txBody>
          <a:bodyPr wrap="none" lIns="182880" tIns="146304" rIns="182880" bIns="146304" rtlCol="0">
            <a:spAutoFit/>
          </a:bodyPr>
          <a:lstStyle/>
          <a:p>
            <a:pPr>
              <a:lnSpc>
                <a:spcPct val="90000"/>
              </a:lnSpc>
              <a:spcAft>
                <a:spcPts val="600"/>
              </a:spcAft>
            </a:pPr>
            <a:r>
              <a:rPr lang="en-US" dirty="0" smtClean="0">
                <a:solidFill>
                  <a:srgbClr val="BA141A"/>
                </a:solidFill>
                <a:latin typeface="Segoe UI Light"/>
              </a:rPr>
              <a:t>Non-clustered columnstore index</a:t>
            </a:r>
          </a:p>
        </p:txBody>
      </p:sp>
      <p:grpSp>
        <p:nvGrpSpPr>
          <p:cNvPr id="7" name="Group 6"/>
          <p:cNvGrpSpPr/>
          <p:nvPr/>
        </p:nvGrpSpPr>
        <p:grpSpPr>
          <a:xfrm>
            <a:off x="6521835" y="4071938"/>
            <a:ext cx="4941480" cy="1419225"/>
            <a:chOff x="5192294" y="5462853"/>
            <a:chExt cx="4663622" cy="1324635"/>
          </a:xfrm>
        </p:grpSpPr>
        <p:grpSp>
          <p:nvGrpSpPr>
            <p:cNvPr id="3" name="Group 2"/>
            <p:cNvGrpSpPr/>
            <p:nvPr/>
          </p:nvGrpSpPr>
          <p:grpSpPr>
            <a:xfrm>
              <a:off x="5192294" y="5462853"/>
              <a:ext cx="461665" cy="1324635"/>
              <a:chOff x="4237515" y="4487959"/>
              <a:chExt cx="461665" cy="1324635"/>
            </a:xfrm>
          </p:grpSpPr>
          <p:sp>
            <p:nvSpPr>
              <p:cNvPr id="51" name="Rectangle 50"/>
              <p:cNvSpPr/>
              <p:nvPr/>
            </p:nvSpPr>
            <p:spPr bwMode="auto">
              <a:xfrm>
                <a:off x="4256740" y="4510198"/>
                <a:ext cx="428961" cy="1280159"/>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endParaRPr lang="en-US" sz="2000" dirty="0">
                  <a:solidFill>
                    <a:srgbClr val="505050"/>
                  </a:solidFill>
                </a:endParaRPr>
              </a:p>
            </p:txBody>
          </p:sp>
          <p:sp>
            <p:nvSpPr>
              <p:cNvPr id="52" name="TextBox 51"/>
              <p:cNvSpPr txBox="1"/>
              <p:nvPr/>
            </p:nvSpPr>
            <p:spPr>
              <a:xfrm rot="16200000">
                <a:off x="3806030" y="4919444"/>
                <a:ext cx="1324635" cy="461665"/>
              </a:xfrm>
              <a:prstGeom prst="rect">
                <a:avLst/>
              </a:prstGeom>
              <a:noFill/>
            </p:spPr>
            <p:txBody>
              <a:bodyPr wrap="square" lIns="182880" tIns="146304" rIns="182880" bIns="146304" rtlCol="0">
                <a:spAutoFit/>
              </a:bodyPr>
              <a:lstStyle/>
              <a:p>
                <a:pPr>
                  <a:lnSpc>
                    <a:spcPct val="90000"/>
                  </a:lnSpc>
                  <a:spcAft>
                    <a:spcPts val="600"/>
                  </a:spcAft>
                </a:pPr>
                <a:r>
                  <a:rPr lang="en-US" sz="1200" dirty="0" smtClean="0">
                    <a:solidFill>
                      <a:srgbClr val="FFFFFF"/>
                    </a:solidFill>
                    <a:latin typeface="Segoe UI Light"/>
                  </a:rPr>
                  <a:t>Delete bitmap</a:t>
                </a:r>
              </a:p>
            </p:txBody>
          </p:sp>
        </p:grpSp>
        <p:grpSp>
          <p:nvGrpSpPr>
            <p:cNvPr id="5" name="Group 4"/>
            <p:cNvGrpSpPr/>
            <p:nvPr/>
          </p:nvGrpSpPr>
          <p:grpSpPr>
            <a:xfrm>
              <a:off x="5706168" y="5491820"/>
              <a:ext cx="295342" cy="575123"/>
              <a:chOff x="4785061" y="5491820"/>
              <a:chExt cx="265960" cy="702174"/>
            </a:xfrm>
          </p:grpSpPr>
          <p:sp>
            <p:nvSpPr>
              <p:cNvPr id="4" name="Rectangle 3"/>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4" name="Rectangle 53"/>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63" name="Group 62"/>
            <p:cNvGrpSpPr/>
            <p:nvPr/>
          </p:nvGrpSpPr>
          <p:grpSpPr>
            <a:xfrm>
              <a:off x="6084893" y="5491820"/>
              <a:ext cx="295342" cy="575123"/>
              <a:chOff x="4785061" y="5491820"/>
              <a:chExt cx="265960" cy="702174"/>
            </a:xfrm>
          </p:grpSpPr>
          <p:sp>
            <p:nvSpPr>
              <p:cNvPr id="65" name="Rectangle 64"/>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78" name="Rectangle 77"/>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0" name="Group 79"/>
            <p:cNvGrpSpPr/>
            <p:nvPr/>
          </p:nvGrpSpPr>
          <p:grpSpPr>
            <a:xfrm>
              <a:off x="6463618" y="5491820"/>
              <a:ext cx="295342" cy="575123"/>
              <a:chOff x="4785061" y="5491820"/>
              <a:chExt cx="265960" cy="702174"/>
            </a:xfrm>
          </p:grpSpPr>
          <p:sp>
            <p:nvSpPr>
              <p:cNvPr id="82" name="Rectangle 81"/>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3" name="Rectangle 82"/>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4" name="Group 83"/>
            <p:cNvGrpSpPr/>
            <p:nvPr/>
          </p:nvGrpSpPr>
          <p:grpSpPr>
            <a:xfrm>
              <a:off x="6842344" y="5491820"/>
              <a:ext cx="295342" cy="575123"/>
              <a:chOff x="4785061" y="5491820"/>
              <a:chExt cx="265960" cy="702174"/>
            </a:xfrm>
          </p:grpSpPr>
          <p:sp>
            <p:nvSpPr>
              <p:cNvPr id="86" name="Rectangle 85"/>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87" name="Rectangle 86"/>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89" name="Group 88"/>
            <p:cNvGrpSpPr/>
            <p:nvPr/>
          </p:nvGrpSpPr>
          <p:grpSpPr>
            <a:xfrm>
              <a:off x="5706168" y="6148464"/>
              <a:ext cx="295342" cy="612443"/>
              <a:chOff x="4785061" y="5491820"/>
              <a:chExt cx="265960" cy="702174"/>
            </a:xfrm>
          </p:grpSpPr>
          <p:sp>
            <p:nvSpPr>
              <p:cNvPr id="91" name="Rectangle 90"/>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0" name="Rectangle 99"/>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4" name="Group 103"/>
            <p:cNvGrpSpPr/>
            <p:nvPr/>
          </p:nvGrpSpPr>
          <p:grpSpPr>
            <a:xfrm>
              <a:off x="6084893" y="6148464"/>
              <a:ext cx="295342" cy="612443"/>
              <a:chOff x="4785061" y="5491820"/>
              <a:chExt cx="265960" cy="702174"/>
            </a:xfrm>
          </p:grpSpPr>
          <p:sp>
            <p:nvSpPr>
              <p:cNvPr id="107" name="Rectangle 106"/>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08" name="Rectangle 107"/>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09" name="Group 108"/>
            <p:cNvGrpSpPr/>
            <p:nvPr/>
          </p:nvGrpSpPr>
          <p:grpSpPr>
            <a:xfrm>
              <a:off x="6463618" y="6148464"/>
              <a:ext cx="295342" cy="612443"/>
              <a:chOff x="4785061" y="5491820"/>
              <a:chExt cx="265960" cy="702174"/>
            </a:xfrm>
          </p:grpSpPr>
          <p:sp>
            <p:nvSpPr>
              <p:cNvPr id="110" name="Rectangle 109"/>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12" name="Group 111"/>
            <p:cNvGrpSpPr/>
            <p:nvPr/>
          </p:nvGrpSpPr>
          <p:grpSpPr>
            <a:xfrm>
              <a:off x="6842344" y="6148464"/>
              <a:ext cx="295342" cy="612443"/>
              <a:chOff x="4785061" y="5491820"/>
              <a:chExt cx="265960" cy="702174"/>
            </a:xfrm>
          </p:grpSpPr>
          <p:sp>
            <p:nvSpPr>
              <p:cNvPr id="113" name="Rectangle 112"/>
              <p:cNvSpPr/>
              <p:nvPr/>
            </p:nvSpPr>
            <p:spPr bwMode="auto">
              <a:xfrm>
                <a:off x="4835592" y="5591350"/>
                <a:ext cx="168750" cy="503114"/>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785061" y="5491820"/>
                <a:ext cx="265960" cy="70217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7" name="Group 126"/>
            <p:cNvGrpSpPr/>
            <p:nvPr/>
          </p:nvGrpSpPr>
          <p:grpSpPr>
            <a:xfrm rot="5400000">
              <a:off x="7786014" y="5522101"/>
              <a:ext cx="253311" cy="1168264"/>
              <a:chOff x="4785062" y="5764145"/>
              <a:chExt cx="265960" cy="429849"/>
            </a:xfrm>
          </p:grpSpPr>
          <p:sp>
            <p:nvSpPr>
              <p:cNvPr id="128" name="Rectangle 127"/>
              <p:cNvSpPr/>
              <p:nvPr/>
            </p:nvSpPr>
            <p:spPr bwMode="auto">
              <a:xfrm>
                <a:off x="4877551" y="5825075"/>
                <a:ext cx="84833" cy="30799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4785062" y="5764145"/>
                <a:ext cx="265960" cy="429849"/>
              </a:xfrm>
              <a:prstGeom prst="rect">
                <a:avLst/>
              </a:prstGeom>
              <a:noFill/>
              <a:ln w="127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Group 132"/>
            <p:cNvGrpSpPr/>
            <p:nvPr/>
          </p:nvGrpSpPr>
          <p:grpSpPr>
            <a:xfrm rot="5400000">
              <a:off x="9145128" y="5522102"/>
              <a:ext cx="253311" cy="1168264"/>
              <a:chOff x="4785062" y="6017527"/>
              <a:chExt cx="265960" cy="429849"/>
            </a:xfrm>
          </p:grpSpPr>
          <p:sp>
            <p:nvSpPr>
              <p:cNvPr id="134" name="Rectangle 133"/>
              <p:cNvSpPr/>
              <p:nvPr/>
            </p:nvSpPr>
            <p:spPr bwMode="auto">
              <a:xfrm>
                <a:off x="4877551" y="6078457"/>
                <a:ext cx="84833" cy="307990"/>
              </a:xfrm>
              <a:prstGeom prst="rect">
                <a:avLst/>
              </a:prstGeom>
              <a:solidFill>
                <a:schemeClr val="bg1"/>
              </a:soli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4785062" y="6017527"/>
                <a:ext cx="265960" cy="429849"/>
              </a:xfrm>
              <a:prstGeom prst="rect">
                <a:avLst/>
              </a:prstGeom>
              <a:noFill/>
              <a:ln w="12700">
                <a:solidFill>
                  <a:schemeClr val="tx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6" name="Group 45"/>
          <p:cNvGrpSpPr/>
          <p:nvPr/>
        </p:nvGrpSpPr>
        <p:grpSpPr>
          <a:xfrm>
            <a:off x="6531722" y="2100519"/>
            <a:ext cx="4974401" cy="1789058"/>
            <a:chOff x="1211177" y="2213150"/>
            <a:chExt cx="3676492" cy="1502216"/>
          </a:xfrm>
        </p:grpSpPr>
        <p:sp>
          <p:nvSpPr>
            <p:cNvPr id="47" name="Rectangle 46"/>
            <p:cNvSpPr/>
            <p:nvPr/>
          </p:nvSpPr>
          <p:spPr bwMode="auto">
            <a:xfrm>
              <a:off x="1211177" y="3022912"/>
              <a:ext cx="3676492" cy="69245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r>
                <a:rPr lang="en-US" dirty="0">
                  <a:gradFill>
                    <a:gsLst>
                      <a:gs pos="0">
                        <a:srgbClr val="FFFFFF"/>
                      </a:gs>
                      <a:gs pos="100000">
                        <a:srgbClr val="FFFFFF"/>
                      </a:gs>
                    </a:gsLst>
                    <a:lin ang="5400000" scaled="0"/>
                  </a:gradFill>
                  <a:latin typeface="Segoe UI Light"/>
                  <a:ea typeface="Segoe UI" pitchFamily="34" charset="0"/>
                  <a:cs typeface="Segoe UI" pitchFamily="34" charset="0"/>
                </a:rPr>
                <a:t>Relational </a:t>
              </a: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table</a:t>
              </a:r>
              <a:endParaRPr lang="en-US" dirty="0">
                <a:gradFill>
                  <a:gsLst>
                    <a:gs pos="0">
                      <a:srgbClr val="FFFFFF"/>
                    </a:gs>
                    <a:gs pos="100000">
                      <a:srgbClr val="FFFFFF"/>
                    </a:gs>
                  </a:gsLst>
                  <a:lin ang="5400000" scaled="0"/>
                </a:gradFill>
                <a:latin typeface="Segoe UI Light"/>
                <a:ea typeface="Segoe UI" pitchFamily="34" charset="0"/>
                <a:cs typeface="Segoe UI" pitchFamily="34" charset="0"/>
              </a:endParaRPr>
            </a:p>
            <a:p>
              <a:pPr algn="ctr" defTabSz="914102" fontAlgn="base">
                <a:lnSpc>
                  <a:spcPct val="90000"/>
                </a:lnSpc>
                <a:spcBef>
                  <a:spcPct val="0"/>
                </a:spcBef>
                <a:spcAft>
                  <a:spcPct val="0"/>
                </a:spcAft>
              </a:pPr>
              <a:r>
                <a:rPr lang="en-US" dirty="0" smtClean="0">
                  <a:gradFill>
                    <a:gsLst>
                      <a:gs pos="0">
                        <a:srgbClr val="FFFFFF"/>
                      </a:gs>
                      <a:gs pos="100000">
                        <a:srgbClr val="FFFFFF"/>
                      </a:gs>
                    </a:gsLst>
                    <a:lin ang="5400000" scaled="0"/>
                  </a:gradFill>
                  <a:latin typeface="Segoe UI Light"/>
                  <a:ea typeface="Segoe UI" pitchFamily="34" charset="0"/>
                  <a:cs typeface="Segoe UI" pitchFamily="34" charset="0"/>
                </a:rPr>
                <a:t>(clustered index/heap</a:t>
              </a:r>
              <a:r>
                <a:rPr lang="en-US" dirty="0">
                  <a:gradFill>
                    <a:gsLst>
                      <a:gs pos="0">
                        <a:srgbClr val="FFFFFF"/>
                      </a:gs>
                      <a:gs pos="100000">
                        <a:srgbClr val="FFFFFF"/>
                      </a:gs>
                    </a:gsLst>
                    <a:lin ang="5400000" scaled="0"/>
                  </a:gradFill>
                  <a:latin typeface="Segoe UI Light"/>
                  <a:ea typeface="Segoe UI" pitchFamily="34" charset="0"/>
                  <a:cs typeface="Segoe UI" pitchFamily="34" charset="0"/>
                </a:rPr>
                <a:t>)</a:t>
              </a:r>
            </a:p>
          </p:txBody>
        </p:sp>
        <p:sp>
          <p:nvSpPr>
            <p:cNvPr id="48" name="Isosceles Triangle 47"/>
            <p:cNvSpPr/>
            <p:nvPr/>
          </p:nvSpPr>
          <p:spPr bwMode="auto">
            <a:xfrm>
              <a:off x="1211177" y="2213150"/>
              <a:ext cx="3676492" cy="556285"/>
            </a:xfrm>
            <a:prstGeom prst="triangle">
              <a:avLst/>
            </a:prstGeom>
            <a:solidFill>
              <a:schemeClr val="bg1">
                <a:lumMod val="40000"/>
                <a:lumOff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a:gradFill>
                  <a:gsLst>
                    <a:gs pos="0">
                      <a:srgbClr val="FFFFFF"/>
                    </a:gs>
                    <a:gs pos="100000">
                      <a:srgbClr val="FFFFFF"/>
                    </a:gs>
                  </a:gsLst>
                  <a:lin ang="5400000" scaled="0"/>
                </a:gradFill>
                <a:ea typeface="Segoe UI" pitchFamily="34" charset="0"/>
                <a:cs typeface="Segoe UI" pitchFamily="34" charset="0"/>
              </a:endParaRPr>
            </a:p>
          </p:txBody>
        </p:sp>
        <p:sp>
          <p:nvSpPr>
            <p:cNvPr id="49" name="Rectangle 48"/>
            <p:cNvSpPr/>
            <p:nvPr/>
          </p:nvSpPr>
          <p:spPr>
            <a:xfrm>
              <a:off x="2500290" y="2373535"/>
              <a:ext cx="1098265" cy="310117"/>
            </a:xfrm>
            <a:prstGeom prst="rect">
              <a:avLst/>
            </a:prstGeom>
          </p:spPr>
          <p:txBody>
            <a:bodyPr wrap="none">
              <a:spAutoFit/>
            </a:bodyPr>
            <a:lstStyle/>
            <a:p>
              <a:pPr algn="ctr" defTabSz="914102" fontAlgn="base">
                <a:lnSpc>
                  <a:spcPct val="90000"/>
                </a:lnSpc>
                <a:spcBef>
                  <a:spcPct val="0"/>
                </a:spcBef>
                <a:spcAft>
                  <a:spcPct val="0"/>
                </a:spcAft>
              </a:pPr>
              <a:r>
                <a:rPr lang="en-US" sz="2000" dirty="0" smtClean="0">
                  <a:solidFill>
                    <a:srgbClr val="FFFFFF"/>
                  </a:solidFill>
                  <a:latin typeface="Segoe UI Light"/>
                  <a:ea typeface="Segoe UI" pitchFamily="34" charset="0"/>
                  <a:cs typeface="Segoe UI" pitchFamily="34" charset="0"/>
                </a:rPr>
                <a:t>B-tree index</a:t>
              </a:r>
              <a:endParaRPr lang="en-US" sz="2000" dirty="0">
                <a:solidFill>
                  <a:srgbClr val="FFFFFF"/>
                </a:solidFill>
                <a:latin typeface="Segoe UI Light"/>
                <a:ea typeface="Segoe UI" pitchFamily="34" charset="0"/>
                <a:cs typeface="Segoe UI" pitchFamily="34" charset="0"/>
              </a:endParaRPr>
            </a:p>
          </p:txBody>
        </p:sp>
      </p:grpSp>
    </p:spTree>
    <p:extLst>
      <p:ext uri="{BB962C8B-B14F-4D97-AF65-F5344CB8AC3E}">
        <p14:creationId xmlns:p14="http://schemas.microsoft.com/office/powerpoint/2010/main" val="100543095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105" grpId="0"/>
      <p:bldP spid="106"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solidFill>
                  <a:schemeClr val="bg1"/>
                </a:solidFill>
              </a:rPr>
              <a:t>Real-Time Operational Analytics use </a:t>
            </a:r>
            <a:r>
              <a:rPr lang="en-US" sz="4800" dirty="0">
                <a:solidFill>
                  <a:schemeClr val="bg1"/>
                </a:solidFill>
              </a:rPr>
              <a:t>c</a:t>
            </a:r>
            <a:r>
              <a:rPr lang="en-US" sz="4800" dirty="0" smtClean="0">
                <a:solidFill>
                  <a:schemeClr val="bg1"/>
                </a:solidFill>
              </a:rPr>
              <a:t>ases</a:t>
            </a:r>
            <a:endParaRPr lang="en-US" sz="4800" dirty="0">
              <a:solidFill>
                <a:schemeClr val="bg1"/>
              </a:solidFill>
            </a:endParaRPr>
          </a:p>
        </p:txBody>
      </p:sp>
      <p:sp>
        <p:nvSpPr>
          <p:cNvPr id="3" name="Text Placeholder 2"/>
          <p:cNvSpPr>
            <a:spLocks noGrp="1"/>
          </p:cNvSpPr>
          <p:nvPr>
            <p:ph type="body" sz="quarter" idx="38"/>
          </p:nvPr>
        </p:nvSpPr>
        <p:spPr>
          <a:xfrm>
            <a:off x="457140" y="4743996"/>
            <a:ext cx="2743200" cy="1900263"/>
          </a:xfrm>
          <a:solidFill>
            <a:srgbClr val="C00000"/>
          </a:solidFill>
        </p:spPr>
        <p:txBody>
          <a:bodyPr/>
          <a:lstStyle/>
          <a:p>
            <a:r>
              <a:rPr lang="en-US" b="1" dirty="0" smtClean="0">
                <a:solidFill>
                  <a:srgbClr val="FFFFFF"/>
                </a:solidFill>
                <a:latin typeface="Segoe UI Light" panose="020B0502040204020203" pitchFamily="34" charset="0"/>
              </a:rPr>
              <a:t>Challenge:</a:t>
            </a:r>
          </a:p>
          <a:p>
            <a:r>
              <a:rPr lang="en-US" b="1" dirty="0" smtClean="0">
                <a:solidFill>
                  <a:srgbClr val="FFFFFF"/>
                </a:solidFill>
                <a:latin typeface="Segoe UI Light" panose="020B0502040204020203" pitchFamily="34" charset="0"/>
              </a:rPr>
              <a:t>To gain better insight and improve its service-provider value chain</a:t>
            </a:r>
            <a:endParaRPr lang="en-US" dirty="0">
              <a:solidFill>
                <a:srgbClr val="FFFFFF"/>
              </a:solidFill>
            </a:endParaRPr>
          </a:p>
        </p:txBody>
      </p:sp>
      <p:sp>
        <p:nvSpPr>
          <p:cNvPr id="4" name="Text Placeholder 3"/>
          <p:cNvSpPr>
            <a:spLocks noGrp="1"/>
          </p:cNvSpPr>
          <p:nvPr>
            <p:ph type="body" sz="quarter" idx="39"/>
          </p:nvPr>
        </p:nvSpPr>
        <p:spPr>
          <a:xfrm>
            <a:off x="3322431" y="4743991"/>
            <a:ext cx="2742914" cy="1900243"/>
          </a:xfrm>
          <a:solidFill>
            <a:srgbClr val="C00000"/>
          </a:solidFill>
        </p:spPr>
        <p:txBody>
          <a:bodyPr/>
          <a:lstStyle/>
          <a:p>
            <a:r>
              <a:rPr lang="en-US" b="1" dirty="0" smtClean="0">
                <a:solidFill>
                  <a:srgbClr val="FFFFFF"/>
                </a:solidFill>
                <a:latin typeface="Segoe UI Light" panose="020B0502040204020203" pitchFamily="34" charset="0"/>
              </a:rPr>
              <a:t>Challenge:</a:t>
            </a:r>
          </a:p>
          <a:p>
            <a:r>
              <a:rPr lang="en-US" b="1" dirty="0" smtClean="0">
                <a:solidFill>
                  <a:srgbClr val="FFFFFF"/>
                </a:solidFill>
                <a:latin typeface="Segoe UI Light" panose="020B0502040204020203" pitchFamily="34" charset="0"/>
              </a:rPr>
              <a:t>To stay competitive by offering faster insight into financial data </a:t>
            </a:r>
            <a:endParaRPr lang="en-US" dirty="0">
              <a:solidFill>
                <a:srgbClr val="FFFFFF"/>
              </a:solidFill>
            </a:endParaRPr>
          </a:p>
        </p:txBody>
      </p:sp>
      <p:sp>
        <p:nvSpPr>
          <p:cNvPr id="6" name="Text Placeholder 5"/>
          <p:cNvSpPr>
            <a:spLocks noGrp="1"/>
          </p:cNvSpPr>
          <p:nvPr>
            <p:ph type="body" sz="quarter" idx="42"/>
          </p:nvPr>
        </p:nvSpPr>
        <p:spPr>
          <a:xfrm>
            <a:off x="6187436" y="4743991"/>
            <a:ext cx="2742914" cy="1900243"/>
          </a:xfrm>
          <a:solidFill>
            <a:srgbClr val="C00000"/>
          </a:solidFill>
        </p:spPr>
        <p:txBody>
          <a:bodyPr/>
          <a:lstStyle/>
          <a:p>
            <a:r>
              <a:rPr lang="en-US" b="1" dirty="0" smtClean="0">
                <a:solidFill>
                  <a:srgbClr val="FFFFFF"/>
                </a:solidFill>
                <a:latin typeface="Segoe UI Light" panose="020B0502040204020203" pitchFamily="34" charset="0"/>
              </a:rPr>
              <a:t>Challenge:</a:t>
            </a:r>
          </a:p>
          <a:p>
            <a:r>
              <a:rPr lang="en-US" dirty="0">
                <a:solidFill>
                  <a:srgbClr val="FFFFFF"/>
                </a:solidFill>
              </a:rPr>
              <a:t>To add a competitive differentiator and develop new revenue streams</a:t>
            </a:r>
          </a:p>
        </p:txBody>
      </p:sp>
      <p:sp>
        <p:nvSpPr>
          <p:cNvPr id="7" name="Text Placeholder 6"/>
          <p:cNvSpPr>
            <a:spLocks noGrp="1"/>
          </p:cNvSpPr>
          <p:nvPr>
            <p:ph type="body" sz="quarter" idx="29"/>
          </p:nvPr>
        </p:nvSpPr>
        <p:spPr>
          <a:xfrm>
            <a:off x="457140" y="1881443"/>
            <a:ext cx="2743200" cy="2743200"/>
          </a:xfrm>
          <a:solidFill>
            <a:schemeClr val="tx1">
              <a:lumMod val="95000"/>
            </a:schemeClr>
          </a:solidFill>
        </p:spPr>
        <p:txBody>
          <a:bodyPr/>
          <a:lstStyle/>
          <a:p>
            <a:endParaRPr lang="en-US" dirty="0" smtClean="0"/>
          </a:p>
          <a:p>
            <a:endParaRPr lang="en-US" dirty="0"/>
          </a:p>
          <a:p>
            <a:endParaRPr lang="en-US" dirty="0" smtClean="0"/>
          </a:p>
          <a:p>
            <a:endParaRPr lang="en-US" dirty="0" smtClean="0"/>
          </a:p>
          <a:p>
            <a:r>
              <a:rPr lang="en-US" dirty="0" smtClean="0"/>
              <a:t>Healthcare</a:t>
            </a:r>
            <a:endParaRPr lang="en-US" dirty="0"/>
          </a:p>
        </p:txBody>
      </p:sp>
      <p:sp>
        <p:nvSpPr>
          <p:cNvPr id="8" name="Text Placeholder 7"/>
          <p:cNvSpPr>
            <a:spLocks noGrp="1"/>
          </p:cNvSpPr>
          <p:nvPr>
            <p:ph type="body" sz="quarter" idx="30"/>
          </p:nvPr>
        </p:nvSpPr>
        <p:spPr>
          <a:xfrm>
            <a:off x="3322516" y="1881443"/>
            <a:ext cx="2742914" cy="2743200"/>
          </a:xfrm>
          <a:solidFill>
            <a:schemeClr val="tx1">
              <a:lumMod val="95000"/>
            </a:schemeClr>
          </a:solidFill>
        </p:spPr>
        <p:txBody>
          <a:bodyPr/>
          <a:lstStyle/>
          <a:p>
            <a:endParaRPr lang="en-US" dirty="0" smtClean="0"/>
          </a:p>
          <a:p>
            <a:endParaRPr lang="en-US" dirty="0"/>
          </a:p>
          <a:p>
            <a:endParaRPr lang="en-US" dirty="0" smtClean="0"/>
          </a:p>
          <a:p>
            <a:endParaRPr lang="en-US" dirty="0" smtClean="0"/>
          </a:p>
          <a:p>
            <a:r>
              <a:rPr lang="en-US" dirty="0" smtClean="0"/>
              <a:t>Financial </a:t>
            </a:r>
            <a:br>
              <a:rPr lang="en-US" dirty="0" smtClean="0"/>
            </a:br>
            <a:r>
              <a:rPr lang="en-US" dirty="0" smtClean="0"/>
              <a:t>Services</a:t>
            </a:r>
            <a:endParaRPr lang="en-US" dirty="0"/>
          </a:p>
        </p:txBody>
      </p:sp>
      <p:sp>
        <p:nvSpPr>
          <p:cNvPr id="9" name="Text Placeholder 8"/>
          <p:cNvSpPr>
            <a:spLocks noGrp="1"/>
          </p:cNvSpPr>
          <p:nvPr>
            <p:ph type="body" sz="quarter" idx="32"/>
          </p:nvPr>
        </p:nvSpPr>
        <p:spPr>
          <a:xfrm>
            <a:off x="6187436" y="1881443"/>
            <a:ext cx="2742914" cy="2743200"/>
          </a:xfrm>
          <a:solidFill>
            <a:schemeClr val="tx1">
              <a:lumMod val="95000"/>
            </a:schemeClr>
          </a:solidFill>
        </p:spPr>
        <p:txBody>
          <a:bodyPr/>
          <a:lstStyle/>
          <a:p>
            <a:endParaRPr lang="en-US" dirty="0" smtClean="0"/>
          </a:p>
          <a:p>
            <a:endParaRPr lang="en-US" dirty="0"/>
          </a:p>
          <a:p>
            <a:endParaRPr lang="en-US" dirty="0" smtClean="0"/>
          </a:p>
          <a:p>
            <a:endParaRPr lang="en-US" dirty="0"/>
          </a:p>
          <a:p>
            <a:r>
              <a:rPr lang="en-US" dirty="0" smtClean="0"/>
              <a:t>Transportation and Services</a:t>
            </a:r>
            <a:endParaRPr lang="en-US" dirty="0"/>
          </a:p>
        </p:txBody>
      </p:sp>
      <p:grpSp>
        <p:nvGrpSpPr>
          <p:cNvPr id="22" name="Group 21"/>
          <p:cNvGrpSpPr/>
          <p:nvPr/>
        </p:nvGrpSpPr>
        <p:grpSpPr>
          <a:xfrm>
            <a:off x="636861" y="2168164"/>
            <a:ext cx="502920" cy="502920"/>
            <a:chOff x="10058400" y="3143250"/>
            <a:chExt cx="502920" cy="502920"/>
          </a:xfrm>
        </p:grpSpPr>
        <p:sp>
          <p:nvSpPr>
            <p:cNvPr id="23" name="Oval 22"/>
            <p:cNvSpPr/>
            <p:nvPr/>
          </p:nvSpPr>
          <p:spPr bwMode="auto">
            <a:xfrm>
              <a:off x="10058400" y="3143250"/>
              <a:ext cx="502920" cy="502920"/>
            </a:xfrm>
            <a:prstGeom prst="ellips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p:cNvSpPr/>
            <p:nvPr/>
          </p:nvSpPr>
          <p:spPr bwMode="auto">
            <a:xfrm rot="5400000">
              <a:off x="10158421" y="3353126"/>
              <a:ext cx="308610" cy="83168"/>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p:cNvSpPr/>
            <p:nvPr/>
          </p:nvSpPr>
          <p:spPr bwMode="auto">
            <a:xfrm rot="10800000">
              <a:off x="10155555" y="3353126"/>
              <a:ext cx="308610" cy="83168"/>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3510097" y="2194192"/>
            <a:ext cx="552634" cy="476892"/>
            <a:chOff x="4827404" y="2115851"/>
            <a:chExt cx="552634" cy="476892"/>
          </a:xfrm>
        </p:grpSpPr>
        <p:sp>
          <p:nvSpPr>
            <p:cNvPr id="27" name="Rectangle 26"/>
            <p:cNvSpPr/>
            <p:nvPr/>
          </p:nvSpPr>
          <p:spPr bwMode="auto">
            <a:xfrm>
              <a:off x="4843279" y="2547024"/>
              <a:ext cx="522471" cy="45719"/>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p:cNvSpPr/>
            <p:nvPr/>
          </p:nvSpPr>
          <p:spPr bwMode="auto">
            <a:xfrm>
              <a:off x="4887094" y="2235200"/>
              <a:ext cx="423182" cy="297543"/>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29" name="Group 28"/>
            <p:cNvGrpSpPr/>
            <p:nvPr/>
          </p:nvGrpSpPr>
          <p:grpSpPr>
            <a:xfrm>
              <a:off x="4827404" y="2115851"/>
              <a:ext cx="552634" cy="105067"/>
              <a:chOff x="4827404" y="2033731"/>
              <a:chExt cx="707128" cy="187188"/>
            </a:xfrm>
          </p:grpSpPr>
          <p:sp>
            <p:nvSpPr>
              <p:cNvPr id="39" name="Isosceles Triangle 38"/>
              <p:cNvSpPr/>
              <p:nvPr/>
            </p:nvSpPr>
            <p:spPr bwMode="auto">
              <a:xfrm>
                <a:off x="4827404" y="2033731"/>
                <a:ext cx="707128" cy="141931"/>
              </a:xfrm>
              <a:prstGeom prst="triangle">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0" name="Rectangle 39"/>
              <p:cNvSpPr/>
              <p:nvPr/>
            </p:nvSpPr>
            <p:spPr bwMode="auto">
              <a:xfrm>
                <a:off x="4827404" y="2175200"/>
                <a:ext cx="707128" cy="45719"/>
              </a:xfrm>
              <a:prstGeom prst="rect">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p:cNvGrpSpPr/>
            <p:nvPr/>
          </p:nvGrpSpPr>
          <p:grpSpPr>
            <a:xfrm>
              <a:off x="4949825" y="2309539"/>
              <a:ext cx="45719" cy="223204"/>
              <a:chOff x="4949825" y="2309539"/>
              <a:chExt cx="45719" cy="223204"/>
            </a:xfrm>
          </p:grpSpPr>
          <p:sp>
            <p:nvSpPr>
              <p:cNvPr id="37" name="Rectangle 36"/>
              <p:cNvSpPr/>
              <p:nvPr/>
            </p:nvSpPr>
            <p:spPr bwMode="auto">
              <a:xfrm>
                <a:off x="4949825" y="2332399"/>
                <a:ext cx="45719" cy="200344"/>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8" name="Oval 37"/>
              <p:cNvSpPr/>
              <p:nvPr/>
            </p:nvSpPr>
            <p:spPr bwMode="auto">
              <a:xfrm>
                <a:off x="4949825" y="2309539"/>
                <a:ext cx="45719" cy="45719"/>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1" name="Group 30"/>
            <p:cNvGrpSpPr/>
            <p:nvPr/>
          </p:nvGrpSpPr>
          <p:grpSpPr>
            <a:xfrm>
              <a:off x="5075826" y="2309539"/>
              <a:ext cx="45719" cy="229913"/>
              <a:chOff x="5075826" y="2309539"/>
              <a:chExt cx="45719" cy="229913"/>
            </a:xfrm>
          </p:grpSpPr>
          <p:sp>
            <p:nvSpPr>
              <p:cNvPr id="35" name="Rectangle 34"/>
              <p:cNvSpPr/>
              <p:nvPr/>
            </p:nvSpPr>
            <p:spPr bwMode="auto">
              <a:xfrm>
                <a:off x="5075826" y="2339108"/>
                <a:ext cx="45719" cy="200344"/>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6" name="Oval 35"/>
              <p:cNvSpPr/>
              <p:nvPr/>
            </p:nvSpPr>
            <p:spPr bwMode="auto">
              <a:xfrm>
                <a:off x="5075826" y="2309539"/>
                <a:ext cx="45719" cy="45719"/>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32" name="Group 31"/>
            <p:cNvGrpSpPr/>
            <p:nvPr/>
          </p:nvGrpSpPr>
          <p:grpSpPr>
            <a:xfrm>
              <a:off x="5197832" y="2309539"/>
              <a:ext cx="45719" cy="223204"/>
              <a:chOff x="5197832" y="2309539"/>
              <a:chExt cx="45719" cy="223204"/>
            </a:xfrm>
          </p:grpSpPr>
          <p:sp>
            <p:nvSpPr>
              <p:cNvPr id="33" name="Rectangle 32"/>
              <p:cNvSpPr/>
              <p:nvPr/>
            </p:nvSpPr>
            <p:spPr bwMode="auto">
              <a:xfrm>
                <a:off x="5197832" y="2332399"/>
                <a:ext cx="45719" cy="200344"/>
              </a:xfrm>
              <a:prstGeom prst="rect">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34" name="Oval 33"/>
              <p:cNvSpPr/>
              <p:nvPr/>
            </p:nvSpPr>
            <p:spPr bwMode="auto">
              <a:xfrm>
                <a:off x="5197832" y="2309539"/>
                <a:ext cx="45719" cy="45719"/>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53" name="Group 52"/>
          <p:cNvGrpSpPr/>
          <p:nvPr/>
        </p:nvGrpSpPr>
        <p:grpSpPr>
          <a:xfrm>
            <a:off x="6383472" y="2194192"/>
            <a:ext cx="606598" cy="476892"/>
            <a:chOff x="9417586" y="4050143"/>
            <a:chExt cx="1107540" cy="870720"/>
          </a:xfrm>
        </p:grpSpPr>
        <p:sp>
          <p:nvSpPr>
            <p:cNvPr id="42" name="Rounded Rectangle 41"/>
            <p:cNvSpPr/>
            <p:nvPr/>
          </p:nvSpPr>
          <p:spPr bwMode="auto">
            <a:xfrm>
              <a:off x="9417586" y="4363932"/>
              <a:ext cx="1107540" cy="375176"/>
            </a:xfrm>
            <a:prstGeom prst="roundRect">
              <a:avLst>
                <a:gd name="adj" fmla="val 2511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rgbClr val="FFFFFF">
                    <a:lumMod val="50000"/>
                  </a:srgbClr>
                </a:solidFill>
                <a:ea typeface="Segoe UI" pitchFamily="34" charset="0"/>
                <a:cs typeface="Segoe UI" pitchFamily="34" charset="0"/>
              </a:endParaRPr>
            </a:p>
          </p:txBody>
        </p:sp>
        <p:grpSp>
          <p:nvGrpSpPr>
            <p:cNvPr id="51" name="Group 50"/>
            <p:cNvGrpSpPr/>
            <p:nvPr/>
          </p:nvGrpSpPr>
          <p:grpSpPr>
            <a:xfrm>
              <a:off x="9473199" y="4567118"/>
              <a:ext cx="996314" cy="353745"/>
              <a:chOff x="9481343" y="4567118"/>
              <a:chExt cx="996314" cy="353745"/>
            </a:xfrm>
          </p:grpSpPr>
          <p:sp>
            <p:nvSpPr>
              <p:cNvPr id="44" name="Rounded Rectangle 43"/>
              <p:cNvSpPr/>
              <p:nvPr/>
            </p:nvSpPr>
            <p:spPr bwMode="auto">
              <a:xfrm rot="5400000">
                <a:off x="9388970" y="4659491"/>
                <a:ext cx="353745" cy="168999"/>
              </a:xfrm>
              <a:prstGeom prst="roundRect">
                <a:avLst>
                  <a:gd name="adj" fmla="val 3235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rgbClr val="FFFFFF">
                      <a:lumMod val="50000"/>
                    </a:srgbClr>
                  </a:solidFill>
                  <a:ea typeface="Segoe UI" pitchFamily="34" charset="0"/>
                  <a:cs typeface="Segoe UI" pitchFamily="34" charset="0"/>
                </a:endParaRPr>
              </a:p>
            </p:txBody>
          </p:sp>
          <p:sp>
            <p:nvSpPr>
              <p:cNvPr id="45" name="Rounded Rectangle 44"/>
              <p:cNvSpPr/>
              <p:nvPr/>
            </p:nvSpPr>
            <p:spPr bwMode="auto">
              <a:xfrm rot="5400000">
                <a:off x="10216285" y="4659491"/>
                <a:ext cx="353745" cy="168999"/>
              </a:xfrm>
              <a:prstGeom prst="roundRect">
                <a:avLst>
                  <a:gd name="adj" fmla="val 32353"/>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rgbClr val="FFFFFF">
                      <a:lumMod val="50000"/>
                    </a:srgbClr>
                  </a:solidFill>
                  <a:ea typeface="Segoe UI" pitchFamily="34" charset="0"/>
                  <a:cs typeface="Segoe UI" pitchFamily="34" charset="0"/>
                </a:endParaRPr>
              </a:p>
            </p:txBody>
          </p:sp>
        </p:grpSp>
        <p:sp>
          <p:nvSpPr>
            <p:cNvPr id="47" name="Round Same Side Corner Rectangle 46"/>
            <p:cNvSpPr/>
            <p:nvPr/>
          </p:nvSpPr>
          <p:spPr bwMode="auto">
            <a:xfrm rot="10800000">
              <a:off x="9485874" y="4050143"/>
              <a:ext cx="970965" cy="428174"/>
            </a:xfrm>
            <a:prstGeom prst="round2SameRect">
              <a:avLst>
                <a:gd name="adj1" fmla="val 0"/>
                <a:gd name="adj2" fmla="val 50000"/>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nvGrpSpPr>
            <p:cNvPr id="49" name="Group 48"/>
            <p:cNvGrpSpPr/>
            <p:nvPr/>
          </p:nvGrpSpPr>
          <p:grpSpPr>
            <a:xfrm>
              <a:off x="9567482" y="4478317"/>
              <a:ext cx="834277" cy="146326"/>
              <a:chOff x="9565842" y="4478317"/>
              <a:chExt cx="834277" cy="146326"/>
            </a:xfrm>
          </p:grpSpPr>
          <p:sp>
            <p:nvSpPr>
              <p:cNvPr id="48" name="Oval 47"/>
              <p:cNvSpPr/>
              <p:nvPr/>
            </p:nvSpPr>
            <p:spPr bwMode="auto">
              <a:xfrm>
                <a:off x="9565842" y="4484510"/>
                <a:ext cx="140133" cy="140133"/>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Oval 49"/>
              <p:cNvSpPr/>
              <p:nvPr/>
            </p:nvSpPr>
            <p:spPr bwMode="auto">
              <a:xfrm>
                <a:off x="10259986" y="4478317"/>
                <a:ext cx="140133" cy="140133"/>
              </a:xfrm>
              <a:prstGeom prst="ellipse">
                <a:avLst/>
              </a:prstGeom>
              <a:solidFill>
                <a:schemeClr val="tx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4200160981"/>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74638" y="2771549"/>
            <a:ext cx="11887200" cy="1203552"/>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Demo</a:t>
            </a:r>
          </a:p>
        </p:txBody>
      </p:sp>
    </p:spTree>
    <p:extLst>
      <p:ext uri="{BB962C8B-B14F-4D97-AF65-F5344CB8AC3E}">
        <p14:creationId xmlns:p14="http://schemas.microsoft.com/office/powerpoint/2010/main" val="3851860253"/>
      </p:ext>
    </p:extLst>
  </p:cSld>
  <p:clrMapOvr>
    <a:masterClrMapping/>
  </p:clrMapOvr>
  <p:transition>
    <p:fad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35201" y="5991150"/>
            <a:ext cx="11990363" cy="810478"/>
          </a:xfrm>
          <a:prstGeom prst="rect">
            <a:avLst/>
          </a:prstGeom>
          <a:noFill/>
        </p:spPr>
        <p:txBody>
          <a:bodyPr wrap="square" rtlCol="0">
            <a:spAutoFit/>
          </a:bodyPr>
          <a:lstStyle/>
          <a:p>
            <a:pPr defTabSz="932706">
              <a:lnSpc>
                <a:spcPts val="1441"/>
              </a:lnSpc>
            </a:pPr>
            <a:r>
              <a:rPr lang="en-US" sz="1000" dirty="0" smtClean="0">
                <a:solidFill>
                  <a:srgbClr val="FFFFFF"/>
                </a:solidFill>
              </a:rPr>
              <a:t>© 2015 Microsoft Corporation. All rights reserved. Microsoft, Windows,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00" dirty="0">
              <a:solidFill>
                <a:srgbClr val="FFFFFF"/>
              </a:solidFill>
            </a:endParaRPr>
          </a:p>
        </p:txBody>
      </p:sp>
      <p:pic>
        <p:nvPicPr>
          <p:cNvPr id="7" name="Picture 6"/>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506855" y="2973590"/>
            <a:ext cx="3288506" cy="704445"/>
          </a:xfrm>
          <a:prstGeom prst="rect">
            <a:avLst/>
          </a:prstGeom>
        </p:spPr>
      </p:pic>
    </p:spTree>
    <p:extLst>
      <p:ext uri="{BB962C8B-B14F-4D97-AF65-F5344CB8AC3E}">
        <p14:creationId xmlns:p14="http://schemas.microsoft.com/office/powerpoint/2010/main" val="2448531743"/>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74638" y="2773363"/>
            <a:ext cx="11887200" cy="1214438"/>
          </a:xfrm>
        </p:spPr>
        <p:txBody>
          <a:bodyPr/>
          <a:lstStyle/>
          <a:p>
            <a:r>
              <a:rPr lang="en-US" sz="7200" dirty="0" smtClean="0"/>
              <a:t>Appendix</a:t>
            </a:r>
            <a:endParaRPr lang="en-US" sz="7200" dirty="0"/>
          </a:p>
        </p:txBody>
      </p:sp>
    </p:spTree>
    <p:extLst>
      <p:ext uri="{BB962C8B-B14F-4D97-AF65-F5344CB8AC3E}">
        <p14:creationId xmlns:p14="http://schemas.microsoft.com/office/powerpoint/2010/main" val="143571655"/>
      </p:ext>
    </p:extLst>
  </p:cSld>
  <p:clrMapOvr>
    <a:masterClrMapping/>
  </p:clrMapOvr>
  <p:transition>
    <p:fad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800" dirty="0" smtClean="0">
                <a:solidFill>
                  <a:schemeClr val="bg1"/>
                </a:solidFill>
              </a:rPr>
              <a:t>Terms</a:t>
            </a:r>
            <a:endParaRPr lang="en-US" sz="4800" dirty="0">
              <a:solidFill>
                <a:schemeClr val="bg1"/>
              </a:solidFill>
            </a:endParaRPr>
          </a:p>
        </p:txBody>
      </p:sp>
      <p:sp>
        <p:nvSpPr>
          <p:cNvPr id="4" name="Rectangle 1"/>
          <p:cNvSpPr>
            <a:spLocks noGrp="1" noChangeArrowheads="1"/>
          </p:cNvSpPr>
          <p:nvPr>
            <p:ph sz="quarter" idx="10"/>
          </p:nvPr>
        </p:nvSpPr>
        <p:spPr bwMode="auto">
          <a:xfrm>
            <a:off x="346033" y="1743588"/>
            <a:ext cx="10972800" cy="4880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lnSpc>
                <a:spcPct val="100000"/>
              </a:lnSpc>
              <a:spcBef>
                <a:spcPts val="1000"/>
              </a:spcBef>
              <a:spcAft>
                <a:spcPct val="0"/>
              </a:spcAft>
              <a:buSzTx/>
              <a:buNone/>
            </a:pPr>
            <a:r>
              <a:rPr kumimoji="0" lang="en-US" altLang="en-US" sz="1600" i="0" u="none" strike="noStrike" cap="none" normalizeH="0" baseline="0" dirty="0" smtClean="0">
                <a:ln>
                  <a:noFill/>
                </a:ln>
                <a:solidFill>
                  <a:srgbClr val="C00000"/>
                </a:solidFill>
                <a:effectLst/>
              </a:rPr>
              <a:t>Columnstore</a:t>
            </a:r>
            <a:r>
              <a:rPr lang="en-US" altLang="en-US" sz="1600" dirty="0" smtClean="0">
                <a:solidFill>
                  <a:srgbClr val="C00000"/>
                </a:solidFill>
              </a:rPr>
              <a:t>: </a:t>
            </a:r>
            <a:r>
              <a:rPr lang="en-US" altLang="en-US" sz="1600" dirty="0" smtClean="0">
                <a:solidFill>
                  <a:schemeClr val="bg1"/>
                </a:solidFill>
              </a:rPr>
              <a:t>d</a:t>
            </a:r>
            <a:r>
              <a:rPr kumimoji="0" lang="en-US" altLang="en-US" sz="1600" i="0" u="none" strike="noStrike" cap="none" normalizeH="0" baseline="0" dirty="0" smtClean="0">
                <a:ln>
                  <a:noFill/>
                </a:ln>
                <a:solidFill>
                  <a:schemeClr val="bg1"/>
                </a:solidFill>
                <a:effectLst/>
              </a:rPr>
              <a:t>ata that is logically organized as a table with rows and columns, and physically stored in a column-wise data format. </a:t>
            </a:r>
          </a:p>
          <a:p>
            <a:pPr marL="0" indent="0" defTabSz="914400" eaLnBrk="0" fontAlgn="base" hangingPunct="0">
              <a:lnSpc>
                <a:spcPct val="100000"/>
              </a:lnSpc>
              <a:spcBef>
                <a:spcPts val="1000"/>
              </a:spcBef>
              <a:spcAft>
                <a:spcPct val="0"/>
              </a:spcAft>
              <a:buSzTx/>
              <a:buNone/>
            </a:pPr>
            <a:r>
              <a:rPr kumimoji="0" lang="en-US" altLang="en-US" sz="1600" i="0" u="none" strike="noStrike" cap="none" normalizeH="0" baseline="0" dirty="0" smtClean="0">
                <a:ln>
                  <a:noFill/>
                </a:ln>
                <a:solidFill>
                  <a:srgbClr val="C00000"/>
                </a:solidFill>
                <a:effectLst/>
              </a:rPr>
              <a:t>Rowstore</a:t>
            </a:r>
            <a:r>
              <a:rPr lang="en-US" altLang="en-US" sz="1600" dirty="0" smtClean="0">
                <a:solidFill>
                  <a:srgbClr val="C00000"/>
                </a:solidFill>
              </a:rPr>
              <a:t>: </a:t>
            </a:r>
            <a:r>
              <a:rPr lang="en-US" altLang="en-US" sz="1600" dirty="0" smtClean="0">
                <a:solidFill>
                  <a:schemeClr val="bg1"/>
                </a:solidFill>
              </a:rPr>
              <a:t>d</a:t>
            </a:r>
            <a:r>
              <a:rPr kumimoji="0" lang="en-US" altLang="en-US" sz="1600" i="0" u="none" strike="noStrike" cap="none" normalizeH="0" baseline="0" dirty="0" smtClean="0">
                <a:ln>
                  <a:noFill/>
                </a:ln>
                <a:solidFill>
                  <a:schemeClr val="bg1"/>
                </a:solidFill>
                <a:effectLst/>
              </a:rPr>
              <a:t>ata that is logically organized as a table with rows and columns, and then physically stored in a row-wise data format. </a:t>
            </a:r>
            <a:r>
              <a:rPr lang="en-US" altLang="en-US" sz="1600" dirty="0" smtClean="0">
                <a:solidFill>
                  <a:schemeClr val="bg1"/>
                </a:solidFill>
              </a:rPr>
              <a:t>This</a:t>
            </a:r>
            <a:r>
              <a:rPr kumimoji="0" lang="en-US" altLang="en-US" sz="1600" i="0" u="none" strike="noStrike" cap="none" normalizeH="0" baseline="0" dirty="0" smtClean="0">
                <a:ln>
                  <a:noFill/>
                </a:ln>
                <a:solidFill>
                  <a:schemeClr val="bg1"/>
                </a:solidFill>
                <a:effectLst/>
              </a:rPr>
              <a:t> has been the traditional way to store relational table data. In SQL Server, </a:t>
            </a:r>
            <a:r>
              <a:rPr kumimoji="0" lang="en-US" altLang="en-US" sz="1600" u="none" strike="noStrike" cap="none" normalizeH="0" baseline="0" dirty="0" smtClean="0">
                <a:ln>
                  <a:noFill/>
                </a:ln>
                <a:solidFill>
                  <a:schemeClr val="bg1"/>
                </a:solidFill>
                <a:effectLst/>
              </a:rPr>
              <a:t>rowstore</a:t>
            </a:r>
            <a:r>
              <a:rPr kumimoji="0" lang="en-US" altLang="en-US" sz="1600" i="0" u="none" strike="noStrike" cap="none" normalizeH="0" baseline="0" dirty="0" smtClean="0">
                <a:ln>
                  <a:noFill/>
                </a:ln>
                <a:solidFill>
                  <a:schemeClr val="bg1"/>
                </a:solidFill>
                <a:effectLst/>
              </a:rPr>
              <a:t> is the underlying data storage format for a heap, a clustered index, and an in-memory table. </a:t>
            </a:r>
          </a:p>
          <a:p>
            <a:pPr marL="0" indent="0" defTabSz="914400" eaLnBrk="0" fontAlgn="base" hangingPunct="0">
              <a:lnSpc>
                <a:spcPct val="100000"/>
              </a:lnSpc>
              <a:spcBef>
                <a:spcPts val="1000"/>
              </a:spcBef>
              <a:spcAft>
                <a:spcPct val="0"/>
              </a:spcAft>
              <a:buSzTx/>
              <a:buNone/>
            </a:pPr>
            <a:r>
              <a:rPr lang="en-US" altLang="en-US" sz="1600" dirty="0" smtClean="0">
                <a:solidFill>
                  <a:srgbClr val="C00000"/>
                </a:solidFill>
              </a:rPr>
              <a:t>Rowgroup: </a:t>
            </a:r>
            <a:r>
              <a:rPr lang="en-US" altLang="en-US" sz="1600" dirty="0">
                <a:solidFill>
                  <a:schemeClr val="bg1"/>
                </a:solidFill>
              </a:rPr>
              <a:t>a</a:t>
            </a:r>
            <a:r>
              <a:rPr lang="en-US" altLang="en-US" sz="1600" dirty="0" smtClean="0">
                <a:solidFill>
                  <a:schemeClr val="bg1"/>
                </a:solidFill>
              </a:rPr>
              <a:t> </a:t>
            </a:r>
            <a:r>
              <a:rPr lang="en-US" altLang="en-US" sz="1600" dirty="0">
                <a:solidFill>
                  <a:schemeClr val="bg1"/>
                </a:solidFill>
              </a:rPr>
              <a:t>group of rows that are compressed into columnstore format at the same time. A rowgroup usually contains the maximum number of rows per </a:t>
            </a:r>
            <a:r>
              <a:rPr lang="en-US" altLang="en-US" sz="1600" dirty="0" smtClean="0">
                <a:solidFill>
                  <a:schemeClr val="bg1"/>
                </a:solidFill>
              </a:rPr>
              <a:t>rowgroup, </a:t>
            </a:r>
            <a:r>
              <a:rPr lang="en-US" altLang="en-US" sz="1600" dirty="0">
                <a:solidFill>
                  <a:schemeClr val="bg1"/>
                </a:solidFill>
              </a:rPr>
              <a:t>which is 1,048,576 rows. </a:t>
            </a:r>
            <a:r>
              <a:rPr lang="en-US" sz="1600" dirty="0" smtClean="0">
                <a:solidFill>
                  <a:schemeClr val="bg1"/>
                </a:solidFill>
              </a:rPr>
              <a:t>Each </a:t>
            </a:r>
            <a:r>
              <a:rPr lang="en-US" sz="1600" dirty="0">
                <a:solidFill>
                  <a:schemeClr val="bg1"/>
                </a:solidFill>
              </a:rPr>
              <a:t>rowgroup contains one column segment for every column in the table. </a:t>
            </a:r>
            <a:endParaRPr lang="en-US" altLang="en-US" sz="1600" dirty="0">
              <a:solidFill>
                <a:schemeClr val="bg1"/>
              </a:solidFill>
            </a:endParaRPr>
          </a:p>
          <a:p>
            <a:pPr marL="0" indent="0" defTabSz="914400" eaLnBrk="0" fontAlgn="base" hangingPunct="0">
              <a:lnSpc>
                <a:spcPct val="100000"/>
              </a:lnSpc>
              <a:spcBef>
                <a:spcPts val="1000"/>
              </a:spcBef>
              <a:spcAft>
                <a:spcPct val="0"/>
              </a:spcAft>
              <a:buSzTx/>
              <a:buNone/>
            </a:pPr>
            <a:r>
              <a:rPr lang="en-US" altLang="en-US" sz="1600" dirty="0" smtClean="0">
                <a:solidFill>
                  <a:srgbClr val="C00000"/>
                </a:solidFill>
              </a:rPr>
              <a:t>Column </a:t>
            </a:r>
            <a:r>
              <a:rPr lang="en-US" altLang="en-US" sz="1600" dirty="0">
                <a:solidFill>
                  <a:srgbClr val="C00000"/>
                </a:solidFill>
              </a:rPr>
              <a:t>s</a:t>
            </a:r>
            <a:r>
              <a:rPr lang="en-US" altLang="en-US" sz="1600" dirty="0" smtClean="0">
                <a:solidFill>
                  <a:srgbClr val="C00000"/>
                </a:solidFill>
              </a:rPr>
              <a:t>egment: </a:t>
            </a:r>
            <a:r>
              <a:rPr lang="en-US" altLang="en-US" sz="1600" dirty="0" smtClean="0">
                <a:solidFill>
                  <a:schemeClr val="bg1"/>
                </a:solidFill>
              </a:rPr>
              <a:t>column </a:t>
            </a:r>
            <a:r>
              <a:rPr lang="en-US" altLang="en-US" sz="1600" dirty="0">
                <a:solidFill>
                  <a:schemeClr val="bg1"/>
                </a:solidFill>
              </a:rPr>
              <a:t>of data from within the </a:t>
            </a:r>
            <a:r>
              <a:rPr lang="en-US" altLang="en-US" sz="1600" dirty="0" smtClean="0">
                <a:solidFill>
                  <a:schemeClr val="bg1"/>
                </a:solidFill>
              </a:rPr>
              <a:t>rowgroup. </a:t>
            </a:r>
            <a:r>
              <a:rPr lang="en-US" sz="1600" dirty="0" smtClean="0">
                <a:solidFill>
                  <a:schemeClr val="bg1"/>
                </a:solidFill>
              </a:rPr>
              <a:t>Each </a:t>
            </a:r>
            <a:r>
              <a:rPr lang="en-US" sz="1600" dirty="0">
                <a:solidFill>
                  <a:schemeClr val="bg1"/>
                </a:solidFill>
              </a:rPr>
              <a:t>column segment is compressed together and stored on physical media</a:t>
            </a:r>
            <a:r>
              <a:rPr lang="en-US" sz="1600" dirty="0" smtClean="0">
                <a:solidFill>
                  <a:schemeClr val="bg1"/>
                </a:solidFill>
              </a:rPr>
              <a:t>.</a:t>
            </a:r>
          </a:p>
          <a:p>
            <a:pPr marL="0" indent="0" defTabSz="914400" eaLnBrk="0" fontAlgn="base" hangingPunct="0">
              <a:lnSpc>
                <a:spcPct val="100000"/>
              </a:lnSpc>
              <a:spcBef>
                <a:spcPts val="1000"/>
              </a:spcBef>
              <a:spcAft>
                <a:spcPct val="0"/>
              </a:spcAft>
              <a:buSzTx/>
              <a:buNone/>
            </a:pPr>
            <a:r>
              <a:rPr lang="en-US" altLang="en-US" sz="1600" dirty="0" smtClean="0">
                <a:solidFill>
                  <a:srgbClr val="C00000"/>
                </a:solidFill>
              </a:rPr>
              <a:t>Clustered columnstore </a:t>
            </a:r>
            <a:r>
              <a:rPr lang="en-US" altLang="en-US" sz="1600" dirty="0">
                <a:solidFill>
                  <a:srgbClr val="C00000"/>
                </a:solidFill>
              </a:rPr>
              <a:t>i</a:t>
            </a:r>
            <a:r>
              <a:rPr lang="en-US" altLang="en-US" sz="1600" dirty="0" smtClean="0">
                <a:solidFill>
                  <a:srgbClr val="C00000"/>
                </a:solidFill>
              </a:rPr>
              <a:t>ndex: </a:t>
            </a:r>
            <a:r>
              <a:rPr lang="en-US" altLang="en-US" sz="1600" dirty="0" smtClean="0">
                <a:solidFill>
                  <a:schemeClr val="bg1"/>
                </a:solidFill>
              </a:rPr>
              <a:t>the </a:t>
            </a:r>
            <a:r>
              <a:rPr lang="en-US" altLang="en-US" sz="1600" dirty="0">
                <a:solidFill>
                  <a:schemeClr val="bg1"/>
                </a:solidFill>
              </a:rPr>
              <a:t>physical storage for the entire table. </a:t>
            </a:r>
            <a:r>
              <a:rPr lang="en-US" sz="1600" dirty="0">
                <a:solidFill>
                  <a:schemeClr val="bg1"/>
                </a:solidFill>
              </a:rPr>
              <a:t>To reduce fragmentation of the column segments and improve performance, the columnstore index might store some data temporarily into a clustered index, which is called a deltastore, and a </a:t>
            </a:r>
            <a:r>
              <a:rPr lang="en-US" sz="1600" dirty="0" smtClean="0">
                <a:solidFill>
                  <a:schemeClr val="bg1"/>
                </a:solidFill>
              </a:rPr>
              <a:t>b-tree </a:t>
            </a:r>
            <a:r>
              <a:rPr lang="en-US" sz="1600" dirty="0">
                <a:solidFill>
                  <a:schemeClr val="bg1"/>
                </a:solidFill>
              </a:rPr>
              <a:t>list of IDs for deleted rows. The deltastore operations are handled behind the scenes. To return the correct query results, the clustered columnstore index combines query results from both the columnstore and the deltastore.</a:t>
            </a:r>
            <a:endParaRPr lang="en-US" altLang="en-US" sz="1600" dirty="0">
              <a:solidFill>
                <a:schemeClr val="bg1"/>
              </a:solidFill>
            </a:endParaRPr>
          </a:p>
          <a:p>
            <a:endParaRPr lang="en-US" altLang="en-US" sz="1800" dirty="0">
              <a:solidFill>
                <a:schemeClr val="tx1"/>
              </a:solidFill>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smtClean="0">
              <a:ln>
                <a:noFill/>
              </a:ln>
              <a:solidFill>
                <a:schemeClr val="tx1"/>
              </a:solidFill>
              <a:effectLst/>
            </a:endParaRPr>
          </a:p>
        </p:txBody>
      </p:sp>
      <p:sp>
        <p:nvSpPr>
          <p:cNvPr id="9" name="Rectangle 6"/>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endParaRPr lang="en-US" altLang="en-US" dirty="0" smtClean="0">
              <a:solidFill>
                <a:srgbClr val="FFFFFF"/>
              </a:solidFill>
              <a:latin typeface="Arial" panose="020B0604020202020204" pitchFamily="34" charset="0"/>
            </a:endParaRPr>
          </a:p>
          <a:p>
            <a:pPr defTabSz="914400" eaLnBrk="0" fontAlgn="base" hangingPunct="0">
              <a:spcBef>
                <a:spcPct val="0"/>
              </a:spcBef>
              <a:spcAft>
                <a:spcPct val="0"/>
              </a:spcAft>
            </a:pPr>
            <a:endParaRPr lang="en-US" altLang="en-US" dirty="0" smtClean="0">
              <a:solidFill>
                <a:srgbClr val="FFFFFF"/>
              </a:solidFill>
              <a:latin typeface="Arial" panose="020B0604020202020204" pitchFamily="34" charset="0"/>
            </a:endParaRPr>
          </a:p>
        </p:txBody>
      </p:sp>
      <p:sp>
        <p:nvSpPr>
          <p:cNvPr id="10" name="Rectangle 7"/>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endParaRPr lang="en-US" altLang="en-US" dirty="0" smtClean="0">
              <a:solidFill>
                <a:srgbClr val="FFFFFF"/>
              </a:solidFill>
              <a:latin typeface="Arial" panose="020B0604020202020204" pitchFamily="34" charset="0"/>
            </a:endParaRPr>
          </a:p>
          <a:p>
            <a:pPr defTabSz="914400" eaLnBrk="0" fontAlgn="base" hangingPunct="0">
              <a:spcBef>
                <a:spcPct val="0"/>
              </a:spcBef>
              <a:spcAft>
                <a:spcPct val="0"/>
              </a:spcAft>
            </a:pPr>
            <a:endParaRPr lang="en-US" altLang="en-US" dirty="0" smtClean="0">
              <a:solidFill>
                <a:srgbClr val="FFFFFF"/>
              </a:solidFill>
              <a:latin typeface="Arial" panose="020B0604020202020204" pitchFamily="34" charset="0"/>
            </a:endParaRPr>
          </a:p>
        </p:txBody>
      </p:sp>
    </p:spTree>
    <p:extLst>
      <p:ext uri="{BB962C8B-B14F-4D97-AF65-F5344CB8AC3E}">
        <p14:creationId xmlns:p14="http://schemas.microsoft.com/office/powerpoint/2010/main" val="3387258509"/>
      </p:ext>
    </p:extLst>
  </p:cSld>
  <p:clrMapOvr>
    <a:masterClrMapping/>
  </p:clrMapOvr>
  <p:transition>
    <p:fad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sz="4800" dirty="0" smtClean="0">
                <a:solidFill>
                  <a:schemeClr val="bg1"/>
                </a:solidFill>
              </a:rPr>
              <a:t>Terms</a:t>
            </a:r>
            <a:r>
              <a:rPr lang="en-US" dirty="0" smtClean="0">
                <a:solidFill>
                  <a:schemeClr val="bg1"/>
                </a:solidFill>
              </a:rPr>
              <a:t> </a:t>
            </a:r>
            <a:r>
              <a:rPr lang="en-US" sz="2400" dirty="0" smtClean="0">
                <a:solidFill>
                  <a:schemeClr val="bg1"/>
                </a:solidFill>
              </a:rPr>
              <a:t>(continued)</a:t>
            </a:r>
            <a:endParaRPr lang="en-US" sz="2400" dirty="0">
              <a:solidFill>
                <a:schemeClr val="bg1"/>
              </a:solidFill>
            </a:endParaRPr>
          </a:p>
        </p:txBody>
      </p:sp>
      <p:sp>
        <p:nvSpPr>
          <p:cNvPr id="4" name="Rectangle 1"/>
          <p:cNvSpPr>
            <a:spLocks noGrp="1" noChangeArrowheads="1"/>
          </p:cNvSpPr>
          <p:nvPr>
            <p:ph sz="quarter" idx="10"/>
          </p:nvPr>
        </p:nvSpPr>
        <p:spPr bwMode="auto">
          <a:xfrm>
            <a:off x="367189" y="1951179"/>
            <a:ext cx="11701780" cy="478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defTabSz="914400" eaLnBrk="0" fontAlgn="base" hangingPunct="0">
              <a:lnSpc>
                <a:spcPct val="100000"/>
              </a:lnSpc>
              <a:spcBef>
                <a:spcPts val="1000"/>
              </a:spcBef>
              <a:spcAft>
                <a:spcPct val="0"/>
              </a:spcAft>
              <a:buSzTx/>
              <a:buNone/>
            </a:pPr>
            <a:r>
              <a:rPr lang="en-US" altLang="en-US" sz="1600" dirty="0">
                <a:solidFill>
                  <a:schemeClr val="bg2"/>
                </a:solidFill>
              </a:rPr>
              <a:t>Deltastore: </a:t>
            </a:r>
            <a:r>
              <a:rPr lang="en-US" altLang="en-US" sz="1600" dirty="0">
                <a:solidFill>
                  <a:schemeClr val="bg1"/>
                </a:solidFill>
              </a:rPr>
              <a:t>used with clustered column store indexes only, a deltastore</a:t>
            </a:r>
            <a:r>
              <a:rPr lang="en-US" altLang="en-US" sz="1600" i="1" dirty="0">
                <a:solidFill>
                  <a:schemeClr val="bg1"/>
                </a:solidFill>
              </a:rPr>
              <a:t> </a:t>
            </a:r>
            <a:r>
              <a:rPr lang="en-US" altLang="en-US" sz="1600" dirty="0">
                <a:solidFill>
                  <a:schemeClr val="bg1"/>
                </a:solidFill>
              </a:rPr>
              <a:t>is a clustered index that improves columnstore compression and performance by storing rows until the number of rows reaches a threshold and are then moved into the columnstore. During a large bulk load, most of the rows go directly to the columnstore without passing through the deltastore. Some rows at the end of the bulk load might be too few in number to meet the minimum size of a rowgroup (102,400 rows). When this happens, the final rows go to the deltastore instead of the columnstore. For small bulk loads with less than 102,400 rows, all of the rows go directly to the deltastore. When the deltastore reaches the maximum number of rows, it becomes closed. A tuple-mover process checks for closed rowgroups. When it finds the closed rowgroup, it compresses </a:t>
            </a:r>
            <a:r>
              <a:rPr lang="en-US" altLang="en-US" sz="1600" dirty="0" smtClean="0">
                <a:solidFill>
                  <a:schemeClr val="bg1"/>
                </a:solidFill>
              </a:rPr>
              <a:t>and </a:t>
            </a:r>
            <a:r>
              <a:rPr lang="en-US" altLang="en-US" sz="1600" dirty="0">
                <a:solidFill>
                  <a:schemeClr val="bg1"/>
                </a:solidFill>
              </a:rPr>
              <a:t>stores it into the columnstore. </a:t>
            </a:r>
          </a:p>
          <a:p>
            <a:pPr marL="0" indent="0" defTabSz="914400" eaLnBrk="0" fontAlgn="base" hangingPunct="0">
              <a:lnSpc>
                <a:spcPct val="100000"/>
              </a:lnSpc>
              <a:spcBef>
                <a:spcPts val="1000"/>
              </a:spcBef>
              <a:spcAft>
                <a:spcPct val="0"/>
              </a:spcAft>
              <a:buSzTx/>
              <a:buNone/>
            </a:pPr>
            <a:r>
              <a:rPr lang="en-US" altLang="en-US" sz="1600" dirty="0" smtClean="0">
                <a:solidFill>
                  <a:schemeClr val="bg2"/>
                </a:solidFill>
              </a:rPr>
              <a:t>Non-clustered </a:t>
            </a:r>
            <a:r>
              <a:rPr lang="en-US" altLang="en-US" sz="1600" dirty="0">
                <a:solidFill>
                  <a:schemeClr val="bg2"/>
                </a:solidFill>
              </a:rPr>
              <a:t>c</a:t>
            </a:r>
            <a:r>
              <a:rPr lang="en-US" altLang="en-US" sz="1600" dirty="0" smtClean="0">
                <a:solidFill>
                  <a:schemeClr val="bg2"/>
                </a:solidFill>
              </a:rPr>
              <a:t>olumnstore </a:t>
            </a:r>
            <a:r>
              <a:rPr lang="en-US" altLang="en-US" sz="1600" dirty="0">
                <a:solidFill>
                  <a:schemeClr val="bg2"/>
                </a:solidFill>
              </a:rPr>
              <a:t>i</a:t>
            </a:r>
            <a:r>
              <a:rPr lang="en-US" altLang="en-US" sz="1600" dirty="0" smtClean="0">
                <a:solidFill>
                  <a:schemeClr val="bg2"/>
                </a:solidFill>
              </a:rPr>
              <a:t>ndex</a:t>
            </a:r>
            <a:r>
              <a:rPr lang="en-US" altLang="en-US" sz="1600" dirty="0">
                <a:solidFill>
                  <a:schemeClr val="bg2"/>
                </a:solidFill>
              </a:rPr>
              <a:t>: </a:t>
            </a:r>
            <a:r>
              <a:rPr lang="en-US" altLang="en-US" sz="1600" dirty="0">
                <a:solidFill>
                  <a:schemeClr val="bg1"/>
                </a:solidFill>
              </a:rPr>
              <a:t>a nonclustered columnstore index functions the same as a clustered columnstore index. The difference </a:t>
            </a:r>
            <a:r>
              <a:rPr lang="en-US" altLang="en-US" sz="1600" dirty="0" smtClean="0">
                <a:solidFill>
                  <a:schemeClr val="bg1"/>
                </a:solidFill>
              </a:rPr>
              <a:t>is that </a:t>
            </a:r>
            <a:r>
              <a:rPr lang="en-US" altLang="en-US" sz="1600" dirty="0">
                <a:solidFill>
                  <a:schemeClr val="bg1"/>
                </a:solidFill>
              </a:rPr>
              <a:t>a nonclustered index is a secondary index created on a rowstore table, whereas a clustered columnstore index is the primary storage for the entire table. The nonclustered index contains a copy of part or all of the rows and columns in the underlying table. The index is defined as one or more columns of the table, and has an optional condition that filters the rows. </a:t>
            </a:r>
            <a:r>
              <a:rPr lang="en-US" altLang="en-US" sz="1600" dirty="0" smtClean="0">
                <a:solidFill>
                  <a:schemeClr val="bg1"/>
                </a:solidFill>
              </a:rPr>
              <a:t/>
            </a:r>
            <a:br>
              <a:rPr lang="en-US" altLang="en-US" sz="1600" dirty="0" smtClean="0">
                <a:solidFill>
                  <a:schemeClr val="bg1"/>
                </a:solidFill>
              </a:rPr>
            </a:br>
            <a:r>
              <a:rPr lang="en-US" altLang="en-US" sz="1600" dirty="0" smtClean="0">
                <a:solidFill>
                  <a:schemeClr val="bg1"/>
                </a:solidFill>
              </a:rPr>
              <a:t>A </a:t>
            </a:r>
            <a:r>
              <a:rPr lang="en-US" altLang="en-US" sz="1600" dirty="0">
                <a:solidFill>
                  <a:schemeClr val="bg1"/>
                </a:solidFill>
              </a:rPr>
              <a:t>nonclustered columnstore index enables </a:t>
            </a:r>
            <a:r>
              <a:rPr lang="en-US" altLang="en-US" sz="1600" dirty="0" smtClean="0">
                <a:solidFill>
                  <a:schemeClr val="bg1"/>
                </a:solidFill>
              </a:rPr>
              <a:t>Real-Time Operational Analytics </a:t>
            </a:r>
            <a:r>
              <a:rPr lang="en-US" altLang="en-US" sz="1600" dirty="0">
                <a:solidFill>
                  <a:schemeClr val="bg1"/>
                </a:solidFill>
              </a:rPr>
              <a:t>in which the OLTP workload uses the underlying clustered index, while analytics run concurrently on the columnstore index. </a:t>
            </a:r>
          </a:p>
          <a:p>
            <a:pPr marL="0" indent="0" defTabSz="914400" eaLnBrk="0" fontAlgn="base" hangingPunct="0">
              <a:lnSpc>
                <a:spcPct val="100000"/>
              </a:lnSpc>
              <a:spcBef>
                <a:spcPts val="1000"/>
              </a:spcBef>
              <a:spcAft>
                <a:spcPct val="0"/>
              </a:spcAft>
              <a:buSzTx/>
              <a:buNone/>
            </a:pPr>
            <a:r>
              <a:rPr lang="en-US" altLang="en-US" sz="1600" dirty="0">
                <a:solidFill>
                  <a:schemeClr val="bg2"/>
                </a:solidFill>
              </a:rPr>
              <a:t>Batch Execution: </a:t>
            </a:r>
            <a:r>
              <a:rPr lang="en-US" altLang="en-US" sz="1600" dirty="0">
                <a:solidFill>
                  <a:schemeClr val="bg1"/>
                </a:solidFill>
              </a:rPr>
              <a:t>a query processing method in which queries process multiple rows together. Queries on columnstore indexes use batch mode execution, improving query performance typically 2-4x. Batch execution is closely integrated with, and optimized around, the columnstore storage format. Batch-mode execution is sometimes known as vector-based or vectorized execution. </a:t>
            </a:r>
          </a:p>
        </p:txBody>
      </p:sp>
      <p:sp>
        <p:nvSpPr>
          <p:cNvPr id="9" name="Rectangle 6"/>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endParaRPr lang="en-US" altLang="en-US" dirty="0" smtClean="0">
              <a:solidFill>
                <a:srgbClr val="FFFFFF"/>
              </a:solidFill>
              <a:latin typeface="Arial" panose="020B0604020202020204" pitchFamily="34" charset="0"/>
            </a:endParaRPr>
          </a:p>
          <a:p>
            <a:pPr defTabSz="914400" eaLnBrk="0" fontAlgn="base" hangingPunct="0">
              <a:spcBef>
                <a:spcPct val="0"/>
              </a:spcBef>
              <a:spcAft>
                <a:spcPct val="0"/>
              </a:spcAft>
            </a:pPr>
            <a:endParaRPr lang="en-US" altLang="en-US" dirty="0" smtClean="0">
              <a:solidFill>
                <a:srgbClr val="FFFFFF"/>
              </a:solidFill>
              <a:latin typeface="Arial" panose="020B0604020202020204" pitchFamily="34" charset="0"/>
            </a:endParaRPr>
          </a:p>
        </p:txBody>
      </p:sp>
      <p:sp>
        <p:nvSpPr>
          <p:cNvPr id="10" name="Rectangle 7"/>
          <p:cNvSpPr>
            <a:spLocks noChangeArrowheads="1"/>
          </p:cNvSpPr>
          <p:nvPr/>
        </p:nvSpPr>
        <p:spPr bwMode="auto">
          <a:xfrm>
            <a:off x="0" y="-323165"/>
            <a:ext cx="18473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endParaRPr lang="en-US" altLang="en-US" dirty="0" smtClean="0">
              <a:solidFill>
                <a:srgbClr val="FFFFFF"/>
              </a:solidFill>
              <a:latin typeface="Arial" panose="020B0604020202020204" pitchFamily="34" charset="0"/>
            </a:endParaRPr>
          </a:p>
          <a:p>
            <a:pPr defTabSz="914400" eaLnBrk="0" fontAlgn="base" hangingPunct="0">
              <a:spcBef>
                <a:spcPct val="0"/>
              </a:spcBef>
              <a:spcAft>
                <a:spcPct val="0"/>
              </a:spcAft>
            </a:pPr>
            <a:endParaRPr lang="en-US" altLang="en-US" dirty="0" smtClean="0">
              <a:solidFill>
                <a:srgbClr val="FFFFFF"/>
              </a:solidFill>
              <a:latin typeface="Arial" panose="020B0604020202020204" pitchFamily="34" charset="0"/>
            </a:endParaRPr>
          </a:p>
        </p:txBody>
      </p:sp>
    </p:spTree>
    <p:extLst>
      <p:ext uri="{BB962C8B-B14F-4D97-AF65-F5344CB8AC3E}">
        <p14:creationId xmlns:p14="http://schemas.microsoft.com/office/powerpoint/2010/main" val="21934972"/>
      </p:ext>
    </p:extLst>
  </p:cSld>
  <p:clrMapOvr>
    <a:masterClrMapping/>
  </p:clrMapOvr>
  <p:transition>
    <p:fad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p:cNvPicPr>
            <a:picLocks noChangeAspect="1"/>
          </p:cNvPicPr>
          <p:nvPr/>
        </p:nvPicPr>
        <p:blipFill rotWithShape="1">
          <a:blip r:embed="rId2" cstate="screen">
            <a:extLst>
              <a:ext uri="{28A0092B-C50C-407E-A947-70E740481C1C}">
                <a14:useLocalDpi xmlns:a14="http://schemas.microsoft.com/office/drawing/2010/main" val="0"/>
              </a:ext>
            </a:extLst>
          </a:blip>
          <a:srcRect/>
          <a:stretch/>
        </p:blipFill>
        <p:spPr>
          <a:xfrm>
            <a:off x="-10320" y="-7938"/>
            <a:ext cx="12446795" cy="7002463"/>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14" name="Picture 13" descr="C:\Users\petern\AppData\Local\Temp\vmware-petern\VMwareDnD\9912bbd5\PPE_Logo_RGB_bootcamp_600x1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84758" y="6287833"/>
            <a:ext cx="1877080" cy="4098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1" name="Rectangle 10"/>
          <p:cNvSpPr/>
          <p:nvPr/>
        </p:nvSpPr>
        <p:spPr bwMode="ltGray">
          <a:xfrm>
            <a:off x="274638" y="307607"/>
            <a:ext cx="5486400" cy="5475656"/>
          </a:xfrm>
          <a:prstGeom prst="rect">
            <a:avLst/>
          </a:prstGeom>
          <a:solidFill>
            <a:srgbClr val="BA141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 name="Title 16"/>
          <p:cNvSpPr txBox="1">
            <a:spLocks/>
          </p:cNvSpPr>
          <p:nvPr/>
        </p:nvSpPr>
        <p:spPr>
          <a:xfrm>
            <a:off x="274320" y="307607"/>
            <a:ext cx="5486718" cy="3375393"/>
          </a:xfrm>
          <a:prstGeom prst="rect">
            <a:avLst/>
          </a:prstGeom>
        </p:spPr>
        <p:txBody>
          <a:bodyPr vert="horz" wrap="square" lIns="182880" tIns="182880" rIns="182880" bIns="182880" rtlCol="0" anchor="t">
            <a:noAutofit/>
          </a:bodyPr>
          <a:lstStyle>
            <a:lvl1pPr algn="l" defTabSz="932742" rtl="0" eaLnBrk="1" latinLnBrk="0" hangingPunct="1">
              <a:lnSpc>
                <a:spcPct val="90000"/>
              </a:lnSpc>
              <a:spcBef>
                <a:spcPct val="0"/>
              </a:spcBef>
              <a:buNone/>
              <a:defRPr lang="en-US" sz="6000" b="0" kern="1200" cap="none" spc="-102" baseline="0">
                <a:ln w="3175">
                  <a:noFill/>
                </a:ln>
                <a:gradFill>
                  <a:gsLst>
                    <a:gs pos="8850">
                      <a:srgbClr val="FFFFFF"/>
                    </a:gs>
                    <a:gs pos="34000">
                      <a:srgbClr val="FFFFFF"/>
                    </a:gs>
                  </a:gsLst>
                  <a:lin ang="5400000" scaled="0"/>
                </a:gradFill>
                <a:effectLst/>
                <a:latin typeface="+mj-lt"/>
                <a:ea typeface="+mn-ea"/>
                <a:cs typeface="Segoe UI" pitchFamily="34" charset="0"/>
              </a:defRPr>
            </a:lvl1pPr>
          </a:lstStyle>
          <a:p>
            <a:r>
              <a:rPr sz="4800" dirty="0"/>
              <a:t>In-Memory Optimization (OLTP) enhancements </a:t>
            </a:r>
            <a:r>
              <a:rPr sz="4800" dirty="0" smtClean="0"/>
              <a:t>overview</a:t>
            </a:r>
            <a:endParaRPr sz="4800" dirty="0"/>
          </a:p>
        </p:txBody>
      </p:sp>
      <p:sp>
        <p:nvSpPr>
          <p:cNvPr id="5" name="Text Placeholder 4"/>
          <p:cNvSpPr>
            <a:spLocks noGrp="1"/>
          </p:cNvSpPr>
          <p:nvPr>
            <p:ph type="body" sz="quarter" idx="12"/>
          </p:nvPr>
        </p:nvSpPr>
        <p:spPr>
          <a:xfrm>
            <a:off x="276540" y="4764294"/>
            <a:ext cx="5197379" cy="1018969"/>
          </a:xfrm>
        </p:spPr>
        <p:txBody>
          <a:bodyPr tIns="182880" bIns="182880"/>
          <a:lstStyle/>
          <a:p>
            <a:r>
              <a:rPr lang="en-US" sz="3200" dirty="0" smtClean="0">
                <a:solidFill>
                  <a:schemeClr val="bg1"/>
                </a:solidFill>
              </a:rPr>
              <a:t>Speaker Name</a:t>
            </a:r>
            <a:endParaRPr lang="en-US" sz="3200" dirty="0">
              <a:solidFill>
                <a:schemeClr val="bg1"/>
              </a:solidFill>
            </a:endParaRPr>
          </a:p>
        </p:txBody>
      </p:sp>
      <p:sp>
        <p:nvSpPr>
          <p:cNvPr id="2" name="Rectangle 1"/>
          <p:cNvSpPr/>
          <p:nvPr/>
        </p:nvSpPr>
        <p:spPr>
          <a:xfrm>
            <a:off x="274320" y="3436610"/>
            <a:ext cx="5486718" cy="1107996"/>
          </a:xfrm>
          <a:prstGeom prst="rect">
            <a:avLst/>
          </a:prstGeom>
        </p:spPr>
        <p:txBody>
          <a:bodyPr wrap="square" lIns="182880" tIns="182880" rIns="182880" bIns="182880">
            <a:spAutoFit/>
          </a:bodyPr>
          <a:lstStyle/>
          <a:p>
            <a:r>
              <a:rPr lang="en-US" sz="2400" dirty="0">
                <a:solidFill>
                  <a:srgbClr val="FFFFFF"/>
                </a:solidFill>
                <a:latin typeface="Segoe UI Light"/>
              </a:rPr>
              <a:t>Mission-critical performance </a:t>
            </a:r>
            <a:r>
              <a:rPr lang="en-US" sz="2400" dirty="0" smtClean="0">
                <a:solidFill>
                  <a:srgbClr val="FFFFFF"/>
                </a:solidFill>
                <a:latin typeface="Segoe UI Light"/>
              </a:rPr>
              <a:t/>
            </a:r>
            <a:br>
              <a:rPr lang="en-US" sz="2400" dirty="0" smtClean="0">
                <a:solidFill>
                  <a:srgbClr val="FFFFFF"/>
                </a:solidFill>
                <a:latin typeface="Segoe UI Light"/>
              </a:rPr>
            </a:br>
            <a:r>
              <a:rPr lang="en-US" sz="2400" dirty="0" smtClean="0">
                <a:solidFill>
                  <a:srgbClr val="FFFFFF"/>
                </a:solidFill>
                <a:latin typeface="Segoe UI Light"/>
              </a:rPr>
              <a:t>with Microsoft SQL </a:t>
            </a:r>
            <a:r>
              <a:rPr lang="en-US" sz="2400" dirty="0">
                <a:solidFill>
                  <a:srgbClr val="FFFFFF"/>
                </a:solidFill>
                <a:latin typeface="Segoe UI Light"/>
              </a:rPr>
              <a:t>Server 2016</a:t>
            </a:r>
          </a:p>
        </p:txBody>
      </p:sp>
    </p:spTree>
    <p:extLst>
      <p:ext uri="{BB962C8B-B14F-4D97-AF65-F5344CB8AC3E}">
        <p14:creationId xmlns:p14="http://schemas.microsoft.com/office/powerpoint/2010/main" val="165660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1430"/>
            <a:ext cx="5669280" cy="700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rgbClr val="FFFFFF"/>
              </a:solidFill>
              <a:ea typeface="Segoe UI" pitchFamily="34" charset="0"/>
              <a:cs typeface="Segoe UI" pitchFamily="34" charset="0"/>
            </a:endParaRPr>
          </a:p>
        </p:txBody>
      </p:sp>
      <p:sp>
        <p:nvSpPr>
          <p:cNvPr id="3" name="Text Placeholder 2"/>
          <p:cNvSpPr>
            <a:spLocks noGrp="1"/>
          </p:cNvSpPr>
          <p:nvPr>
            <p:ph sz="quarter" idx="10"/>
          </p:nvPr>
        </p:nvSpPr>
        <p:spPr>
          <a:xfrm>
            <a:off x="293110" y="2345893"/>
            <a:ext cx="9144000" cy="2431435"/>
          </a:xfrm>
        </p:spPr>
        <p:txBody>
          <a:bodyPr/>
          <a:lstStyle/>
          <a:p>
            <a:pPr>
              <a:lnSpc>
                <a:spcPct val="100000"/>
              </a:lnSpc>
              <a:spcBef>
                <a:spcPts val="1000"/>
              </a:spcBef>
              <a:spcAft>
                <a:spcPts val="1000"/>
              </a:spcAft>
            </a:pPr>
            <a:r>
              <a:rPr lang="en-US" sz="2400" dirty="0">
                <a:solidFill>
                  <a:schemeClr val="tx1"/>
                </a:solidFill>
              </a:rPr>
              <a:t>Overview of In-Memory OLTP</a:t>
            </a:r>
          </a:p>
          <a:p>
            <a:pPr>
              <a:lnSpc>
                <a:spcPct val="100000"/>
              </a:lnSpc>
              <a:spcBef>
                <a:spcPts val="1000"/>
              </a:spcBef>
              <a:spcAft>
                <a:spcPts val="1000"/>
              </a:spcAft>
            </a:pPr>
            <a:r>
              <a:rPr lang="en-US" sz="2400" dirty="0">
                <a:solidFill>
                  <a:schemeClr val="tx1"/>
                </a:solidFill>
              </a:rPr>
              <a:t>Enhancements to In-Memory OLTP</a:t>
            </a:r>
          </a:p>
          <a:p>
            <a:pPr>
              <a:lnSpc>
                <a:spcPct val="100000"/>
              </a:lnSpc>
              <a:spcBef>
                <a:spcPts val="1000"/>
              </a:spcBef>
              <a:spcAft>
                <a:spcPts val="1000"/>
              </a:spcAft>
            </a:pPr>
            <a:r>
              <a:rPr lang="en-US" sz="2400" dirty="0">
                <a:solidFill>
                  <a:schemeClr val="tx1"/>
                </a:solidFill>
              </a:rPr>
              <a:t>Benefits and best </a:t>
            </a:r>
            <a:r>
              <a:rPr lang="en-US" sz="2400" dirty="0" smtClean="0">
                <a:solidFill>
                  <a:schemeClr val="tx1"/>
                </a:solidFill>
              </a:rPr>
              <a:t>practices</a:t>
            </a:r>
          </a:p>
          <a:p>
            <a:pPr>
              <a:lnSpc>
                <a:spcPct val="100000"/>
              </a:lnSpc>
              <a:spcBef>
                <a:spcPts val="1000"/>
              </a:spcBef>
              <a:spcAft>
                <a:spcPts val="1000"/>
              </a:spcAft>
            </a:pPr>
            <a:r>
              <a:rPr lang="en-US" sz="2400" dirty="0" smtClean="0">
                <a:solidFill>
                  <a:schemeClr val="tx1"/>
                </a:solidFill>
              </a:rPr>
              <a:t>In-Memory OLTP hands-on lab</a:t>
            </a:r>
            <a:endParaRPr lang="en-US" sz="2400" dirty="0">
              <a:solidFill>
                <a:schemeClr val="tx1"/>
              </a:solidFill>
            </a:endParaRPr>
          </a:p>
        </p:txBody>
      </p:sp>
      <p:sp>
        <p:nvSpPr>
          <p:cNvPr id="2" name="Title 1"/>
          <p:cNvSpPr>
            <a:spLocks noGrp="1"/>
          </p:cNvSpPr>
          <p:nvPr>
            <p:ph type="title"/>
          </p:nvPr>
        </p:nvSpPr>
        <p:spPr/>
        <p:txBody>
          <a:bodyPr/>
          <a:lstStyle/>
          <a:p>
            <a:r>
              <a:rPr lang="en-US" sz="5800" dirty="0" smtClean="0">
                <a:solidFill>
                  <a:schemeClr val="tx1"/>
                </a:solidFill>
              </a:rPr>
              <a:t>Learning</a:t>
            </a:r>
            <a:br>
              <a:rPr lang="en-US" sz="5800" dirty="0" smtClean="0">
                <a:solidFill>
                  <a:schemeClr val="tx1"/>
                </a:solidFill>
              </a:rPr>
            </a:br>
            <a:r>
              <a:rPr lang="en-US" sz="5800" dirty="0" smtClean="0">
                <a:solidFill>
                  <a:schemeClr val="tx1"/>
                </a:solidFill>
              </a:rPr>
              <a:t>objectives</a:t>
            </a:r>
            <a:endParaRPr lang="en-US" sz="5800" dirty="0">
              <a:solidFill>
                <a:schemeClr val="tx1"/>
              </a:solidFill>
            </a:endParaRPr>
          </a:p>
        </p:txBody>
      </p:sp>
      <p:pic>
        <p:nvPicPr>
          <p:cNvPr id="12" name="Picture 11"/>
          <p:cNvPicPr>
            <a:picLocks noChangeAspect="1"/>
          </p:cNvPicPr>
          <p:nvPr/>
        </p:nvPicPr>
        <p:blipFill rotWithShape="1">
          <a:blip r:embed="rId3" cstate="screen">
            <a:extLst>
              <a:ext uri="{28A0092B-C50C-407E-A947-70E740481C1C}">
                <a14:useLocalDpi xmlns:a14="http://schemas.microsoft.com/office/drawing/2010/main" val="0"/>
              </a:ext>
            </a:extLst>
          </a:blip>
          <a:srcRect b="17497"/>
          <a:stretch/>
        </p:blipFill>
        <p:spPr>
          <a:xfrm>
            <a:off x="5761038" y="-11429"/>
            <a:ext cx="7605712" cy="7021830"/>
          </a:xfrm>
          <a:prstGeom prst="rect">
            <a:avLst/>
          </a:prstGeom>
        </p:spPr>
      </p:pic>
    </p:spTree>
    <p:extLst>
      <p:ext uri="{BB962C8B-B14F-4D97-AF65-F5344CB8AC3E}">
        <p14:creationId xmlns:p14="http://schemas.microsoft.com/office/powerpoint/2010/main" val="24805593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4638" y="20163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Overview of </a:t>
            </a:r>
            <a:r>
              <a:rPr sz="7200" dirty="0" smtClean="0">
                <a:gradFill>
                  <a:gsLst>
                    <a:gs pos="100000">
                      <a:srgbClr val="FFFFFF"/>
                    </a:gs>
                    <a:gs pos="0">
                      <a:srgbClr val="FFFFFF"/>
                    </a:gs>
                  </a:gsLst>
                  <a:lin ang="5400000" scaled="0"/>
                </a:gradFill>
              </a:rPr>
              <a:t/>
            </a:r>
            <a:br>
              <a:rPr sz="7200" dirty="0" smtClean="0">
                <a:gradFill>
                  <a:gsLst>
                    <a:gs pos="100000">
                      <a:srgbClr val="FFFFFF"/>
                    </a:gs>
                    <a:gs pos="0">
                      <a:srgbClr val="FFFFFF"/>
                    </a:gs>
                  </a:gsLst>
                  <a:lin ang="5400000" scaled="0"/>
                </a:gradFill>
              </a:rPr>
            </a:br>
            <a:r>
              <a:rPr sz="7200" dirty="0" smtClean="0">
                <a:gradFill>
                  <a:gsLst>
                    <a:gs pos="100000">
                      <a:srgbClr val="FFFFFF"/>
                    </a:gs>
                    <a:gs pos="0">
                      <a:srgbClr val="FFFFFF"/>
                    </a:gs>
                  </a:gsLst>
                  <a:lin ang="5400000" scaled="0"/>
                </a:gradFill>
              </a:rPr>
              <a:t>In-Memory </a:t>
            </a:r>
            <a:r>
              <a:rPr sz="7200" dirty="0">
                <a:gradFill>
                  <a:gsLst>
                    <a:gs pos="100000">
                      <a:srgbClr val="FFFFFF"/>
                    </a:gs>
                    <a:gs pos="0">
                      <a:srgbClr val="FFFFFF"/>
                    </a:gs>
                  </a:gsLst>
                  <a:lin ang="5400000" scaled="0"/>
                </a:gradFill>
              </a:rPr>
              <a:t>OLTP</a:t>
            </a:r>
          </a:p>
        </p:txBody>
      </p:sp>
    </p:spTree>
    <p:extLst>
      <p:ext uri="{BB962C8B-B14F-4D97-AF65-F5344CB8AC3E}">
        <p14:creationId xmlns:p14="http://schemas.microsoft.com/office/powerpoint/2010/main" val="3011331783"/>
      </p:ext>
    </p:extLst>
  </p:cSld>
  <p:clrMapOvr>
    <a:masterClrMapping/>
  </p:clrMapOvr>
  <p:transition>
    <p:fad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320" y="1327090"/>
            <a:ext cx="6619966" cy="2287806"/>
          </a:xfrm>
        </p:spPr>
        <p:txBody>
          <a:bodyPr/>
          <a:lstStyle/>
          <a:p>
            <a:pPr marL="0" indent="0">
              <a:lnSpc>
                <a:spcPct val="100000"/>
              </a:lnSpc>
              <a:spcBef>
                <a:spcPts val="1000"/>
              </a:spcBef>
              <a:spcAft>
                <a:spcPts val="1000"/>
              </a:spcAft>
              <a:buNone/>
            </a:pPr>
            <a:r>
              <a:rPr lang="en-US" sz="2400" dirty="0" smtClean="0">
                <a:solidFill>
                  <a:srgbClr val="505050"/>
                </a:solidFill>
              </a:rPr>
              <a:t>Customers are demanding ever-higher concurrency and lower latency, at a lower cost</a:t>
            </a:r>
          </a:p>
          <a:p>
            <a:pPr marL="0" indent="0">
              <a:lnSpc>
                <a:spcPct val="100000"/>
              </a:lnSpc>
              <a:spcBef>
                <a:spcPts val="1000"/>
              </a:spcBef>
              <a:spcAft>
                <a:spcPts val="1000"/>
              </a:spcAft>
              <a:buNone/>
            </a:pPr>
            <a:r>
              <a:rPr lang="en-US" sz="2400" dirty="0">
                <a:solidFill>
                  <a:srgbClr val="505050"/>
                </a:solidFill>
              </a:rPr>
              <a:t>Hardware trends demand architectural changes </a:t>
            </a:r>
            <a:r>
              <a:rPr lang="en-US" sz="2400" dirty="0" smtClean="0">
                <a:solidFill>
                  <a:srgbClr val="505050"/>
                </a:solidFill>
              </a:rPr>
              <a:t>to the relational database management system (RDBMS) </a:t>
            </a:r>
            <a:r>
              <a:rPr lang="en-US" sz="2400" dirty="0">
                <a:solidFill>
                  <a:srgbClr val="505050"/>
                </a:solidFill>
              </a:rPr>
              <a:t>to meet those </a:t>
            </a:r>
            <a:r>
              <a:rPr lang="en-US" sz="2400" dirty="0" smtClean="0">
                <a:solidFill>
                  <a:srgbClr val="505050"/>
                </a:solidFill>
              </a:rPr>
              <a:t>demands</a:t>
            </a:r>
            <a:endParaRPr lang="en-US" sz="2400" dirty="0">
              <a:solidFill>
                <a:srgbClr val="505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884" y="1626294"/>
            <a:ext cx="4599232" cy="3456608"/>
          </a:xfrm>
          <a:prstGeom prst="rect">
            <a:avLst/>
          </a:prstGeom>
          <a:noFill/>
          <a:ln w="63500" cap="sq">
            <a:solidFill>
              <a:schemeClr val="bg2"/>
            </a:solidFill>
            <a:miter lim="800000"/>
          </a:ln>
        </p:spPr>
      </p:pic>
      <p:sp>
        <p:nvSpPr>
          <p:cNvPr id="6"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Why In-Memory OLTP?</a:t>
            </a:r>
          </a:p>
        </p:txBody>
      </p:sp>
      <p:sp>
        <p:nvSpPr>
          <p:cNvPr id="8" name="Rectangle 7"/>
          <p:cNvSpPr/>
          <p:nvPr/>
        </p:nvSpPr>
        <p:spPr>
          <a:xfrm>
            <a:off x="274320" y="3915292"/>
            <a:ext cx="6503851" cy="2575064"/>
          </a:xfrm>
          <a:prstGeom prst="rect">
            <a:avLst/>
          </a:prstGeom>
        </p:spPr>
        <p:txBody>
          <a:bodyPr wrap="square">
            <a:spAutoFit/>
          </a:bodyPr>
          <a:lstStyle/>
          <a:p>
            <a:pPr>
              <a:spcAft>
                <a:spcPts val="1000"/>
              </a:spcAft>
            </a:pPr>
            <a:r>
              <a:rPr lang="en-US" sz="2400" dirty="0">
                <a:solidFill>
                  <a:srgbClr val="BA141A"/>
                </a:solidFill>
                <a:latin typeface="Segoe UI Light"/>
              </a:rPr>
              <a:t>In-Memory Online Transaction Processing (OLTP), a key new feature of SQL Server 2016, offers</a:t>
            </a:r>
            <a:r>
              <a:rPr lang="en-US" sz="2400" dirty="0" smtClean="0">
                <a:solidFill>
                  <a:srgbClr val="BA141A"/>
                </a:solidFill>
                <a:latin typeface="Segoe UI Light"/>
              </a:rPr>
              <a:t>:</a:t>
            </a:r>
            <a:endParaRPr lang="en-US" sz="800" dirty="0" smtClean="0">
              <a:solidFill>
                <a:srgbClr val="505050"/>
              </a:solidFill>
            </a:endParaRPr>
          </a:p>
          <a:p>
            <a:pPr marL="809271" lvl="2" indent="-342900">
              <a:spcAft>
                <a:spcPts val="1000"/>
              </a:spcAft>
            </a:pPr>
            <a:r>
              <a:rPr lang="en-US" sz="2000" dirty="0" smtClean="0">
                <a:solidFill>
                  <a:srgbClr val="505050"/>
                </a:solidFill>
                <a:cs typeface="Segoe UI" panose="020B0502040204020203" pitchFamily="34" charset="0"/>
              </a:rPr>
              <a:t>High performance</a:t>
            </a:r>
          </a:p>
          <a:p>
            <a:pPr marL="809271" lvl="2" indent="-342900">
              <a:spcAft>
                <a:spcPts val="1000"/>
              </a:spcAft>
            </a:pPr>
            <a:r>
              <a:rPr lang="en-US" sz="2000" dirty="0" smtClean="0">
                <a:solidFill>
                  <a:srgbClr val="505050"/>
                </a:solidFill>
                <a:cs typeface="Segoe UI" panose="020B0502040204020203" pitchFamily="34" charset="0"/>
              </a:rPr>
              <a:t>Memory-optimized OLTP engine</a:t>
            </a:r>
          </a:p>
          <a:p>
            <a:pPr marL="809271" lvl="2" indent="-342900">
              <a:spcAft>
                <a:spcPts val="1000"/>
              </a:spcAft>
            </a:pPr>
            <a:r>
              <a:rPr lang="en-US" sz="2000" dirty="0" smtClean="0">
                <a:solidFill>
                  <a:srgbClr val="505050"/>
                </a:solidFill>
                <a:cs typeface="Segoe UI" panose="020B0502040204020203" pitchFamily="34" charset="0"/>
              </a:rPr>
              <a:t>SQL Server integration</a:t>
            </a:r>
          </a:p>
          <a:p>
            <a:pPr marL="809271" lvl="2" indent="-342900">
              <a:spcAft>
                <a:spcPts val="1000"/>
              </a:spcAft>
            </a:pPr>
            <a:r>
              <a:rPr lang="en-US" sz="2000" dirty="0" smtClean="0">
                <a:solidFill>
                  <a:srgbClr val="505050"/>
                </a:solidFill>
                <a:cs typeface="Segoe UI" panose="020B0502040204020203" pitchFamily="34" charset="0"/>
              </a:rPr>
              <a:t>Modern hardware architecture</a:t>
            </a:r>
            <a:endParaRPr lang="en-US" dirty="0">
              <a:solidFill>
                <a:srgbClr val="505050"/>
              </a:solidFill>
            </a:endParaRPr>
          </a:p>
        </p:txBody>
      </p:sp>
    </p:spTree>
    <p:extLst>
      <p:ext uri="{BB962C8B-B14F-4D97-AF65-F5344CB8AC3E}">
        <p14:creationId xmlns:p14="http://schemas.microsoft.com/office/powerpoint/2010/main" val="144142107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bwMode="auto">
          <a:xfrm>
            <a:off x="7242629" y="2245958"/>
            <a:ext cx="4702628" cy="725714"/>
          </a:xfrm>
          <a:prstGeom prst="rect">
            <a:avLst/>
          </a:prstGeom>
          <a:solidFill>
            <a:schemeClr val="bg1">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p:nvPr>
        </p:nvSpPr>
        <p:spPr>
          <a:xfrm>
            <a:off x="274320" y="296897"/>
            <a:ext cx="11311797" cy="829376"/>
          </a:xfrm>
        </p:spPr>
        <p:txBody>
          <a:bodyPr/>
          <a:lstStyle/>
          <a:p>
            <a:pPr algn="l"/>
            <a:r>
              <a:rPr lang="en-US" dirty="0" smtClean="0">
                <a:solidFill>
                  <a:schemeClr val="bg1"/>
                </a:solidFill>
              </a:rPr>
              <a:t>Using </a:t>
            </a:r>
            <a:r>
              <a:rPr lang="en-US" dirty="0">
                <a:solidFill>
                  <a:schemeClr val="bg1"/>
                </a:solidFill>
              </a:rPr>
              <a:t>c</a:t>
            </a:r>
            <a:r>
              <a:rPr lang="en-US" dirty="0" smtClean="0">
                <a:solidFill>
                  <a:schemeClr val="bg1"/>
                </a:solidFill>
              </a:rPr>
              <a:t>olumnstore on in-memory </a:t>
            </a:r>
            <a:r>
              <a:rPr lang="en-US" dirty="0">
                <a:solidFill>
                  <a:schemeClr val="bg1"/>
                </a:solidFill>
              </a:rPr>
              <a:t>t</a:t>
            </a:r>
            <a:r>
              <a:rPr lang="en-US" dirty="0" smtClean="0">
                <a:solidFill>
                  <a:schemeClr val="bg1"/>
                </a:solidFill>
              </a:rPr>
              <a:t>ables</a:t>
            </a:r>
            <a:endParaRPr lang="en-US" dirty="0">
              <a:solidFill>
                <a:schemeClr val="bg1"/>
              </a:solidFill>
            </a:endParaRPr>
          </a:p>
        </p:txBody>
      </p:sp>
      <p:sp>
        <p:nvSpPr>
          <p:cNvPr id="3" name="Text Placeholder 2"/>
          <p:cNvSpPr>
            <a:spLocks noGrp="1"/>
          </p:cNvSpPr>
          <p:nvPr>
            <p:ph type="body" sz="quarter" idx="4294967295"/>
          </p:nvPr>
        </p:nvSpPr>
        <p:spPr>
          <a:xfrm>
            <a:off x="448206" y="1562940"/>
            <a:ext cx="6224587" cy="4956742"/>
          </a:xfrm>
          <a:solidFill>
            <a:schemeClr val="tx1">
              <a:lumMod val="95000"/>
            </a:schemeClr>
          </a:solidFill>
        </p:spPr>
        <p:txBody>
          <a:bodyPr tIns="182880" rIns="91440" bIns="182880"/>
          <a:lstStyle/>
          <a:p>
            <a:pPr marL="0" indent="0">
              <a:spcBef>
                <a:spcPts val="1500"/>
              </a:spcBef>
              <a:buNone/>
            </a:pPr>
            <a:r>
              <a:rPr lang="en-US" sz="1800" dirty="0" smtClean="0">
                <a:solidFill>
                  <a:schemeClr val="bg1"/>
                </a:solidFill>
              </a:rPr>
              <a:t>Requires no explicit delta rowgroup</a:t>
            </a:r>
          </a:p>
          <a:p>
            <a:pPr marL="0" indent="0">
              <a:spcBef>
                <a:spcPts val="1500"/>
              </a:spcBef>
              <a:buNone/>
            </a:pPr>
            <a:r>
              <a:rPr lang="en-US" sz="1800" dirty="0" smtClean="0">
                <a:solidFill>
                  <a:schemeClr val="bg1"/>
                </a:solidFill>
                <a:cs typeface="Segoe UI" panose="020B0502040204020203" pitchFamily="34" charset="0"/>
              </a:rPr>
              <a:t>Keeps rows (tail) not in columnstore In-Memory OLTP table</a:t>
            </a:r>
          </a:p>
          <a:p>
            <a:pPr marL="0" indent="0">
              <a:spcBef>
                <a:spcPts val="1500"/>
              </a:spcBef>
              <a:buNone/>
            </a:pPr>
            <a:r>
              <a:rPr lang="en-US" sz="1800" dirty="0" smtClean="0">
                <a:solidFill>
                  <a:schemeClr val="bg1"/>
                </a:solidFill>
                <a:cs typeface="Segoe UI" panose="020B0502040204020203" pitchFamily="34" charset="0"/>
              </a:rPr>
              <a:t>Requires no columnstore index overhead when operating on tail</a:t>
            </a:r>
          </a:p>
          <a:p>
            <a:pPr marL="0" indent="0">
              <a:spcBef>
                <a:spcPts val="1500"/>
              </a:spcBef>
              <a:buNone/>
            </a:pPr>
            <a:r>
              <a:rPr lang="en-US" sz="1800" dirty="0" smtClean="0">
                <a:solidFill>
                  <a:schemeClr val="bg1"/>
                </a:solidFill>
                <a:cs typeface="Segoe UI" panose="020B0502040204020203" pitchFamily="34" charset="0"/>
              </a:rPr>
              <a:t>Uses background task to migrate rows from tail to columnstore in chunks of 1 million rows </a:t>
            </a:r>
            <a:endParaRPr lang="en-US" sz="1800" strike="sngStrike" dirty="0" smtClean="0">
              <a:solidFill>
                <a:schemeClr val="bg1"/>
              </a:solidFill>
              <a:cs typeface="Segoe UI" panose="020B0502040204020203" pitchFamily="34" charset="0"/>
            </a:endParaRPr>
          </a:p>
          <a:p>
            <a:pPr marL="0" indent="0">
              <a:spcBef>
                <a:spcPts val="1500"/>
              </a:spcBef>
              <a:buNone/>
            </a:pPr>
            <a:r>
              <a:rPr lang="en-US" sz="1800" dirty="0" smtClean="0">
                <a:solidFill>
                  <a:schemeClr val="bg1"/>
                </a:solidFill>
                <a:cs typeface="Segoe UI" panose="020B0502040204020203" pitchFamily="34" charset="0"/>
              </a:rPr>
              <a:t>Uses Deleted Rows Table (DRT) to track deleted rows</a:t>
            </a:r>
          </a:p>
          <a:p>
            <a:pPr marL="0" indent="0">
              <a:spcBef>
                <a:spcPts val="1500"/>
              </a:spcBef>
              <a:buNone/>
            </a:pPr>
            <a:r>
              <a:rPr lang="en-US" sz="1800" dirty="0" smtClean="0">
                <a:solidFill>
                  <a:schemeClr val="bg1"/>
                </a:solidFill>
                <a:cs typeface="Segoe UI" panose="020B0502040204020203" pitchFamily="34" charset="0"/>
              </a:rPr>
              <a:t>Keeps </a:t>
            </a:r>
            <a:r>
              <a:rPr lang="en-US" sz="1800" dirty="0">
                <a:solidFill>
                  <a:schemeClr val="bg1"/>
                </a:solidFill>
                <a:cs typeface="Segoe UI" panose="020B0502040204020203" pitchFamily="34" charset="0"/>
              </a:rPr>
              <a:t>c</a:t>
            </a:r>
            <a:r>
              <a:rPr lang="en-US" sz="1800" dirty="0" smtClean="0">
                <a:solidFill>
                  <a:schemeClr val="bg1"/>
                </a:solidFill>
                <a:cs typeface="Segoe UI" panose="020B0502040204020203" pitchFamily="34" charset="0"/>
              </a:rPr>
              <a:t>olumnstore data fully resident in memory and </a:t>
            </a:r>
            <a:r>
              <a:rPr lang="en-US" sz="1800" dirty="0">
                <a:solidFill>
                  <a:schemeClr val="bg1"/>
                </a:solidFill>
                <a:cs typeface="Segoe UI" panose="020B0502040204020203" pitchFamily="34" charset="0"/>
              </a:rPr>
              <a:t/>
            </a:r>
            <a:br>
              <a:rPr lang="en-US" sz="1800" dirty="0">
                <a:solidFill>
                  <a:schemeClr val="bg1"/>
                </a:solidFill>
                <a:cs typeface="Segoe UI" panose="020B0502040204020203" pitchFamily="34" charset="0"/>
              </a:rPr>
            </a:br>
            <a:r>
              <a:rPr lang="en-US" sz="1800" dirty="0">
                <a:solidFill>
                  <a:schemeClr val="bg1"/>
                </a:solidFill>
                <a:cs typeface="Segoe UI" panose="020B0502040204020203" pitchFamily="34" charset="0"/>
              </a:rPr>
              <a:t>p</a:t>
            </a:r>
            <a:r>
              <a:rPr lang="en-US" sz="1800" dirty="0" smtClean="0">
                <a:solidFill>
                  <a:schemeClr val="bg1"/>
                </a:solidFill>
                <a:cs typeface="Segoe UI" panose="020B0502040204020203" pitchFamily="34" charset="0"/>
              </a:rPr>
              <a:t>ersisted together with operational data</a:t>
            </a:r>
          </a:p>
          <a:p>
            <a:pPr marL="0" indent="0">
              <a:spcBef>
                <a:spcPts val="1500"/>
              </a:spcBef>
              <a:buNone/>
            </a:pPr>
            <a:r>
              <a:rPr lang="en-US" sz="1800" dirty="0" smtClean="0">
                <a:solidFill>
                  <a:schemeClr val="bg1"/>
                </a:solidFill>
                <a:cs typeface="Segoe UI" panose="020B0502040204020203" pitchFamily="34" charset="0"/>
              </a:rPr>
              <a:t>You can use Compression Delay to keep data longer in the “tail” to eliminate impact on OLTP workload operating on the “hot” data</a:t>
            </a:r>
            <a:endParaRPr lang="en-US" sz="1800" dirty="0">
              <a:solidFill>
                <a:schemeClr val="bg1"/>
              </a:solidFill>
              <a:cs typeface="Segoe UI" panose="020B0502040204020203" pitchFamily="34" charset="0"/>
            </a:endParaRPr>
          </a:p>
          <a:p>
            <a:pPr marL="0" indent="0">
              <a:spcBef>
                <a:spcPts val="1500"/>
              </a:spcBef>
              <a:buNone/>
            </a:pPr>
            <a:r>
              <a:rPr lang="en-US" sz="1800" dirty="0" smtClean="0">
                <a:solidFill>
                  <a:schemeClr val="bg1"/>
                </a:solidFill>
                <a:cs typeface="Segoe UI" panose="020B0502040204020203" pitchFamily="34" charset="0"/>
              </a:rPr>
              <a:t>Requires no application changes</a:t>
            </a:r>
            <a:endParaRPr lang="en-US" sz="1800" dirty="0">
              <a:solidFill>
                <a:schemeClr val="bg1"/>
              </a:solidFill>
              <a:cs typeface="Segoe UI" panose="020B0502040204020203" pitchFamily="34" charset="0"/>
            </a:endParaRPr>
          </a:p>
        </p:txBody>
      </p:sp>
      <p:grpSp>
        <p:nvGrpSpPr>
          <p:cNvPr id="15" name="Group 14"/>
          <p:cNvGrpSpPr/>
          <p:nvPr/>
        </p:nvGrpSpPr>
        <p:grpSpPr>
          <a:xfrm>
            <a:off x="7472595" y="2432901"/>
            <a:ext cx="4242696" cy="371914"/>
            <a:chOff x="7347505" y="2404540"/>
            <a:chExt cx="4242696" cy="371914"/>
          </a:xfrm>
        </p:grpSpPr>
        <p:grpSp>
          <p:nvGrpSpPr>
            <p:cNvPr id="5" name="Group 4"/>
            <p:cNvGrpSpPr/>
            <p:nvPr/>
          </p:nvGrpSpPr>
          <p:grpSpPr>
            <a:xfrm>
              <a:off x="7347505" y="2412156"/>
              <a:ext cx="872671" cy="79706"/>
              <a:chOff x="7242629" y="3107994"/>
              <a:chExt cx="1180539" cy="160573"/>
            </a:xfrm>
          </p:grpSpPr>
          <p:sp>
            <p:nvSpPr>
              <p:cNvPr id="45" name="Rectangle 44"/>
              <p:cNvSpPr/>
              <p:nvPr/>
            </p:nvSpPr>
            <p:spPr bwMode="auto">
              <a:xfrm>
                <a:off x="7242629" y="3107994"/>
                <a:ext cx="1180539" cy="1605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46" name="Rectangle 45"/>
              <p:cNvSpPr/>
              <p:nvPr/>
            </p:nvSpPr>
            <p:spPr bwMode="auto">
              <a:xfrm>
                <a:off x="7242629" y="3222625"/>
                <a:ext cx="1180539" cy="4594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48" name="Group 47"/>
            <p:cNvGrpSpPr/>
            <p:nvPr/>
          </p:nvGrpSpPr>
          <p:grpSpPr>
            <a:xfrm>
              <a:off x="7347505" y="2550951"/>
              <a:ext cx="872671" cy="79706"/>
              <a:chOff x="7242629" y="3107994"/>
              <a:chExt cx="1180539" cy="160573"/>
            </a:xfrm>
          </p:grpSpPr>
          <p:sp>
            <p:nvSpPr>
              <p:cNvPr id="49" name="Rectangle 48"/>
              <p:cNvSpPr/>
              <p:nvPr/>
            </p:nvSpPr>
            <p:spPr bwMode="auto">
              <a:xfrm>
                <a:off x="7242629" y="3107994"/>
                <a:ext cx="1180539" cy="1605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p:cNvSpPr/>
              <p:nvPr/>
            </p:nvSpPr>
            <p:spPr bwMode="auto">
              <a:xfrm>
                <a:off x="7242629" y="3222625"/>
                <a:ext cx="1180539" cy="4594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51" name="Group 50"/>
            <p:cNvGrpSpPr/>
            <p:nvPr/>
          </p:nvGrpSpPr>
          <p:grpSpPr>
            <a:xfrm>
              <a:off x="7347505" y="2689747"/>
              <a:ext cx="872671" cy="79706"/>
              <a:chOff x="7242629" y="3107994"/>
              <a:chExt cx="1180539" cy="160573"/>
            </a:xfrm>
          </p:grpSpPr>
          <p:sp>
            <p:nvSpPr>
              <p:cNvPr id="52" name="Rectangle 51"/>
              <p:cNvSpPr/>
              <p:nvPr/>
            </p:nvSpPr>
            <p:spPr bwMode="auto">
              <a:xfrm>
                <a:off x="7242629" y="3107994"/>
                <a:ext cx="1180539" cy="16057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p:cNvSpPr/>
              <p:nvPr/>
            </p:nvSpPr>
            <p:spPr bwMode="auto">
              <a:xfrm>
                <a:off x="7242629" y="3222625"/>
                <a:ext cx="1180539" cy="45942"/>
              </a:xfrm>
              <a:prstGeom prst="rect">
                <a:avLst/>
              </a:prstGeom>
              <a:solidFill>
                <a:schemeClr val="bg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 name="Group 11"/>
            <p:cNvGrpSpPr/>
            <p:nvPr/>
          </p:nvGrpSpPr>
          <p:grpSpPr>
            <a:xfrm>
              <a:off x="8277714" y="2452009"/>
              <a:ext cx="828185" cy="277591"/>
              <a:chOff x="8277715" y="2452009"/>
              <a:chExt cx="365760" cy="277591"/>
            </a:xfrm>
          </p:grpSpPr>
          <p:cxnSp>
            <p:nvCxnSpPr>
              <p:cNvPr id="54" name="Straight Arrow Connector 53"/>
              <p:cNvCxnSpPr/>
              <p:nvPr/>
            </p:nvCxnSpPr>
            <p:spPr>
              <a:xfrm>
                <a:off x="8277715" y="2452009"/>
                <a:ext cx="365760"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8277715" y="2590804"/>
                <a:ext cx="365760"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8277715" y="2729600"/>
                <a:ext cx="365760"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sp>
          <p:nvSpPr>
            <p:cNvPr id="64" name="Rectangle 63"/>
            <p:cNvSpPr/>
            <p:nvPr/>
          </p:nvSpPr>
          <p:spPr bwMode="auto">
            <a:xfrm>
              <a:off x="9163437" y="2404540"/>
              <a:ext cx="872671" cy="7970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5" name="Rectangle 64"/>
            <p:cNvSpPr/>
            <p:nvPr/>
          </p:nvSpPr>
          <p:spPr bwMode="auto">
            <a:xfrm>
              <a:off x="9163437" y="2550745"/>
              <a:ext cx="872671" cy="7970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66" name="Rectangle 65"/>
            <p:cNvSpPr/>
            <p:nvPr/>
          </p:nvSpPr>
          <p:spPr bwMode="auto">
            <a:xfrm>
              <a:off x="9163437" y="2696748"/>
              <a:ext cx="872671" cy="7970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cxnSp>
          <p:nvCxnSpPr>
            <p:cNvPr id="68" name="Straight Arrow Connector 67"/>
            <p:cNvCxnSpPr/>
            <p:nvPr/>
          </p:nvCxnSpPr>
          <p:spPr>
            <a:xfrm>
              <a:off x="10125628" y="2452009"/>
              <a:ext cx="504272" cy="0"/>
            </a:xfrm>
            <a:prstGeom prst="straightConnector1">
              <a:avLst/>
            </a:prstGeom>
            <a:ln w="381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72" name="Rectangle 71"/>
            <p:cNvSpPr/>
            <p:nvPr/>
          </p:nvSpPr>
          <p:spPr bwMode="auto">
            <a:xfrm>
              <a:off x="10717530" y="2404540"/>
              <a:ext cx="872671" cy="79706"/>
            </a:xfrm>
            <a:prstGeom prst="rect">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sp>
        <p:nvSpPr>
          <p:cNvPr id="75" name="Isosceles Triangle 74"/>
          <p:cNvSpPr/>
          <p:nvPr/>
        </p:nvSpPr>
        <p:spPr bwMode="auto">
          <a:xfrm>
            <a:off x="7201196" y="3101979"/>
            <a:ext cx="4748893" cy="568148"/>
          </a:xfrm>
          <a:prstGeom prst="triangle">
            <a:avLst>
              <a:gd name="adj" fmla="val 48048"/>
            </a:avLst>
          </a:prstGeom>
          <a:solidFill>
            <a:srgbClr val="A8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a:off x="7242629" y="3158615"/>
            <a:ext cx="4702628" cy="568148"/>
          </a:xfrm>
          <a:prstGeom prst="triangle">
            <a:avLst>
              <a:gd name="adj" fmla="val 48048"/>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dirty="0">
              <a:gradFill>
                <a:gsLst>
                  <a:gs pos="0">
                    <a:srgbClr val="FFFFFF"/>
                  </a:gs>
                  <a:gs pos="100000">
                    <a:srgbClr val="FFFFFF"/>
                  </a:gs>
                </a:gsLst>
                <a:lin ang="5400000" scaled="0"/>
              </a:gradFill>
              <a:ea typeface="Segoe UI" pitchFamily="34" charset="0"/>
              <a:cs typeface="Segoe UI" pitchFamily="34" charset="0"/>
            </a:endParaRPr>
          </a:p>
        </p:txBody>
      </p:sp>
      <p:sp>
        <p:nvSpPr>
          <p:cNvPr id="79" name="Rectangle 78"/>
          <p:cNvSpPr/>
          <p:nvPr/>
        </p:nvSpPr>
        <p:spPr>
          <a:xfrm>
            <a:off x="8578037" y="3334102"/>
            <a:ext cx="2009076" cy="341632"/>
          </a:xfrm>
          <a:prstGeom prst="rect">
            <a:avLst/>
          </a:prstGeom>
        </p:spPr>
        <p:txBody>
          <a:bodyPr wrap="none">
            <a:spAutoFit/>
          </a:bodyPr>
          <a:lstStyle/>
          <a:p>
            <a:pPr algn="ctr" defTabSz="932114"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nonclustered </a:t>
            </a:r>
            <a:r>
              <a:rPr lang="en-US" dirty="0">
                <a:solidFill>
                  <a:srgbClr val="505050"/>
                </a:solidFill>
                <a:latin typeface="Segoe UI Light"/>
                <a:ea typeface="Segoe UI" pitchFamily="34" charset="0"/>
                <a:cs typeface="Segoe UI" pitchFamily="34" charset="0"/>
              </a:rPr>
              <a:t>i</a:t>
            </a:r>
            <a:r>
              <a:rPr lang="en-US" dirty="0" smtClean="0">
                <a:solidFill>
                  <a:srgbClr val="505050"/>
                </a:solidFill>
                <a:latin typeface="Segoe UI Light"/>
                <a:ea typeface="Segoe UI" pitchFamily="34" charset="0"/>
                <a:cs typeface="Segoe UI" pitchFamily="34" charset="0"/>
              </a:rPr>
              <a:t>ndex</a:t>
            </a:r>
            <a:endParaRPr lang="en-US" dirty="0">
              <a:solidFill>
                <a:srgbClr val="505050"/>
              </a:solidFill>
              <a:latin typeface="Segoe UI Light"/>
              <a:ea typeface="Segoe UI" pitchFamily="34" charset="0"/>
              <a:cs typeface="Segoe UI" pitchFamily="34" charset="0"/>
            </a:endParaRPr>
          </a:p>
        </p:txBody>
      </p:sp>
      <p:sp>
        <p:nvSpPr>
          <p:cNvPr id="80" name="Rectangle 79"/>
          <p:cNvSpPr/>
          <p:nvPr/>
        </p:nvSpPr>
        <p:spPr>
          <a:xfrm>
            <a:off x="8959647" y="1803247"/>
            <a:ext cx="1245855" cy="341632"/>
          </a:xfrm>
          <a:prstGeom prst="rect">
            <a:avLst/>
          </a:prstGeom>
        </p:spPr>
        <p:txBody>
          <a:bodyPr wrap="none">
            <a:spAutoFit/>
          </a:bodyPr>
          <a:lstStyle/>
          <a:p>
            <a:pPr algn="ctr" defTabSz="932114" fontAlgn="base">
              <a:lnSpc>
                <a:spcPct val="90000"/>
              </a:lnSpc>
              <a:spcBef>
                <a:spcPct val="0"/>
              </a:spcBef>
              <a:spcAft>
                <a:spcPct val="0"/>
              </a:spcAft>
            </a:pPr>
            <a:r>
              <a:rPr lang="en-US" dirty="0" smtClean="0">
                <a:solidFill>
                  <a:srgbClr val="505050"/>
                </a:solidFill>
                <a:latin typeface="Segoe UI Light"/>
                <a:ea typeface="Segoe UI" pitchFamily="34" charset="0"/>
                <a:cs typeface="Segoe UI" pitchFamily="34" charset="0"/>
              </a:rPr>
              <a:t>Hash index</a:t>
            </a:r>
            <a:endParaRPr lang="en-US" dirty="0">
              <a:solidFill>
                <a:srgbClr val="505050"/>
              </a:solidFill>
              <a:latin typeface="Segoe UI Light"/>
              <a:ea typeface="Segoe UI" pitchFamily="34" charset="0"/>
              <a:cs typeface="Segoe UI" pitchFamily="34" charset="0"/>
            </a:endParaRPr>
          </a:p>
        </p:txBody>
      </p:sp>
      <p:grpSp>
        <p:nvGrpSpPr>
          <p:cNvPr id="19" name="Group 18"/>
          <p:cNvGrpSpPr/>
          <p:nvPr/>
        </p:nvGrpSpPr>
        <p:grpSpPr>
          <a:xfrm>
            <a:off x="7169237" y="4382912"/>
            <a:ext cx="4869113" cy="850303"/>
            <a:chOff x="7169237" y="4487764"/>
            <a:chExt cx="4869113" cy="850303"/>
          </a:xfrm>
        </p:grpSpPr>
        <p:sp>
          <p:nvSpPr>
            <p:cNvPr id="81" name="Rectangle 80"/>
            <p:cNvSpPr/>
            <p:nvPr/>
          </p:nvSpPr>
          <p:spPr bwMode="auto">
            <a:xfrm>
              <a:off x="7169237" y="4487764"/>
              <a:ext cx="3882610" cy="8503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2" rIns="182828" bIns="146262" numCol="1" spcCol="0" rtlCol="0" fromWordArt="0" anchor="ctr" anchorCtr="0" forceAA="0" compatLnSpc="1">
              <a:prstTxWarp prst="textNoShape">
                <a:avLst/>
              </a:prstTxWarp>
              <a:noAutofit/>
            </a:bodyPr>
            <a:lstStyle/>
            <a:p>
              <a:pPr algn="ctr" defTabSz="932114" fontAlgn="base">
                <a:lnSpc>
                  <a:spcPct val="90000"/>
                </a:lnSpc>
                <a:spcBef>
                  <a:spcPct val="0"/>
                </a:spcBef>
                <a:spcAft>
                  <a:spcPct val="0"/>
                </a:spcAft>
              </a:pPr>
              <a:r>
                <a:rPr lang="en-US" sz="1598" dirty="0" smtClean="0">
                  <a:solidFill>
                    <a:srgbClr val="FFFFFF"/>
                  </a:solidFill>
                  <a:ea typeface="Segoe UI" pitchFamily="34" charset="0"/>
                  <a:cs typeface="Segoe UI" pitchFamily="34" charset="0"/>
                </a:rPr>
                <a:t>In-Memory OLTP table</a:t>
              </a:r>
              <a:endParaRPr lang="en-US" sz="1598" dirty="0">
                <a:solidFill>
                  <a:srgbClr val="FFFFFF"/>
                </a:solidFill>
                <a:ea typeface="Segoe UI" pitchFamily="34" charset="0"/>
                <a:cs typeface="Segoe UI" pitchFamily="34" charset="0"/>
              </a:endParaRPr>
            </a:p>
          </p:txBody>
        </p:sp>
        <p:sp>
          <p:nvSpPr>
            <p:cNvPr id="82" name="Rectangle 81"/>
            <p:cNvSpPr/>
            <p:nvPr/>
          </p:nvSpPr>
          <p:spPr bwMode="auto">
            <a:xfrm>
              <a:off x="11051848" y="4487764"/>
              <a:ext cx="986502" cy="850303"/>
            </a:xfrm>
            <a:prstGeom prst="rect">
              <a:avLst/>
            </a:prstGeom>
            <a:solidFill>
              <a:srgbClr val="C00000"/>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algn="ctr" defTabSz="932398" fontAlgn="base">
                <a:spcBef>
                  <a:spcPct val="0"/>
                </a:spcBef>
                <a:spcAft>
                  <a:spcPct val="0"/>
                </a:spcAft>
              </a:pPr>
              <a:r>
                <a:rPr lang="en-US" sz="1600" dirty="0" smtClean="0">
                  <a:gradFill>
                    <a:gsLst>
                      <a:gs pos="16814">
                        <a:srgbClr val="FFFFFF"/>
                      </a:gs>
                      <a:gs pos="46000">
                        <a:srgbClr val="FFFFFF"/>
                      </a:gs>
                    </a:gsLst>
                    <a:lin ang="5400000" scaled="0"/>
                  </a:gradFill>
                </a:rPr>
                <a:t>Hot</a:t>
              </a:r>
              <a:endParaRPr lang="en-US" sz="1600" dirty="0">
                <a:gradFill>
                  <a:gsLst>
                    <a:gs pos="16814">
                      <a:srgbClr val="FFFFFF"/>
                    </a:gs>
                    <a:gs pos="46000">
                      <a:srgbClr val="FFFFFF"/>
                    </a:gs>
                  </a:gsLst>
                  <a:lin ang="5400000" scaled="0"/>
                </a:gradFill>
              </a:endParaRPr>
            </a:p>
          </p:txBody>
        </p:sp>
      </p:grpSp>
      <p:sp>
        <p:nvSpPr>
          <p:cNvPr id="84" name="Rectangle 83"/>
          <p:cNvSpPr/>
          <p:nvPr/>
        </p:nvSpPr>
        <p:spPr>
          <a:xfrm>
            <a:off x="7169237" y="3951730"/>
            <a:ext cx="1984510" cy="251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46304" tIns="182880" rIns="146304" bIns="182880" rtlCol="0" anchor="ctr"/>
          <a:lstStyle/>
          <a:p>
            <a:pPr algn="ctr"/>
            <a:r>
              <a:rPr lang="en-US" sz="1600" dirty="0" smtClean="0">
                <a:solidFill>
                  <a:srgbClr val="FFFFFF"/>
                </a:solidFill>
              </a:rPr>
              <a:t>Deleted rows </a:t>
            </a:r>
            <a:r>
              <a:rPr lang="en-US" sz="1600" dirty="0">
                <a:solidFill>
                  <a:srgbClr val="FFFFFF"/>
                </a:solidFill>
              </a:rPr>
              <a:t>t</a:t>
            </a:r>
            <a:r>
              <a:rPr lang="en-US" sz="1600" dirty="0" smtClean="0">
                <a:solidFill>
                  <a:srgbClr val="FFFFFF"/>
                </a:solidFill>
              </a:rPr>
              <a:t>able</a:t>
            </a:r>
            <a:endParaRPr lang="en-US" sz="1600" dirty="0">
              <a:solidFill>
                <a:srgbClr val="FFFFFF"/>
              </a:solidFill>
            </a:endParaRPr>
          </a:p>
        </p:txBody>
      </p:sp>
      <p:grpSp>
        <p:nvGrpSpPr>
          <p:cNvPr id="17" name="Group 16"/>
          <p:cNvGrpSpPr/>
          <p:nvPr/>
        </p:nvGrpSpPr>
        <p:grpSpPr>
          <a:xfrm>
            <a:off x="7173638" y="5407902"/>
            <a:ext cx="3878209" cy="933374"/>
            <a:chOff x="7173638" y="5222006"/>
            <a:chExt cx="2118551" cy="1273578"/>
          </a:xfrm>
        </p:grpSpPr>
        <p:grpSp>
          <p:nvGrpSpPr>
            <p:cNvPr id="16" name="Group 15"/>
            <p:cNvGrpSpPr/>
            <p:nvPr/>
          </p:nvGrpSpPr>
          <p:grpSpPr>
            <a:xfrm>
              <a:off x="7173638" y="5222006"/>
              <a:ext cx="316327" cy="575123"/>
              <a:chOff x="7173638" y="5467099"/>
              <a:chExt cx="316327" cy="575123"/>
            </a:xfrm>
          </p:grpSpPr>
          <p:sp>
            <p:nvSpPr>
              <p:cNvPr id="88" name="Rectangle 87"/>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27" name="Group 126"/>
            <p:cNvGrpSpPr/>
            <p:nvPr/>
          </p:nvGrpSpPr>
          <p:grpSpPr>
            <a:xfrm>
              <a:off x="7624194" y="5222006"/>
              <a:ext cx="316327" cy="575123"/>
              <a:chOff x="7173638" y="5467099"/>
              <a:chExt cx="316327" cy="575123"/>
            </a:xfrm>
          </p:grpSpPr>
          <p:sp>
            <p:nvSpPr>
              <p:cNvPr id="128" name="Rectangle 127"/>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29" name="Rectangle 128"/>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0" name="Group 129"/>
            <p:cNvGrpSpPr/>
            <p:nvPr/>
          </p:nvGrpSpPr>
          <p:grpSpPr>
            <a:xfrm>
              <a:off x="8074750" y="5222006"/>
              <a:ext cx="316327" cy="575123"/>
              <a:chOff x="7173638" y="5467099"/>
              <a:chExt cx="316327" cy="575123"/>
            </a:xfrm>
          </p:grpSpPr>
          <p:sp>
            <p:nvSpPr>
              <p:cNvPr id="131" name="Rectangle 130"/>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2" name="Rectangle 131"/>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3" name="Group 132"/>
            <p:cNvGrpSpPr/>
            <p:nvPr/>
          </p:nvGrpSpPr>
          <p:grpSpPr>
            <a:xfrm>
              <a:off x="8525306" y="5222006"/>
              <a:ext cx="316327" cy="575123"/>
              <a:chOff x="7173638" y="5467099"/>
              <a:chExt cx="316327" cy="575123"/>
            </a:xfrm>
          </p:grpSpPr>
          <p:sp>
            <p:nvSpPr>
              <p:cNvPr id="134" name="Rectangle 133"/>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5" name="Rectangle 134"/>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6" name="Group 135"/>
            <p:cNvGrpSpPr/>
            <p:nvPr/>
          </p:nvGrpSpPr>
          <p:grpSpPr>
            <a:xfrm>
              <a:off x="8975862" y="5222006"/>
              <a:ext cx="316327" cy="575123"/>
              <a:chOff x="7173638" y="5467099"/>
              <a:chExt cx="316327" cy="575123"/>
            </a:xfrm>
          </p:grpSpPr>
          <p:sp>
            <p:nvSpPr>
              <p:cNvPr id="137" name="Rectangle 136"/>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38" name="Rectangle 137"/>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39" name="Group 138"/>
            <p:cNvGrpSpPr/>
            <p:nvPr/>
          </p:nvGrpSpPr>
          <p:grpSpPr>
            <a:xfrm>
              <a:off x="7173638" y="5920461"/>
              <a:ext cx="316327" cy="575123"/>
              <a:chOff x="7173638" y="5467099"/>
              <a:chExt cx="316327" cy="575123"/>
            </a:xfrm>
          </p:grpSpPr>
          <p:sp>
            <p:nvSpPr>
              <p:cNvPr id="140" name="Rectangle 139"/>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1" name="Rectangle 140"/>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2" name="Group 141"/>
            <p:cNvGrpSpPr/>
            <p:nvPr/>
          </p:nvGrpSpPr>
          <p:grpSpPr>
            <a:xfrm>
              <a:off x="7624194" y="5920461"/>
              <a:ext cx="316327" cy="575123"/>
              <a:chOff x="7173638" y="5467099"/>
              <a:chExt cx="316327" cy="575123"/>
            </a:xfrm>
          </p:grpSpPr>
          <p:sp>
            <p:nvSpPr>
              <p:cNvPr id="143" name="Rectangle 142"/>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4" name="Rectangle 143"/>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5" name="Group 144"/>
            <p:cNvGrpSpPr/>
            <p:nvPr/>
          </p:nvGrpSpPr>
          <p:grpSpPr>
            <a:xfrm>
              <a:off x="8074750" y="5920461"/>
              <a:ext cx="316327" cy="575123"/>
              <a:chOff x="7173638" y="5467099"/>
              <a:chExt cx="316327" cy="575123"/>
            </a:xfrm>
          </p:grpSpPr>
          <p:sp>
            <p:nvSpPr>
              <p:cNvPr id="146" name="Rectangle 145"/>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47" name="Rectangle 146"/>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48" name="Group 147"/>
            <p:cNvGrpSpPr/>
            <p:nvPr/>
          </p:nvGrpSpPr>
          <p:grpSpPr>
            <a:xfrm>
              <a:off x="8525306" y="5920461"/>
              <a:ext cx="316327" cy="575123"/>
              <a:chOff x="7173638" y="5467099"/>
              <a:chExt cx="316327" cy="575123"/>
            </a:xfrm>
          </p:grpSpPr>
          <p:sp>
            <p:nvSpPr>
              <p:cNvPr id="149" name="Rectangle 148"/>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0" name="Rectangle 149"/>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nvGrpSpPr>
            <p:cNvPr id="151" name="Group 150"/>
            <p:cNvGrpSpPr/>
            <p:nvPr/>
          </p:nvGrpSpPr>
          <p:grpSpPr>
            <a:xfrm>
              <a:off x="8975862" y="5920461"/>
              <a:ext cx="316327" cy="575123"/>
              <a:chOff x="7173638" y="5467099"/>
              <a:chExt cx="316327" cy="575123"/>
            </a:xfrm>
          </p:grpSpPr>
          <p:sp>
            <p:nvSpPr>
              <p:cNvPr id="152" name="Rectangle 151"/>
              <p:cNvSpPr/>
              <p:nvPr/>
            </p:nvSpPr>
            <p:spPr bwMode="auto">
              <a:xfrm>
                <a:off x="7233738" y="5548619"/>
                <a:ext cx="200708" cy="412081"/>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sp>
            <p:nvSpPr>
              <p:cNvPr id="153" name="Rectangle 152"/>
              <p:cNvSpPr/>
              <p:nvPr/>
            </p:nvSpPr>
            <p:spPr bwMode="auto">
              <a:xfrm>
                <a:off x="7173638" y="5467099"/>
                <a:ext cx="316327" cy="575123"/>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gradFill>
                    <a:gsLst>
                      <a:gs pos="0">
                        <a:srgbClr val="FFFFFF"/>
                      </a:gs>
                      <a:gs pos="100000">
                        <a:srgbClr val="FFFFFF"/>
                      </a:gs>
                    </a:gsLst>
                    <a:lin ang="5400000" scaled="0"/>
                  </a:gradFill>
                  <a:ea typeface="Segoe UI" pitchFamily="34" charset="0"/>
                  <a:cs typeface="Segoe UI" pitchFamily="34" charset="0"/>
                </a:endParaRPr>
              </a:p>
            </p:txBody>
          </p:sp>
        </p:grpSp>
      </p:grpSp>
      <p:sp>
        <p:nvSpPr>
          <p:cNvPr id="6" name="TextBox 5"/>
          <p:cNvSpPr txBox="1"/>
          <p:nvPr/>
        </p:nvSpPr>
        <p:spPr>
          <a:xfrm>
            <a:off x="11201399" y="3852029"/>
            <a:ext cx="781304" cy="627864"/>
          </a:xfrm>
          <a:prstGeom prst="rect">
            <a:avLst/>
          </a:prstGeom>
          <a:noFill/>
        </p:spPr>
        <p:txBody>
          <a:bodyPr wrap="none" lIns="182880" tIns="146304" rIns="182880" bIns="146304" rtlCol="0">
            <a:spAutoFit/>
          </a:bodyPr>
          <a:lstStyle/>
          <a:p>
            <a:pPr>
              <a:lnSpc>
                <a:spcPct val="90000"/>
              </a:lnSpc>
              <a:spcAft>
                <a:spcPts val="600"/>
              </a:spcAft>
            </a:pPr>
            <a:r>
              <a:rPr lang="en-US" sz="2400" dirty="0" smtClean="0">
                <a:solidFill>
                  <a:srgbClr val="505050"/>
                </a:solidFill>
              </a:rPr>
              <a:t>tail</a:t>
            </a:r>
          </a:p>
        </p:txBody>
      </p:sp>
    </p:spTree>
    <p:extLst>
      <p:ext uri="{BB962C8B-B14F-4D97-AF65-F5344CB8AC3E}">
        <p14:creationId xmlns:p14="http://schemas.microsoft.com/office/powerpoint/2010/main" val="856765173"/>
      </p:ext>
    </p:extLst>
  </p:cSld>
  <p:clrMapOvr>
    <a:masterClrMapping/>
  </p:clrMapOvr>
  <p:transition>
    <p:fad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Why In-Memory OLTP? </a:t>
            </a:r>
            <a:r>
              <a:rPr sz="2400">
                <a:solidFill>
                  <a:srgbClr val="505050"/>
                </a:solidFill>
              </a:rPr>
              <a:t>(continued)</a:t>
            </a:r>
          </a:p>
        </p:txBody>
      </p:sp>
      <p:sp>
        <p:nvSpPr>
          <p:cNvPr id="8" name="Content Placeholder 2"/>
          <p:cNvSpPr txBox="1">
            <a:spLocks/>
          </p:cNvSpPr>
          <p:nvPr/>
        </p:nvSpPr>
        <p:spPr>
          <a:xfrm>
            <a:off x="274321" y="1327091"/>
            <a:ext cx="6648994" cy="215956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000"/>
              </a:spcAft>
              <a:buFont typeface="Arial" pitchFamily="34" charset="0"/>
              <a:buNone/>
            </a:pPr>
            <a:r>
              <a:rPr lang="en-US" sz="2400" dirty="0">
                <a:solidFill>
                  <a:srgbClr val="505050"/>
                </a:solidFill>
                <a:latin typeface="Segoe UI Light"/>
              </a:rPr>
              <a:t>In-Memory OLTP is a memory-optimized database engine integrated into the SQL Server engine, optimized for OLTP, that can significantly improve database application </a:t>
            </a:r>
            <a:r>
              <a:rPr lang="en-US" sz="2400" dirty="0" smtClean="0">
                <a:solidFill>
                  <a:srgbClr val="505050"/>
                </a:solidFill>
                <a:latin typeface="Segoe UI Light"/>
              </a:rPr>
              <a:t>performance</a:t>
            </a:r>
          </a:p>
          <a:p>
            <a:pPr marL="0" indent="0">
              <a:lnSpc>
                <a:spcPct val="100000"/>
              </a:lnSpc>
              <a:spcBef>
                <a:spcPts val="0"/>
              </a:spcBef>
              <a:spcAft>
                <a:spcPts val="1000"/>
              </a:spcAft>
              <a:buFont typeface="Arial" pitchFamily="34" charset="0"/>
              <a:buNone/>
            </a:pPr>
            <a:endParaRPr lang="en-US" sz="2400" dirty="0">
              <a:solidFill>
                <a:srgbClr val="505050"/>
              </a:solidFill>
              <a:latin typeface="Segoe UI Light"/>
            </a:endParaRPr>
          </a:p>
        </p:txBody>
      </p:sp>
      <p:sp>
        <p:nvSpPr>
          <p:cNvPr id="10" name="Rectangle 9"/>
          <p:cNvSpPr/>
          <p:nvPr/>
        </p:nvSpPr>
        <p:spPr>
          <a:xfrm>
            <a:off x="274320" y="3200284"/>
            <a:ext cx="6503851" cy="1333698"/>
          </a:xfrm>
          <a:prstGeom prst="rect">
            <a:avLst/>
          </a:prstGeom>
        </p:spPr>
        <p:txBody>
          <a:bodyPr wrap="square">
            <a:spAutoFit/>
          </a:bodyPr>
          <a:lstStyle/>
          <a:p>
            <a:pPr>
              <a:spcAft>
                <a:spcPts val="1000"/>
              </a:spcAft>
            </a:pPr>
            <a:r>
              <a:rPr lang="en-US" sz="2400" dirty="0">
                <a:solidFill>
                  <a:srgbClr val="BA141A"/>
                </a:solidFill>
                <a:latin typeface="Segoe UI Light"/>
              </a:rPr>
              <a:t>Features of In-Memory OLTP include:</a:t>
            </a:r>
          </a:p>
          <a:p>
            <a:pPr marL="809271" lvl="2" indent="-342900">
              <a:spcAft>
                <a:spcPts val="1000"/>
              </a:spcAft>
            </a:pPr>
            <a:r>
              <a:rPr lang="en-US" sz="2000" dirty="0">
                <a:solidFill>
                  <a:srgbClr val="505050"/>
                </a:solidFill>
                <a:cs typeface="Segoe UI" panose="020B0502040204020203" pitchFamily="34" charset="0"/>
              </a:rPr>
              <a:t>Memory-optimized tables</a:t>
            </a:r>
          </a:p>
          <a:p>
            <a:pPr marL="809271" lvl="2" indent="-342900">
              <a:spcAft>
                <a:spcPts val="1000"/>
              </a:spcAft>
            </a:pPr>
            <a:r>
              <a:rPr lang="en-US" sz="2000" dirty="0">
                <a:solidFill>
                  <a:srgbClr val="505050"/>
                </a:solidFill>
                <a:cs typeface="Segoe UI" panose="020B0502040204020203" pitchFamily="34" charset="0"/>
              </a:rPr>
              <a:t>Natively compiled stored procedures</a:t>
            </a:r>
          </a:p>
        </p:txBody>
      </p:sp>
    </p:spTree>
    <p:extLst>
      <p:ext uri="{BB962C8B-B14F-4D97-AF65-F5344CB8AC3E}">
        <p14:creationId xmlns:p14="http://schemas.microsoft.com/office/powerpoint/2010/main" val="3688668499"/>
      </p:ext>
    </p:extLst>
  </p:cSld>
  <p:clrMapOvr>
    <a:masterClrMapping/>
  </p:clrMapOvr>
  <p:transition>
    <p:fad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Why In-Memory OLTP? </a:t>
            </a:r>
            <a:r>
              <a:rPr sz="2400">
                <a:solidFill>
                  <a:srgbClr val="505050"/>
                </a:solidFill>
              </a:rPr>
              <a:t>(continued)</a:t>
            </a:r>
          </a:p>
        </p:txBody>
      </p:sp>
      <p:sp>
        <p:nvSpPr>
          <p:cNvPr id="9" name="Content Placeholder 2"/>
          <p:cNvSpPr>
            <a:spLocks noGrp="1"/>
          </p:cNvSpPr>
          <p:nvPr>
            <p:ph sz="quarter" idx="10"/>
          </p:nvPr>
        </p:nvSpPr>
        <p:spPr>
          <a:xfrm>
            <a:off x="274638" y="1327091"/>
            <a:ext cx="9351962" cy="4739759"/>
          </a:xfrm>
        </p:spPr>
        <p:txBody>
          <a:bodyPr/>
          <a:lstStyle/>
          <a:p>
            <a:pPr marL="0" indent="0">
              <a:lnSpc>
                <a:spcPct val="100000"/>
              </a:lnSpc>
              <a:spcBef>
                <a:spcPts val="1000"/>
              </a:spcBef>
              <a:buNone/>
            </a:pPr>
            <a:r>
              <a:rPr lang="en-US" sz="2400" dirty="0" smtClean="0">
                <a:solidFill>
                  <a:schemeClr val="bg2"/>
                </a:solidFill>
                <a:latin typeface="+mj-lt"/>
              </a:rPr>
              <a:t>Memory-optimized table</a:t>
            </a:r>
          </a:p>
          <a:p>
            <a:pPr marL="241300" lvl="1" indent="0">
              <a:lnSpc>
                <a:spcPct val="100000"/>
              </a:lnSpc>
              <a:spcBef>
                <a:spcPts val="1000"/>
              </a:spcBef>
              <a:buNone/>
            </a:pPr>
            <a:r>
              <a:rPr lang="en-US" sz="1800" dirty="0" smtClean="0">
                <a:solidFill>
                  <a:srgbClr val="505050"/>
                </a:solidFill>
              </a:rPr>
              <a:t>A memory-optimized table has one representation of itself in active memory, in addition to standard representation on hard drive</a:t>
            </a:r>
          </a:p>
          <a:p>
            <a:pPr marL="241300" lvl="1" indent="0">
              <a:lnSpc>
                <a:spcPct val="100000"/>
              </a:lnSpc>
              <a:spcBef>
                <a:spcPts val="1000"/>
              </a:spcBef>
              <a:buNone/>
            </a:pPr>
            <a:r>
              <a:rPr lang="en-US" sz="1800" dirty="0" smtClean="0">
                <a:solidFill>
                  <a:srgbClr val="505050"/>
                </a:solidFill>
              </a:rPr>
              <a:t>Business transactions against a table run faster because they directly interact with only representation in active memory</a:t>
            </a:r>
          </a:p>
          <a:p>
            <a:pPr marL="241300" lvl="1" indent="0">
              <a:lnSpc>
                <a:spcPct val="100000"/>
              </a:lnSpc>
              <a:spcBef>
                <a:spcPts val="1000"/>
              </a:spcBef>
              <a:buNone/>
            </a:pPr>
            <a:endParaRPr lang="en-US" sz="1800" dirty="0" smtClean="0">
              <a:solidFill>
                <a:srgbClr val="505050"/>
              </a:solidFill>
            </a:endParaRPr>
          </a:p>
          <a:p>
            <a:pPr marL="0" lvl="1" indent="0">
              <a:lnSpc>
                <a:spcPct val="100000"/>
              </a:lnSpc>
              <a:spcBef>
                <a:spcPts val="1000"/>
              </a:spcBef>
              <a:buNone/>
            </a:pPr>
            <a:r>
              <a:rPr lang="en-US" dirty="0" smtClean="0">
                <a:solidFill>
                  <a:schemeClr val="bg2"/>
                </a:solidFill>
                <a:latin typeface="+mj-lt"/>
              </a:rPr>
              <a:t>Natively compiled stored procedures</a:t>
            </a:r>
          </a:p>
          <a:p>
            <a:pPr marL="241300" lvl="1" indent="0">
              <a:lnSpc>
                <a:spcPct val="100000"/>
              </a:lnSpc>
              <a:spcBef>
                <a:spcPts val="1000"/>
              </a:spcBef>
              <a:buNone/>
            </a:pPr>
            <a:r>
              <a:rPr lang="en-US" sz="1800" dirty="0" smtClean="0">
                <a:solidFill>
                  <a:srgbClr val="505050"/>
                </a:solidFill>
              </a:rPr>
              <a:t>A natively compiled stored procedure is a SQL Server object that can access only memory-optimized data structures (memory-optimized tables, table variables, etc.)</a:t>
            </a:r>
          </a:p>
          <a:p>
            <a:pPr marL="241300" lvl="1" indent="0">
              <a:lnSpc>
                <a:spcPct val="100000"/>
              </a:lnSpc>
              <a:spcBef>
                <a:spcPts val="1000"/>
              </a:spcBef>
              <a:buNone/>
            </a:pPr>
            <a:r>
              <a:rPr lang="en-US" sz="1800" dirty="0" smtClean="0">
                <a:solidFill>
                  <a:srgbClr val="505050"/>
                </a:solidFill>
              </a:rPr>
              <a:t>Natively compiled stored procedures require fewer machine instructions during runtime than they would if they were created as traditional interpreted stored procedures</a:t>
            </a:r>
            <a:endParaRPr lang="en-US" sz="1800" dirty="0">
              <a:solidFill>
                <a:srgbClr val="505050"/>
              </a:solidFill>
            </a:endParaRPr>
          </a:p>
        </p:txBody>
      </p:sp>
    </p:spTree>
    <p:extLst>
      <p:ext uri="{BB962C8B-B14F-4D97-AF65-F5344CB8AC3E}">
        <p14:creationId xmlns:p14="http://schemas.microsoft.com/office/powerpoint/2010/main" val="1028564588"/>
      </p:ext>
    </p:extLst>
  </p:cSld>
  <p:clrMapOvr>
    <a:masterClrMapping/>
  </p:clrMapOvr>
  <p:transition>
    <p:fad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Content Placeholder 4"/>
          <p:cNvSpPr>
            <a:spLocks noGrp="1"/>
          </p:cNvSpPr>
          <p:nvPr>
            <p:ph type="body" sz="quarter" idx="11"/>
          </p:nvPr>
        </p:nvSpPr>
        <p:spPr>
          <a:xfrm>
            <a:off x="274320" y="2062880"/>
            <a:ext cx="9110661" cy="4572000"/>
          </a:xfrm>
        </p:spPr>
        <p:txBody>
          <a:bodyPr>
            <a:noAutofit/>
          </a:bodyPr>
          <a:lstStyle/>
          <a:p>
            <a:pPr>
              <a:lnSpc>
                <a:spcPct val="100000"/>
              </a:lnSpc>
              <a:spcBef>
                <a:spcPts val="0"/>
              </a:spcBef>
              <a:spcAft>
                <a:spcPts val="1000"/>
              </a:spcAft>
            </a:pPr>
            <a:r>
              <a:rPr lang="en-US" sz="2400" dirty="0" smtClean="0">
                <a:solidFill>
                  <a:schemeClr val="bg2"/>
                </a:solidFill>
              </a:rPr>
              <a:t>Extreme </a:t>
            </a:r>
            <a:r>
              <a:rPr lang="en-US" sz="2400" dirty="0">
                <a:solidFill>
                  <a:schemeClr val="bg2"/>
                </a:solidFill>
              </a:rPr>
              <a:t>OLTP performance (up to </a:t>
            </a:r>
            <a:r>
              <a:rPr lang="en-US" sz="2400" dirty="0" smtClean="0">
                <a:solidFill>
                  <a:schemeClr val="bg2"/>
                </a:solidFill>
              </a:rPr>
              <a:t>30x) </a:t>
            </a:r>
            <a:r>
              <a:rPr lang="en-US" sz="2400" dirty="0">
                <a:solidFill>
                  <a:schemeClr val="bg2"/>
                </a:solidFill>
              </a:rPr>
              <a:t>due </a:t>
            </a:r>
            <a:r>
              <a:rPr lang="en-US" sz="2400" dirty="0" smtClean="0">
                <a:solidFill>
                  <a:schemeClr val="bg2"/>
                </a:solidFill>
              </a:rPr>
              <a:t>to two factors:</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High scalability through </a:t>
            </a:r>
            <a:r>
              <a:rPr lang="en-US" sz="1800" dirty="0">
                <a:solidFill>
                  <a:srgbClr val="505050"/>
                </a:solidFill>
                <a:latin typeface="Segoe UI" panose="020B0502040204020203" pitchFamily="34" charset="0"/>
                <a:cs typeface="Segoe UI" panose="020B0502040204020203" pitchFamily="34" charset="0"/>
              </a:rPr>
              <a:t>lock- and latch-free architecture enables linear </a:t>
            </a:r>
            <a:r>
              <a:rPr lang="en-US" sz="1800" dirty="0" smtClean="0">
                <a:solidFill>
                  <a:srgbClr val="505050"/>
                </a:solidFill>
                <a:latin typeface="Segoe UI" panose="020B0502040204020203" pitchFamily="34" charset="0"/>
                <a:cs typeface="Segoe UI" panose="020B0502040204020203" pitchFamily="34" charset="0"/>
              </a:rPr>
              <a:t>scaling</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Low latency through efficient </a:t>
            </a:r>
            <a:r>
              <a:rPr lang="en-US" sz="1800" dirty="0">
                <a:solidFill>
                  <a:srgbClr val="505050"/>
                </a:solidFill>
                <a:latin typeface="Segoe UI" panose="020B0502040204020203" pitchFamily="34" charset="0"/>
                <a:cs typeface="Segoe UI" panose="020B0502040204020203" pitchFamily="34" charset="0"/>
              </a:rPr>
              <a:t>data access and query processing: memory-optimized data structures and native </a:t>
            </a:r>
            <a:r>
              <a:rPr lang="en-US" sz="1800" dirty="0" smtClean="0">
                <a:solidFill>
                  <a:srgbClr val="505050"/>
                </a:solidFill>
                <a:latin typeface="Segoe UI" panose="020B0502040204020203" pitchFamily="34" charset="0"/>
                <a:cs typeface="Segoe UI" panose="020B0502040204020203" pitchFamily="34" charset="0"/>
              </a:rPr>
              <a:t>compilation</a:t>
            </a:r>
          </a:p>
          <a:p>
            <a:pPr lvl="1">
              <a:lnSpc>
                <a:spcPct val="100000"/>
              </a:lnSpc>
              <a:spcBef>
                <a:spcPts val="0"/>
              </a:spcBef>
              <a:spcAft>
                <a:spcPts val="1000"/>
              </a:spcAft>
            </a:pPr>
            <a:endParaRPr lang="en-US" sz="2400" dirty="0" smtClean="0">
              <a:solidFill>
                <a:srgbClr val="505050"/>
              </a:solidFill>
              <a:latin typeface="+mj-lt"/>
            </a:endParaRPr>
          </a:p>
          <a:p>
            <a:pPr>
              <a:lnSpc>
                <a:spcPct val="100000"/>
              </a:lnSpc>
              <a:spcBef>
                <a:spcPts val="0"/>
              </a:spcBef>
              <a:spcAft>
                <a:spcPts val="1000"/>
              </a:spcAft>
            </a:pPr>
            <a:r>
              <a:rPr lang="en-US" sz="2400" dirty="0" smtClean="0">
                <a:solidFill>
                  <a:schemeClr val="bg2"/>
                </a:solidFill>
              </a:rPr>
              <a:t>Integrated </a:t>
            </a:r>
            <a:r>
              <a:rPr lang="en-US" sz="2400" dirty="0">
                <a:solidFill>
                  <a:schemeClr val="bg2"/>
                </a:solidFill>
              </a:rPr>
              <a:t>into SQL Server for low </a:t>
            </a:r>
            <a:r>
              <a:rPr lang="en-US" sz="2400" dirty="0" smtClean="0">
                <a:solidFill>
                  <a:schemeClr val="bg2"/>
                </a:solidFill>
              </a:rPr>
              <a:t>total cost of ownership (TCO)</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Part </a:t>
            </a:r>
            <a:r>
              <a:rPr lang="en-US" sz="1800" dirty="0">
                <a:solidFill>
                  <a:srgbClr val="505050"/>
                </a:solidFill>
                <a:latin typeface="Segoe UI" panose="020B0502040204020203" pitchFamily="34" charset="0"/>
                <a:cs typeface="Segoe UI" panose="020B0502040204020203" pitchFamily="34" charset="0"/>
              </a:rPr>
              <a:t>of Enterprise </a:t>
            </a:r>
            <a:r>
              <a:rPr lang="en-US" sz="1800" dirty="0" smtClean="0">
                <a:solidFill>
                  <a:srgbClr val="505050"/>
                </a:solidFill>
                <a:latin typeface="Segoe UI" panose="020B0502040204020203" pitchFamily="34" charset="0"/>
                <a:cs typeface="Segoe UI" panose="020B0502040204020203" pitchFamily="34" charset="0"/>
              </a:rPr>
              <a:t>Edition</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Same databases </a:t>
            </a:r>
            <a:r>
              <a:rPr lang="en-US" sz="1800" dirty="0">
                <a:solidFill>
                  <a:srgbClr val="505050"/>
                </a:solidFill>
                <a:latin typeface="Segoe UI" panose="020B0502040204020203" pitchFamily="34" charset="0"/>
                <a:cs typeface="Segoe UI" panose="020B0502040204020203" pitchFamily="34" charset="0"/>
              </a:rPr>
              <a:t>can have in-memory and </a:t>
            </a:r>
            <a:r>
              <a:rPr lang="en-US" sz="1800" dirty="0" smtClean="0">
                <a:solidFill>
                  <a:srgbClr val="505050"/>
                </a:solidFill>
                <a:latin typeface="Segoe UI" panose="020B0502040204020203" pitchFamily="34" charset="0"/>
                <a:cs typeface="Segoe UI" panose="020B0502040204020203" pitchFamily="34" charset="0"/>
              </a:rPr>
              <a:t>on-disk</a:t>
            </a:r>
          </a:p>
          <a:p>
            <a:pPr lvl="2">
              <a:lnSpc>
                <a:spcPct val="100000"/>
              </a:lnSpc>
              <a:spcBef>
                <a:spcPts val="0"/>
              </a:spcBef>
              <a:spcAft>
                <a:spcPts val="1000"/>
              </a:spcAft>
            </a:pPr>
            <a:r>
              <a:rPr lang="en-US" sz="1800" dirty="0" smtClean="0">
                <a:solidFill>
                  <a:srgbClr val="505050"/>
                </a:solidFill>
                <a:latin typeface="Segoe UI" panose="020B0502040204020203" pitchFamily="34" charset="0"/>
                <a:cs typeface="Segoe UI" panose="020B0502040204020203" pitchFamily="34" charset="0"/>
              </a:rPr>
              <a:t>Integrated </a:t>
            </a:r>
            <a:r>
              <a:rPr lang="en-US" sz="1800" dirty="0">
                <a:solidFill>
                  <a:srgbClr val="505050"/>
                </a:solidFill>
                <a:latin typeface="Segoe UI" panose="020B0502040204020203" pitchFamily="34" charset="0"/>
                <a:cs typeface="Segoe UI" panose="020B0502040204020203" pitchFamily="34" charset="0"/>
              </a:rPr>
              <a:t>developer and DBA experience: same T-SQL, client stack, tooling, backup/restore, </a:t>
            </a:r>
            <a:r>
              <a:rPr lang="en-US" sz="1800" dirty="0" smtClean="0">
                <a:solidFill>
                  <a:srgbClr val="505050"/>
                </a:solidFill>
                <a:latin typeface="Segoe UI" panose="020B0502040204020203" pitchFamily="34" charset="0"/>
                <a:cs typeface="Segoe UI" panose="020B0502040204020203" pitchFamily="34" charset="0"/>
              </a:rPr>
              <a:t>AlwaysOn</a:t>
            </a:r>
            <a:endParaRPr lang="en-US" sz="1800" dirty="0">
              <a:solidFill>
                <a:srgbClr val="505050"/>
              </a:solidFill>
              <a:latin typeface="Segoe UI" panose="020B0502040204020203" pitchFamily="34" charset="0"/>
              <a:cs typeface="Segoe UI" panose="020B0502040204020203" pitchFamily="34" charset="0"/>
            </a:endParaRPr>
          </a:p>
        </p:txBody>
      </p:sp>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In-Memory OLTP value proposition</a:t>
            </a:r>
          </a:p>
        </p:txBody>
      </p:sp>
      <p:sp>
        <p:nvSpPr>
          <p:cNvPr id="10" name="Rectangle 9"/>
          <p:cNvSpPr/>
          <p:nvPr/>
        </p:nvSpPr>
        <p:spPr>
          <a:xfrm>
            <a:off x="274320" y="1371223"/>
            <a:ext cx="10467289" cy="461665"/>
          </a:xfrm>
          <a:prstGeom prst="rect">
            <a:avLst/>
          </a:prstGeom>
        </p:spPr>
        <p:txBody>
          <a:bodyPr wrap="none">
            <a:spAutoFit/>
          </a:bodyPr>
          <a:lstStyle/>
          <a:p>
            <a:r>
              <a:rPr lang="en-US" sz="2400" dirty="0">
                <a:solidFill>
                  <a:srgbClr val="BA141A"/>
                </a:solidFill>
                <a:latin typeface="Segoe UI Light"/>
              </a:rPr>
              <a:t>Target scenarios: OLTP apps with high throughput and low-latency requirements</a:t>
            </a:r>
          </a:p>
        </p:txBody>
      </p:sp>
    </p:spTree>
    <p:extLst>
      <p:ext uri="{BB962C8B-B14F-4D97-AF65-F5344CB8AC3E}">
        <p14:creationId xmlns:p14="http://schemas.microsoft.com/office/powerpoint/2010/main" val="1686554428"/>
      </p:ext>
    </p:extLst>
  </p:cSld>
  <p:clrMapOvr>
    <a:masterClrMapping/>
  </p:clrMapOvr>
  <p:transition>
    <p:fad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a:off x="493284" y="1528353"/>
            <a:ext cx="5595618" cy="3797791"/>
          </a:xfrm>
          <a:prstGeom prst="rect">
            <a:avLst/>
          </a:prstGeom>
          <a:solidFill>
            <a:schemeClr val="bg1">
              <a:lumMod val="20000"/>
              <a:lumOff val="80000"/>
            </a:schemeClr>
          </a:solidFill>
          <a:ln w="63500">
            <a:solidFill>
              <a:schemeClr val="bg2"/>
            </a:solidFill>
            <a:miter lim="800000"/>
          </a:ln>
        </p:spPr>
        <p:txBody>
          <a:bodyPr wrap="square" lIns="274320" tIns="0" rIns="186521" bIns="0" rtlCol="0" anchor="ctr" anchorCtr="0">
            <a:noAutofit/>
          </a:bodyPr>
          <a:lstStyle>
            <a:defPPr>
              <a:defRPr lang="en-US"/>
            </a:defPPr>
            <a:lvl1pPr>
              <a:defRPr sz="2000">
                <a:solidFill>
                  <a:schemeClr val="tx1">
                    <a:lumMod val="90000"/>
                    <a:lumOff val="10000"/>
                  </a:schemeClr>
                </a:solidFill>
                <a:latin typeface="Consolas" panose="020B0609020204030204" pitchFamily="49" charset="0"/>
                <a:cs typeface="Consolas" panose="020B0609020204030204" pitchFamily="49" charset="0"/>
              </a:defRPr>
            </a:lvl1pPr>
            <a:lvl2pPr lvl="1">
              <a:defRPr sz="1800">
                <a:solidFill>
                  <a:schemeClr val="tx1">
                    <a:lumMod val="90000"/>
                    <a:lumOff val="10000"/>
                  </a:schemeClr>
                </a:solidFill>
                <a:latin typeface="Consolas" panose="020B0609020204030204" pitchFamily="49" charset="0"/>
                <a:cs typeface="Consolas" panose="020B0609020204030204" pitchFamily="49" charset="0"/>
              </a:defRPr>
            </a:lvl2pPr>
          </a:lstStyle>
          <a:p>
            <a:r>
              <a:rPr lang="en-US" sz="1800" dirty="0">
                <a:solidFill>
                  <a:srgbClr val="505050"/>
                </a:solidFill>
              </a:rPr>
              <a:t>ALTER TABLE </a:t>
            </a:r>
            <a:r>
              <a:rPr lang="en-US" sz="1800" dirty="0" smtClean="0">
                <a:solidFill>
                  <a:srgbClr val="505050"/>
                </a:solidFill>
              </a:rPr>
              <a:t>Sales.SalesOrderDetail</a:t>
            </a:r>
          </a:p>
          <a:p>
            <a:r>
              <a:rPr lang="en-US" sz="1800" dirty="0" smtClean="0">
                <a:solidFill>
                  <a:srgbClr val="505050"/>
                </a:solidFill>
              </a:rPr>
              <a:t>   ALTER </a:t>
            </a:r>
            <a:r>
              <a:rPr lang="en-US" sz="1800" dirty="0">
                <a:solidFill>
                  <a:srgbClr val="505050"/>
                </a:solidFill>
              </a:rPr>
              <a:t>INDEX </a:t>
            </a:r>
            <a:r>
              <a:rPr lang="en-US" sz="1800" dirty="0" smtClean="0">
                <a:solidFill>
                  <a:srgbClr val="505050"/>
                </a:solidFill>
              </a:rPr>
              <a:t>PK_SalesOrderID</a:t>
            </a:r>
            <a:endParaRPr lang="en-US" sz="1800" dirty="0">
              <a:solidFill>
                <a:srgbClr val="505050"/>
              </a:solidFill>
            </a:endParaRPr>
          </a:p>
          <a:p>
            <a:r>
              <a:rPr lang="en-US" sz="1800" dirty="0" smtClean="0">
                <a:solidFill>
                  <a:srgbClr val="505050"/>
                </a:solidFill>
              </a:rPr>
              <a:t>   REBUILD </a:t>
            </a:r>
          </a:p>
          <a:p>
            <a:r>
              <a:rPr lang="en-US" sz="1800" dirty="0">
                <a:solidFill>
                  <a:srgbClr val="505050"/>
                </a:solidFill>
              </a:rPr>
              <a:t> </a:t>
            </a:r>
            <a:r>
              <a:rPr lang="en-US" sz="1800" dirty="0" smtClean="0">
                <a:solidFill>
                  <a:srgbClr val="505050"/>
                </a:solidFill>
              </a:rPr>
              <a:t>     WITH </a:t>
            </a:r>
            <a:r>
              <a:rPr lang="en-US" sz="1800" dirty="0">
                <a:solidFill>
                  <a:srgbClr val="505050"/>
                </a:solidFill>
              </a:rPr>
              <a:t>(BUCKET_COUNT=100000000</a:t>
            </a:r>
            <a:r>
              <a:rPr lang="en-US" sz="1800" dirty="0" smtClean="0">
                <a:solidFill>
                  <a:srgbClr val="505050"/>
                </a:solidFill>
              </a:rPr>
              <a:t>)</a:t>
            </a:r>
          </a:p>
          <a:p>
            <a:endParaRPr lang="en-US" sz="1800" dirty="0">
              <a:solidFill>
                <a:srgbClr val="505050"/>
              </a:solidFill>
            </a:endParaRPr>
          </a:p>
          <a:p>
            <a:r>
              <a:rPr lang="en-US" sz="1800" dirty="0">
                <a:solidFill>
                  <a:srgbClr val="505050"/>
                </a:solidFill>
              </a:rPr>
              <a:t>T-SQL surface area: New</a:t>
            </a:r>
          </a:p>
          <a:p>
            <a:endParaRPr lang="en-US" sz="1800" dirty="0">
              <a:solidFill>
                <a:srgbClr val="505050"/>
              </a:solidFill>
            </a:endParaRPr>
          </a:p>
          <a:p>
            <a:pPr lvl="1"/>
            <a:r>
              <a:rPr lang="en-US" dirty="0">
                <a:solidFill>
                  <a:srgbClr val="505050"/>
                </a:solidFill>
              </a:rPr>
              <a:t>{LEFT|RIGHT} OUTER JOIN</a:t>
            </a:r>
          </a:p>
          <a:p>
            <a:pPr lvl="1"/>
            <a:r>
              <a:rPr lang="en-US" dirty="0">
                <a:solidFill>
                  <a:srgbClr val="505050"/>
                </a:solidFill>
              </a:rPr>
              <a:t>Disjunction (OR, NOT)</a:t>
            </a:r>
          </a:p>
          <a:p>
            <a:pPr lvl="1"/>
            <a:r>
              <a:rPr lang="en-US" dirty="0">
                <a:solidFill>
                  <a:srgbClr val="505050"/>
                </a:solidFill>
              </a:rPr>
              <a:t>UNION [ALL]</a:t>
            </a:r>
          </a:p>
          <a:p>
            <a:pPr lvl="1"/>
            <a:r>
              <a:rPr lang="en-US" dirty="0">
                <a:solidFill>
                  <a:srgbClr val="505050"/>
                </a:solidFill>
              </a:rPr>
              <a:t>SELECT DISTINCT</a:t>
            </a:r>
          </a:p>
          <a:p>
            <a:pPr lvl="1"/>
            <a:r>
              <a:rPr lang="en-US" dirty="0">
                <a:solidFill>
                  <a:srgbClr val="505050"/>
                </a:solidFill>
              </a:rPr>
              <a:t>Subqueries (EXISTS, IN, scalar</a:t>
            </a:r>
            <a:r>
              <a:rPr lang="en-US" dirty="0" smtClean="0">
                <a:solidFill>
                  <a:srgbClr val="505050"/>
                </a:solidFill>
              </a:rPr>
              <a:t>)</a:t>
            </a:r>
            <a:endParaRPr lang="en-US" dirty="0">
              <a:solidFill>
                <a:srgbClr val="505050"/>
              </a:solidFill>
            </a:endParaRPr>
          </a:p>
        </p:txBody>
      </p:sp>
      <p:sp>
        <p:nvSpPr>
          <p:cNvPr id="7" name="Rectangle 6"/>
          <p:cNvSpPr/>
          <p:nvPr/>
        </p:nvSpPr>
        <p:spPr>
          <a:xfrm>
            <a:off x="6311242" y="1379180"/>
            <a:ext cx="5983921" cy="5216813"/>
          </a:xfrm>
          <a:prstGeom prst="rect">
            <a:avLst/>
          </a:prstGeom>
        </p:spPr>
        <p:txBody>
          <a:bodyPr wrap="square">
            <a:spAutoFit/>
          </a:bodyPr>
          <a:lstStyle/>
          <a:p>
            <a:pPr>
              <a:spcAft>
                <a:spcPts val="1500"/>
              </a:spcAft>
            </a:pPr>
            <a:r>
              <a:rPr lang="en-US" sz="2400" dirty="0">
                <a:solidFill>
                  <a:srgbClr val="BA141A"/>
                </a:solidFill>
                <a:latin typeface="Segoe UI Light" panose="020B0502040204020203" pitchFamily="34" charset="0"/>
                <a:ea typeface="Times New Roman" panose="02020603050405020304" pitchFamily="18" charset="0"/>
                <a:cs typeface="Segoe UI Light" panose="020B0502040204020203" pitchFamily="34" charset="0"/>
              </a:rPr>
              <a:t>Better T-SQL coverage, </a:t>
            </a:r>
            <a:r>
              <a:rPr lang="en-US" sz="2400" dirty="0" smtClean="0">
                <a:solidFill>
                  <a:srgbClr val="BA141A"/>
                </a:solidFill>
                <a:latin typeface="Segoe UI Light" panose="020B0502040204020203" pitchFamily="34" charset="0"/>
                <a:ea typeface="Times New Roman" panose="02020603050405020304" pitchFamily="18" charset="0"/>
                <a:cs typeface="Segoe UI Light" panose="020B0502040204020203" pitchFamily="34" charset="0"/>
              </a:rPr>
              <a:t>including:</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Full collations support in native modules</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Query </a:t>
            </a:r>
            <a:r>
              <a:rPr lang="en-US" sz="1600" dirty="0">
                <a:solidFill>
                  <a:srgbClr val="505050"/>
                </a:solidFill>
                <a:ea typeface="Times New Roman" panose="02020603050405020304" pitchFamily="18" charset="0"/>
                <a:cs typeface="Segoe UI" panose="020B0502040204020203" pitchFamily="34" charset="0"/>
              </a:rPr>
              <a:t>surface-area improvements</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Nested stored procedures (EXECUTE)</a:t>
            </a:r>
            <a:endParaRPr lang="en-US" sz="1600" dirty="0">
              <a:solidFill>
                <a:srgbClr val="505050"/>
              </a:solidFill>
              <a:ea typeface="Times New Roman" panose="02020603050405020304" pitchFamily="18" charset="0"/>
              <a:cs typeface="Segoe UI" panose="020B0502040204020203" pitchFamily="34" charset="0"/>
            </a:endParaRP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Natively compiled </a:t>
            </a:r>
            <a:r>
              <a:rPr lang="en-US" sz="1600" dirty="0">
                <a:solidFill>
                  <a:srgbClr val="505050"/>
                </a:solidFill>
                <a:ea typeface="Times New Roman" panose="02020603050405020304" pitchFamily="18" charset="0"/>
                <a:cs typeface="Segoe UI" panose="020B0502040204020203" pitchFamily="34" charset="0"/>
              </a:rPr>
              <a:t>s</a:t>
            </a:r>
            <a:r>
              <a:rPr lang="en-US" sz="1600" dirty="0" smtClean="0">
                <a:solidFill>
                  <a:srgbClr val="505050"/>
                </a:solidFill>
                <a:ea typeface="Times New Roman" panose="02020603050405020304" pitchFamily="18" charset="0"/>
                <a:cs typeface="Segoe UI" panose="020B0502040204020203" pitchFamily="34" charset="0"/>
              </a:rPr>
              <a:t>calar </a:t>
            </a:r>
            <a:r>
              <a:rPr lang="en-US" sz="1600" dirty="0">
                <a:solidFill>
                  <a:srgbClr val="505050"/>
                </a:solidFill>
                <a:ea typeface="Times New Roman" panose="02020603050405020304" pitchFamily="18" charset="0"/>
                <a:cs typeface="Segoe UI" panose="020B0502040204020203" pitchFamily="34" charset="0"/>
              </a:rPr>
              <a:t>user-defined </a:t>
            </a:r>
            <a:r>
              <a:rPr lang="en-US" sz="1600" dirty="0" smtClean="0">
                <a:solidFill>
                  <a:srgbClr val="505050"/>
                </a:solidFill>
                <a:ea typeface="Times New Roman" panose="02020603050405020304" pitchFamily="18" charset="0"/>
                <a:cs typeface="Segoe UI" panose="020B0502040204020203" pitchFamily="34" charset="0"/>
              </a:rPr>
              <a:t>functions</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Query Store support</a:t>
            </a:r>
            <a:endParaRPr lang="en-US" dirty="0">
              <a:solidFill>
                <a:srgbClr val="505050"/>
              </a:solidFill>
              <a:ea typeface="Times New Roman" panose="02020603050405020304" pitchFamily="18" charset="0"/>
              <a:cs typeface="Segoe UI" panose="020B0502040204020203" pitchFamily="34" charset="0"/>
            </a:endParaRPr>
          </a:p>
          <a:p>
            <a:pPr>
              <a:spcAft>
                <a:spcPts val="1500"/>
              </a:spcAft>
            </a:pPr>
            <a:r>
              <a:rPr lang="en-US" sz="2400" dirty="0" smtClean="0">
                <a:solidFill>
                  <a:srgbClr val="BA141A"/>
                </a:solidFill>
                <a:latin typeface="Segoe UI Light" panose="020B0502040204020203" pitchFamily="34" charset="0"/>
                <a:ea typeface="Times New Roman" panose="02020603050405020304" pitchFamily="18" charset="0"/>
                <a:cs typeface="Segoe UI Light" panose="020B0502040204020203" pitchFamily="34" charset="0"/>
              </a:rPr>
              <a:t>Other improvements:</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Full </a:t>
            </a:r>
            <a:r>
              <a:rPr lang="en-US" sz="1600" dirty="0">
                <a:solidFill>
                  <a:srgbClr val="505050"/>
                </a:solidFill>
                <a:ea typeface="Times New Roman" panose="02020603050405020304" pitchFamily="18" charset="0"/>
                <a:cs typeface="Segoe UI" panose="020B0502040204020203" pitchFamily="34" charset="0"/>
              </a:rPr>
              <a:t>schema change support: </a:t>
            </a:r>
            <a:r>
              <a:rPr lang="en-US" sz="1600" dirty="0" smtClean="0">
                <a:solidFill>
                  <a:srgbClr val="505050"/>
                </a:solidFill>
                <a:ea typeface="Times New Roman" panose="02020603050405020304" pitchFamily="18" charset="0"/>
                <a:cs typeface="Segoe UI" panose="020B0502040204020203" pitchFamily="34" charset="0"/>
              </a:rPr>
              <a:t>add/alter/drop column/constraint</a:t>
            </a: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Increased size allowed for durable tables</a:t>
            </a:r>
            <a:endParaRPr lang="en-US" sz="1600" dirty="0">
              <a:solidFill>
                <a:srgbClr val="505050"/>
              </a:solidFill>
              <a:ea typeface="Times New Roman" panose="02020603050405020304" pitchFamily="18" charset="0"/>
              <a:cs typeface="Segoe UI" panose="020B0502040204020203" pitchFamily="34" charset="0"/>
            </a:endParaRP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ALTER TABLE support</a:t>
            </a:r>
            <a:endParaRPr lang="en-US" sz="1600" dirty="0">
              <a:solidFill>
                <a:srgbClr val="505050"/>
              </a:solidFill>
              <a:ea typeface="Times New Roman" panose="02020603050405020304" pitchFamily="18" charset="0"/>
              <a:cs typeface="Segoe UI" panose="020B0502040204020203" pitchFamily="34" charset="0"/>
            </a:endParaRPr>
          </a:p>
          <a:p>
            <a:pPr lvl="1">
              <a:spcAft>
                <a:spcPts val="1500"/>
              </a:spcAft>
            </a:pPr>
            <a:r>
              <a:rPr lang="en-US" sz="1600" dirty="0" smtClean="0">
                <a:solidFill>
                  <a:srgbClr val="505050"/>
                </a:solidFill>
                <a:ea typeface="Times New Roman" panose="02020603050405020304" pitchFamily="18" charset="0"/>
                <a:cs typeface="Segoe UI" panose="020B0502040204020203" pitchFamily="34" charset="0"/>
              </a:rPr>
              <a:t>Multiple Active Results Sets (MARS) support</a:t>
            </a:r>
            <a:endParaRPr lang="en-US" dirty="0" smtClean="0">
              <a:solidFill>
                <a:srgbClr val="505050"/>
              </a:solidFill>
              <a:ea typeface="Times New Roman" panose="02020603050405020304" pitchFamily="18" charset="0"/>
              <a:cs typeface="Segoe UI" panose="020B0502040204020203" pitchFamily="34" charset="0"/>
            </a:endParaRPr>
          </a:p>
        </p:txBody>
      </p:sp>
      <p:sp>
        <p:nvSpPr>
          <p:cNvPr id="8"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In-Memory OLTP enhancements</a:t>
            </a:r>
          </a:p>
        </p:txBody>
      </p:sp>
    </p:spTree>
    <p:extLst>
      <p:ext uri="{BB962C8B-B14F-4D97-AF65-F5344CB8AC3E}">
        <p14:creationId xmlns:p14="http://schemas.microsoft.com/office/powerpoint/2010/main" val="4131853024"/>
      </p:ext>
    </p:extLst>
  </p:cSld>
  <p:clrMapOvr>
    <a:masterClrMapping/>
  </p:clrMapOvr>
  <p:transition>
    <p:fad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4638" y="2016332"/>
            <a:ext cx="6951662"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Enhancements to In-Memory OLTP</a:t>
            </a:r>
          </a:p>
        </p:txBody>
      </p:sp>
    </p:spTree>
    <p:extLst>
      <p:ext uri="{BB962C8B-B14F-4D97-AF65-F5344CB8AC3E}">
        <p14:creationId xmlns:p14="http://schemas.microsoft.com/office/powerpoint/2010/main" val="3629875690"/>
      </p:ext>
    </p:extLst>
  </p:cSld>
  <p:clrMapOvr>
    <a:masterClrMapping/>
  </p:clrMapOvr>
  <p:transition>
    <p:fad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493285" y="1528353"/>
            <a:ext cx="3024616" cy="5050247"/>
          </a:xfrm>
          <a:prstGeom prst="rect">
            <a:avLst/>
          </a:prstGeom>
          <a:solidFill>
            <a:schemeClr val="bg1">
              <a:lumMod val="20000"/>
              <a:lumOff val="80000"/>
            </a:schemeClr>
          </a:solidFill>
          <a:ln w="63500">
            <a:solidFill>
              <a:schemeClr val="bg2"/>
            </a:solidFill>
            <a:miter lim="800000"/>
          </a:ln>
        </p:spPr>
        <p:txBody>
          <a:bodyPr wrap="square" lIns="186521" tIns="149217" rIns="186521" bIns="149217" rtlCol="0" anchor="t" anchorCtr="0">
            <a:noAutofit/>
          </a:bodyPr>
          <a:lstStyle>
            <a:defPPr>
              <a:defRPr lang="en-US"/>
            </a:defPPr>
            <a:lvl1pPr>
              <a:defRPr sz="2000">
                <a:solidFill>
                  <a:schemeClr val="tx1">
                    <a:lumMod val="90000"/>
                    <a:lumOff val="10000"/>
                  </a:schemeClr>
                </a:solidFill>
                <a:latin typeface="Consolas" panose="020B0609020204030204" pitchFamily="49" charset="0"/>
                <a:cs typeface="Consolas" panose="020B0609020204030204" pitchFamily="49" charset="0"/>
              </a:defRPr>
            </a:lvl1pPr>
            <a:lvl2pPr lvl="1">
              <a:defRPr sz="1800">
                <a:solidFill>
                  <a:schemeClr val="tx1">
                    <a:lumMod val="90000"/>
                    <a:lumOff val="10000"/>
                  </a:schemeClr>
                </a:solidFill>
                <a:latin typeface="Consolas" panose="020B0609020204030204" pitchFamily="49" charset="0"/>
                <a:cs typeface="Consolas" panose="020B0609020204030204" pitchFamily="49" charset="0"/>
              </a:defRPr>
            </a:lvl2pPr>
          </a:lstStyle>
          <a:p>
            <a:r>
              <a:rPr lang="en-US" sz="1000" dirty="0">
                <a:solidFill>
                  <a:srgbClr val="505050"/>
                </a:solidFill>
              </a:rPr>
              <a:t>| ADD </a:t>
            </a:r>
          </a:p>
          <a:p>
            <a:r>
              <a:rPr lang="en-US" sz="1000" dirty="0">
                <a:solidFill>
                  <a:srgbClr val="505050"/>
                </a:solidFill>
              </a:rPr>
              <a:t>    { </a:t>
            </a:r>
          </a:p>
          <a:p>
            <a:r>
              <a:rPr lang="en-US" sz="1000" dirty="0">
                <a:solidFill>
                  <a:srgbClr val="505050"/>
                </a:solidFill>
              </a:rPr>
              <a:t>        &lt;column_definition&gt;</a:t>
            </a:r>
          </a:p>
          <a:p>
            <a:r>
              <a:rPr lang="en-US" sz="1000" dirty="0">
                <a:solidFill>
                  <a:srgbClr val="505050"/>
                </a:solidFill>
              </a:rPr>
              <a:t>      | &lt;table_constraint&gt;</a:t>
            </a:r>
          </a:p>
          <a:p>
            <a:r>
              <a:rPr lang="en-US" sz="1000" dirty="0">
                <a:solidFill>
                  <a:srgbClr val="505050"/>
                </a:solidFill>
              </a:rPr>
              <a:t>      | &lt;table_index&gt;  </a:t>
            </a:r>
          </a:p>
          <a:p>
            <a:r>
              <a:rPr lang="en-US" sz="1000" dirty="0">
                <a:solidFill>
                  <a:srgbClr val="505050"/>
                </a:solidFill>
              </a:rPr>
              <a:t>    } [ ,...n ]</a:t>
            </a:r>
          </a:p>
          <a:p>
            <a:endParaRPr lang="en-US" sz="1000" dirty="0">
              <a:solidFill>
                <a:srgbClr val="505050"/>
              </a:solidFill>
            </a:endParaRPr>
          </a:p>
          <a:p>
            <a:r>
              <a:rPr lang="en-US" sz="1000" dirty="0">
                <a:solidFill>
                  <a:srgbClr val="505050"/>
                </a:solidFill>
              </a:rPr>
              <a:t>| DROP </a:t>
            </a:r>
          </a:p>
          <a:p>
            <a:r>
              <a:rPr lang="en-US" sz="1000" dirty="0">
                <a:solidFill>
                  <a:srgbClr val="505050"/>
                </a:solidFill>
              </a:rPr>
              <a:t>     {</a:t>
            </a:r>
          </a:p>
          <a:p>
            <a:r>
              <a:rPr lang="en-US" sz="1000" dirty="0">
                <a:solidFill>
                  <a:srgbClr val="505050"/>
                </a:solidFill>
              </a:rPr>
              <a:t>         [ CONSTRAINT ] </a:t>
            </a:r>
          </a:p>
          <a:p>
            <a:r>
              <a:rPr lang="en-US" sz="1000" dirty="0">
                <a:solidFill>
                  <a:srgbClr val="505050"/>
                </a:solidFill>
              </a:rPr>
              <a:t>         { </a:t>
            </a:r>
          </a:p>
          <a:p>
            <a:r>
              <a:rPr lang="en-US" sz="1000" dirty="0">
                <a:solidFill>
                  <a:srgbClr val="505050"/>
                </a:solidFill>
              </a:rPr>
              <a:t>              constraint_name </a:t>
            </a:r>
          </a:p>
          <a:p>
            <a:r>
              <a:rPr lang="en-US" sz="1000" dirty="0">
                <a:solidFill>
                  <a:srgbClr val="505050"/>
                </a:solidFill>
              </a:rPr>
              <a:t>          } [ ,...n ]</a:t>
            </a:r>
          </a:p>
          <a:p>
            <a:r>
              <a:rPr lang="en-US" sz="1000" dirty="0">
                <a:solidFill>
                  <a:srgbClr val="505050"/>
                </a:solidFill>
              </a:rPr>
              <a:t>          | COLUMN </a:t>
            </a:r>
          </a:p>
          <a:p>
            <a:r>
              <a:rPr lang="en-US" sz="1000" dirty="0">
                <a:solidFill>
                  <a:srgbClr val="505050"/>
                </a:solidFill>
              </a:rPr>
              <a:t>          {</a:t>
            </a:r>
          </a:p>
          <a:p>
            <a:r>
              <a:rPr lang="en-US" sz="1000" dirty="0">
                <a:solidFill>
                  <a:srgbClr val="505050"/>
                </a:solidFill>
              </a:rPr>
              <a:t>              column_name </a:t>
            </a:r>
          </a:p>
          <a:p>
            <a:r>
              <a:rPr lang="en-US" sz="1000" dirty="0">
                <a:solidFill>
                  <a:srgbClr val="505050"/>
                </a:solidFill>
              </a:rPr>
              <a:t>          } [ ,...n ]</a:t>
            </a:r>
          </a:p>
          <a:p>
            <a:r>
              <a:rPr lang="en-US" sz="1000" dirty="0">
                <a:solidFill>
                  <a:srgbClr val="505050"/>
                </a:solidFill>
              </a:rPr>
              <a:t>          | INDEX </a:t>
            </a:r>
          </a:p>
          <a:p>
            <a:r>
              <a:rPr lang="en-US" sz="1000" dirty="0">
                <a:solidFill>
                  <a:srgbClr val="505050"/>
                </a:solidFill>
              </a:rPr>
              <a:t>          {</a:t>
            </a:r>
          </a:p>
          <a:p>
            <a:r>
              <a:rPr lang="en-US" sz="1000" dirty="0">
                <a:solidFill>
                  <a:srgbClr val="505050"/>
                </a:solidFill>
              </a:rPr>
              <a:t>              index_name </a:t>
            </a:r>
          </a:p>
          <a:p>
            <a:r>
              <a:rPr lang="en-US" sz="1000" dirty="0">
                <a:solidFill>
                  <a:srgbClr val="505050"/>
                </a:solidFill>
              </a:rPr>
              <a:t>          } [ ,...n ]</a:t>
            </a:r>
          </a:p>
          <a:p>
            <a:r>
              <a:rPr lang="en-US" sz="1000" dirty="0">
                <a:solidFill>
                  <a:srgbClr val="505050"/>
                </a:solidFill>
              </a:rPr>
              <a:t>     } [ ,...n </a:t>
            </a:r>
            <a:r>
              <a:rPr lang="en-US" sz="1000" dirty="0" smtClean="0">
                <a:solidFill>
                  <a:srgbClr val="505050"/>
                </a:solidFill>
              </a:rPr>
              <a:t>]</a:t>
            </a:r>
          </a:p>
          <a:p>
            <a:endParaRPr lang="en-US" sz="1000" dirty="0" smtClean="0">
              <a:solidFill>
                <a:srgbClr val="505050"/>
              </a:solidFill>
            </a:endParaRPr>
          </a:p>
          <a:p>
            <a:r>
              <a:rPr lang="en-US" sz="1000" dirty="0" smtClean="0">
                <a:solidFill>
                  <a:srgbClr val="505050"/>
                </a:solidFill>
              </a:rPr>
              <a:t>| </a:t>
            </a:r>
            <a:r>
              <a:rPr lang="en-US" sz="1000" dirty="0">
                <a:solidFill>
                  <a:srgbClr val="505050"/>
                </a:solidFill>
              </a:rPr>
              <a:t>ALTER INDEX index_name</a:t>
            </a:r>
          </a:p>
          <a:p>
            <a:r>
              <a:rPr lang="en-US" sz="1000" dirty="0">
                <a:solidFill>
                  <a:srgbClr val="505050"/>
                </a:solidFill>
              </a:rPr>
              <a:t>    { </a:t>
            </a:r>
          </a:p>
          <a:p>
            <a:r>
              <a:rPr lang="en-US" sz="1000" dirty="0">
                <a:solidFill>
                  <a:srgbClr val="505050"/>
                </a:solidFill>
              </a:rPr>
              <a:t>REBUILD (WITH &lt;rebuild_index_option&gt;)   </a:t>
            </a:r>
          </a:p>
          <a:p>
            <a:r>
              <a:rPr lang="en-US" sz="1000" dirty="0">
                <a:solidFill>
                  <a:srgbClr val="505050"/>
                </a:solidFill>
              </a:rPr>
              <a:t>    }</a:t>
            </a:r>
          </a:p>
          <a:p>
            <a:r>
              <a:rPr lang="en-US" sz="1000" dirty="0" smtClean="0">
                <a:solidFill>
                  <a:srgbClr val="505050"/>
                </a:solidFill>
              </a:rPr>
              <a:t>}</a:t>
            </a:r>
          </a:p>
          <a:p>
            <a:r>
              <a:rPr lang="en-US" sz="1000" dirty="0">
                <a:solidFill>
                  <a:srgbClr val="505050"/>
                </a:solidFill>
              </a:rPr>
              <a:t>&lt;</a:t>
            </a:r>
            <a:r>
              <a:rPr lang="en-US" sz="1000" dirty="0" err="1">
                <a:solidFill>
                  <a:srgbClr val="505050"/>
                </a:solidFill>
              </a:rPr>
              <a:t>rebuild_index_option</a:t>
            </a:r>
            <a:r>
              <a:rPr lang="en-US" sz="1000" dirty="0">
                <a:solidFill>
                  <a:srgbClr val="505050"/>
                </a:solidFill>
              </a:rPr>
              <a:t>&gt; ::=</a:t>
            </a:r>
          </a:p>
          <a:p>
            <a:r>
              <a:rPr lang="en-US" sz="1000" dirty="0">
                <a:solidFill>
                  <a:srgbClr val="505050"/>
                </a:solidFill>
              </a:rPr>
              <a:t>  BUCKET_COUNT = </a:t>
            </a:r>
            <a:r>
              <a:rPr lang="en-US" sz="1000" dirty="0" err="1" smtClean="0">
                <a:solidFill>
                  <a:srgbClr val="505050"/>
                </a:solidFill>
              </a:rPr>
              <a:t>bucket_count</a:t>
            </a:r>
            <a:endParaRPr lang="en-US" sz="1000" dirty="0" smtClean="0">
              <a:solidFill>
                <a:srgbClr val="505050"/>
              </a:solidFill>
            </a:endParaRPr>
          </a:p>
          <a:p>
            <a:r>
              <a:rPr lang="en-US" sz="1000" dirty="0" smtClean="0">
                <a:solidFill>
                  <a:srgbClr val="505050"/>
                </a:solidFill>
              </a:rPr>
              <a:t>)</a:t>
            </a:r>
          </a:p>
        </p:txBody>
      </p:sp>
      <p:sp>
        <p:nvSpPr>
          <p:cNvPr id="8" name="Text Placeholder 2"/>
          <p:cNvSpPr txBox="1">
            <a:spLocks/>
          </p:cNvSpPr>
          <p:nvPr/>
        </p:nvSpPr>
        <p:spPr>
          <a:xfrm>
            <a:off x="3885542" y="1493480"/>
            <a:ext cx="4864758" cy="439094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000"/>
              </a:spcBef>
              <a:buFont typeface="Arial" pitchFamily="34" charset="0"/>
              <a:buNone/>
            </a:pPr>
            <a:r>
              <a:rPr lang="en-US" sz="1800" dirty="0" smtClean="0">
                <a:solidFill>
                  <a:srgbClr val="505050"/>
                </a:solidFill>
                <a:latin typeface="Segoe UI"/>
              </a:rPr>
              <a:t>ALTER </a:t>
            </a:r>
            <a:r>
              <a:rPr lang="en-US" sz="1800" dirty="0">
                <a:solidFill>
                  <a:srgbClr val="505050"/>
                </a:solidFill>
                <a:latin typeface="Segoe UI"/>
              </a:rPr>
              <a:t>TABLE syntax is used for making changes to </a:t>
            </a:r>
            <a:r>
              <a:rPr lang="en-US" sz="1800" dirty="0" smtClean="0">
                <a:solidFill>
                  <a:srgbClr val="505050"/>
                </a:solidFill>
                <a:latin typeface="Segoe UI"/>
              </a:rPr>
              <a:t>table </a:t>
            </a:r>
            <a:r>
              <a:rPr lang="en-US" sz="1800" dirty="0">
                <a:solidFill>
                  <a:srgbClr val="505050"/>
                </a:solidFill>
                <a:latin typeface="Segoe UI"/>
              </a:rPr>
              <a:t>schema, as well as for adding, deleting, and rebuilding indexes</a:t>
            </a:r>
          </a:p>
          <a:p>
            <a:pPr marL="0" indent="0">
              <a:lnSpc>
                <a:spcPct val="100000"/>
              </a:lnSpc>
              <a:spcBef>
                <a:spcPts val="2000"/>
              </a:spcBef>
              <a:buFont typeface="Arial" pitchFamily="34" charset="0"/>
              <a:buNone/>
            </a:pPr>
            <a:r>
              <a:rPr lang="en-US" sz="1800" dirty="0">
                <a:solidFill>
                  <a:srgbClr val="505050"/>
                </a:solidFill>
                <a:latin typeface="Segoe UI"/>
              </a:rPr>
              <a:t>Indexes are considered part of </a:t>
            </a:r>
            <a:r>
              <a:rPr lang="en-US" sz="1800" dirty="0" smtClean="0">
                <a:solidFill>
                  <a:srgbClr val="505050"/>
                </a:solidFill>
                <a:latin typeface="Segoe UI"/>
              </a:rPr>
              <a:t>table </a:t>
            </a:r>
            <a:r>
              <a:rPr lang="en-US" sz="1800" dirty="0" smtClean="0">
                <a:solidFill>
                  <a:srgbClr val="505050"/>
                </a:solidFill>
                <a:latin typeface="Segoe UI"/>
              </a:rPr>
              <a:t>definition</a:t>
            </a:r>
          </a:p>
          <a:p>
            <a:pPr marL="0" indent="0">
              <a:lnSpc>
                <a:spcPct val="100000"/>
              </a:lnSpc>
              <a:spcBef>
                <a:spcPts val="2000"/>
              </a:spcBef>
              <a:buNone/>
            </a:pPr>
            <a:r>
              <a:rPr lang="en-US" sz="1800" dirty="0">
                <a:solidFill>
                  <a:srgbClr val="505050"/>
                </a:solidFill>
                <a:latin typeface="Segoe UI"/>
              </a:rPr>
              <a:t>Ability to change the BUCKET_COUNT with an ALTER INDEX statement</a:t>
            </a:r>
          </a:p>
          <a:p>
            <a:pPr marL="0" indent="0">
              <a:lnSpc>
                <a:spcPct val="100000"/>
              </a:lnSpc>
              <a:spcBef>
                <a:spcPts val="2000"/>
              </a:spcBef>
              <a:buFont typeface="Arial" pitchFamily="34" charset="0"/>
              <a:buNone/>
            </a:pPr>
            <a:endParaRPr lang="en-US" sz="1800" dirty="0">
              <a:solidFill>
                <a:srgbClr val="505050"/>
              </a:solidFill>
              <a:latin typeface="Segoe UI"/>
            </a:endParaRPr>
          </a:p>
        </p:txBody>
      </p:sp>
      <p:sp>
        <p:nvSpPr>
          <p:cNvPr id="7"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Altering memory-optimized tables</a:t>
            </a:r>
          </a:p>
        </p:txBody>
      </p:sp>
    </p:spTree>
    <p:extLst>
      <p:ext uri="{BB962C8B-B14F-4D97-AF65-F5344CB8AC3E}">
        <p14:creationId xmlns:p14="http://schemas.microsoft.com/office/powerpoint/2010/main" val="3560841282"/>
      </p:ext>
    </p:extLst>
  </p:cSld>
  <p:clrMapOvr>
    <a:masterClrMapping/>
  </p:clrMapOvr>
  <p:transition>
    <p:fad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Box 5"/>
          <p:cNvSpPr txBox="1"/>
          <p:nvPr/>
        </p:nvSpPr>
        <p:spPr>
          <a:xfrm>
            <a:off x="493282" y="1528353"/>
            <a:ext cx="5595618" cy="4186647"/>
          </a:xfrm>
          <a:prstGeom prst="rect">
            <a:avLst/>
          </a:prstGeom>
          <a:solidFill>
            <a:schemeClr val="bg1">
              <a:lumMod val="20000"/>
              <a:lumOff val="80000"/>
            </a:schemeClr>
          </a:solidFill>
          <a:ln w="63500">
            <a:solidFill>
              <a:schemeClr val="bg2"/>
            </a:solidFill>
            <a:miter lim="800000"/>
          </a:ln>
        </p:spPr>
        <p:txBody>
          <a:bodyPr wrap="square" lIns="186521" tIns="149217" rIns="186521" bIns="149217" rtlCol="0" anchor="t" anchorCtr="0">
            <a:noAutofit/>
          </a:bodyPr>
          <a:lstStyle>
            <a:defPPr>
              <a:defRPr lang="en-US"/>
            </a:defPPr>
            <a:lvl1pPr>
              <a:defRPr sz="2000">
                <a:solidFill>
                  <a:schemeClr val="tx1">
                    <a:lumMod val="90000"/>
                    <a:lumOff val="10000"/>
                  </a:schemeClr>
                </a:solidFill>
                <a:latin typeface="Consolas" panose="020B0609020204030204" pitchFamily="49" charset="0"/>
                <a:cs typeface="Consolas" panose="020B0609020204030204" pitchFamily="49" charset="0"/>
              </a:defRPr>
            </a:lvl1pPr>
            <a:lvl2pPr lvl="1">
              <a:defRPr sz="1800">
                <a:solidFill>
                  <a:schemeClr val="tx1">
                    <a:lumMod val="90000"/>
                    <a:lumOff val="10000"/>
                  </a:schemeClr>
                </a:solidFill>
                <a:latin typeface="Consolas" panose="020B0609020204030204" pitchFamily="49" charset="0"/>
                <a:cs typeface="Consolas" panose="020B0609020204030204" pitchFamily="49" charset="0"/>
              </a:defRPr>
            </a:lvl2pPr>
          </a:lstStyle>
          <a:p>
            <a:r>
              <a:rPr lang="en-US" sz="1200" dirty="0">
                <a:solidFill>
                  <a:srgbClr val="505050"/>
                </a:solidFill>
              </a:rPr>
              <a:t>CREATE PROCEDURE [dbo].[usp_1]</a:t>
            </a:r>
          </a:p>
          <a:p>
            <a:r>
              <a:rPr lang="en-US" sz="1200" dirty="0">
                <a:solidFill>
                  <a:srgbClr val="505050"/>
                </a:solidFill>
              </a:rPr>
              <a:t>WITH NATIVE_COMPILATION, SCHEMABINDING, EXECUTE AS OWNER</a:t>
            </a:r>
          </a:p>
          <a:p>
            <a:r>
              <a:rPr lang="en-US" sz="1200" dirty="0">
                <a:solidFill>
                  <a:srgbClr val="505050"/>
                </a:solidFill>
              </a:rPr>
              <a:t>AS BEGIN ATOMIC WITH</a:t>
            </a:r>
          </a:p>
          <a:p>
            <a:r>
              <a:rPr lang="en-US" sz="1200" dirty="0">
                <a:solidFill>
                  <a:srgbClr val="505050"/>
                </a:solidFill>
              </a:rPr>
              <a:t>(</a:t>
            </a:r>
          </a:p>
          <a:p>
            <a:r>
              <a:rPr lang="en-US" sz="1200" dirty="0">
                <a:solidFill>
                  <a:srgbClr val="505050"/>
                </a:solidFill>
              </a:rPr>
              <a:t> TRANSACTION ISOLATION LEVEL = SNAPSHOT, LANGUAGE = N'us_english'</a:t>
            </a:r>
          </a:p>
          <a:p>
            <a:r>
              <a:rPr lang="en-US" sz="1200" dirty="0">
                <a:solidFill>
                  <a:srgbClr val="505050"/>
                </a:solidFill>
              </a:rPr>
              <a:t>)</a:t>
            </a:r>
          </a:p>
          <a:p>
            <a:r>
              <a:rPr lang="en-US" sz="1200" dirty="0">
                <a:solidFill>
                  <a:srgbClr val="505050"/>
                </a:solidFill>
              </a:rPr>
              <a:t> SELECT c1, c2 from dbo.T1</a:t>
            </a:r>
          </a:p>
          <a:p>
            <a:r>
              <a:rPr lang="en-US" sz="1200" dirty="0">
                <a:solidFill>
                  <a:srgbClr val="505050"/>
                </a:solidFill>
              </a:rPr>
              <a:t>END</a:t>
            </a:r>
          </a:p>
          <a:p>
            <a:r>
              <a:rPr lang="en-US" sz="1200" dirty="0">
                <a:solidFill>
                  <a:srgbClr val="505050"/>
                </a:solidFill>
              </a:rPr>
              <a:t>GO</a:t>
            </a:r>
          </a:p>
          <a:p>
            <a:endParaRPr lang="en-US" sz="1200" dirty="0">
              <a:solidFill>
                <a:srgbClr val="505050"/>
              </a:solidFill>
            </a:endParaRPr>
          </a:p>
          <a:p>
            <a:r>
              <a:rPr lang="en-US" sz="1200" dirty="0">
                <a:solidFill>
                  <a:srgbClr val="505050"/>
                </a:solidFill>
              </a:rPr>
              <a:t>ALTER PROCEDURE [dbo].[usp_1]</a:t>
            </a:r>
          </a:p>
          <a:p>
            <a:r>
              <a:rPr lang="en-US" sz="1200" dirty="0">
                <a:solidFill>
                  <a:srgbClr val="505050"/>
                </a:solidFill>
              </a:rPr>
              <a:t>WITH NATIVE_COMPILATION, SCHEMABINDING, EXECUTE AS OWNER</a:t>
            </a:r>
          </a:p>
          <a:p>
            <a:r>
              <a:rPr lang="en-US" sz="1200" dirty="0">
                <a:solidFill>
                  <a:srgbClr val="505050"/>
                </a:solidFill>
              </a:rPr>
              <a:t>AS BEGIN ATOMIC WITH</a:t>
            </a:r>
          </a:p>
          <a:p>
            <a:r>
              <a:rPr lang="en-US" sz="1200" dirty="0">
                <a:solidFill>
                  <a:srgbClr val="505050"/>
                </a:solidFill>
              </a:rPr>
              <a:t>(</a:t>
            </a:r>
          </a:p>
          <a:p>
            <a:r>
              <a:rPr lang="en-US" sz="1200" dirty="0">
                <a:solidFill>
                  <a:srgbClr val="505050"/>
                </a:solidFill>
              </a:rPr>
              <a:t> TRANSACTION ISOLATION LEVEL = SNAPSHOT, LANGUAGE = N'us_english'</a:t>
            </a:r>
          </a:p>
          <a:p>
            <a:r>
              <a:rPr lang="en-US" sz="1200" dirty="0">
                <a:solidFill>
                  <a:srgbClr val="505050"/>
                </a:solidFill>
              </a:rPr>
              <a:t>)</a:t>
            </a:r>
          </a:p>
          <a:p>
            <a:r>
              <a:rPr lang="en-US" sz="1200" dirty="0">
                <a:solidFill>
                  <a:srgbClr val="505050"/>
                </a:solidFill>
              </a:rPr>
              <a:t> SELECT c1 from dbo.T1</a:t>
            </a:r>
          </a:p>
          <a:p>
            <a:r>
              <a:rPr lang="en-US" sz="1200" dirty="0">
                <a:solidFill>
                  <a:srgbClr val="505050"/>
                </a:solidFill>
              </a:rPr>
              <a:t>END</a:t>
            </a:r>
          </a:p>
          <a:p>
            <a:r>
              <a:rPr lang="en-US" sz="1200" dirty="0">
                <a:solidFill>
                  <a:srgbClr val="505050"/>
                </a:solidFill>
              </a:rPr>
              <a:t>GO</a:t>
            </a:r>
          </a:p>
        </p:txBody>
      </p:sp>
      <p:sp>
        <p:nvSpPr>
          <p:cNvPr id="5"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Altering natively compiled stored procedures</a:t>
            </a:r>
          </a:p>
        </p:txBody>
      </p:sp>
      <p:sp>
        <p:nvSpPr>
          <p:cNvPr id="10" name="Text Placeholder 2"/>
          <p:cNvSpPr txBox="1">
            <a:spLocks/>
          </p:cNvSpPr>
          <p:nvPr/>
        </p:nvSpPr>
        <p:spPr>
          <a:xfrm>
            <a:off x="6311242" y="1493480"/>
            <a:ext cx="5778500" cy="439094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000"/>
              </a:spcBef>
              <a:buFont typeface="Arial" pitchFamily="34" charset="0"/>
              <a:buNone/>
            </a:pPr>
            <a:r>
              <a:rPr lang="en-US" sz="1800" dirty="0">
                <a:solidFill>
                  <a:srgbClr val="505050"/>
                </a:solidFill>
                <a:latin typeface="Segoe UI"/>
              </a:rPr>
              <a:t>You can now perform </a:t>
            </a:r>
            <a:r>
              <a:rPr lang="en-US" sz="1800" b="1" dirty="0">
                <a:solidFill>
                  <a:srgbClr val="505050"/>
                </a:solidFill>
                <a:latin typeface="Segoe UI"/>
              </a:rPr>
              <a:t>ALTER</a:t>
            </a:r>
            <a:r>
              <a:rPr lang="en-US" sz="1800" dirty="0">
                <a:solidFill>
                  <a:srgbClr val="505050"/>
                </a:solidFill>
                <a:latin typeface="Segoe UI"/>
              </a:rPr>
              <a:t> operations on natively compiled stored procedures using </a:t>
            </a:r>
            <a:r>
              <a:rPr lang="en-US" sz="1800" b="1" dirty="0">
                <a:solidFill>
                  <a:srgbClr val="505050"/>
                </a:solidFill>
                <a:latin typeface="Segoe UI"/>
              </a:rPr>
              <a:t>ALTER PROCEDURE </a:t>
            </a:r>
            <a:r>
              <a:rPr lang="en-US" sz="1800" dirty="0">
                <a:solidFill>
                  <a:srgbClr val="505050"/>
                </a:solidFill>
                <a:latin typeface="Segoe UI"/>
              </a:rPr>
              <a:t>statement</a:t>
            </a:r>
          </a:p>
          <a:p>
            <a:pPr marL="0" indent="0">
              <a:lnSpc>
                <a:spcPct val="100000"/>
              </a:lnSpc>
              <a:spcBef>
                <a:spcPts val="2000"/>
              </a:spcBef>
              <a:buFont typeface="Arial" pitchFamily="34" charset="0"/>
              <a:buNone/>
            </a:pPr>
            <a:r>
              <a:rPr lang="en-US" sz="1800" dirty="0">
                <a:solidFill>
                  <a:srgbClr val="505050"/>
                </a:solidFill>
                <a:latin typeface="Segoe UI"/>
              </a:rPr>
              <a:t>Use </a:t>
            </a:r>
            <a:r>
              <a:rPr lang="en-US" sz="1800" b="1" dirty="0">
                <a:solidFill>
                  <a:srgbClr val="505050"/>
                </a:solidFill>
                <a:latin typeface="Consolas" panose="020B0609020204030204" pitchFamily="49" charset="0"/>
                <a:cs typeface="Consolas" panose="020B0609020204030204" pitchFamily="49" charset="0"/>
              </a:rPr>
              <a:t>sp_recompile</a:t>
            </a:r>
            <a:r>
              <a:rPr lang="en-US" sz="1800" dirty="0">
                <a:solidFill>
                  <a:srgbClr val="505050"/>
                </a:solidFill>
                <a:latin typeface="Segoe UI"/>
              </a:rPr>
              <a:t> to recompile stored procedures on next execution</a:t>
            </a:r>
          </a:p>
        </p:txBody>
      </p:sp>
    </p:spTree>
    <p:extLst>
      <p:ext uri="{BB962C8B-B14F-4D97-AF65-F5344CB8AC3E}">
        <p14:creationId xmlns:p14="http://schemas.microsoft.com/office/powerpoint/2010/main" val="2850116784"/>
      </p:ext>
    </p:extLst>
  </p:cSld>
  <p:clrMapOvr>
    <a:masterClrMapping/>
  </p:clrMapOvr>
  <p:transition>
    <p:fad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Greater Transact-SQL coverage</a:t>
            </a:r>
          </a:p>
        </p:txBody>
      </p:sp>
      <p:sp>
        <p:nvSpPr>
          <p:cNvPr id="7" name="Rectangle 6"/>
          <p:cNvSpPr/>
          <p:nvPr/>
        </p:nvSpPr>
        <p:spPr>
          <a:xfrm>
            <a:off x="379668" y="1398121"/>
            <a:ext cx="11678868" cy="5283498"/>
          </a:xfrm>
          <a:prstGeom prst="rect">
            <a:avLst/>
          </a:prstGeom>
        </p:spPr>
        <p:txBody>
          <a:bodyPr wrap="square">
            <a:spAutoFit/>
          </a:bodyPr>
          <a:lstStyle/>
          <a:p>
            <a:pPr>
              <a:spcAft>
                <a:spcPts val="1000"/>
              </a:spcAft>
            </a:pPr>
            <a:r>
              <a:rPr lang="en-US" sz="1200" dirty="0">
                <a:solidFill>
                  <a:srgbClr val="505050"/>
                </a:solidFill>
                <a:hlinkClick r:id="rId3"/>
              </a:rPr>
              <a:t>CREATE PROCEDURE (Transact-SQL)</a:t>
            </a:r>
            <a:r>
              <a:rPr lang="en-US" sz="1200" dirty="0">
                <a:solidFill>
                  <a:srgbClr val="505050"/>
                </a:solidFill>
              </a:rPr>
              <a:t> </a:t>
            </a:r>
          </a:p>
          <a:p>
            <a:pPr>
              <a:spcAft>
                <a:spcPts val="1000"/>
              </a:spcAft>
            </a:pPr>
            <a:r>
              <a:rPr lang="en-US" sz="1200" dirty="0">
                <a:solidFill>
                  <a:srgbClr val="505050"/>
                </a:solidFill>
                <a:hlinkClick r:id="rId4"/>
              </a:rPr>
              <a:t>DROP PROCEDURE (Transact-SQL)</a:t>
            </a:r>
            <a:r>
              <a:rPr lang="en-US" sz="1200" dirty="0">
                <a:solidFill>
                  <a:srgbClr val="505050"/>
                </a:solidFill>
              </a:rPr>
              <a:t> </a:t>
            </a:r>
          </a:p>
          <a:p>
            <a:pPr>
              <a:spcAft>
                <a:spcPts val="1000"/>
              </a:spcAft>
            </a:pPr>
            <a:r>
              <a:rPr lang="en-US" sz="1200" dirty="0">
                <a:solidFill>
                  <a:srgbClr val="505050"/>
                </a:solidFill>
                <a:hlinkClick r:id="rId5"/>
              </a:rPr>
              <a:t>ALTER PROCEDURE (Transact-SQL)</a:t>
            </a:r>
            <a:r>
              <a:rPr lang="en-US" sz="1200" dirty="0">
                <a:solidFill>
                  <a:srgbClr val="505050"/>
                </a:solidFill>
              </a:rPr>
              <a:t> </a:t>
            </a:r>
          </a:p>
          <a:p>
            <a:pPr>
              <a:spcAft>
                <a:spcPts val="1000"/>
              </a:spcAft>
            </a:pPr>
            <a:r>
              <a:rPr lang="en-US" sz="1200" dirty="0">
                <a:solidFill>
                  <a:srgbClr val="505050"/>
                </a:solidFill>
                <a:hlinkClick r:id="rId6"/>
              </a:rPr>
              <a:t>SELECT (Transact-SQL)</a:t>
            </a:r>
            <a:r>
              <a:rPr lang="en-US" sz="1200" dirty="0">
                <a:solidFill>
                  <a:srgbClr val="505050"/>
                </a:solidFill>
              </a:rPr>
              <a:t> and INSERT SELECT statements</a:t>
            </a:r>
          </a:p>
          <a:p>
            <a:pPr>
              <a:spcAft>
                <a:spcPts val="1000"/>
              </a:spcAft>
            </a:pPr>
            <a:r>
              <a:rPr lang="en-US" sz="1200" dirty="0">
                <a:solidFill>
                  <a:srgbClr val="505050"/>
                </a:solidFill>
              </a:rPr>
              <a:t>SCHEMABINDING and BEGIN ATOMIC (required for natively compiled stored procedures)</a:t>
            </a:r>
          </a:p>
          <a:p>
            <a:pPr>
              <a:spcAft>
                <a:spcPts val="1000"/>
              </a:spcAft>
            </a:pPr>
            <a:r>
              <a:rPr lang="en-US" sz="1200" dirty="0">
                <a:solidFill>
                  <a:srgbClr val="505050"/>
                </a:solidFill>
              </a:rPr>
              <a:t>NATIVE_COMPILATION</a:t>
            </a:r>
          </a:p>
          <a:p>
            <a:pPr>
              <a:spcAft>
                <a:spcPts val="1000"/>
              </a:spcAft>
            </a:pPr>
            <a:r>
              <a:rPr lang="en-US" sz="1200" dirty="0">
                <a:solidFill>
                  <a:srgbClr val="505050"/>
                </a:solidFill>
              </a:rPr>
              <a:t>Parameters and variables can be declared as NOT NULL </a:t>
            </a:r>
          </a:p>
          <a:p>
            <a:pPr>
              <a:spcAft>
                <a:spcPts val="1000"/>
              </a:spcAft>
            </a:pPr>
            <a:r>
              <a:rPr lang="en-US" sz="1200" dirty="0">
                <a:solidFill>
                  <a:srgbClr val="505050"/>
                </a:solidFill>
              </a:rPr>
              <a:t>Table-valued parameters</a:t>
            </a:r>
            <a:r>
              <a:rPr lang="en-US" sz="1200" dirty="0" smtClean="0">
                <a:solidFill>
                  <a:srgbClr val="505050"/>
                </a:solidFill>
              </a:rPr>
              <a:t>.</a:t>
            </a:r>
          </a:p>
          <a:p>
            <a:pPr>
              <a:spcAft>
                <a:spcPts val="1000"/>
              </a:spcAft>
            </a:pPr>
            <a:r>
              <a:rPr lang="en-US" sz="1200" dirty="0">
                <a:solidFill>
                  <a:srgbClr val="505050"/>
                </a:solidFill>
              </a:rPr>
              <a:t>GRANT and DENY permissions on tables and procedures.</a:t>
            </a:r>
          </a:p>
          <a:p>
            <a:pPr>
              <a:spcAft>
                <a:spcPts val="1000"/>
              </a:spcAft>
            </a:pPr>
            <a:r>
              <a:rPr lang="en-US" sz="1200" dirty="0">
                <a:solidFill>
                  <a:srgbClr val="505050"/>
                </a:solidFill>
              </a:rPr>
              <a:t>Nesting natively compiled stored procedures</a:t>
            </a:r>
          </a:p>
          <a:p>
            <a:pPr>
              <a:spcAft>
                <a:spcPts val="1000"/>
              </a:spcAft>
            </a:pPr>
            <a:r>
              <a:rPr lang="en-US" sz="1200" dirty="0">
                <a:solidFill>
                  <a:srgbClr val="505050"/>
                </a:solidFill>
              </a:rPr>
              <a:t>RIGHT OUTER JOIN, LEFT OUTER JOIN, INNER JOIN, and CROSS JOIN in SELECT statements</a:t>
            </a:r>
          </a:p>
          <a:p>
            <a:pPr>
              <a:spcAft>
                <a:spcPts val="1000"/>
              </a:spcAft>
            </a:pPr>
            <a:r>
              <a:rPr lang="en-US" sz="1200" dirty="0">
                <a:solidFill>
                  <a:srgbClr val="505050"/>
                </a:solidFill>
              </a:rPr>
              <a:t>NOT, OR, and IN operators in SELECT, UPDATE and DELETE statement</a:t>
            </a:r>
          </a:p>
          <a:p>
            <a:pPr>
              <a:spcAft>
                <a:spcPts val="1000"/>
              </a:spcAft>
            </a:pPr>
            <a:r>
              <a:rPr lang="en-US" sz="1200" dirty="0">
                <a:solidFill>
                  <a:srgbClr val="505050"/>
                </a:solidFill>
              </a:rPr>
              <a:t>UNION ALL and UNION</a:t>
            </a:r>
          </a:p>
          <a:p>
            <a:pPr>
              <a:spcAft>
                <a:spcPts val="1000"/>
              </a:spcAft>
            </a:pPr>
            <a:r>
              <a:rPr lang="en-US" sz="1200" dirty="0">
                <a:solidFill>
                  <a:srgbClr val="505050"/>
                </a:solidFill>
              </a:rPr>
              <a:t>SELECT DISTINCT</a:t>
            </a:r>
          </a:p>
          <a:p>
            <a:pPr>
              <a:spcAft>
                <a:spcPts val="1000"/>
              </a:spcAft>
            </a:pPr>
            <a:r>
              <a:rPr lang="en-US" sz="1200" dirty="0">
                <a:solidFill>
                  <a:srgbClr val="505050"/>
                </a:solidFill>
              </a:rPr>
              <a:t>GROUP BY clause with no aggregate functions in the SELECT clause (&lt;select&gt; list).</a:t>
            </a:r>
          </a:p>
          <a:p>
            <a:pPr>
              <a:spcAft>
                <a:spcPts val="1000"/>
              </a:spcAft>
            </a:pPr>
            <a:r>
              <a:rPr lang="en-US" sz="1200" dirty="0">
                <a:solidFill>
                  <a:srgbClr val="505050"/>
                </a:solidFill>
              </a:rPr>
              <a:t>COLUMNSTORE</a:t>
            </a:r>
          </a:p>
          <a:p>
            <a:pPr>
              <a:spcAft>
                <a:spcPts val="1000"/>
              </a:spcAft>
            </a:pPr>
            <a:r>
              <a:rPr lang="en-US" sz="1200" dirty="0" smtClean="0">
                <a:solidFill>
                  <a:srgbClr val="505050"/>
                </a:solidFill>
              </a:rPr>
              <a:t>COLLATE</a:t>
            </a:r>
            <a:endParaRPr lang="en-US" sz="1200" dirty="0">
              <a:solidFill>
                <a:srgbClr val="505050"/>
              </a:solidFill>
            </a:endParaRPr>
          </a:p>
        </p:txBody>
      </p:sp>
    </p:spTree>
    <p:extLst>
      <p:ext uri="{BB962C8B-B14F-4D97-AF65-F5344CB8AC3E}">
        <p14:creationId xmlns:p14="http://schemas.microsoft.com/office/powerpoint/2010/main" val="22812683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499"/>
                                          </p:stCondLst>
                                        </p:cTn>
                                        <p:tgtEl>
                                          <p:spTgt spid="7">
                                            <p:txEl>
                                              <p:pRg st="0" end="0"/>
                                            </p:txEl>
                                          </p:spTgt>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7">
                                            <p:txEl>
                                              <p:pRg st="1" end="1"/>
                                            </p:txEl>
                                          </p:spTgt>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499"/>
                                          </p:stCondLst>
                                        </p:cTn>
                                        <p:tgtEl>
                                          <p:spTgt spid="7">
                                            <p:txEl>
                                              <p:pRg st="2" end="2"/>
                                            </p:txEl>
                                          </p:spTgt>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0"/>
                                  </p:stCondLst>
                                  <p:childTnLst>
                                    <p:set>
                                      <p:cBhvr>
                                        <p:cTn id="15" dur="1" fill="hold">
                                          <p:stCondLst>
                                            <p:cond delay="499"/>
                                          </p:stCondLst>
                                        </p:cTn>
                                        <p:tgtEl>
                                          <p:spTgt spid="7">
                                            <p:txEl>
                                              <p:pRg st="3" end="3"/>
                                            </p:txEl>
                                          </p:spTgt>
                                        </p:tgtEl>
                                        <p:attrNameLst>
                                          <p:attrName>style.visibility</p:attrName>
                                        </p:attrNameLst>
                                      </p:cBhvr>
                                      <p:to>
                                        <p:strVal val="visible"/>
                                      </p:to>
                                    </p:set>
                                  </p:childTnLst>
                                </p:cTn>
                              </p:par>
                            </p:childTnLst>
                          </p:cTn>
                        </p:par>
                        <p:par>
                          <p:cTn id="16" fill="hold">
                            <p:stCondLst>
                              <p:cond delay="2000"/>
                            </p:stCondLst>
                            <p:childTnLst>
                              <p:par>
                                <p:cTn id="17" presetID="1" presetClass="entr" presetSubtype="0" fill="hold" nodeType="afterEffect">
                                  <p:stCondLst>
                                    <p:cond delay="0"/>
                                  </p:stCondLst>
                                  <p:childTnLst>
                                    <p:set>
                                      <p:cBhvr>
                                        <p:cTn id="18" dur="1" fill="hold">
                                          <p:stCondLst>
                                            <p:cond delay="499"/>
                                          </p:stCondLst>
                                        </p:cTn>
                                        <p:tgtEl>
                                          <p:spTgt spid="7">
                                            <p:txEl>
                                              <p:pRg st="4" end="4"/>
                                            </p:txEl>
                                          </p:spTgt>
                                        </p:tgtEl>
                                        <p:attrNameLst>
                                          <p:attrName>style.visibility</p:attrName>
                                        </p:attrNameLst>
                                      </p:cBhvr>
                                      <p:to>
                                        <p:strVal val="visible"/>
                                      </p:to>
                                    </p:set>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499"/>
                                          </p:stCondLst>
                                        </p:cTn>
                                        <p:tgtEl>
                                          <p:spTgt spid="7">
                                            <p:txEl>
                                              <p:pRg st="5" end="5"/>
                                            </p:txEl>
                                          </p:spTgt>
                                        </p:tgtEl>
                                        <p:attrNameLst>
                                          <p:attrName>style.visibility</p:attrName>
                                        </p:attrNameLst>
                                      </p:cBhvr>
                                      <p:to>
                                        <p:strVal val="visible"/>
                                      </p:to>
                                    </p:set>
                                  </p:childTnLst>
                                </p:cTn>
                              </p:par>
                            </p:childTnLst>
                          </p:cTn>
                        </p:par>
                        <p:par>
                          <p:cTn id="22" fill="hold">
                            <p:stCondLst>
                              <p:cond delay="3000"/>
                            </p:stCondLst>
                            <p:childTnLst>
                              <p:par>
                                <p:cTn id="23" presetID="1" presetClass="entr" presetSubtype="0" fill="hold" nodeType="afterEffect">
                                  <p:stCondLst>
                                    <p:cond delay="0"/>
                                  </p:stCondLst>
                                  <p:childTnLst>
                                    <p:set>
                                      <p:cBhvr>
                                        <p:cTn id="24" dur="1" fill="hold">
                                          <p:stCondLst>
                                            <p:cond delay="499"/>
                                          </p:stCondLst>
                                        </p:cTn>
                                        <p:tgtEl>
                                          <p:spTgt spid="7">
                                            <p:txEl>
                                              <p:pRg st="6" end="6"/>
                                            </p:txEl>
                                          </p:spTgt>
                                        </p:tgtEl>
                                        <p:attrNameLst>
                                          <p:attrName>style.visibility</p:attrName>
                                        </p:attrNameLst>
                                      </p:cBhvr>
                                      <p:to>
                                        <p:strVal val="visible"/>
                                      </p:to>
                                    </p:set>
                                  </p:childTnLst>
                                </p:cTn>
                              </p:par>
                            </p:childTnLst>
                          </p:cTn>
                        </p:par>
                        <p:par>
                          <p:cTn id="25" fill="hold">
                            <p:stCondLst>
                              <p:cond delay="3500"/>
                            </p:stCondLst>
                            <p:childTnLst>
                              <p:par>
                                <p:cTn id="26" presetID="1" presetClass="entr" presetSubtype="0" fill="hold" nodeType="afterEffect">
                                  <p:stCondLst>
                                    <p:cond delay="0"/>
                                  </p:stCondLst>
                                  <p:childTnLst>
                                    <p:set>
                                      <p:cBhvr>
                                        <p:cTn id="27" dur="1" fill="hold">
                                          <p:stCondLst>
                                            <p:cond delay="499"/>
                                          </p:stCondLst>
                                        </p:cTn>
                                        <p:tgtEl>
                                          <p:spTgt spid="7">
                                            <p:txEl>
                                              <p:pRg st="7" end="7"/>
                                            </p:txEl>
                                          </p:spTgt>
                                        </p:tgtEl>
                                        <p:attrNameLst>
                                          <p:attrName>style.visibility</p:attrName>
                                        </p:attrNameLst>
                                      </p:cBhvr>
                                      <p:to>
                                        <p:strVal val="visible"/>
                                      </p:to>
                                    </p:set>
                                  </p:childTnLst>
                                </p:cTn>
                              </p:par>
                            </p:childTnLst>
                          </p:cTn>
                        </p:par>
                        <p:par>
                          <p:cTn id="28" fill="hold">
                            <p:stCondLst>
                              <p:cond delay="4000"/>
                            </p:stCondLst>
                            <p:childTnLst>
                              <p:par>
                                <p:cTn id="29" presetID="1" presetClass="entr" presetSubtype="0" fill="hold" nodeType="afterEffect">
                                  <p:stCondLst>
                                    <p:cond delay="0"/>
                                  </p:stCondLst>
                                  <p:childTnLst>
                                    <p:set>
                                      <p:cBhvr>
                                        <p:cTn id="30" dur="1" fill="hold">
                                          <p:stCondLst>
                                            <p:cond delay="499"/>
                                          </p:stCondLst>
                                        </p:cTn>
                                        <p:tgtEl>
                                          <p:spTgt spid="7">
                                            <p:txEl>
                                              <p:pRg st="8" end="8"/>
                                            </p:txEl>
                                          </p:spTgt>
                                        </p:tgtEl>
                                        <p:attrNameLst>
                                          <p:attrName>style.visibility</p:attrName>
                                        </p:attrNameLst>
                                      </p:cBhvr>
                                      <p:to>
                                        <p:strVal val="visible"/>
                                      </p:to>
                                    </p:set>
                                  </p:childTnLst>
                                </p:cTn>
                              </p:par>
                            </p:childTnLst>
                          </p:cTn>
                        </p:par>
                        <p:par>
                          <p:cTn id="31" fill="hold">
                            <p:stCondLst>
                              <p:cond delay="4500"/>
                            </p:stCondLst>
                            <p:childTnLst>
                              <p:par>
                                <p:cTn id="32" presetID="1" presetClass="entr" presetSubtype="0" fill="hold" nodeType="afterEffect">
                                  <p:stCondLst>
                                    <p:cond delay="0"/>
                                  </p:stCondLst>
                                  <p:childTnLst>
                                    <p:set>
                                      <p:cBhvr>
                                        <p:cTn id="33" dur="1" fill="hold">
                                          <p:stCondLst>
                                            <p:cond delay="499"/>
                                          </p:stCondLst>
                                        </p:cTn>
                                        <p:tgtEl>
                                          <p:spTgt spid="7">
                                            <p:txEl>
                                              <p:pRg st="9" end="9"/>
                                            </p:txEl>
                                          </p:spTgt>
                                        </p:tgtEl>
                                        <p:attrNameLst>
                                          <p:attrName>style.visibility</p:attrName>
                                        </p:attrNameLst>
                                      </p:cBhvr>
                                      <p:to>
                                        <p:strVal val="visible"/>
                                      </p:to>
                                    </p:set>
                                  </p:childTnLst>
                                </p:cTn>
                              </p:par>
                            </p:childTnLst>
                          </p:cTn>
                        </p:par>
                        <p:par>
                          <p:cTn id="34" fill="hold">
                            <p:stCondLst>
                              <p:cond delay="5000"/>
                            </p:stCondLst>
                            <p:childTnLst>
                              <p:par>
                                <p:cTn id="35" presetID="1" presetClass="entr" presetSubtype="0" fill="hold" nodeType="afterEffect">
                                  <p:stCondLst>
                                    <p:cond delay="0"/>
                                  </p:stCondLst>
                                  <p:childTnLst>
                                    <p:set>
                                      <p:cBhvr>
                                        <p:cTn id="36" dur="1" fill="hold">
                                          <p:stCondLst>
                                            <p:cond delay="499"/>
                                          </p:stCondLst>
                                        </p:cTn>
                                        <p:tgtEl>
                                          <p:spTgt spid="7">
                                            <p:txEl>
                                              <p:pRg st="10" end="10"/>
                                            </p:txEl>
                                          </p:spTgt>
                                        </p:tgtEl>
                                        <p:attrNameLst>
                                          <p:attrName>style.visibility</p:attrName>
                                        </p:attrNameLst>
                                      </p:cBhvr>
                                      <p:to>
                                        <p:strVal val="visible"/>
                                      </p:to>
                                    </p:set>
                                  </p:childTnLst>
                                </p:cTn>
                              </p:par>
                            </p:childTnLst>
                          </p:cTn>
                        </p:par>
                        <p:par>
                          <p:cTn id="37" fill="hold">
                            <p:stCondLst>
                              <p:cond delay="5500"/>
                            </p:stCondLst>
                            <p:childTnLst>
                              <p:par>
                                <p:cTn id="38" presetID="1" presetClass="entr" presetSubtype="0" fill="hold" nodeType="afterEffect">
                                  <p:stCondLst>
                                    <p:cond delay="0"/>
                                  </p:stCondLst>
                                  <p:childTnLst>
                                    <p:set>
                                      <p:cBhvr>
                                        <p:cTn id="39" dur="1" fill="hold">
                                          <p:stCondLst>
                                            <p:cond delay="499"/>
                                          </p:stCondLst>
                                        </p:cTn>
                                        <p:tgtEl>
                                          <p:spTgt spid="7">
                                            <p:txEl>
                                              <p:pRg st="11" end="11"/>
                                            </p:txEl>
                                          </p:spTgt>
                                        </p:tgtEl>
                                        <p:attrNameLst>
                                          <p:attrName>style.visibility</p:attrName>
                                        </p:attrNameLst>
                                      </p:cBhvr>
                                      <p:to>
                                        <p:strVal val="visible"/>
                                      </p:to>
                                    </p:set>
                                  </p:childTnLst>
                                </p:cTn>
                              </p:par>
                            </p:childTnLst>
                          </p:cTn>
                        </p:par>
                        <p:par>
                          <p:cTn id="40" fill="hold">
                            <p:stCondLst>
                              <p:cond delay="6000"/>
                            </p:stCondLst>
                            <p:childTnLst>
                              <p:par>
                                <p:cTn id="41" presetID="1" presetClass="entr" presetSubtype="0" fill="hold" nodeType="afterEffect">
                                  <p:stCondLst>
                                    <p:cond delay="0"/>
                                  </p:stCondLst>
                                  <p:childTnLst>
                                    <p:set>
                                      <p:cBhvr>
                                        <p:cTn id="42" dur="1" fill="hold">
                                          <p:stCondLst>
                                            <p:cond delay="499"/>
                                          </p:stCondLst>
                                        </p:cTn>
                                        <p:tgtEl>
                                          <p:spTgt spid="7">
                                            <p:txEl>
                                              <p:pRg st="12" end="12"/>
                                            </p:txEl>
                                          </p:spTgt>
                                        </p:tgtEl>
                                        <p:attrNameLst>
                                          <p:attrName>style.visibility</p:attrName>
                                        </p:attrNameLst>
                                      </p:cBhvr>
                                      <p:to>
                                        <p:strVal val="visible"/>
                                      </p:to>
                                    </p:set>
                                  </p:childTnLst>
                                </p:cTn>
                              </p:par>
                            </p:childTnLst>
                          </p:cTn>
                        </p:par>
                        <p:par>
                          <p:cTn id="43" fill="hold">
                            <p:stCondLst>
                              <p:cond delay="6500"/>
                            </p:stCondLst>
                            <p:childTnLst>
                              <p:par>
                                <p:cTn id="44" presetID="1" presetClass="entr" presetSubtype="0" fill="hold" nodeType="afterEffect">
                                  <p:stCondLst>
                                    <p:cond delay="0"/>
                                  </p:stCondLst>
                                  <p:childTnLst>
                                    <p:set>
                                      <p:cBhvr>
                                        <p:cTn id="45" dur="1" fill="hold">
                                          <p:stCondLst>
                                            <p:cond delay="499"/>
                                          </p:stCondLst>
                                        </p:cTn>
                                        <p:tgtEl>
                                          <p:spTgt spid="7">
                                            <p:txEl>
                                              <p:pRg st="13" end="13"/>
                                            </p:txEl>
                                          </p:spTgt>
                                        </p:tgtEl>
                                        <p:attrNameLst>
                                          <p:attrName>style.visibility</p:attrName>
                                        </p:attrNameLst>
                                      </p:cBhvr>
                                      <p:to>
                                        <p:strVal val="visible"/>
                                      </p:to>
                                    </p:set>
                                  </p:childTnLst>
                                </p:cTn>
                              </p:par>
                            </p:childTnLst>
                          </p:cTn>
                        </p:par>
                        <p:par>
                          <p:cTn id="46" fill="hold">
                            <p:stCondLst>
                              <p:cond delay="7000"/>
                            </p:stCondLst>
                            <p:childTnLst>
                              <p:par>
                                <p:cTn id="47" presetID="1" presetClass="entr" presetSubtype="0" fill="hold" nodeType="afterEffect">
                                  <p:stCondLst>
                                    <p:cond delay="0"/>
                                  </p:stCondLst>
                                  <p:childTnLst>
                                    <p:set>
                                      <p:cBhvr>
                                        <p:cTn id="48" dur="1" fill="hold">
                                          <p:stCondLst>
                                            <p:cond delay="499"/>
                                          </p:stCondLst>
                                        </p:cTn>
                                        <p:tgtEl>
                                          <p:spTgt spid="7">
                                            <p:txEl>
                                              <p:pRg st="14" end="14"/>
                                            </p:txEl>
                                          </p:spTgt>
                                        </p:tgtEl>
                                        <p:attrNameLst>
                                          <p:attrName>style.visibility</p:attrName>
                                        </p:attrNameLst>
                                      </p:cBhvr>
                                      <p:to>
                                        <p:strVal val="visible"/>
                                      </p:to>
                                    </p:set>
                                  </p:childTnLst>
                                </p:cTn>
                              </p:par>
                            </p:childTnLst>
                          </p:cTn>
                        </p:par>
                        <p:par>
                          <p:cTn id="49" fill="hold">
                            <p:stCondLst>
                              <p:cond delay="7500"/>
                            </p:stCondLst>
                            <p:childTnLst>
                              <p:par>
                                <p:cTn id="50" presetID="1" presetClass="entr" presetSubtype="0" fill="hold" nodeType="afterEffect">
                                  <p:stCondLst>
                                    <p:cond delay="0"/>
                                  </p:stCondLst>
                                  <p:childTnLst>
                                    <p:set>
                                      <p:cBhvr>
                                        <p:cTn id="51" dur="1" fill="hold">
                                          <p:stCondLst>
                                            <p:cond delay="499"/>
                                          </p:stCondLst>
                                        </p:cTn>
                                        <p:tgtEl>
                                          <p:spTgt spid="7">
                                            <p:txEl>
                                              <p:pRg st="15" end="15"/>
                                            </p:txEl>
                                          </p:spTgt>
                                        </p:tgtEl>
                                        <p:attrNameLst>
                                          <p:attrName>style.visibility</p:attrName>
                                        </p:attrNameLst>
                                      </p:cBhvr>
                                      <p:to>
                                        <p:strVal val="visible"/>
                                      </p:to>
                                    </p:set>
                                  </p:childTnLst>
                                </p:cTn>
                              </p:par>
                            </p:childTnLst>
                          </p:cTn>
                        </p:par>
                        <p:par>
                          <p:cTn id="52" fill="hold">
                            <p:stCondLst>
                              <p:cond delay="8000"/>
                            </p:stCondLst>
                            <p:childTnLst>
                              <p:par>
                                <p:cTn id="53" presetID="1" presetClass="entr" presetSubtype="0" fill="hold" nodeType="afterEffect">
                                  <p:stCondLst>
                                    <p:cond delay="0"/>
                                  </p:stCondLst>
                                  <p:childTnLst>
                                    <p:set>
                                      <p:cBhvr>
                                        <p:cTn id="54" dur="1" fill="hold">
                                          <p:stCondLst>
                                            <p:cond delay="499"/>
                                          </p:stCondLst>
                                        </p:cTn>
                                        <p:tgtEl>
                                          <p:spTgt spid="7">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Box 6"/>
          <p:cNvSpPr txBox="1"/>
          <p:nvPr/>
        </p:nvSpPr>
        <p:spPr>
          <a:xfrm>
            <a:off x="269241" y="1350963"/>
            <a:ext cx="7312659" cy="2751137"/>
          </a:xfrm>
          <a:prstGeom prst="rect">
            <a:avLst/>
          </a:prstGeom>
          <a:noFill/>
        </p:spPr>
        <p:txBody>
          <a:bodyPr wrap="square" lIns="182880" tIns="146304" rIns="182880" bIns="146304" rtlCol="0">
            <a:noAutofit/>
          </a:bodyPr>
          <a:lstStyle/>
          <a:p>
            <a:pPr>
              <a:spcAft>
                <a:spcPts val="1000"/>
              </a:spcAft>
            </a:pPr>
            <a:r>
              <a:rPr lang="en-US" sz="2800" dirty="0" smtClean="0">
                <a:solidFill>
                  <a:srgbClr val="505050"/>
                </a:solidFill>
                <a:latin typeface="Segoe UI Light"/>
                <a:cs typeface="Segoe UI Light" panose="020B0502040204020203" pitchFamily="34" charset="0"/>
              </a:rPr>
              <a:t>Other enhancements include:</a:t>
            </a:r>
          </a:p>
          <a:p>
            <a:pPr>
              <a:spcBef>
                <a:spcPts val="1500"/>
              </a:spcBef>
            </a:pPr>
            <a:r>
              <a:rPr lang="en-US" sz="2400" dirty="0" smtClean="0">
                <a:solidFill>
                  <a:srgbClr val="BA141A"/>
                </a:solidFill>
                <a:latin typeface="Segoe UI Light"/>
              </a:rPr>
              <a:t>Multiple threads to persist memory-optimized tables</a:t>
            </a:r>
          </a:p>
          <a:p>
            <a:pPr lvl="1">
              <a:spcAft>
                <a:spcPts val="1000"/>
              </a:spcAft>
            </a:pPr>
            <a:r>
              <a:rPr lang="en-US" dirty="0" smtClean="0">
                <a:solidFill>
                  <a:srgbClr val="505050"/>
                </a:solidFill>
              </a:rPr>
              <a:t>Multi-threaded recovery</a:t>
            </a:r>
          </a:p>
          <a:p>
            <a:pPr>
              <a:spcBef>
                <a:spcPts val="1500"/>
              </a:spcBef>
            </a:pPr>
            <a:r>
              <a:rPr lang="en-US" sz="2400" dirty="0" smtClean="0">
                <a:solidFill>
                  <a:srgbClr val="BA141A"/>
                </a:solidFill>
                <a:latin typeface="Segoe UI Light"/>
              </a:rPr>
              <a:t>MERGE operation</a:t>
            </a:r>
          </a:p>
          <a:p>
            <a:pPr lvl="1">
              <a:spcAft>
                <a:spcPts val="1000"/>
              </a:spcAft>
            </a:pPr>
            <a:r>
              <a:rPr lang="en-US" dirty="0" smtClean="0">
                <a:solidFill>
                  <a:srgbClr val="505050"/>
                </a:solidFill>
              </a:rPr>
              <a:t>Dynamic management view improvements </a:t>
            </a:r>
            <a:r>
              <a:rPr lang="en-US" dirty="0">
                <a:solidFill>
                  <a:srgbClr val="505050"/>
                </a:solidFill>
              </a:rPr>
              <a:t>to </a:t>
            </a:r>
            <a:r>
              <a:rPr lang="en-US" dirty="0">
                <a:solidFill>
                  <a:srgbClr val="505050"/>
                </a:solidFill>
                <a:cs typeface="Consolas" panose="020B0609020204030204" pitchFamily="49" charset="0"/>
              </a:rPr>
              <a:t>sys.dm_db_xtp_checkpoint_stats</a:t>
            </a:r>
            <a:r>
              <a:rPr lang="en-US" dirty="0">
                <a:solidFill>
                  <a:srgbClr val="505050"/>
                </a:solidFill>
              </a:rPr>
              <a:t> and </a:t>
            </a:r>
            <a:r>
              <a:rPr lang="en-US" dirty="0" smtClean="0">
                <a:solidFill>
                  <a:srgbClr val="505050"/>
                </a:solidFill>
                <a:cs typeface="Consolas" panose="020B0609020204030204" pitchFamily="49" charset="0"/>
              </a:rPr>
              <a:t>sys.dm_db_xtp_checkpoint_files</a:t>
            </a:r>
            <a:r>
              <a:rPr lang="en-US" dirty="0" smtClean="0">
                <a:solidFill>
                  <a:srgbClr val="505050"/>
                </a:solidFill>
              </a:rPr>
              <a:t> </a:t>
            </a:r>
            <a:endParaRPr lang="en-US" sz="2400" dirty="0" smtClean="0">
              <a:solidFill>
                <a:srgbClr val="505050"/>
              </a:solidFill>
            </a:endParaRPr>
          </a:p>
        </p:txBody>
      </p:sp>
      <p:sp>
        <p:nvSpPr>
          <p:cNvPr id="5" name="Text Placeholder 3"/>
          <p:cNvSpPr txBox="1">
            <a:spLocks/>
          </p:cNvSpPr>
          <p:nvPr/>
        </p:nvSpPr>
        <p:spPr>
          <a:xfrm>
            <a:off x="459741" y="4959699"/>
            <a:ext cx="6296659" cy="1366528"/>
          </a:xfrm>
          <a:prstGeom prst="rect">
            <a:avLst/>
          </a:prstGeom>
          <a:solidFill>
            <a:schemeClr val="bg2"/>
          </a:solidFill>
        </p:spPr>
        <p:txBody>
          <a:bodyPr vert="horz" wrap="square" lIns="182880" tIns="182880" rIns="182880" bIns="18288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2400" dirty="0" smtClean="0">
                <a:solidFill>
                  <a:srgbClr val="FFFFFF"/>
                </a:solidFill>
              </a:rPr>
              <a:t>The In-Memory OLTP engine has been enhanced to scale linearly on servers up to four sockets</a:t>
            </a:r>
            <a:endParaRPr lang="en-US" sz="2400" dirty="0">
              <a:solidFill>
                <a:srgbClr val="FFFFFF"/>
              </a:solidFill>
            </a:endParaRPr>
          </a:p>
        </p:txBody>
      </p:sp>
      <p:sp>
        <p:nvSpPr>
          <p:cNvPr id="6"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Improved scaling</a:t>
            </a:r>
          </a:p>
        </p:txBody>
      </p:sp>
    </p:spTree>
    <p:extLst>
      <p:ext uri="{BB962C8B-B14F-4D97-AF65-F5344CB8AC3E}">
        <p14:creationId xmlns:p14="http://schemas.microsoft.com/office/powerpoint/2010/main" val="1008042957"/>
      </p:ext>
    </p:extLst>
  </p:cSld>
  <p:clrMapOvr>
    <a:masterClrMapping/>
  </p:clrMapOvr>
  <p:transition>
    <p:fad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4557858" y="4459636"/>
            <a:ext cx="6868804" cy="2022125"/>
          </a:xfrm>
          <a:prstGeom prst="rect">
            <a:avLst/>
          </a:prstGeom>
          <a:ln w="63500" cap="sq">
            <a:solidFill>
              <a:schemeClr val="bg2"/>
            </a:solidFill>
            <a:miter lim="800000"/>
          </a:ln>
        </p:spPr>
      </p:pic>
      <p:sp>
        <p:nvSpPr>
          <p:cNvPr id="10" name="TextBox 9"/>
          <p:cNvSpPr txBox="1"/>
          <p:nvPr/>
        </p:nvSpPr>
        <p:spPr>
          <a:xfrm>
            <a:off x="265176" y="1401763"/>
            <a:ext cx="11161486" cy="2751137"/>
          </a:xfrm>
          <a:prstGeom prst="rect">
            <a:avLst/>
          </a:prstGeom>
          <a:noFill/>
        </p:spPr>
        <p:txBody>
          <a:bodyPr wrap="square" lIns="182880" tIns="146304" rIns="182880" bIns="146304" rtlCol="0">
            <a:noAutofit/>
          </a:bodyPr>
          <a:lstStyle/>
          <a:p>
            <a:pPr>
              <a:spcAft>
                <a:spcPts val="1000"/>
              </a:spcAft>
            </a:pPr>
            <a:r>
              <a:rPr lang="en-US" sz="2400" dirty="0">
                <a:solidFill>
                  <a:srgbClr val="BA141A"/>
                </a:solidFill>
                <a:latin typeface="Segoe UI Light"/>
                <a:cs typeface="Segoe UI Light" panose="020B0502040204020203" pitchFamily="34" charset="0"/>
              </a:rPr>
              <a:t>Lightweight performance analysis</a:t>
            </a:r>
          </a:p>
          <a:p>
            <a:pPr lvl="1">
              <a:spcAft>
                <a:spcPts val="1000"/>
              </a:spcAft>
            </a:pPr>
            <a:r>
              <a:rPr lang="en-US" dirty="0">
                <a:solidFill>
                  <a:srgbClr val="505050"/>
                </a:solidFill>
                <a:cs typeface="Segoe UI Light" panose="020B0502040204020203" pitchFamily="34" charset="0"/>
              </a:rPr>
              <a:t>Transaction Performance Analysis report pinpoints hot spots in app</a:t>
            </a:r>
          </a:p>
          <a:p>
            <a:pPr>
              <a:spcBef>
                <a:spcPts val="2000"/>
              </a:spcBef>
            </a:pPr>
            <a:r>
              <a:rPr lang="en-US" sz="2400" dirty="0">
                <a:solidFill>
                  <a:srgbClr val="BA141A"/>
                </a:solidFill>
                <a:latin typeface="Segoe UI Light"/>
                <a:cs typeface="Segoe UI Light" panose="020B0502040204020203" pitchFamily="34" charset="0"/>
              </a:rPr>
              <a:t>Migration checklists</a:t>
            </a:r>
          </a:p>
          <a:p>
            <a:pPr lvl="1">
              <a:spcBef>
                <a:spcPts val="1000"/>
              </a:spcBef>
            </a:pPr>
            <a:r>
              <a:rPr lang="en-US" dirty="0">
                <a:solidFill>
                  <a:srgbClr val="505050"/>
                </a:solidFill>
                <a:cs typeface="Segoe UI Light" panose="020B0502040204020203" pitchFamily="34" charset="0"/>
              </a:rPr>
              <a:t>Migration checklists show unsupported features used in current disk-based tables and </a:t>
            </a:r>
            <a:r>
              <a:rPr lang="en-US" dirty="0" smtClean="0">
                <a:solidFill>
                  <a:srgbClr val="505050"/>
                </a:solidFill>
                <a:cs typeface="Segoe UI Light" panose="020B0502040204020203" pitchFamily="34" charset="0"/>
              </a:rPr>
              <a:t>interpreted</a:t>
            </a:r>
            <a:br>
              <a:rPr lang="en-US" dirty="0" smtClean="0">
                <a:solidFill>
                  <a:srgbClr val="505050"/>
                </a:solidFill>
                <a:cs typeface="Segoe UI Light" panose="020B0502040204020203" pitchFamily="34" charset="0"/>
              </a:rPr>
            </a:br>
            <a:r>
              <a:rPr lang="en-US" dirty="0" smtClean="0">
                <a:solidFill>
                  <a:srgbClr val="505050"/>
                </a:solidFill>
                <a:cs typeface="Segoe UI Light" panose="020B0502040204020203" pitchFamily="34" charset="0"/>
              </a:rPr>
              <a:t>T-SQL </a:t>
            </a:r>
            <a:r>
              <a:rPr lang="en-US" dirty="0">
                <a:solidFill>
                  <a:srgbClr val="505050"/>
                </a:solidFill>
                <a:cs typeface="Segoe UI Light" panose="020B0502040204020203" pitchFamily="34" charset="0"/>
              </a:rPr>
              <a:t>stored procedures</a:t>
            </a:r>
          </a:p>
          <a:p>
            <a:pPr lvl="1">
              <a:spcBef>
                <a:spcPts val="1000"/>
              </a:spcBef>
            </a:pPr>
            <a:r>
              <a:rPr lang="en-US" dirty="0" smtClean="0">
                <a:solidFill>
                  <a:srgbClr val="505050"/>
                </a:solidFill>
                <a:cs typeface="Segoe UI Light" panose="020B0502040204020203" pitchFamily="34" charset="0"/>
              </a:rPr>
              <a:t>Generates checklists </a:t>
            </a:r>
            <a:r>
              <a:rPr lang="en-US" dirty="0">
                <a:solidFill>
                  <a:srgbClr val="505050"/>
                </a:solidFill>
                <a:cs typeface="Segoe UI Light" panose="020B0502040204020203" pitchFamily="34" charset="0"/>
              </a:rPr>
              <a:t>for all or some tables and procedures</a:t>
            </a:r>
          </a:p>
          <a:p>
            <a:pPr lvl="1">
              <a:spcBef>
                <a:spcPts val="1000"/>
              </a:spcBef>
            </a:pPr>
            <a:r>
              <a:rPr lang="en-US" dirty="0" smtClean="0">
                <a:solidFill>
                  <a:srgbClr val="505050"/>
                </a:solidFill>
                <a:cs typeface="Segoe UI Light" panose="020B0502040204020203" pitchFamily="34" charset="0"/>
              </a:rPr>
              <a:t>Uses GUI </a:t>
            </a:r>
            <a:r>
              <a:rPr lang="en-US" dirty="0">
                <a:solidFill>
                  <a:srgbClr val="505050"/>
                </a:solidFill>
                <a:cs typeface="Segoe UI Light" panose="020B0502040204020203" pitchFamily="34" charset="0"/>
              </a:rPr>
              <a:t>or </a:t>
            </a:r>
            <a:r>
              <a:rPr lang="en-US" dirty="0" smtClean="0">
                <a:solidFill>
                  <a:srgbClr val="505050"/>
                </a:solidFill>
                <a:cs typeface="Segoe UI Light" panose="020B0502040204020203" pitchFamily="34" charset="0"/>
              </a:rPr>
              <a:t>PowerShell</a:t>
            </a:r>
            <a:endParaRPr lang="en-US" dirty="0">
              <a:solidFill>
                <a:srgbClr val="505050"/>
              </a:solidFill>
              <a:cs typeface="Segoe UI Light" panose="020B0502040204020203" pitchFamily="34" charset="0"/>
            </a:endParaRPr>
          </a:p>
        </p:txBody>
      </p:sp>
      <p:sp>
        <p:nvSpPr>
          <p:cNvPr id="8"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Improvements in Management Studio</a:t>
            </a:r>
          </a:p>
        </p:txBody>
      </p:sp>
    </p:spTree>
    <p:extLst>
      <p:ext uri="{BB962C8B-B14F-4D97-AF65-F5344CB8AC3E}">
        <p14:creationId xmlns:p14="http://schemas.microsoft.com/office/powerpoint/2010/main" val="91181474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Content Placeholder 2"/>
          <p:cNvSpPr>
            <a:spLocks noGrp="1"/>
          </p:cNvSpPr>
          <p:nvPr>
            <p:ph type="body" sz="quarter" idx="10"/>
          </p:nvPr>
        </p:nvSpPr>
        <p:spPr>
          <a:xfrm>
            <a:off x="274320" y="1327090"/>
            <a:ext cx="6619966" cy="2287806"/>
          </a:xfrm>
        </p:spPr>
        <p:txBody>
          <a:bodyPr/>
          <a:lstStyle/>
          <a:p>
            <a:pPr marL="0" indent="0">
              <a:lnSpc>
                <a:spcPct val="100000"/>
              </a:lnSpc>
              <a:spcBef>
                <a:spcPts val="1000"/>
              </a:spcBef>
              <a:spcAft>
                <a:spcPts val="1000"/>
              </a:spcAft>
              <a:buNone/>
            </a:pPr>
            <a:r>
              <a:rPr lang="en-US" sz="2400" dirty="0" smtClean="0">
                <a:solidFill>
                  <a:srgbClr val="505050"/>
                </a:solidFill>
              </a:rPr>
              <a:t>Customers are demanding ever-higher concurrency and lower latency, at a lower cost</a:t>
            </a:r>
          </a:p>
          <a:p>
            <a:pPr marL="0" indent="0">
              <a:lnSpc>
                <a:spcPct val="100000"/>
              </a:lnSpc>
              <a:spcBef>
                <a:spcPts val="1000"/>
              </a:spcBef>
              <a:spcAft>
                <a:spcPts val="1000"/>
              </a:spcAft>
              <a:buNone/>
            </a:pPr>
            <a:r>
              <a:rPr lang="en-US" sz="2400" dirty="0">
                <a:solidFill>
                  <a:srgbClr val="505050"/>
                </a:solidFill>
              </a:rPr>
              <a:t>Hardware trends demand architectural changes </a:t>
            </a:r>
            <a:r>
              <a:rPr lang="en-US" sz="2400" dirty="0" smtClean="0">
                <a:solidFill>
                  <a:srgbClr val="505050"/>
                </a:solidFill>
              </a:rPr>
              <a:t>to the relational database management system (RDBMS) </a:t>
            </a:r>
            <a:r>
              <a:rPr lang="en-US" sz="2400" dirty="0">
                <a:solidFill>
                  <a:srgbClr val="505050"/>
                </a:solidFill>
              </a:rPr>
              <a:t>to meet those </a:t>
            </a:r>
            <a:r>
              <a:rPr lang="en-US" sz="2400" dirty="0" smtClean="0">
                <a:solidFill>
                  <a:srgbClr val="505050"/>
                </a:solidFill>
              </a:rPr>
              <a:t>demands</a:t>
            </a:r>
            <a:endParaRPr lang="en-US" sz="2400" dirty="0">
              <a:solidFill>
                <a:srgbClr val="505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884" y="1626294"/>
            <a:ext cx="4599232" cy="3456608"/>
          </a:xfrm>
          <a:prstGeom prst="rect">
            <a:avLst/>
          </a:prstGeom>
          <a:noFill/>
          <a:ln w="63500" cap="sq">
            <a:solidFill>
              <a:schemeClr val="bg2"/>
            </a:solidFill>
            <a:miter lim="800000"/>
          </a:ln>
        </p:spPr>
      </p:pic>
      <p:sp>
        <p:nvSpPr>
          <p:cNvPr id="6"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Why In-Memory OLTP?</a:t>
            </a:r>
          </a:p>
        </p:txBody>
      </p:sp>
      <p:sp>
        <p:nvSpPr>
          <p:cNvPr id="8" name="Rectangle 7"/>
          <p:cNvSpPr/>
          <p:nvPr/>
        </p:nvSpPr>
        <p:spPr>
          <a:xfrm>
            <a:off x="274320" y="3915292"/>
            <a:ext cx="6503851" cy="2575064"/>
          </a:xfrm>
          <a:prstGeom prst="rect">
            <a:avLst/>
          </a:prstGeom>
        </p:spPr>
        <p:txBody>
          <a:bodyPr wrap="square">
            <a:spAutoFit/>
          </a:bodyPr>
          <a:lstStyle/>
          <a:p>
            <a:pPr>
              <a:spcAft>
                <a:spcPts val="1000"/>
              </a:spcAft>
            </a:pPr>
            <a:r>
              <a:rPr lang="en-US" sz="2400" dirty="0">
                <a:solidFill>
                  <a:srgbClr val="BA141A"/>
                </a:solidFill>
                <a:latin typeface="Segoe UI Light"/>
              </a:rPr>
              <a:t>In-Memory Online Transaction Processing (OLTP), a key new feature of SQL Server 2016, offers</a:t>
            </a:r>
            <a:r>
              <a:rPr lang="en-US" sz="2400" dirty="0" smtClean="0">
                <a:solidFill>
                  <a:srgbClr val="BA141A"/>
                </a:solidFill>
                <a:latin typeface="Segoe UI Light"/>
              </a:rPr>
              <a:t>:</a:t>
            </a:r>
            <a:endParaRPr lang="en-US" sz="800" dirty="0" smtClean="0">
              <a:solidFill>
                <a:srgbClr val="505050"/>
              </a:solidFill>
            </a:endParaRPr>
          </a:p>
          <a:p>
            <a:pPr marL="809271" lvl="2" indent="-342900">
              <a:spcAft>
                <a:spcPts val="1000"/>
              </a:spcAft>
            </a:pPr>
            <a:r>
              <a:rPr lang="en-US" sz="2000" dirty="0" smtClean="0">
                <a:solidFill>
                  <a:srgbClr val="505050"/>
                </a:solidFill>
                <a:cs typeface="Segoe UI" panose="020B0502040204020203" pitchFamily="34" charset="0"/>
              </a:rPr>
              <a:t>High performance</a:t>
            </a:r>
          </a:p>
          <a:p>
            <a:pPr marL="809271" lvl="2" indent="-342900">
              <a:spcAft>
                <a:spcPts val="1000"/>
              </a:spcAft>
            </a:pPr>
            <a:r>
              <a:rPr lang="en-US" sz="2000" dirty="0" smtClean="0">
                <a:solidFill>
                  <a:srgbClr val="505050"/>
                </a:solidFill>
                <a:cs typeface="Segoe UI" panose="020B0502040204020203" pitchFamily="34" charset="0"/>
              </a:rPr>
              <a:t>Memory-optimized OLTP engine</a:t>
            </a:r>
          </a:p>
          <a:p>
            <a:pPr marL="809271" lvl="2" indent="-342900">
              <a:spcAft>
                <a:spcPts val="1000"/>
              </a:spcAft>
            </a:pPr>
            <a:r>
              <a:rPr lang="en-US" sz="2000" dirty="0" smtClean="0">
                <a:solidFill>
                  <a:srgbClr val="505050"/>
                </a:solidFill>
                <a:cs typeface="Segoe UI" panose="020B0502040204020203" pitchFamily="34" charset="0"/>
              </a:rPr>
              <a:t>SQL Server integration</a:t>
            </a:r>
          </a:p>
          <a:p>
            <a:pPr marL="809271" lvl="2" indent="-342900">
              <a:spcAft>
                <a:spcPts val="1000"/>
              </a:spcAft>
            </a:pPr>
            <a:r>
              <a:rPr lang="en-US" sz="2000" dirty="0" smtClean="0">
                <a:solidFill>
                  <a:srgbClr val="505050"/>
                </a:solidFill>
                <a:cs typeface="Segoe UI" panose="020B0502040204020203" pitchFamily="34" charset="0"/>
              </a:rPr>
              <a:t>Modern hardware architecture</a:t>
            </a:r>
            <a:endParaRPr lang="en-US" dirty="0">
              <a:solidFill>
                <a:srgbClr val="505050"/>
              </a:solidFill>
            </a:endParaRPr>
          </a:p>
        </p:txBody>
      </p:sp>
    </p:spTree>
    <p:extLst>
      <p:ext uri="{BB962C8B-B14F-4D97-AF65-F5344CB8AC3E}">
        <p14:creationId xmlns:p14="http://schemas.microsoft.com/office/powerpoint/2010/main" val="2689123001"/>
      </p:ext>
    </p:extLst>
  </p:cSld>
  <p:clrMapOvr>
    <a:masterClrMapping/>
  </p:clrMapOvr>
  <p:transition>
    <p:fad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4294967295"/>
          </p:nvPr>
        </p:nvSpPr>
        <p:spPr>
          <a:xfrm>
            <a:off x="6055575" y="2161960"/>
            <a:ext cx="3761525" cy="2400657"/>
          </a:xfrm>
        </p:spPr>
        <p:txBody>
          <a:bodyPr/>
          <a:lstStyle/>
          <a:p>
            <a:pPr marL="0" indent="0">
              <a:lnSpc>
                <a:spcPct val="100000"/>
              </a:lnSpc>
              <a:spcBef>
                <a:spcPts val="1000"/>
              </a:spcBef>
              <a:buNone/>
            </a:pPr>
            <a:r>
              <a:rPr lang="en-US" sz="2400" dirty="0">
                <a:solidFill>
                  <a:schemeClr val="bg1"/>
                </a:solidFill>
                <a:latin typeface="Segoe UI Light" panose="020B0502040204020203" pitchFamily="34" charset="0"/>
                <a:cs typeface="Segoe UI Light" panose="020B0502040204020203" pitchFamily="34" charset="0"/>
              </a:rPr>
              <a:t>New report replaces </a:t>
            </a:r>
            <a:r>
              <a:rPr lang="en-US" sz="2400" dirty="0" smtClean="0">
                <a:solidFill>
                  <a:schemeClr val="bg1"/>
                </a:solidFill>
                <a:latin typeface="Segoe UI Light" panose="020B0502040204020203" pitchFamily="34" charset="0"/>
                <a:cs typeface="Segoe UI Light" panose="020B0502040204020203" pitchFamily="34" charset="0"/>
              </a:rPr>
              <a:t>need </a:t>
            </a:r>
            <a:r>
              <a:rPr lang="en-US" sz="2400" dirty="0">
                <a:solidFill>
                  <a:schemeClr val="bg1"/>
                </a:solidFill>
                <a:latin typeface="Segoe UI Light" panose="020B0502040204020203" pitchFamily="34" charset="0"/>
                <a:cs typeface="Segoe UI Light" panose="020B0502040204020203" pitchFamily="34" charset="0"/>
              </a:rPr>
              <a:t>to </a:t>
            </a:r>
            <a:r>
              <a:rPr lang="en-US" sz="2400" dirty="0" smtClean="0">
                <a:solidFill>
                  <a:schemeClr val="bg1"/>
                </a:solidFill>
                <a:latin typeface="Segoe UI Light" panose="020B0502040204020203" pitchFamily="34" charset="0"/>
                <a:cs typeface="Segoe UI Light" panose="020B0502040204020203" pitchFamily="34" charset="0"/>
              </a:rPr>
              <a:t>use Management </a:t>
            </a:r>
            <a:r>
              <a:rPr lang="en-US" sz="2400" dirty="0">
                <a:solidFill>
                  <a:schemeClr val="bg1"/>
                </a:solidFill>
                <a:latin typeface="Segoe UI Light" panose="020B0502040204020203" pitchFamily="34" charset="0"/>
                <a:cs typeface="Segoe UI Light" panose="020B0502040204020203" pitchFamily="34" charset="0"/>
              </a:rPr>
              <a:t>Data Warehouse to analyze which tables and stored procedures are candidates for </a:t>
            </a:r>
            <a:r>
              <a:rPr lang="en-US" sz="2400" dirty="0" smtClean="0">
                <a:solidFill>
                  <a:schemeClr val="bg1"/>
                </a:solidFill>
                <a:latin typeface="Segoe UI Light" panose="020B0502040204020203" pitchFamily="34" charset="0"/>
                <a:cs typeface="Segoe UI Light" panose="020B0502040204020203" pitchFamily="34" charset="0"/>
              </a:rPr>
              <a:t>In-Memory OLTP</a:t>
            </a:r>
            <a:endParaRPr lang="en-US" sz="2400" dirty="0">
              <a:solidFill>
                <a:schemeClr val="bg1"/>
              </a:solidFill>
              <a:latin typeface="Segoe UI Light" panose="020B0502040204020203" pitchFamily="34" charset="0"/>
              <a:cs typeface="Segoe UI Light" panose="020B0502040204020203" pitchFamily="34" charset="0"/>
            </a:endParaRPr>
          </a:p>
        </p:txBody>
      </p:sp>
      <p:pic>
        <p:nvPicPr>
          <p:cNvPr id="8" name="Picture Placeholder 7" descr="C:\Users\Patrick.McDermott\Documents\IndigoSlate\Projects\SQL vNext-Darmadi\SQL vNext HOL\In-MemOLTP\Screenshots\04_MemoryOptimizationRec_Tables.JPG"/>
          <p:cNvPicPr>
            <a:picLocks noGrp="1"/>
          </p:cNvPicPr>
          <p:nvPr>
            <p:ph type="pic" sz="quarter" idx="4294967295"/>
          </p:nvPr>
        </p:nvPicPr>
        <p:blipFill rotWithShape="1">
          <a:blip r:embed="rId3">
            <a:extLst>
              <a:ext uri="{28A0092B-C50C-407E-A947-70E740481C1C}">
                <a14:useLocalDpi xmlns:a14="http://schemas.microsoft.com/office/drawing/2010/main" val="0"/>
              </a:ext>
            </a:extLst>
          </a:blip>
          <a:srcRect l="2154" r="19179"/>
          <a:stretch/>
        </p:blipFill>
        <p:spPr bwMode="auto">
          <a:xfrm>
            <a:off x="531382" y="2192230"/>
            <a:ext cx="5121227" cy="4226569"/>
          </a:xfrm>
          <a:prstGeom prst="rect">
            <a:avLst/>
          </a:prstGeom>
          <a:noFill/>
          <a:ln w="63500" cap="sq" cmpd="sng" algn="ctr">
            <a:solidFill>
              <a:schemeClr val="bg2"/>
            </a:solidFill>
            <a:prstDash val="solid"/>
            <a:miter lim="800000"/>
            <a:headEnd type="none" w="med" len="med"/>
            <a:tailEnd type="none" w="med" len="med"/>
          </a:ln>
          <a:extLst>
            <a:ext uri="{53640926-AAD7-44D8-BBD7-CCE9431645EC}">
              <a14:shadowObscured xmlns:a14="http://schemas.microsoft.com/office/drawing/2010/main"/>
            </a:ext>
          </a:extLst>
        </p:spPr>
      </p:pic>
      <p:sp>
        <p:nvSpPr>
          <p:cNvPr id="6" name="Title 1"/>
          <p:cNvSpPr txBox="1">
            <a:spLocks/>
          </p:cNvSpPr>
          <p:nvPr/>
        </p:nvSpPr>
        <p:spPr>
          <a:xfrm>
            <a:off x="274320" y="296897"/>
            <a:ext cx="942848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New transaction performance analysis overview report</a:t>
            </a:r>
          </a:p>
        </p:txBody>
      </p:sp>
    </p:spTree>
    <p:extLst>
      <p:ext uri="{BB962C8B-B14F-4D97-AF65-F5344CB8AC3E}">
        <p14:creationId xmlns:p14="http://schemas.microsoft.com/office/powerpoint/2010/main" val="1871616974"/>
      </p:ext>
    </p:extLst>
  </p:cSld>
  <p:clrMapOvr>
    <a:masterClrMapping/>
  </p:clrMapOvr>
  <p:transition>
    <p:fad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Text Placeholder 2"/>
          <p:cNvSpPr txBox="1">
            <a:spLocks/>
          </p:cNvSpPr>
          <p:nvPr/>
        </p:nvSpPr>
        <p:spPr>
          <a:xfrm>
            <a:off x="7564438" y="1350963"/>
            <a:ext cx="4598987" cy="1631216"/>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1" indent="0">
              <a:buFont typeface="Arial" pitchFamily="34" charset="0"/>
              <a:buNone/>
            </a:pPr>
            <a:r>
              <a:rPr lang="en-US" sz="2000" dirty="0" smtClean="0">
                <a:gradFill>
                  <a:gsLst>
                    <a:gs pos="1250">
                      <a:srgbClr val="FFFFFF"/>
                    </a:gs>
                    <a:gs pos="100000">
                      <a:srgbClr val="FFFFFF"/>
                    </a:gs>
                  </a:gsLst>
                  <a:lin ang="5400000" scaled="0"/>
                </a:gradFill>
              </a:rPr>
              <a:t>Setup MARS connection for memory optimized tables using MultipleActiveResultsSets=True in your connection string</a:t>
            </a:r>
          </a:p>
          <a:p>
            <a:pPr marL="28575" lvl="1"/>
            <a:endParaRPr lang="en-US" sz="2000" dirty="0">
              <a:gradFill>
                <a:gsLst>
                  <a:gs pos="1250">
                    <a:srgbClr val="FFFFFF"/>
                  </a:gs>
                  <a:gs pos="100000">
                    <a:srgbClr val="FFFFFF"/>
                  </a:gs>
                </a:gsLst>
                <a:lin ang="5400000" scaled="0"/>
              </a:gradFill>
            </a:endParaRPr>
          </a:p>
        </p:txBody>
      </p:sp>
      <p:sp>
        <p:nvSpPr>
          <p:cNvPr id="9" name="Text Placeholder 1"/>
          <p:cNvSpPr txBox="1">
            <a:spLocks/>
          </p:cNvSpPr>
          <p:nvPr/>
        </p:nvSpPr>
        <p:spPr>
          <a:xfrm>
            <a:off x="444676" y="1377434"/>
            <a:ext cx="6886900" cy="4923061"/>
          </a:xfrm>
          <a:prstGeom prst="rect">
            <a:avLst/>
          </a:prstGeom>
        </p:spPr>
        <p:txBody>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dirty="0">
              <a:gradFill>
                <a:gsLst>
                  <a:gs pos="1250">
                    <a:srgbClr val="FFFFFF"/>
                  </a:gs>
                  <a:gs pos="100000">
                    <a:srgbClr val="FFFFFF"/>
                  </a:gs>
                </a:gsLst>
                <a:lin ang="5400000" scaled="0"/>
              </a:gradFill>
            </a:endParaRPr>
          </a:p>
        </p:txBody>
      </p:sp>
      <p:sp>
        <p:nvSpPr>
          <p:cNvPr id="10" name="Text Placeholder 1"/>
          <p:cNvSpPr txBox="1">
            <a:spLocks/>
          </p:cNvSpPr>
          <p:nvPr/>
        </p:nvSpPr>
        <p:spPr>
          <a:xfrm>
            <a:off x="493283" y="1528353"/>
            <a:ext cx="6580618" cy="4772141"/>
          </a:xfrm>
          <a:prstGeom prst="rect">
            <a:avLst/>
          </a:prstGeom>
          <a:solidFill>
            <a:schemeClr val="bg1">
              <a:lumMod val="20000"/>
              <a:lumOff val="80000"/>
            </a:schemeClr>
          </a:solidFill>
          <a:ln w="63500" cap="sq">
            <a:solidFill>
              <a:schemeClr val="bg2"/>
            </a:solidFill>
            <a:miter lim="800000"/>
          </a:ln>
        </p:spPr>
        <p:txBody>
          <a:bodyPr lIns="182880" tIns="146304" rIns="182880" bIns="146304"/>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373039">
              <a:lnSpc>
                <a:spcPct val="100000"/>
              </a:lnSpc>
              <a:spcBef>
                <a:spcPts val="0"/>
              </a:spcBef>
              <a:buClr>
                <a:srgbClr val="FFFFFF"/>
              </a:buClr>
              <a:buFont typeface="Arial" pitchFamily="34" charset="0"/>
              <a:buNone/>
            </a:pPr>
            <a:r>
              <a:rPr lang="en-US" sz="2000" dirty="0">
                <a:solidFill>
                  <a:srgbClr val="505050"/>
                </a:solidFill>
                <a:latin typeface="Consolas" panose="020B0609020204030204" pitchFamily="49" charset="0"/>
                <a:cs typeface="Consolas" panose="020B0609020204030204" pitchFamily="49" charset="0"/>
              </a:rPr>
              <a:t>Data Source=MSSQL; Initial Catalog=AdventureWorks; Integrated Security=SSPI; MultipleActiveResultSets=True</a:t>
            </a:r>
          </a:p>
        </p:txBody>
      </p:sp>
      <p:sp>
        <p:nvSpPr>
          <p:cNvPr id="7"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Using multiple active result sets</a:t>
            </a:r>
          </a:p>
        </p:txBody>
      </p:sp>
    </p:spTree>
    <p:extLst>
      <p:ext uri="{BB962C8B-B14F-4D97-AF65-F5344CB8AC3E}">
        <p14:creationId xmlns:p14="http://schemas.microsoft.com/office/powerpoint/2010/main" val="2082620066"/>
      </p:ext>
    </p:extLst>
  </p:cSld>
  <p:clrMapOvr>
    <a:masterClrMapping/>
  </p:clrMapOvr>
  <p:transition>
    <p:fad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type="body" sz="quarter" idx="4294967295"/>
          </p:nvPr>
        </p:nvSpPr>
        <p:spPr>
          <a:xfrm>
            <a:off x="5711901" y="1940541"/>
            <a:ext cx="4449325" cy="2344231"/>
          </a:xfrm>
          <a:ln w="63500" cap="sq">
            <a:solidFill>
              <a:schemeClr val="tx2"/>
            </a:solidFill>
            <a:miter lim="800000"/>
          </a:ln>
        </p:spPr>
        <p:txBody>
          <a:bodyPr lIns="182880" tIns="182880" rIns="182880" bIns="182880"/>
          <a:lstStyle/>
          <a:p>
            <a:pPr marL="0" lvl="1" indent="0">
              <a:lnSpc>
                <a:spcPct val="100000"/>
              </a:lnSpc>
              <a:spcBef>
                <a:spcPts val="1000"/>
              </a:spcBef>
              <a:buNone/>
            </a:pPr>
            <a:r>
              <a:rPr lang="en-US" sz="2000" dirty="0">
                <a:solidFill>
                  <a:schemeClr val="bg1"/>
                </a:solidFill>
                <a:ea typeface="+mn-ea"/>
                <a:cs typeface="+mn-cs"/>
              </a:rPr>
              <a:t>In SQL Server 2016, </a:t>
            </a:r>
            <a:r>
              <a:rPr lang="en-US" sz="2000" dirty="0" smtClean="0">
                <a:solidFill>
                  <a:schemeClr val="bg1"/>
                </a:solidFill>
                <a:ea typeface="+mn-ea"/>
                <a:cs typeface="+mn-cs"/>
              </a:rPr>
              <a:t>storage </a:t>
            </a:r>
            <a:r>
              <a:rPr lang="en-US" sz="2000" dirty="0">
                <a:solidFill>
                  <a:schemeClr val="bg1"/>
                </a:solidFill>
                <a:ea typeface="+mn-ea"/>
                <a:cs typeface="+mn-cs"/>
              </a:rPr>
              <a:t>for memory-optimized tables will be encrypted as part of enabling TDE on </a:t>
            </a:r>
            <a:r>
              <a:rPr lang="en-US" sz="2000" dirty="0" smtClean="0">
                <a:solidFill>
                  <a:schemeClr val="bg1"/>
                </a:solidFill>
                <a:ea typeface="+mn-ea"/>
                <a:cs typeface="+mn-cs"/>
              </a:rPr>
              <a:t>database</a:t>
            </a:r>
            <a:endParaRPr lang="en-US" sz="2000" dirty="0">
              <a:solidFill>
                <a:schemeClr val="bg1"/>
              </a:solidFill>
              <a:ea typeface="+mn-ea"/>
              <a:cs typeface="+mn-cs"/>
            </a:endParaRPr>
          </a:p>
          <a:p>
            <a:pPr marL="0" lvl="1" indent="0">
              <a:lnSpc>
                <a:spcPct val="100000"/>
              </a:lnSpc>
              <a:spcBef>
                <a:spcPts val="1000"/>
              </a:spcBef>
              <a:buNone/>
            </a:pPr>
            <a:r>
              <a:rPr lang="en-US" sz="2000" dirty="0">
                <a:solidFill>
                  <a:schemeClr val="bg1"/>
                </a:solidFill>
                <a:ea typeface="+mn-ea"/>
                <a:cs typeface="+mn-cs"/>
              </a:rPr>
              <a:t>Simply follow </a:t>
            </a:r>
            <a:r>
              <a:rPr lang="en-US" sz="2000" dirty="0" smtClean="0">
                <a:solidFill>
                  <a:schemeClr val="bg1"/>
                </a:solidFill>
                <a:ea typeface="+mn-ea"/>
                <a:cs typeface="+mn-cs"/>
              </a:rPr>
              <a:t>same </a:t>
            </a:r>
            <a:r>
              <a:rPr lang="en-US" sz="2000" dirty="0">
                <a:solidFill>
                  <a:schemeClr val="bg1"/>
                </a:solidFill>
                <a:ea typeface="+mn-ea"/>
                <a:cs typeface="+mn-cs"/>
              </a:rPr>
              <a:t>steps as you would for a disk-based database</a:t>
            </a:r>
          </a:p>
        </p:txBody>
      </p:sp>
      <p:sp>
        <p:nvSpPr>
          <p:cNvPr id="23" name="TextBox 22"/>
          <p:cNvSpPr txBox="1"/>
          <p:nvPr/>
        </p:nvSpPr>
        <p:spPr>
          <a:xfrm>
            <a:off x="435568" y="1232557"/>
            <a:ext cx="7070132" cy="328091"/>
          </a:xfrm>
          <a:prstGeom prst="rect">
            <a:avLst/>
          </a:prstGeom>
          <a:noFill/>
        </p:spPr>
        <p:txBody>
          <a:bodyPr wrap="square" lIns="0" tIns="91440" rIns="91440" bIns="91440" rtlCol="0">
            <a:noAutofit/>
          </a:bodyPr>
          <a:lstStyle/>
          <a:p>
            <a:pPr>
              <a:lnSpc>
                <a:spcPct val="90000"/>
              </a:lnSpc>
              <a:spcAft>
                <a:spcPts val="600"/>
              </a:spcAft>
            </a:pPr>
            <a:r>
              <a:rPr lang="en-US" sz="2400" dirty="0" smtClean="0">
                <a:solidFill>
                  <a:srgbClr val="BA141A"/>
                </a:solidFill>
                <a:latin typeface="Segoe UI Light"/>
              </a:rPr>
              <a:t>Transparent Database Encryption (TDE) architecture</a:t>
            </a:r>
          </a:p>
        </p:txBody>
      </p:sp>
      <p:grpSp>
        <p:nvGrpSpPr>
          <p:cNvPr id="24" name="Group 23"/>
          <p:cNvGrpSpPr/>
          <p:nvPr/>
        </p:nvGrpSpPr>
        <p:grpSpPr>
          <a:xfrm>
            <a:off x="458428" y="1940541"/>
            <a:ext cx="5212725" cy="4789478"/>
            <a:chOff x="7130316" y="1735061"/>
            <a:chExt cx="5212725" cy="4789478"/>
          </a:xfrm>
        </p:grpSpPr>
        <p:sp>
          <p:nvSpPr>
            <p:cNvPr id="6" name="Rectangle 5"/>
            <p:cNvSpPr/>
            <p:nvPr/>
          </p:nvSpPr>
          <p:spPr bwMode="auto">
            <a:xfrm>
              <a:off x="7130316" y="1735061"/>
              <a:ext cx="2705100" cy="438150"/>
            </a:xfrm>
            <a:prstGeom prst="rect">
              <a:avLst/>
            </a:prstGeom>
            <a:solidFill>
              <a:schemeClr val="tx1"/>
            </a:solidFill>
            <a:ln w="3175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solidFill>
                    <a:srgbClr val="505050"/>
                  </a:solidFill>
                  <a:ea typeface="Segoe UI" pitchFamily="34" charset="0"/>
                  <a:cs typeface="Segoe UI" pitchFamily="34" charset="0"/>
                </a:rPr>
                <a:t>Windows Operating System</a:t>
              </a:r>
            </a:p>
            <a:p>
              <a:pPr defTabSz="932472" fontAlgn="base">
                <a:lnSpc>
                  <a:spcPct val="90000"/>
                </a:lnSpc>
                <a:spcBef>
                  <a:spcPct val="0"/>
                </a:spcBef>
                <a:spcAft>
                  <a:spcPct val="0"/>
                </a:spcAft>
              </a:pPr>
              <a:r>
                <a:rPr lang="en-US" sz="1000" dirty="0" smtClean="0">
                  <a:solidFill>
                    <a:srgbClr val="505050"/>
                  </a:solidFill>
                  <a:ea typeface="Segoe UI" pitchFamily="34" charset="0"/>
                  <a:cs typeface="Segoe UI" pitchFamily="34" charset="0"/>
                </a:rPr>
                <a:t>level-data protection </a:t>
              </a:r>
            </a:p>
          </p:txBody>
        </p:sp>
        <p:sp>
          <p:nvSpPr>
            <p:cNvPr id="7" name="Rectangle 6"/>
            <p:cNvSpPr/>
            <p:nvPr/>
          </p:nvSpPr>
          <p:spPr bwMode="auto">
            <a:xfrm>
              <a:off x="7130316" y="2524896"/>
              <a:ext cx="2705100" cy="438150"/>
            </a:xfrm>
            <a:prstGeom prst="rect">
              <a:avLst/>
            </a:prstGeom>
            <a:solidFill>
              <a:schemeClr val="tx1"/>
            </a:solidFill>
            <a:ln w="3175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00" dirty="0" smtClean="0">
                  <a:solidFill>
                    <a:srgbClr val="505050"/>
                  </a:solidFill>
                  <a:ea typeface="Segoe UI" pitchFamily="34" charset="0"/>
                  <a:cs typeface="Segoe UI" pitchFamily="34" charset="0"/>
                </a:rPr>
                <a:t>SQL Server</a:t>
              </a:r>
            </a:p>
            <a:p>
              <a:pPr defTabSz="932472" fontAlgn="base">
                <a:lnSpc>
                  <a:spcPct val="90000"/>
                </a:lnSpc>
                <a:spcBef>
                  <a:spcPct val="0"/>
                </a:spcBef>
                <a:spcAft>
                  <a:spcPct val="0"/>
                </a:spcAft>
              </a:pPr>
              <a:r>
                <a:rPr lang="en-US" sz="1000" dirty="0">
                  <a:solidFill>
                    <a:srgbClr val="505050"/>
                  </a:solidFill>
                  <a:ea typeface="Segoe UI" pitchFamily="34" charset="0"/>
                  <a:cs typeface="Segoe UI" pitchFamily="34" charset="0"/>
                </a:rPr>
                <a:t>i</a:t>
              </a:r>
              <a:r>
                <a:rPr lang="en-US" sz="1000" dirty="0" smtClean="0">
                  <a:solidFill>
                    <a:srgbClr val="505050"/>
                  </a:solidFill>
                  <a:ea typeface="Segoe UI" pitchFamily="34" charset="0"/>
                  <a:cs typeface="Segoe UI" pitchFamily="34" charset="0"/>
                </a:rPr>
                <a:t>nstance level</a:t>
              </a:r>
            </a:p>
          </p:txBody>
        </p:sp>
        <p:sp>
          <p:nvSpPr>
            <p:cNvPr id="9" name="Rectangle 8"/>
            <p:cNvSpPr/>
            <p:nvPr/>
          </p:nvSpPr>
          <p:spPr bwMode="auto">
            <a:xfrm>
              <a:off x="7130316" y="4991603"/>
              <a:ext cx="2705100" cy="4381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dirty="0" smtClean="0">
                  <a:solidFill>
                    <a:srgbClr val="FFFFFF"/>
                  </a:solidFill>
                  <a:ea typeface="Segoe UI" pitchFamily="34" charset="0"/>
                  <a:cs typeface="Segoe UI" pitchFamily="34" charset="0"/>
                </a:rPr>
                <a:t>User database</a:t>
              </a:r>
              <a:br>
                <a:rPr lang="en-US" sz="1050" dirty="0" smtClean="0">
                  <a:solidFill>
                    <a:srgbClr val="FFFFFF"/>
                  </a:solidFill>
                  <a:ea typeface="Segoe UI" pitchFamily="34" charset="0"/>
                  <a:cs typeface="Segoe UI" pitchFamily="34" charset="0"/>
                </a:rPr>
              </a:br>
              <a:r>
                <a:rPr lang="en-US" sz="1050" dirty="0" smtClean="0">
                  <a:solidFill>
                    <a:srgbClr val="FFFFFF"/>
                  </a:solidFill>
                  <a:ea typeface="Segoe UI" pitchFamily="34" charset="0"/>
                  <a:cs typeface="Segoe UI" pitchFamily="34" charset="0"/>
                </a:rPr>
                <a:t>level</a:t>
              </a:r>
            </a:p>
          </p:txBody>
        </p:sp>
        <p:sp>
          <p:nvSpPr>
            <p:cNvPr id="18" name="TextBox 17"/>
            <p:cNvSpPr txBox="1"/>
            <p:nvPr/>
          </p:nvSpPr>
          <p:spPr>
            <a:xfrm>
              <a:off x="8374670" y="5243027"/>
              <a:ext cx="1366563" cy="124650"/>
            </a:xfrm>
            <a:prstGeom prst="rect">
              <a:avLst/>
            </a:prstGeom>
            <a:noFill/>
          </p:spPr>
          <p:txBody>
            <a:bodyPr wrap="square" lIns="0" tIns="0" rIns="0" bIns="0" rtlCol="0">
              <a:spAutoFit/>
            </a:bodyPr>
            <a:lstStyle/>
            <a:p>
              <a:pPr>
                <a:lnSpc>
                  <a:spcPct val="90000"/>
                </a:lnSpc>
                <a:spcAft>
                  <a:spcPts val="600"/>
                </a:spcAft>
              </a:pPr>
              <a:r>
                <a:rPr lang="en-US" sz="900" b="1" dirty="0" smtClean="0">
                  <a:solidFill>
                    <a:srgbClr val="FFFFFF"/>
                  </a:solidFill>
                </a:rPr>
                <a:t>Database Encryption Key</a:t>
              </a:r>
            </a:p>
          </p:txBody>
        </p:sp>
        <p:sp>
          <p:nvSpPr>
            <p:cNvPr id="22" name="TextBox 21"/>
            <p:cNvSpPr txBox="1"/>
            <p:nvPr/>
          </p:nvSpPr>
          <p:spPr>
            <a:xfrm>
              <a:off x="8374670" y="2758588"/>
              <a:ext cx="1366563" cy="124650"/>
            </a:xfrm>
            <a:prstGeom prst="rect">
              <a:avLst/>
            </a:prstGeom>
            <a:noFill/>
          </p:spPr>
          <p:txBody>
            <a:bodyPr wrap="square" lIns="0" tIns="0" rIns="0" bIns="0" rtlCol="0">
              <a:spAutoFit/>
            </a:bodyPr>
            <a:lstStyle/>
            <a:p>
              <a:pPr algn="r">
                <a:lnSpc>
                  <a:spcPct val="90000"/>
                </a:lnSpc>
                <a:spcAft>
                  <a:spcPts val="600"/>
                </a:spcAft>
              </a:pPr>
              <a:r>
                <a:rPr lang="en-US" sz="900" b="1" dirty="0" smtClean="0">
                  <a:solidFill>
                    <a:srgbClr val="505050"/>
                  </a:solidFill>
                </a:rPr>
                <a:t>Service Master Key</a:t>
              </a:r>
            </a:p>
          </p:txBody>
        </p:sp>
        <p:cxnSp>
          <p:nvCxnSpPr>
            <p:cNvPr id="29" name="Straight Arrow Connector 28"/>
            <p:cNvCxnSpPr/>
            <p:nvPr/>
          </p:nvCxnSpPr>
          <p:spPr>
            <a:xfrm>
              <a:off x="7337842" y="2173211"/>
              <a:ext cx="0" cy="338985"/>
            </a:xfrm>
            <a:prstGeom prst="straightConnector1">
              <a:avLst/>
            </a:prstGeom>
            <a:ln w="3175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347893" y="2175662"/>
              <a:ext cx="2497574" cy="365760"/>
            </a:xfrm>
            <a:prstGeom prst="rect">
              <a:avLst/>
            </a:prstGeom>
            <a:noFill/>
          </p:spPr>
          <p:txBody>
            <a:bodyPr wrap="square" lIns="91440" tIns="0" rIns="0" bIns="0" rtlCol="0" anchor="ctr" anchorCtr="0">
              <a:noAutofit/>
            </a:bodyPr>
            <a:lstStyle/>
            <a:p>
              <a:pPr>
                <a:lnSpc>
                  <a:spcPct val="90000"/>
                </a:lnSpc>
                <a:spcAft>
                  <a:spcPts val="600"/>
                </a:spcAft>
              </a:pPr>
              <a:r>
                <a:rPr lang="en-US" sz="800" b="1" dirty="0" smtClean="0">
                  <a:solidFill>
                    <a:srgbClr val="505050"/>
                  </a:solidFill>
                </a:rPr>
                <a:t>DPAPI encrypts Service Master Key </a:t>
              </a:r>
            </a:p>
          </p:txBody>
        </p:sp>
        <p:grpSp>
          <p:nvGrpSpPr>
            <p:cNvPr id="68" name="Group 67"/>
            <p:cNvGrpSpPr/>
            <p:nvPr/>
          </p:nvGrpSpPr>
          <p:grpSpPr>
            <a:xfrm>
              <a:off x="7130316" y="3328190"/>
              <a:ext cx="2705100" cy="438150"/>
              <a:chOff x="415472" y="3581654"/>
              <a:chExt cx="2705100" cy="438150"/>
            </a:xfrm>
          </p:grpSpPr>
          <p:sp>
            <p:nvSpPr>
              <p:cNvPr id="8" name="Rectangle 7"/>
              <p:cNvSpPr/>
              <p:nvPr/>
            </p:nvSpPr>
            <p:spPr bwMode="auto">
              <a:xfrm>
                <a:off x="415472" y="3581654"/>
                <a:ext cx="2705100" cy="43815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050" u="sng" dirty="0" smtClean="0">
                    <a:solidFill>
                      <a:srgbClr val="FFFFFF"/>
                    </a:solidFill>
                    <a:ea typeface="Segoe UI" pitchFamily="34" charset="0"/>
                    <a:cs typeface="Segoe UI" pitchFamily="34" charset="0"/>
                  </a:rPr>
                  <a:t>Master</a:t>
                </a:r>
                <a:r>
                  <a:rPr lang="en-US" sz="1050" dirty="0" smtClean="0">
                    <a:solidFill>
                      <a:srgbClr val="FFFFFF"/>
                    </a:solidFill>
                    <a:ea typeface="Segoe UI" pitchFamily="34" charset="0"/>
                    <a:cs typeface="Segoe UI" pitchFamily="34" charset="0"/>
                  </a:rPr>
                  <a:t/>
                </a:r>
                <a:br>
                  <a:rPr lang="en-US" sz="1050" dirty="0" smtClean="0">
                    <a:solidFill>
                      <a:srgbClr val="FFFFFF"/>
                    </a:solidFill>
                    <a:ea typeface="Segoe UI" pitchFamily="34" charset="0"/>
                    <a:cs typeface="Segoe UI" pitchFamily="34" charset="0"/>
                  </a:rPr>
                </a:br>
                <a:r>
                  <a:rPr lang="en-US" sz="1050" dirty="0" smtClean="0">
                    <a:solidFill>
                      <a:srgbClr val="FFFFFF"/>
                    </a:solidFill>
                    <a:ea typeface="Segoe UI" pitchFamily="34" charset="0"/>
                    <a:cs typeface="Segoe UI" pitchFamily="34" charset="0"/>
                  </a:rPr>
                  <a:t>database level</a:t>
                </a:r>
              </a:p>
            </p:txBody>
          </p:sp>
          <p:sp>
            <p:nvSpPr>
              <p:cNvPr id="20" name="TextBox 19"/>
              <p:cNvSpPr txBox="1"/>
              <p:nvPr/>
            </p:nvSpPr>
            <p:spPr>
              <a:xfrm>
                <a:off x="1659826" y="3820303"/>
                <a:ext cx="1366563" cy="124650"/>
              </a:xfrm>
              <a:prstGeom prst="rect">
                <a:avLst/>
              </a:prstGeom>
              <a:noFill/>
            </p:spPr>
            <p:txBody>
              <a:bodyPr wrap="square" lIns="0" tIns="0" rIns="0" bIns="0" rtlCol="0">
                <a:spAutoFit/>
              </a:bodyPr>
              <a:lstStyle/>
              <a:p>
                <a:pPr>
                  <a:lnSpc>
                    <a:spcPct val="90000"/>
                  </a:lnSpc>
                  <a:spcAft>
                    <a:spcPts val="600"/>
                  </a:spcAft>
                </a:pPr>
                <a:r>
                  <a:rPr lang="en-US" sz="900" b="1" dirty="0" smtClean="0">
                    <a:solidFill>
                      <a:srgbClr val="FFFFFF"/>
                    </a:solidFill>
                  </a:rPr>
                  <a:t>Database Encryption Key</a:t>
                </a:r>
              </a:p>
            </p:txBody>
          </p:sp>
        </p:grpSp>
        <p:cxnSp>
          <p:nvCxnSpPr>
            <p:cNvPr id="33" name="Straight Arrow Connector 32"/>
            <p:cNvCxnSpPr/>
            <p:nvPr/>
          </p:nvCxnSpPr>
          <p:spPr>
            <a:xfrm>
              <a:off x="7337842" y="2955109"/>
              <a:ext cx="0" cy="373860"/>
            </a:xfrm>
            <a:prstGeom prst="straightConnector1">
              <a:avLst/>
            </a:prstGeom>
            <a:ln w="3175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337842" y="3761213"/>
              <a:ext cx="0" cy="375485"/>
            </a:xfrm>
            <a:prstGeom prst="straightConnector1">
              <a:avLst/>
            </a:prstGeom>
            <a:ln w="3175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7347893" y="2963209"/>
              <a:ext cx="2497574" cy="365760"/>
            </a:xfrm>
            <a:prstGeom prst="rect">
              <a:avLst/>
            </a:prstGeom>
            <a:noFill/>
          </p:spPr>
          <p:txBody>
            <a:bodyPr wrap="square" lIns="91440" tIns="0" rIns="0" bIns="0" rtlCol="0" anchor="ctr" anchorCtr="0">
              <a:noAutofit/>
            </a:bodyPr>
            <a:lstStyle/>
            <a:p>
              <a:pPr>
                <a:lnSpc>
                  <a:spcPct val="90000"/>
                </a:lnSpc>
                <a:spcAft>
                  <a:spcPts val="600"/>
                </a:spcAft>
              </a:pPr>
              <a:r>
                <a:rPr lang="en-US" sz="800" b="1" dirty="0" smtClean="0">
                  <a:solidFill>
                    <a:srgbClr val="505050"/>
                  </a:solidFill>
                </a:rPr>
                <a:t>Service Master Key encrypts Database </a:t>
              </a:r>
              <a:r>
                <a:rPr lang="en-US" sz="800" b="1" dirty="0">
                  <a:solidFill>
                    <a:srgbClr val="505050"/>
                  </a:solidFill>
                </a:rPr>
                <a:t>M</a:t>
              </a:r>
              <a:r>
                <a:rPr lang="en-US" sz="800" b="1" dirty="0" smtClean="0">
                  <a:solidFill>
                    <a:srgbClr val="505050"/>
                  </a:solidFill>
                </a:rPr>
                <a:t>aster Key for </a:t>
              </a:r>
              <a:r>
                <a:rPr lang="en-US" sz="800" b="1" u="sng" dirty="0" smtClean="0">
                  <a:solidFill>
                    <a:srgbClr val="505050"/>
                  </a:solidFill>
                </a:rPr>
                <a:t>master</a:t>
              </a:r>
              <a:r>
                <a:rPr lang="en-US" sz="800" b="1" dirty="0" smtClean="0">
                  <a:solidFill>
                    <a:srgbClr val="505050"/>
                  </a:solidFill>
                </a:rPr>
                <a:t> database</a:t>
              </a:r>
            </a:p>
          </p:txBody>
        </p:sp>
        <p:sp>
          <p:nvSpPr>
            <p:cNvPr id="66" name="TextBox 65"/>
            <p:cNvSpPr txBox="1"/>
            <p:nvPr/>
          </p:nvSpPr>
          <p:spPr>
            <a:xfrm>
              <a:off x="7347893" y="3770938"/>
              <a:ext cx="2695049" cy="365760"/>
            </a:xfrm>
            <a:prstGeom prst="rect">
              <a:avLst/>
            </a:prstGeom>
            <a:noFill/>
          </p:spPr>
          <p:txBody>
            <a:bodyPr wrap="square" lIns="91440" tIns="0" rIns="0" bIns="0" rtlCol="0" anchor="ctr" anchorCtr="0">
              <a:noAutofit/>
            </a:bodyPr>
            <a:lstStyle/>
            <a:p>
              <a:pPr>
                <a:lnSpc>
                  <a:spcPct val="90000"/>
                </a:lnSpc>
                <a:spcAft>
                  <a:spcPts val="600"/>
                </a:spcAft>
              </a:pPr>
              <a:r>
                <a:rPr lang="en-US" sz="800" b="1" dirty="0" smtClean="0">
                  <a:solidFill>
                    <a:srgbClr val="505050"/>
                  </a:solidFill>
                </a:rPr>
                <a:t>Database </a:t>
              </a:r>
              <a:r>
                <a:rPr lang="en-US" sz="800" b="1" dirty="0">
                  <a:solidFill>
                    <a:srgbClr val="505050"/>
                  </a:solidFill>
                </a:rPr>
                <a:t>M</a:t>
              </a:r>
              <a:r>
                <a:rPr lang="en-US" sz="800" b="1" dirty="0" smtClean="0">
                  <a:solidFill>
                    <a:srgbClr val="505050"/>
                  </a:solidFill>
                </a:rPr>
                <a:t>aster </a:t>
              </a:r>
              <a:r>
                <a:rPr lang="en-US" sz="800" b="1" dirty="0">
                  <a:solidFill>
                    <a:srgbClr val="505050"/>
                  </a:solidFill>
                </a:rPr>
                <a:t>K</a:t>
              </a:r>
              <a:r>
                <a:rPr lang="en-US" sz="800" b="1" dirty="0" smtClean="0">
                  <a:solidFill>
                    <a:srgbClr val="505050"/>
                  </a:solidFill>
                </a:rPr>
                <a:t>ey of </a:t>
              </a:r>
              <a:r>
                <a:rPr lang="en-US" sz="800" b="1" u="sng" dirty="0" smtClean="0">
                  <a:solidFill>
                    <a:srgbClr val="505050"/>
                  </a:solidFill>
                </a:rPr>
                <a:t>master</a:t>
              </a:r>
              <a:r>
                <a:rPr lang="en-US" sz="800" b="1" dirty="0" smtClean="0">
                  <a:solidFill>
                    <a:srgbClr val="505050"/>
                  </a:solidFill>
                </a:rPr>
                <a:t> database creates certificate in </a:t>
              </a:r>
              <a:r>
                <a:rPr lang="en-US" sz="800" b="1" u="sng" dirty="0" smtClean="0">
                  <a:solidFill>
                    <a:srgbClr val="505050"/>
                  </a:solidFill>
                </a:rPr>
                <a:t>master</a:t>
              </a:r>
              <a:r>
                <a:rPr lang="en-US" sz="800" b="1" dirty="0" smtClean="0">
                  <a:solidFill>
                    <a:srgbClr val="505050"/>
                  </a:solidFill>
                </a:rPr>
                <a:t> database</a:t>
              </a:r>
            </a:p>
          </p:txBody>
        </p:sp>
        <p:cxnSp>
          <p:nvCxnSpPr>
            <p:cNvPr id="74" name="Straight Arrow Connector 73"/>
            <p:cNvCxnSpPr/>
            <p:nvPr/>
          </p:nvCxnSpPr>
          <p:spPr>
            <a:xfrm>
              <a:off x="7337842" y="4596535"/>
              <a:ext cx="0" cy="390879"/>
            </a:xfrm>
            <a:prstGeom prst="straightConnector1">
              <a:avLst/>
            </a:prstGeom>
            <a:ln w="3175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7347894" y="4621654"/>
              <a:ext cx="2497574" cy="365760"/>
            </a:xfrm>
            <a:prstGeom prst="rect">
              <a:avLst/>
            </a:prstGeom>
            <a:noFill/>
          </p:spPr>
          <p:txBody>
            <a:bodyPr wrap="square" lIns="91440" tIns="0" rIns="0" bIns="0" rtlCol="0" anchor="ctr" anchorCtr="0">
              <a:noAutofit/>
            </a:bodyPr>
            <a:lstStyle/>
            <a:p>
              <a:pPr>
                <a:lnSpc>
                  <a:spcPct val="90000"/>
                </a:lnSpc>
                <a:spcAft>
                  <a:spcPts val="600"/>
                </a:spcAft>
              </a:pPr>
              <a:r>
                <a:rPr lang="en-US" sz="800" b="1" dirty="0">
                  <a:solidFill>
                    <a:srgbClr val="505050"/>
                  </a:solidFill>
                </a:rPr>
                <a:t>C</a:t>
              </a:r>
              <a:r>
                <a:rPr lang="en-US" sz="800" b="1" dirty="0" smtClean="0">
                  <a:solidFill>
                    <a:srgbClr val="505050"/>
                  </a:solidFill>
                </a:rPr>
                <a:t>ertificate encrypts Database Encryption Key in </a:t>
              </a:r>
              <a:r>
                <a:rPr lang="en-US" sz="800" b="1" u="sng" dirty="0" smtClean="0">
                  <a:solidFill>
                    <a:srgbClr val="505050"/>
                  </a:solidFill>
                </a:rPr>
                <a:t>user</a:t>
              </a:r>
              <a:r>
                <a:rPr lang="en-US" sz="800" b="1" dirty="0" smtClean="0">
                  <a:solidFill>
                    <a:srgbClr val="505050"/>
                  </a:solidFill>
                </a:rPr>
                <a:t> database</a:t>
              </a:r>
            </a:p>
          </p:txBody>
        </p:sp>
        <p:sp>
          <p:nvSpPr>
            <p:cNvPr id="76" name="TextBox 75"/>
            <p:cNvSpPr txBox="1"/>
            <p:nvPr/>
          </p:nvSpPr>
          <p:spPr>
            <a:xfrm>
              <a:off x="7347893" y="5500037"/>
              <a:ext cx="2695049" cy="365760"/>
            </a:xfrm>
            <a:prstGeom prst="rect">
              <a:avLst/>
            </a:prstGeom>
            <a:noFill/>
          </p:spPr>
          <p:txBody>
            <a:bodyPr wrap="square" lIns="91440" tIns="0" rIns="0" bIns="0" rtlCol="0" anchor="ctr" anchorCtr="0">
              <a:noAutofit/>
            </a:bodyPr>
            <a:lstStyle/>
            <a:p>
              <a:pPr>
                <a:lnSpc>
                  <a:spcPct val="90000"/>
                </a:lnSpc>
                <a:spcAft>
                  <a:spcPts val="600"/>
                </a:spcAft>
              </a:pPr>
              <a:r>
                <a:rPr lang="en-US" sz="800" b="1" dirty="0">
                  <a:solidFill>
                    <a:srgbClr val="505050"/>
                  </a:solidFill>
                </a:rPr>
                <a:t>E</a:t>
              </a:r>
              <a:r>
                <a:rPr lang="en-US" sz="800" b="1" dirty="0" smtClean="0">
                  <a:solidFill>
                    <a:srgbClr val="505050"/>
                  </a:solidFill>
                </a:rPr>
                <a:t>ntire user database is secured by Database Encryption Key of user database with transparent database encryption</a:t>
              </a:r>
            </a:p>
          </p:txBody>
        </p:sp>
        <p:cxnSp>
          <p:nvCxnSpPr>
            <p:cNvPr id="77" name="Straight Arrow Connector 76"/>
            <p:cNvCxnSpPr/>
            <p:nvPr/>
          </p:nvCxnSpPr>
          <p:spPr>
            <a:xfrm>
              <a:off x="7337842" y="5429753"/>
              <a:ext cx="0" cy="506227"/>
            </a:xfrm>
            <a:prstGeom prst="straightConnector1">
              <a:avLst/>
            </a:prstGeom>
            <a:ln w="31750">
              <a:solidFill>
                <a:schemeClr val="bg2"/>
              </a:solidFill>
              <a:miter lim="800000"/>
              <a:headEnd type="none"/>
              <a:tailEnd type="triangle"/>
            </a:ln>
          </p:spPr>
          <p:style>
            <a:lnRef idx="1">
              <a:schemeClr val="accent1"/>
            </a:lnRef>
            <a:fillRef idx="0">
              <a:schemeClr val="accent1"/>
            </a:fillRef>
            <a:effectRef idx="0">
              <a:schemeClr val="accent1"/>
            </a:effectRef>
            <a:fontRef idx="minor">
              <a:schemeClr val="tx1"/>
            </a:fontRef>
          </p:style>
        </p:cxnSp>
        <p:sp>
          <p:nvSpPr>
            <p:cNvPr id="82" name="Freeform 5"/>
            <p:cNvSpPr>
              <a:spLocks noEditPoints="1"/>
            </p:cNvSpPr>
            <p:nvPr/>
          </p:nvSpPr>
          <p:spPr bwMode="auto">
            <a:xfrm>
              <a:off x="7179927" y="5935980"/>
              <a:ext cx="316356" cy="417275"/>
            </a:xfrm>
            <a:custGeom>
              <a:avLst/>
              <a:gdLst>
                <a:gd name="T0" fmla="*/ 184 w 184"/>
                <a:gd name="T1" fmla="*/ 38 h 244"/>
                <a:gd name="T2" fmla="*/ 184 w 184"/>
                <a:gd name="T3" fmla="*/ 36 h 244"/>
                <a:gd name="T4" fmla="*/ 178 w 184"/>
                <a:gd name="T5" fmla="*/ 24 h 244"/>
                <a:gd name="T6" fmla="*/ 156 w 184"/>
                <a:gd name="T7" fmla="*/ 11 h 244"/>
                <a:gd name="T8" fmla="*/ 105 w 184"/>
                <a:gd name="T9" fmla="*/ 0 h 244"/>
                <a:gd name="T10" fmla="*/ 103 w 184"/>
                <a:gd name="T11" fmla="*/ 0 h 244"/>
                <a:gd name="T12" fmla="*/ 80 w 184"/>
                <a:gd name="T13" fmla="*/ 0 h 244"/>
                <a:gd name="T14" fmla="*/ 78 w 184"/>
                <a:gd name="T15" fmla="*/ 0 h 244"/>
                <a:gd name="T16" fmla="*/ 23 w 184"/>
                <a:gd name="T17" fmla="*/ 13 h 244"/>
                <a:gd name="T18" fmla="*/ 5 w 184"/>
                <a:gd name="T19" fmla="*/ 24 h 244"/>
                <a:gd name="T20" fmla="*/ 0 w 184"/>
                <a:gd name="T21" fmla="*/ 37 h 244"/>
                <a:gd name="T22" fmla="*/ 0 w 184"/>
                <a:gd name="T23" fmla="*/ 205 h 244"/>
                <a:gd name="T24" fmla="*/ 8 w 184"/>
                <a:gd name="T25" fmla="*/ 222 h 244"/>
                <a:gd name="T26" fmla="*/ 37 w 184"/>
                <a:gd name="T27" fmla="*/ 237 h 244"/>
                <a:gd name="T28" fmla="*/ 77 w 184"/>
                <a:gd name="T29" fmla="*/ 244 h 244"/>
                <a:gd name="T30" fmla="*/ 79 w 184"/>
                <a:gd name="T31" fmla="*/ 244 h 244"/>
                <a:gd name="T32" fmla="*/ 105 w 184"/>
                <a:gd name="T33" fmla="*/ 244 h 244"/>
                <a:gd name="T34" fmla="*/ 113 w 184"/>
                <a:gd name="T35" fmla="*/ 243 h 244"/>
                <a:gd name="T36" fmla="*/ 161 w 184"/>
                <a:gd name="T37" fmla="*/ 231 h 244"/>
                <a:gd name="T38" fmla="*/ 181 w 184"/>
                <a:gd name="T39" fmla="*/ 217 h 244"/>
                <a:gd name="T40" fmla="*/ 184 w 184"/>
                <a:gd name="T41" fmla="*/ 209 h 244"/>
                <a:gd name="T42" fmla="*/ 184 w 184"/>
                <a:gd name="T43" fmla="*/ 207 h 244"/>
                <a:gd name="T44" fmla="*/ 184 w 184"/>
                <a:gd name="T45" fmla="*/ 38 h 244"/>
                <a:gd name="T46" fmla="*/ 154 w 184"/>
                <a:gd name="T47" fmla="*/ 39 h 244"/>
                <a:gd name="T48" fmla="*/ 138 w 184"/>
                <a:gd name="T49" fmla="*/ 47 h 244"/>
                <a:gd name="T50" fmla="*/ 92 w 184"/>
                <a:gd name="T51" fmla="*/ 53 h 244"/>
                <a:gd name="T52" fmla="*/ 43 w 184"/>
                <a:gd name="T53" fmla="*/ 46 h 244"/>
                <a:gd name="T54" fmla="*/ 30 w 184"/>
                <a:gd name="T55" fmla="*/ 39 h 244"/>
                <a:gd name="T56" fmla="*/ 30 w 184"/>
                <a:gd name="T57" fmla="*/ 26 h 244"/>
                <a:gd name="T58" fmla="*/ 50 w 184"/>
                <a:gd name="T59" fmla="*/ 17 h 244"/>
                <a:gd name="T60" fmla="*/ 106 w 184"/>
                <a:gd name="T61" fmla="*/ 13 h 244"/>
                <a:gd name="T62" fmla="*/ 141 w 184"/>
                <a:gd name="T63" fmla="*/ 20 h 244"/>
                <a:gd name="T64" fmla="*/ 154 w 184"/>
                <a:gd name="T65" fmla="*/ 26 h 244"/>
                <a:gd name="T66" fmla="*/ 154 w 184"/>
                <a:gd name="T67" fmla="*/ 39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244">
                  <a:moveTo>
                    <a:pt x="184" y="38"/>
                  </a:moveTo>
                  <a:cubicBezTo>
                    <a:pt x="184" y="38"/>
                    <a:pt x="184" y="37"/>
                    <a:pt x="184" y="36"/>
                  </a:cubicBezTo>
                  <a:cubicBezTo>
                    <a:pt x="183" y="31"/>
                    <a:pt x="181" y="27"/>
                    <a:pt x="178" y="24"/>
                  </a:cubicBezTo>
                  <a:cubicBezTo>
                    <a:pt x="171" y="18"/>
                    <a:pt x="164" y="14"/>
                    <a:pt x="156" y="11"/>
                  </a:cubicBezTo>
                  <a:cubicBezTo>
                    <a:pt x="139" y="4"/>
                    <a:pt x="122" y="1"/>
                    <a:pt x="105" y="0"/>
                  </a:cubicBezTo>
                  <a:cubicBezTo>
                    <a:pt x="104" y="0"/>
                    <a:pt x="104" y="0"/>
                    <a:pt x="103" y="0"/>
                  </a:cubicBezTo>
                  <a:cubicBezTo>
                    <a:pt x="95" y="0"/>
                    <a:pt x="88" y="0"/>
                    <a:pt x="80" y="0"/>
                  </a:cubicBezTo>
                  <a:cubicBezTo>
                    <a:pt x="80" y="0"/>
                    <a:pt x="79" y="0"/>
                    <a:pt x="78" y="0"/>
                  </a:cubicBezTo>
                  <a:cubicBezTo>
                    <a:pt x="59" y="1"/>
                    <a:pt x="40" y="5"/>
                    <a:pt x="23" y="13"/>
                  </a:cubicBezTo>
                  <a:cubicBezTo>
                    <a:pt x="16" y="15"/>
                    <a:pt x="10" y="19"/>
                    <a:pt x="5" y="24"/>
                  </a:cubicBezTo>
                  <a:cubicBezTo>
                    <a:pt x="2" y="28"/>
                    <a:pt x="0" y="32"/>
                    <a:pt x="0" y="37"/>
                  </a:cubicBezTo>
                  <a:cubicBezTo>
                    <a:pt x="0" y="93"/>
                    <a:pt x="0" y="149"/>
                    <a:pt x="0" y="205"/>
                  </a:cubicBezTo>
                  <a:cubicBezTo>
                    <a:pt x="0" y="212"/>
                    <a:pt x="3" y="217"/>
                    <a:pt x="8" y="222"/>
                  </a:cubicBezTo>
                  <a:cubicBezTo>
                    <a:pt x="16" y="229"/>
                    <a:pt x="27" y="233"/>
                    <a:pt x="37" y="237"/>
                  </a:cubicBezTo>
                  <a:cubicBezTo>
                    <a:pt x="50" y="241"/>
                    <a:pt x="63" y="243"/>
                    <a:pt x="77" y="244"/>
                  </a:cubicBezTo>
                  <a:cubicBezTo>
                    <a:pt x="77" y="244"/>
                    <a:pt x="78" y="244"/>
                    <a:pt x="79" y="244"/>
                  </a:cubicBezTo>
                  <a:cubicBezTo>
                    <a:pt x="87" y="244"/>
                    <a:pt x="96" y="244"/>
                    <a:pt x="105" y="244"/>
                  </a:cubicBezTo>
                  <a:cubicBezTo>
                    <a:pt x="107" y="243"/>
                    <a:pt x="110" y="244"/>
                    <a:pt x="113" y="243"/>
                  </a:cubicBezTo>
                  <a:cubicBezTo>
                    <a:pt x="129" y="242"/>
                    <a:pt x="146" y="239"/>
                    <a:pt x="161" y="231"/>
                  </a:cubicBezTo>
                  <a:cubicBezTo>
                    <a:pt x="169" y="228"/>
                    <a:pt x="176" y="224"/>
                    <a:pt x="181" y="217"/>
                  </a:cubicBezTo>
                  <a:cubicBezTo>
                    <a:pt x="182" y="215"/>
                    <a:pt x="183" y="212"/>
                    <a:pt x="184" y="209"/>
                  </a:cubicBezTo>
                  <a:cubicBezTo>
                    <a:pt x="184" y="209"/>
                    <a:pt x="184" y="208"/>
                    <a:pt x="184" y="207"/>
                  </a:cubicBezTo>
                  <a:cubicBezTo>
                    <a:pt x="184" y="151"/>
                    <a:pt x="184" y="95"/>
                    <a:pt x="184" y="38"/>
                  </a:cubicBezTo>
                  <a:close/>
                  <a:moveTo>
                    <a:pt x="154" y="39"/>
                  </a:moveTo>
                  <a:cubicBezTo>
                    <a:pt x="149" y="43"/>
                    <a:pt x="143" y="45"/>
                    <a:pt x="138" y="47"/>
                  </a:cubicBezTo>
                  <a:cubicBezTo>
                    <a:pt x="123" y="51"/>
                    <a:pt x="107" y="53"/>
                    <a:pt x="92" y="53"/>
                  </a:cubicBezTo>
                  <a:cubicBezTo>
                    <a:pt x="75" y="53"/>
                    <a:pt x="59" y="51"/>
                    <a:pt x="43" y="46"/>
                  </a:cubicBezTo>
                  <a:cubicBezTo>
                    <a:pt x="38" y="44"/>
                    <a:pt x="34" y="43"/>
                    <a:pt x="30" y="39"/>
                  </a:cubicBezTo>
                  <a:cubicBezTo>
                    <a:pt x="25" y="35"/>
                    <a:pt x="25" y="30"/>
                    <a:pt x="30" y="26"/>
                  </a:cubicBezTo>
                  <a:cubicBezTo>
                    <a:pt x="36" y="21"/>
                    <a:pt x="43" y="19"/>
                    <a:pt x="50" y="17"/>
                  </a:cubicBezTo>
                  <a:cubicBezTo>
                    <a:pt x="69" y="13"/>
                    <a:pt x="87" y="12"/>
                    <a:pt x="106" y="13"/>
                  </a:cubicBezTo>
                  <a:cubicBezTo>
                    <a:pt x="118" y="14"/>
                    <a:pt x="130" y="16"/>
                    <a:pt x="141" y="20"/>
                  </a:cubicBezTo>
                  <a:cubicBezTo>
                    <a:pt x="146" y="21"/>
                    <a:pt x="150" y="23"/>
                    <a:pt x="154" y="26"/>
                  </a:cubicBezTo>
                  <a:cubicBezTo>
                    <a:pt x="158" y="30"/>
                    <a:pt x="158" y="35"/>
                    <a:pt x="154" y="39"/>
                  </a:cubicBezTo>
                  <a:close/>
                </a:path>
              </a:pathLst>
            </a:custGeom>
            <a:solidFill>
              <a:schemeClr val="bg2"/>
            </a:solidFill>
            <a:ln>
              <a:noFill/>
            </a:ln>
          </p:spPr>
          <p:txBody>
            <a:bodyPr vert="horz" wrap="square" lIns="93260" tIns="186521" rIns="93260" bIns="46630" numCol="1" anchor="ctr" anchorCtr="0" compatLnSpc="1">
              <a:prstTxWarp prst="textNoShape">
                <a:avLst/>
              </a:prstTxWarp>
            </a:bodyPr>
            <a:lstStyle/>
            <a:p>
              <a:pPr algn="ctr"/>
              <a:endParaRPr lang="en-US" sz="918" dirty="0">
                <a:solidFill>
                  <a:srgbClr val="505050"/>
                </a:solidFill>
              </a:endParaRPr>
            </a:p>
          </p:txBody>
        </p:sp>
        <p:sp>
          <p:nvSpPr>
            <p:cNvPr id="83" name="TextBox 82"/>
            <p:cNvSpPr txBox="1"/>
            <p:nvPr/>
          </p:nvSpPr>
          <p:spPr>
            <a:xfrm>
              <a:off x="9845467" y="2582389"/>
              <a:ext cx="2497574" cy="323165"/>
            </a:xfrm>
            <a:prstGeom prst="rect">
              <a:avLst/>
            </a:prstGeom>
            <a:noFill/>
          </p:spPr>
          <p:txBody>
            <a:bodyPr wrap="square" lIns="91440" tIns="91440" rIns="0" bIns="91440" rtlCol="0">
              <a:spAutoFit/>
            </a:bodyPr>
            <a:lstStyle/>
            <a:p>
              <a:r>
                <a:rPr lang="en-US" sz="900" b="1" dirty="0" smtClean="0">
                  <a:solidFill>
                    <a:srgbClr val="505050"/>
                  </a:solidFill>
                </a:rPr>
                <a:t>Created at time of SQL Server setup</a:t>
              </a:r>
            </a:p>
          </p:txBody>
        </p:sp>
        <p:sp>
          <p:nvSpPr>
            <p:cNvPr id="84" name="TextBox 83"/>
            <p:cNvSpPr txBox="1"/>
            <p:nvPr/>
          </p:nvSpPr>
          <p:spPr>
            <a:xfrm>
              <a:off x="9845467" y="3309442"/>
              <a:ext cx="2497574" cy="461665"/>
            </a:xfrm>
            <a:prstGeom prst="rect">
              <a:avLst/>
            </a:prstGeom>
            <a:noFill/>
          </p:spPr>
          <p:txBody>
            <a:bodyPr wrap="square" lIns="91440" tIns="91440" rIns="0" bIns="91440" rtlCol="0">
              <a:spAutoFit/>
            </a:bodyPr>
            <a:lstStyle/>
            <a:p>
              <a:r>
                <a:rPr lang="en-US" sz="900" b="1" dirty="0" smtClean="0">
                  <a:solidFill>
                    <a:srgbClr val="505050"/>
                  </a:solidFill>
                </a:rPr>
                <a:t>Statement:</a:t>
              </a:r>
              <a:br>
                <a:rPr lang="en-US" sz="900" b="1" dirty="0" smtClean="0">
                  <a:solidFill>
                    <a:srgbClr val="505050"/>
                  </a:solidFill>
                </a:rPr>
              </a:br>
              <a:r>
                <a:rPr lang="en-US" sz="900" b="1" dirty="0" smtClean="0">
                  <a:solidFill>
                    <a:srgbClr val="505050"/>
                  </a:solidFill>
                </a:rPr>
                <a:t>CREATE MASTER KEY…</a:t>
              </a:r>
            </a:p>
          </p:txBody>
        </p:sp>
        <p:sp>
          <p:nvSpPr>
            <p:cNvPr id="85" name="TextBox 84"/>
            <p:cNvSpPr txBox="1"/>
            <p:nvPr/>
          </p:nvSpPr>
          <p:spPr>
            <a:xfrm>
              <a:off x="9845467" y="4121579"/>
              <a:ext cx="2497574" cy="461665"/>
            </a:xfrm>
            <a:prstGeom prst="rect">
              <a:avLst/>
            </a:prstGeom>
            <a:noFill/>
          </p:spPr>
          <p:txBody>
            <a:bodyPr wrap="square" lIns="91440" tIns="91440" rIns="0" bIns="91440" rtlCol="0">
              <a:spAutoFit/>
            </a:bodyPr>
            <a:lstStyle/>
            <a:p>
              <a:r>
                <a:rPr lang="en-US" sz="900" b="1" dirty="0" smtClean="0">
                  <a:solidFill>
                    <a:srgbClr val="505050"/>
                  </a:solidFill>
                </a:rPr>
                <a:t>Statement:</a:t>
              </a:r>
              <a:br>
                <a:rPr lang="en-US" sz="900" b="1" dirty="0" smtClean="0">
                  <a:solidFill>
                    <a:srgbClr val="505050"/>
                  </a:solidFill>
                </a:rPr>
              </a:br>
              <a:r>
                <a:rPr lang="en-US" sz="900" b="1" dirty="0" smtClean="0">
                  <a:solidFill>
                    <a:srgbClr val="505050"/>
                  </a:solidFill>
                </a:rPr>
                <a:t>CREATE CERTIFICATE…</a:t>
              </a:r>
            </a:p>
          </p:txBody>
        </p:sp>
        <p:sp>
          <p:nvSpPr>
            <p:cNvPr id="86" name="TextBox 85"/>
            <p:cNvSpPr txBox="1"/>
            <p:nvPr/>
          </p:nvSpPr>
          <p:spPr>
            <a:xfrm>
              <a:off x="9845467" y="4979845"/>
              <a:ext cx="2497574" cy="461665"/>
            </a:xfrm>
            <a:prstGeom prst="rect">
              <a:avLst/>
            </a:prstGeom>
            <a:noFill/>
          </p:spPr>
          <p:txBody>
            <a:bodyPr wrap="square" lIns="91440" tIns="91440" rIns="0" bIns="91440" rtlCol="0">
              <a:spAutoFit/>
            </a:bodyPr>
            <a:lstStyle/>
            <a:p>
              <a:r>
                <a:rPr lang="en-US" sz="900" b="1" dirty="0" smtClean="0">
                  <a:solidFill>
                    <a:srgbClr val="505050"/>
                  </a:solidFill>
                </a:rPr>
                <a:t>Statement:</a:t>
              </a:r>
              <a:br>
                <a:rPr lang="en-US" sz="900" b="1" dirty="0" smtClean="0">
                  <a:solidFill>
                    <a:srgbClr val="505050"/>
                  </a:solidFill>
                </a:rPr>
              </a:br>
              <a:r>
                <a:rPr lang="en-US" sz="900" b="1" dirty="0" smtClean="0">
                  <a:solidFill>
                    <a:srgbClr val="505050"/>
                  </a:solidFill>
                </a:rPr>
                <a:t>CREATE DATABASE ENCRYPTION KEY…</a:t>
              </a:r>
            </a:p>
          </p:txBody>
        </p:sp>
        <p:sp>
          <p:nvSpPr>
            <p:cNvPr id="87" name="TextBox 86"/>
            <p:cNvSpPr txBox="1"/>
            <p:nvPr/>
          </p:nvSpPr>
          <p:spPr>
            <a:xfrm>
              <a:off x="9845467" y="5924375"/>
              <a:ext cx="2497574" cy="600164"/>
            </a:xfrm>
            <a:prstGeom prst="rect">
              <a:avLst/>
            </a:prstGeom>
            <a:noFill/>
          </p:spPr>
          <p:txBody>
            <a:bodyPr wrap="square" lIns="91440" tIns="91440" rIns="0" bIns="91440" rtlCol="0">
              <a:spAutoFit/>
            </a:bodyPr>
            <a:lstStyle/>
            <a:p>
              <a:r>
                <a:rPr lang="en-US" sz="900" b="1" dirty="0" smtClean="0">
                  <a:solidFill>
                    <a:srgbClr val="505050"/>
                  </a:solidFill>
                </a:rPr>
                <a:t>Statement:</a:t>
              </a:r>
              <a:br>
                <a:rPr lang="en-US" sz="900" b="1" dirty="0" smtClean="0">
                  <a:solidFill>
                    <a:srgbClr val="505050"/>
                  </a:solidFill>
                </a:rPr>
              </a:br>
              <a:r>
                <a:rPr lang="en-US" sz="900" b="1" dirty="0" smtClean="0">
                  <a:solidFill>
                    <a:srgbClr val="505050"/>
                  </a:solidFill>
                </a:rPr>
                <a:t>ALTER DATABASE… SET ENCRYPTION0.</a:t>
              </a:r>
            </a:p>
            <a:p>
              <a:endParaRPr lang="en-US" sz="900" b="1" dirty="0" smtClean="0">
                <a:solidFill>
                  <a:srgbClr val="505050"/>
                </a:solidFill>
              </a:endParaRPr>
            </a:p>
          </p:txBody>
        </p:sp>
        <p:grpSp>
          <p:nvGrpSpPr>
            <p:cNvPr id="102" name="Group 101"/>
            <p:cNvGrpSpPr/>
            <p:nvPr/>
          </p:nvGrpSpPr>
          <p:grpSpPr>
            <a:xfrm>
              <a:off x="7130316" y="4143701"/>
              <a:ext cx="639153" cy="454493"/>
              <a:chOff x="3500768" y="3927091"/>
              <a:chExt cx="1417638" cy="1008063"/>
            </a:xfrm>
          </p:grpSpPr>
          <p:grpSp>
            <p:nvGrpSpPr>
              <p:cNvPr id="103" name="Group 4"/>
              <p:cNvGrpSpPr>
                <a:grpSpLocks noChangeAspect="1"/>
              </p:cNvGrpSpPr>
              <p:nvPr/>
            </p:nvGrpSpPr>
            <p:grpSpPr bwMode="auto">
              <a:xfrm flipH="1">
                <a:off x="3500768" y="3927091"/>
                <a:ext cx="1417638" cy="1008063"/>
                <a:chOff x="393" y="2127"/>
                <a:chExt cx="893" cy="635"/>
              </a:xfrm>
            </p:grpSpPr>
            <p:sp>
              <p:nvSpPr>
                <p:cNvPr id="108" name="Freeform 5"/>
                <p:cNvSpPr>
                  <a:spLocks noEditPoints="1"/>
                </p:cNvSpPr>
                <p:nvPr/>
              </p:nvSpPr>
              <p:spPr bwMode="auto">
                <a:xfrm>
                  <a:off x="393" y="2127"/>
                  <a:ext cx="893" cy="635"/>
                </a:xfrm>
                <a:custGeom>
                  <a:avLst/>
                  <a:gdLst>
                    <a:gd name="T0" fmla="*/ 0 w 893"/>
                    <a:gd name="T1" fmla="*/ 0 h 635"/>
                    <a:gd name="T2" fmla="*/ 0 w 893"/>
                    <a:gd name="T3" fmla="*/ 635 h 635"/>
                    <a:gd name="T4" fmla="*/ 893 w 893"/>
                    <a:gd name="T5" fmla="*/ 635 h 635"/>
                    <a:gd name="T6" fmla="*/ 893 w 893"/>
                    <a:gd name="T7" fmla="*/ 0 h 635"/>
                    <a:gd name="T8" fmla="*/ 0 w 893"/>
                    <a:gd name="T9" fmla="*/ 0 h 635"/>
                    <a:gd name="T10" fmla="*/ 841 w 893"/>
                    <a:gd name="T11" fmla="*/ 569 h 635"/>
                    <a:gd name="T12" fmla="*/ 57 w 893"/>
                    <a:gd name="T13" fmla="*/ 569 h 635"/>
                    <a:gd name="T14" fmla="*/ 57 w 893"/>
                    <a:gd name="T15" fmla="*/ 204 h 635"/>
                    <a:gd name="T16" fmla="*/ 841 w 893"/>
                    <a:gd name="T17" fmla="*/ 204 h 635"/>
                    <a:gd name="T18" fmla="*/ 841 w 893"/>
                    <a:gd name="T19" fmla="*/ 569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93" h="635">
                      <a:moveTo>
                        <a:pt x="0" y="0"/>
                      </a:moveTo>
                      <a:lnTo>
                        <a:pt x="0" y="635"/>
                      </a:lnTo>
                      <a:lnTo>
                        <a:pt x="893" y="635"/>
                      </a:lnTo>
                      <a:lnTo>
                        <a:pt x="893" y="0"/>
                      </a:lnTo>
                      <a:lnTo>
                        <a:pt x="0" y="0"/>
                      </a:lnTo>
                      <a:close/>
                      <a:moveTo>
                        <a:pt x="841" y="569"/>
                      </a:moveTo>
                      <a:lnTo>
                        <a:pt x="57" y="569"/>
                      </a:lnTo>
                      <a:lnTo>
                        <a:pt x="57" y="204"/>
                      </a:lnTo>
                      <a:lnTo>
                        <a:pt x="841" y="204"/>
                      </a:lnTo>
                      <a:lnTo>
                        <a:pt x="841" y="569"/>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09" name="Rectangle 7"/>
                <p:cNvSpPr>
                  <a:spLocks noChangeArrowheads="1"/>
                </p:cNvSpPr>
                <p:nvPr/>
              </p:nvSpPr>
              <p:spPr bwMode="auto">
                <a:xfrm>
                  <a:off x="844" y="2400"/>
                  <a:ext cx="315" cy="3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0" name="Rectangle 8"/>
                <p:cNvSpPr>
                  <a:spLocks noChangeArrowheads="1"/>
                </p:cNvSpPr>
                <p:nvPr/>
              </p:nvSpPr>
              <p:spPr bwMode="auto">
                <a:xfrm>
                  <a:off x="844" y="2465"/>
                  <a:ext cx="315" cy="36"/>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1" name="Rectangle 9"/>
                <p:cNvSpPr>
                  <a:spLocks noChangeArrowheads="1"/>
                </p:cNvSpPr>
                <p:nvPr/>
              </p:nvSpPr>
              <p:spPr bwMode="auto">
                <a:xfrm>
                  <a:off x="844" y="2529"/>
                  <a:ext cx="315" cy="3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sp>
              <p:nvSpPr>
                <p:cNvPr id="112" name="Rectangle 10"/>
                <p:cNvSpPr>
                  <a:spLocks noChangeArrowheads="1"/>
                </p:cNvSpPr>
                <p:nvPr/>
              </p:nvSpPr>
              <p:spPr bwMode="auto">
                <a:xfrm>
                  <a:off x="844" y="2593"/>
                  <a:ext cx="315" cy="38"/>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505050"/>
                    </a:solidFill>
                  </a:endParaRPr>
                </a:p>
              </p:txBody>
            </p:sp>
          </p:grpSp>
          <p:grpSp>
            <p:nvGrpSpPr>
              <p:cNvPr id="104" name="Group 103"/>
              <p:cNvGrpSpPr/>
              <p:nvPr/>
            </p:nvGrpSpPr>
            <p:grpSpPr>
              <a:xfrm>
                <a:off x="4445708" y="4468623"/>
                <a:ext cx="219821" cy="264991"/>
                <a:chOff x="4466582" y="4468623"/>
                <a:chExt cx="219821" cy="264991"/>
              </a:xfrm>
            </p:grpSpPr>
            <p:sp>
              <p:nvSpPr>
                <p:cNvPr id="106" name="Rectangle 105"/>
                <p:cNvSpPr/>
                <p:nvPr/>
              </p:nvSpPr>
              <p:spPr bwMode="auto">
                <a:xfrm rot="19881224">
                  <a:off x="4590709" y="4470089"/>
                  <a:ext cx="95694" cy="263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sp>
              <p:nvSpPr>
                <p:cNvPr id="107" name="Rectangle 106"/>
                <p:cNvSpPr/>
                <p:nvPr/>
              </p:nvSpPr>
              <p:spPr bwMode="auto">
                <a:xfrm rot="1918891">
                  <a:off x="4466582" y="4468623"/>
                  <a:ext cx="95694" cy="263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grpSp>
          <p:sp>
            <p:nvSpPr>
              <p:cNvPr id="105" name="Oval 104"/>
              <p:cNvSpPr/>
              <p:nvPr/>
            </p:nvSpPr>
            <p:spPr bwMode="auto">
              <a:xfrm>
                <a:off x="4448463" y="4356509"/>
                <a:ext cx="214313" cy="214313"/>
              </a:xfrm>
              <a:prstGeom prst="ellipse">
                <a:avLst/>
              </a:prstGeom>
              <a:solidFill>
                <a:srgbClr val="FFC000"/>
              </a:solidFill>
              <a:ln w="28575">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342900" indent="-342900" algn="ctr" defTabSz="932472" fontAlgn="base">
                  <a:lnSpc>
                    <a:spcPct val="90000"/>
                  </a:lnSpc>
                  <a:spcBef>
                    <a:spcPct val="0"/>
                  </a:spcBef>
                  <a:spcAft>
                    <a:spcPct val="0"/>
                  </a:spcAft>
                  <a:buFont typeface="Wingdings 3" panose="05040102010807070707" pitchFamily="18" charset="2"/>
                  <a:buChar char="Æ"/>
                </a:pPr>
                <a:endParaRPr lang="en-US" sz="2000" b="1" dirty="0" smtClean="0">
                  <a:solidFill>
                    <a:srgbClr val="505050"/>
                  </a:solidFill>
                  <a:latin typeface="Segoe UI Light"/>
                  <a:ea typeface="Segoe UI" pitchFamily="34" charset="0"/>
                  <a:cs typeface="Segoe UI" pitchFamily="34" charset="0"/>
                </a:endParaRPr>
              </a:p>
            </p:txBody>
          </p:sp>
        </p:grpSp>
        <p:sp>
          <p:nvSpPr>
            <p:cNvPr id="53" name="Freeform 9"/>
            <p:cNvSpPr>
              <a:spLocks noEditPoints="1"/>
            </p:cNvSpPr>
            <p:nvPr/>
          </p:nvSpPr>
          <p:spPr bwMode="auto">
            <a:xfrm rot="16200000" flipH="1">
              <a:off x="9559653" y="2548379"/>
              <a:ext cx="115951" cy="247210"/>
            </a:xfrm>
            <a:custGeom>
              <a:avLst/>
              <a:gdLst>
                <a:gd name="T0" fmla="*/ 342 w 342"/>
                <a:gd name="T1" fmla="*/ 172 h 733"/>
                <a:gd name="T2" fmla="*/ 171 w 342"/>
                <a:gd name="T3" fmla="*/ 0 h 733"/>
                <a:gd name="T4" fmla="*/ 0 w 342"/>
                <a:gd name="T5" fmla="*/ 172 h 733"/>
                <a:gd name="T6" fmla="*/ 98 w 342"/>
                <a:gd name="T7" fmla="*/ 326 h 733"/>
                <a:gd name="T8" fmla="*/ 71 w 342"/>
                <a:gd name="T9" fmla="*/ 366 h 733"/>
                <a:gd name="T10" fmla="*/ 102 w 342"/>
                <a:gd name="T11" fmla="*/ 378 h 733"/>
                <a:gd name="T12" fmla="*/ 129 w 342"/>
                <a:gd name="T13" fmla="*/ 378 h 733"/>
                <a:gd name="T14" fmla="*/ 129 w 342"/>
                <a:gd name="T15" fmla="*/ 433 h 733"/>
                <a:gd name="T16" fmla="*/ 101 w 342"/>
                <a:gd name="T17" fmla="*/ 461 h 733"/>
                <a:gd name="T18" fmla="*/ 137 w 342"/>
                <a:gd name="T19" fmla="*/ 500 h 733"/>
                <a:gd name="T20" fmla="*/ 101 w 342"/>
                <a:gd name="T21" fmla="*/ 538 h 733"/>
                <a:gd name="T22" fmla="*/ 101 w 342"/>
                <a:gd name="T23" fmla="*/ 568 h 733"/>
                <a:gd name="T24" fmla="*/ 151 w 342"/>
                <a:gd name="T25" fmla="*/ 610 h 733"/>
                <a:gd name="T26" fmla="*/ 122 w 342"/>
                <a:gd name="T27" fmla="*/ 636 h 733"/>
                <a:gd name="T28" fmla="*/ 122 w 342"/>
                <a:gd name="T29" fmla="*/ 672 h 733"/>
                <a:gd name="T30" fmla="*/ 171 w 342"/>
                <a:gd name="T31" fmla="*/ 721 h 733"/>
                <a:gd name="T32" fmla="*/ 183 w 342"/>
                <a:gd name="T33" fmla="*/ 733 h 733"/>
                <a:gd name="T34" fmla="*/ 219 w 342"/>
                <a:gd name="T35" fmla="*/ 687 h 733"/>
                <a:gd name="T36" fmla="*/ 219 w 342"/>
                <a:gd name="T37" fmla="*/ 378 h 733"/>
                <a:gd name="T38" fmla="*/ 240 w 342"/>
                <a:gd name="T39" fmla="*/ 378 h 733"/>
                <a:gd name="T40" fmla="*/ 271 w 342"/>
                <a:gd name="T41" fmla="*/ 366 h 733"/>
                <a:gd name="T42" fmla="*/ 244 w 342"/>
                <a:gd name="T43" fmla="*/ 326 h 733"/>
                <a:gd name="T44" fmla="*/ 342 w 342"/>
                <a:gd name="T45" fmla="*/ 172 h 733"/>
                <a:gd name="T46" fmla="*/ 171 w 342"/>
                <a:gd name="T47" fmla="*/ 119 h 733"/>
                <a:gd name="T48" fmla="*/ 133 w 342"/>
                <a:gd name="T49" fmla="*/ 81 h 733"/>
                <a:gd name="T50" fmla="*/ 171 w 342"/>
                <a:gd name="T51" fmla="*/ 43 h 733"/>
                <a:gd name="T52" fmla="*/ 209 w 342"/>
                <a:gd name="T53" fmla="*/ 81 h 733"/>
                <a:gd name="T54" fmla="*/ 171 w 342"/>
                <a:gd name="T55" fmla="*/ 119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2" h="733">
                  <a:moveTo>
                    <a:pt x="342" y="172"/>
                  </a:moveTo>
                  <a:cubicBezTo>
                    <a:pt x="342" y="77"/>
                    <a:pt x="266" y="0"/>
                    <a:pt x="171" y="0"/>
                  </a:cubicBezTo>
                  <a:cubicBezTo>
                    <a:pt x="77" y="0"/>
                    <a:pt x="0" y="77"/>
                    <a:pt x="0" y="172"/>
                  </a:cubicBezTo>
                  <a:cubicBezTo>
                    <a:pt x="0" y="240"/>
                    <a:pt x="40" y="299"/>
                    <a:pt x="98" y="326"/>
                  </a:cubicBezTo>
                  <a:cubicBezTo>
                    <a:pt x="86" y="340"/>
                    <a:pt x="71" y="354"/>
                    <a:pt x="71" y="366"/>
                  </a:cubicBezTo>
                  <a:cubicBezTo>
                    <a:pt x="71" y="381"/>
                    <a:pt x="93" y="378"/>
                    <a:pt x="102" y="378"/>
                  </a:cubicBezTo>
                  <a:cubicBezTo>
                    <a:pt x="111" y="378"/>
                    <a:pt x="129" y="378"/>
                    <a:pt x="129" y="378"/>
                  </a:cubicBezTo>
                  <a:cubicBezTo>
                    <a:pt x="129" y="433"/>
                    <a:pt x="129" y="433"/>
                    <a:pt x="129" y="433"/>
                  </a:cubicBezTo>
                  <a:cubicBezTo>
                    <a:pt x="101" y="461"/>
                    <a:pt x="101" y="461"/>
                    <a:pt x="101" y="461"/>
                  </a:cubicBezTo>
                  <a:cubicBezTo>
                    <a:pt x="137" y="500"/>
                    <a:pt x="137" y="500"/>
                    <a:pt x="137" y="500"/>
                  </a:cubicBezTo>
                  <a:cubicBezTo>
                    <a:pt x="101" y="538"/>
                    <a:pt x="101" y="538"/>
                    <a:pt x="101" y="538"/>
                  </a:cubicBezTo>
                  <a:cubicBezTo>
                    <a:pt x="101" y="568"/>
                    <a:pt x="101" y="568"/>
                    <a:pt x="101" y="568"/>
                  </a:cubicBezTo>
                  <a:cubicBezTo>
                    <a:pt x="151" y="610"/>
                    <a:pt x="151" y="610"/>
                    <a:pt x="151" y="610"/>
                  </a:cubicBezTo>
                  <a:cubicBezTo>
                    <a:pt x="122" y="636"/>
                    <a:pt x="122" y="636"/>
                    <a:pt x="122" y="636"/>
                  </a:cubicBezTo>
                  <a:cubicBezTo>
                    <a:pt x="122" y="672"/>
                    <a:pt x="122" y="672"/>
                    <a:pt x="122" y="672"/>
                  </a:cubicBezTo>
                  <a:cubicBezTo>
                    <a:pt x="171" y="721"/>
                    <a:pt x="171" y="721"/>
                    <a:pt x="171" y="721"/>
                  </a:cubicBezTo>
                  <a:cubicBezTo>
                    <a:pt x="183" y="733"/>
                    <a:pt x="183" y="733"/>
                    <a:pt x="183" y="733"/>
                  </a:cubicBezTo>
                  <a:cubicBezTo>
                    <a:pt x="209" y="733"/>
                    <a:pt x="219" y="687"/>
                    <a:pt x="219" y="687"/>
                  </a:cubicBezTo>
                  <a:cubicBezTo>
                    <a:pt x="219" y="378"/>
                    <a:pt x="219" y="378"/>
                    <a:pt x="219" y="378"/>
                  </a:cubicBezTo>
                  <a:cubicBezTo>
                    <a:pt x="219" y="378"/>
                    <a:pt x="232" y="378"/>
                    <a:pt x="240" y="378"/>
                  </a:cubicBezTo>
                  <a:cubicBezTo>
                    <a:pt x="249" y="378"/>
                    <a:pt x="271" y="381"/>
                    <a:pt x="271" y="366"/>
                  </a:cubicBezTo>
                  <a:cubicBezTo>
                    <a:pt x="271" y="354"/>
                    <a:pt x="257" y="340"/>
                    <a:pt x="244" y="326"/>
                  </a:cubicBezTo>
                  <a:cubicBezTo>
                    <a:pt x="302" y="299"/>
                    <a:pt x="342" y="240"/>
                    <a:pt x="342" y="172"/>
                  </a:cubicBezTo>
                  <a:close/>
                  <a:moveTo>
                    <a:pt x="171" y="119"/>
                  </a:moveTo>
                  <a:cubicBezTo>
                    <a:pt x="150" y="119"/>
                    <a:pt x="133" y="102"/>
                    <a:pt x="133" y="81"/>
                  </a:cubicBezTo>
                  <a:cubicBezTo>
                    <a:pt x="133" y="60"/>
                    <a:pt x="150" y="43"/>
                    <a:pt x="171" y="43"/>
                  </a:cubicBezTo>
                  <a:cubicBezTo>
                    <a:pt x="192" y="43"/>
                    <a:pt x="209" y="60"/>
                    <a:pt x="209" y="81"/>
                  </a:cubicBezTo>
                  <a:cubicBezTo>
                    <a:pt x="209" y="102"/>
                    <a:pt x="192" y="119"/>
                    <a:pt x="171" y="119"/>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55" name="Freeform 9"/>
            <p:cNvSpPr>
              <a:spLocks noEditPoints="1"/>
            </p:cNvSpPr>
            <p:nvPr/>
          </p:nvSpPr>
          <p:spPr bwMode="auto">
            <a:xfrm rot="16200000" flipH="1">
              <a:off x="9559655" y="3386713"/>
              <a:ext cx="115951" cy="247210"/>
            </a:xfrm>
            <a:custGeom>
              <a:avLst/>
              <a:gdLst>
                <a:gd name="T0" fmla="*/ 342 w 342"/>
                <a:gd name="T1" fmla="*/ 172 h 733"/>
                <a:gd name="T2" fmla="*/ 171 w 342"/>
                <a:gd name="T3" fmla="*/ 0 h 733"/>
                <a:gd name="T4" fmla="*/ 0 w 342"/>
                <a:gd name="T5" fmla="*/ 172 h 733"/>
                <a:gd name="T6" fmla="*/ 98 w 342"/>
                <a:gd name="T7" fmla="*/ 326 h 733"/>
                <a:gd name="T8" fmla="*/ 71 w 342"/>
                <a:gd name="T9" fmla="*/ 366 h 733"/>
                <a:gd name="T10" fmla="*/ 102 w 342"/>
                <a:gd name="T11" fmla="*/ 378 h 733"/>
                <a:gd name="T12" fmla="*/ 129 w 342"/>
                <a:gd name="T13" fmla="*/ 378 h 733"/>
                <a:gd name="T14" fmla="*/ 129 w 342"/>
                <a:gd name="T15" fmla="*/ 433 h 733"/>
                <a:gd name="T16" fmla="*/ 101 w 342"/>
                <a:gd name="T17" fmla="*/ 461 h 733"/>
                <a:gd name="T18" fmla="*/ 137 w 342"/>
                <a:gd name="T19" fmla="*/ 500 h 733"/>
                <a:gd name="T20" fmla="*/ 101 w 342"/>
                <a:gd name="T21" fmla="*/ 538 h 733"/>
                <a:gd name="T22" fmla="*/ 101 w 342"/>
                <a:gd name="T23" fmla="*/ 568 h 733"/>
                <a:gd name="T24" fmla="*/ 151 w 342"/>
                <a:gd name="T25" fmla="*/ 610 h 733"/>
                <a:gd name="T26" fmla="*/ 122 w 342"/>
                <a:gd name="T27" fmla="*/ 636 h 733"/>
                <a:gd name="T28" fmla="*/ 122 w 342"/>
                <a:gd name="T29" fmla="*/ 672 h 733"/>
                <a:gd name="T30" fmla="*/ 171 w 342"/>
                <a:gd name="T31" fmla="*/ 721 h 733"/>
                <a:gd name="T32" fmla="*/ 183 w 342"/>
                <a:gd name="T33" fmla="*/ 733 h 733"/>
                <a:gd name="T34" fmla="*/ 219 w 342"/>
                <a:gd name="T35" fmla="*/ 687 h 733"/>
                <a:gd name="T36" fmla="*/ 219 w 342"/>
                <a:gd name="T37" fmla="*/ 378 h 733"/>
                <a:gd name="T38" fmla="*/ 240 w 342"/>
                <a:gd name="T39" fmla="*/ 378 h 733"/>
                <a:gd name="T40" fmla="*/ 271 w 342"/>
                <a:gd name="T41" fmla="*/ 366 h 733"/>
                <a:gd name="T42" fmla="*/ 244 w 342"/>
                <a:gd name="T43" fmla="*/ 326 h 733"/>
                <a:gd name="T44" fmla="*/ 342 w 342"/>
                <a:gd name="T45" fmla="*/ 172 h 733"/>
                <a:gd name="T46" fmla="*/ 171 w 342"/>
                <a:gd name="T47" fmla="*/ 119 h 733"/>
                <a:gd name="T48" fmla="*/ 133 w 342"/>
                <a:gd name="T49" fmla="*/ 81 h 733"/>
                <a:gd name="T50" fmla="*/ 171 w 342"/>
                <a:gd name="T51" fmla="*/ 43 h 733"/>
                <a:gd name="T52" fmla="*/ 209 w 342"/>
                <a:gd name="T53" fmla="*/ 81 h 733"/>
                <a:gd name="T54" fmla="*/ 171 w 342"/>
                <a:gd name="T55" fmla="*/ 119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2" h="733">
                  <a:moveTo>
                    <a:pt x="342" y="172"/>
                  </a:moveTo>
                  <a:cubicBezTo>
                    <a:pt x="342" y="77"/>
                    <a:pt x="266" y="0"/>
                    <a:pt x="171" y="0"/>
                  </a:cubicBezTo>
                  <a:cubicBezTo>
                    <a:pt x="77" y="0"/>
                    <a:pt x="0" y="77"/>
                    <a:pt x="0" y="172"/>
                  </a:cubicBezTo>
                  <a:cubicBezTo>
                    <a:pt x="0" y="240"/>
                    <a:pt x="40" y="299"/>
                    <a:pt x="98" y="326"/>
                  </a:cubicBezTo>
                  <a:cubicBezTo>
                    <a:pt x="86" y="340"/>
                    <a:pt x="71" y="354"/>
                    <a:pt x="71" y="366"/>
                  </a:cubicBezTo>
                  <a:cubicBezTo>
                    <a:pt x="71" y="381"/>
                    <a:pt x="93" y="378"/>
                    <a:pt x="102" y="378"/>
                  </a:cubicBezTo>
                  <a:cubicBezTo>
                    <a:pt x="111" y="378"/>
                    <a:pt x="129" y="378"/>
                    <a:pt x="129" y="378"/>
                  </a:cubicBezTo>
                  <a:cubicBezTo>
                    <a:pt x="129" y="433"/>
                    <a:pt x="129" y="433"/>
                    <a:pt x="129" y="433"/>
                  </a:cubicBezTo>
                  <a:cubicBezTo>
                    <a:pt x="101" y="461"/>
                    <a:pt x="101" y="461"/>
                    <a:pt x="101" y="461"/>
                  </a:cubicBezTo>
                  <a:cubicBezTo>
                    <a:pt x="137" y="500"/>
                    <a:pt x="137" y="500"/>
                    <a:pt x="137" y="500"/>
                  </a:cubicBezTo>
                  <a:cubicBezTo>
                    <a:pt x="101" y="538"/>
                    <a:pt x="101" y="538"/>
                    <a:pt x="101" y="538"/>
                  </a:cubicBezTo>
                  <a:cubicBezTo>
                    <a:pt x="101" y="568"/>
                    <a:pt x="101" y="568"/>
                    <a:pt x="101" y="568"/>
                  </a:cubicBezTo>
                  <a:cubicBezTo>
                    <a:pt x="151" y="610"/>
                    <a:pt x="151" y="610"/>
                    <a:pt x="151" y="610"/>
                  </a:cubicBezTo>
                  <a:cubicBezTo>
                    <a:pt x="122" y="636"/>
                    <a:pt x="122" y="636"/>
                    <a:pt x="122" y="636"/>
                  </a:cubicBezTo>
                  <a:cubicBezTo>
                    <a:pt x="122" y="672"/>
                    <a:pt x="122" y="672"/>
                    <a:pt x="122" y="672"/>
                  </a:cubicBezTo>
                  <a:cubicBezTo>
                    <a:pt x="171" y="721"/>
                    <a:pt x="171" y="721"/>
                    <a:pt x="171" y="721"/>
                  </a:cubicBezTo>
                  <a:cubicBezTo>
                    <a:pt x="183" y="733"/>
                    <a:pt x="183" y="733"/>
                    <a:pt x="183" y="733"/>
                  </a:cubicBezTo>
                  <a:cubicBezTo>
                    <a:pt x="209" y="733"/>
                    <a:pt x="219" y="687"/>
                    <a:pt x="219" y="687"/>
                  </a:cubicBezTo>
                  <a:cubicBezTo>
                    <a:pt x="219" y="378"/>
                    <a:pt x="219" y="378"/>
                    <a:pt x="219" y="378"/>
                  </a:cubicBezTo>
                  <a:cubicBezTo>
                    <a:pt x="219" y="378"/>
                    <a:pt x="232" y="378"/>
                    <a:pt x="240" y="378"/>
                  </a:cubicBezTo>
                  <a:cubicBezTo>
                    <a:pt x="249" y="378"/>
                    <a:pt x="271" y="381"/>
                    <a:pt x="271" y="366"/>
                  </a:cubicBezTo>
                  <a:cubicBezTo>
                    <a:pt x="271" y="354"/>
                    <a:pt x="257" y="340"/>
                    <a:pt x="244" y="326"/>
                  </a:cubicBezTo>
                  <a:cubicBezTo>
                    <a:pt x="302" y="299"/>
                    <a:pt x="342" y="240"/>
                    <a:pt x="342" y="172"/>
                  </a:cubicBezTo>
                  <a:close/>
                  <a:moveTo>
                    <a:pt x="171" y="119"/>
                  </a:moveTo>
                  <a:cubicBezTo>
                    <a:pt x="150" y="119"/>
                    <a:pt x="133" y="102"/>
                    <a:pt x="133" y="81"/>
                  </a:cubicBezTo>
                  <a:cubicBezTo>
                    <a:pt x="133" y="60"/>
                    <a:pt x="150" y="43"/>
                    <a:pt x="171" y="43"/>
                  </a:cubicBezTo>
                  <a:cubicBezTo>
                    <a:pt x="192" y="43"/>
                    <a:pt x="209" y="60"/>
                    <a:pt x="209" y="81"/>
                  </a:cubicBezTo>
                  <a:cubicBezTo>
                    <a:pt x="209" y="102"/>
                    <a:pt x="192" y="119"/>
                    <a:pt x="171" y="119"/>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sp>
          <p:nvSpPr>
            <p:cNvPr id="60" name="Freeform 9"/>
            <p:cNvSpPr>
              <a:spLocks noEditPoints="1"/>
            </p:cNvSpPr>
            <p:nvPr/>
          </p:nvSpPr>
          <p:spPr bwMode="auto">
            <a:xfrm rot="16200000" flipH="1">
              <a:off x="9535255" y="5013889"/>
              <a:ext cx="115951" cy="247210"/>
            </a:xfrm>
            <a:custGeom>
              <a:avLst/>
              <a:gdLst>
                <a:gd name="T0" fmla="*/ 342 w 342"/>
                <a:gd name="T1" fmla="*/ 172 h 733"/>
                <a:gd name="T2" fmla="*/ 171 w 342"/>
                <a:gd name="T3" fmla="*/ 0 h 733"/>
                <a:gd name="T4" fmla="*/ 0 w 342"/>
                <a:gd name="T5" fmla="*/ 172 h 733"/>
                <a:gd name="T6" fmla="*/ 98 w 342"/>
                <a:gd name="T7" fmla="*/ 326 h 733"/>
                <a:gd name="T8" fmla="*/ 71 w 342"/>
                <a:gd name="T9" fmla="*/ 366 h 733"/>
                <a:gd name="T10" fmla="*/ 102 w 342"/>
                <a:gd name="T11" fmla="*/ 378 h 733"/>
                <a:gd name="T12" fmla="*/ 129 w 342"/>
                <a:gd name="T13" fmla="*/ 378 h 733"/>
                <a:gd name="T14" fmla="*/ 129 w 342"/>
                <a:gd name="T15" fmla="*/ 433 h 733"/>
                <a:gd name="T16" fmla="*/ 101 w 342"/>
                <a:gd name="T17" fmla="*/ 461 h 733"/>
                <a:gd name="T18" fmla="*/ 137 w 342"/>
                <a:gd name="T19" fmla="*/ 500 h 733"/>
                <a:gd name="T20" fmla="*/ 101 w 342"/>
                <a:gd name="T21" fmla="*/ 538 h 733"/>
                <a:gd name="T22" fmla="*/ 101 w 342"/>
                <a:gd name="T23" fmla="*/ 568 h 733"/>
                <a:gd name="T24" fmla="*/ 151 w 342"/>
                <a:gd name="T25" fmla="*/ 610 h 733"/>
                <a:gd name="T26" fmla="*/ 122 w 342"/>
                <a:gd name="T27" fmla="*/ 636 h 733"/>
                <a:gd name="T28" fmla="*/ 122 w 342"/>
                <a:gd name="T29" fmla="*/ 672 h 733"/>
                <a:gd name="T30" fmla="*/ 171 w 342"/>
                <a:gd name="T31" fmla="*/ 721 h 733"/>
                <a:gd name="T32" fmla="*/ 183 w 342"/>
                <a:gd name="T33" fmla="*/ 733 h 733"/>
                <a:gd name="T34" fmla="*/ 219 w 342"/>
                <a:gd name="T35" fmla="*/ 687 h 733"/>
                <a:gd name="T36" fmla="*/ 219 w 342"/>
                <a:gd name="T37" fmla="*/ 378 h 733"/>
                <a:gd name="T38" fmla="*/ 240 w 342"/>
                <a:gd name="T39" fmla="*/ 378 h 733"/>
                <a:gd name="T40" fmla="*/ 271 w 342"/>
                <a:gd name="T41" fmla="*/ 366 h 733"/>
                <a:gd name="T42" fmla="*/ 244 w 342"/>
                <a:gd name="T43" fmla="*/ 326 h 733"/>
                <a:gd name="T44" fmla="*/ 342 w 342"/>
                <a:gd name="T45" fmla="*/ 172 h 733"/>
                <a:gd name="T46" fmla="*/ 171 w 342"/>
                <a:gd name="T47" fmla="*/ 119 h 733"/>
                <a:gd name="T48" fmla="*/ 133 w 342"/>
                <a:gd name="T49" fmla="*/ 81 h 733"/>
                <a:gd name="T50" fmla="*/ 171 w 342"/>
                <a:gd name="T51" fmla="*/ 43 h 733"/>
                <a:gd name="T52" fmla="*/ 209 w 342"/>
                <a:gd name="T53" fmla="*/ 81 h 733"/>
                <a:gd name="T54" fmla="*/ 171 w 342"/>
                <a:gd name="T55" fmla="*/ 119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42" h="733">
                  <a:moveTo>
                    <a:pt x="342" y="172"/>
                  </a:moveTo>
                  <a:cubicBezTo>
                    <a:pt x="342" y="77"/>
                    <a:pt x="266" y="0"/>
                    <a:pt x="171" y="0"/>
                  </a:cubicBezTo>
                  <a:cubicBezTo>
                    <a:pt x="77" y="0"/>
                    <a:pt x="0" y="77"/>
                    <a:pt x="0" y="172"/>
                  </a:cubicBezTo>
                  <a:cubicBezTo>
                    <a:pt x="0" y="240"/>
                    <a:pt x="40" y="299"/>
                    <a:pt x="98" y="326"/>
                  </a:cubicBezTo>
                  <a:cubicBezTo>
                    <a:pt x="86" y="340"/>
                    <a:pt x="71" y="354"/>
                    <a:pt x="71" y="366"/>
                  </a:cubicBezTo>
                  <a:cubicBezTo>
                    <a:pt x="71" y="381"/>
                    <a:pt x="93" y="378"/>
                    <a:pt x="102" y="378"/>
                  </a:cubicBezTo>
                  <a:cubicBezTo>
                    <a:pt x="111" y="378"/>
                    <a:pt x="129" y="378"/>
                    <a:pt x="129" y="378"/>
                  </a:cubicBezTo>
                  <a:cubicBezTo>
                    <a:pt x="129" y="433"/>
                    <a:pt x="129" y="433"/>
                    <a:pt x="129" y="433"/>
                  </a:cubicBezTo>
                  <a:cubicBezTo>
                    <a:pt x="101" y="461"/>
                    <a:pt x="101" y="461"/>
                    <a:pt x="101" y="461"/>
                  </a:cubicBezTo>
                  <a:cubicBezTo>
                    <a:pt x="137" y="500"/>
                    <a:pt x="137" y="500"/>
                    <a:pt x="137" y="500"/>
                  </a:cubicBezTo>
                  <a:cubicBezTo>
                    <a:pt x="101" y="538"/>
                    <a:pt x="101" y="538"/>
                    <a:pt x="101" y="538"/>
                  </a:cubicBezTo>
                  <a:cubicBezTo>
                    <a:pt x="101" y="568"/>
                    <a:pt x="101" y="568"/>
                    <a:pt x="101" y="568"/>
                  </a:cubicBezTo>
                  <a:cubicBezTo>
                    <a:pt x="151" y="610"/>
                    <a:pt x="151" y="610"/>
                    <a:pt x="151" y="610"/>
                  </a:cubicBezTo>
                  <a:cubicBezTo>
                    <a:pt x="122" y="636"/>
                    <a:pt x="122" y="636"/>
                    <a:pt x="122" y="636"/>
                  </a:cubicBezTo>
                  <a:cubicBezTo>
                    <a:pt x="122" y="672"/>
                    <a:pt x="122" y="672"/>
                    <a:pt x="122" y="672"/>
                  </a:cubicBezTo>
                  <a:cubicBezTo>
                    <a:pt x="171" y="721"/>
                    <a:pt x="171" y="721"/>
                    <a:pt x="171" y="721"/>
                  </a:cubicBezTo>
                  <a:cubicBezTo>
                    <a:pt x="183" y="733"/>
                    <a:pt x="183" y="733"/>
                    <a:pt x="183" y="733"/>
                  </a:cubicBezTo>
                  <a:cubicBezTo>
                    <a:pt x="209" y="733"/>
                    <a:pt x="219" y="687"/>
                    <a:pt x="219" y="687"/>
                  </a:cubicBezTo>
                  <a:cubicBezTo>
                    <a:pt x="219" y="378"/>
                    <a:pt x="219" y="378"/>
                    <a:pt x="219" y="378"/>
                  </a:cubicBezTo>
                  <a:cubicBezTo>
                    <a:pt x="219" y="378"/>
                    <a:pt x="232" y="378"/>
                    <a:pt x="240" y="378"/>
                  </a:cubicBezTo>
                  <a:cubicBezTo>
                    <a:pt x="249" y="378"/>
                    <a:pt x="271" y="381"/>
                    <a:pt x="271" y="366"/>
                  </a:cubicBezTo>
                  <a:cubicBezTo>
                    <a:pt x="271" y="354"/>
                    <a:pt x="257" y="340"/>
                    <a:pt x="244" y="326"/>
                  </a:cubicBezTo>
                  <a:cubicBezTo>
                    <a:pt x="302" y="299"/>
                    <a:pt x="342" y="240"/>
                    <a:pt x="342" y="172"/>
                  </a:cubicBezTo>
                  <a:close/>
                  <a:moveTo>
                    <a:pt x="171" y="119"/>
                  </a:moveTo>
                  <a:cubicBezTo>
                    <a:pt x="150" y="119"/>
                    <a:pt x="133" y="102"/>
                    <a:pt x="133" y="81"/>
                  </a:cubicBezTo>
                  <a:cubicBezTo>
                    <a:pt x="133" y="60"/>
                    <a:pt x="150" y="43"/>
                    <a:pt x="171" y="43"/>
                  </a:cubicBezTo>
                  <a:cubicBezTo>
                    <a:pt x="192" y="43"/>
                    <a:pt x="209" y="60"/>
                    <a:pt x="209" y="81"/>
                  </a:cubicBezTo>
                  <a:cubicBezTo>
                    <a:pt x="209" y="102"/>
                    <a:pt x="192" y="119"/>
                    <a:pt x="171" y="119"/>
                  </a:cubicBezTo>
                  <a:close/>
                </a:path>
              </a:pathLst>
            </a:custGeom>
            <a:solidFill>
              <a:srgbClr val="FFC000"/>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45"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Support for Transparent Data Encryption</a:t>
            </a:r>
          </a:p>
        </p:txBody>
      </p:sp>
    </p:spTree>
    <p:extLst>
      <p:ext uri="{BB962C8B-B14F-4D97-AF65-F5344CB8AC3E}">
        <p14:creationId xmlns:p14="http://schemas.microsoft.com/office/powerpoint/2010/main" val="2353330528"/>
      </p:ext>
    </p:extLst>
  </p:cSld>
  <p:clrMapOvr>
    <a:masterClrMapping/>
  </p:clrMapOvr>
  <p:transition>
    <p:fade/>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4638" y="2016332"/>
            <a:ext cx="6951662"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Benefits and </a:t>
            </a:r>
            <a:r>
              <a:rPr sz="7200" dirty="0" smtClean="0">
                <a:gradFill>
                  <a:gsLst>
                    <a:gs pos="100000">
                      <a:srgbClr val="FFFFFF"/>
                    </a:gs>
                    <a:gs pos="0">
                      <a:srgbClr val="FFFFFF"/>
                    </a:gs>
                  </a:gsLst>
                  <a:lin ang="5400000" scaled="0"/>
                </a:gradFill>
              </a:rPr>
              <a:t/>
            </a:r>
            <a:br>
              <a:rPr sz="7200" dirty="0" smtClean="0">
                <a:gradFill>
                  <a:gsLst>
                    <a:gs pos="100000">
                      <a:srgbClr val="FFFFFF"/>
                    </a:gs>
                    <a:gs pos="0">
                      <a:srgbClr val="FFFFFF"/>
                    </a:gs>
                  </a:gsLst>
                  <a:lin ang="5400000" scaled="0"/>
                </a:gradFill>
              </a:rPr>
            </a:br>
            <a:r>
              <a:rPr sz="7200" dirty="0" smtClean="0">
                <a:gradFill>
                  <a:gsLst>
                    <a:gs pos="100000">
                      <a:srgbClr val="FFFFFF"/>
                    </a:gs>
                    <a:gs pos="0">
                      <a:srgbClr val="FFFFFF"/>
                    </a:gs>
                  </a:gsLst>
                  <a:lin ang="5400000" scaled="0"/>
                </a:gradFill>
              </a:rPr>
              <a:t>best </a:t>
            </a:r>
            <a:r>
              <a:rPr sz="7200" dirty="0">
                <a:gradFill>
                  <a:gsLst>
                    <a:gs pos="100000">
                      <a:srgbClr val="FFFFFF"/>
                    </a:gs>
                    <a:gs pos="0">
                      <a:srgbClr val="FFFFFF"/>
                    </a:gs>
                  </a:gsLst>
                  <a:lin ang="5400000" scaled="0"/>
                </a:gradFill>
              </a:rPr>
              <a:t>practices </a:t>
            </a:r>
          </a:p>
        </p:txBody>
      </p:sp>
    </p:spTree>
    <p:extLst>
      <p:ext uri="{BB962C8B-B14F-4D97-AF65-F5344CB8AC3E}">
        <p14:creationId xmlns:p14="http://schemas.microsoft.com/office/powerpoint/2010/main" val="1680648056"/>
      </p:ext>
    </p:extLst>
  </p:cSld>
  <p:clrMapOvr>
    <a:masterClrMapping/>
  </p:clrMapOvr>
  <p:transition>
    <p:fade/>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p:cNvSpPr/>
          <p:nvPr/>
        </p:nvSpPr>
        <p:spPr>
          <a:xfrm>
            <a:off x="265176" y="1401763"/>
            <a:ext cx="3310661" cy="1661993"/>
          </a:xfrm>
          <a:prstGeom prst="rect">
            <a:avLst/>
          </a:prstGeom>
        </p:spPr>
        <p:txBody>
          <a:bodyPr wrap="square" lIns="146304" tIns="91440" rIns="146304" bIns="91440">
            <a:spAutoFit/>
          </a:bodyPr>
          <a:lstStyle/>
          <a:p>
            <a:r>
              <a:rPr lang="en-US" sz="2400" dirty="0" smtClean="0">
                <a:solidFill>
                  <a:srgbClr val="505050"/>
                </a:solidFill>
                <a:latin typeface="Segoe UI Light"/>
              </a:rPr>
              <a:t>This </a:t>
            </a:r>
            <a:r>
              <a:rPr lang="en-US" sz="2400" dirty="0">
                <a:solidFill>
                  <a:srgbClr val="505050"/>
                </a:solidFill>
                <a:latin typeface="Segoe UI Light"/>
              </a:rPr>
              <a:t>table summarizes </a:t>
            </a:r>
            <a:r>
              <a:rPr lang="en-US" sz="2400" dirty="0" smtClean="0">
                <a:solidFill>
                  <a:srgbClr val="505050"/>
                </a:solidFill>
                <a:latin typeface="Segoe UI Light"/>
              </a:rPr>
              <a:t>workload </a:t>
            </a:r>
            <a:r>
              <a:rPr lang="en-US" sz="2400" dirty="0">
                <a:solidFill>
                  <a:srgbClr val="505050"/>
                </a:solidFill>
                <a:latin typeface="Segoe UI Light"/>
              </a:rPr>
              <a:t>patterns that may benefit most </a:t>
            </a:r>
            <a:r>
              <a:rPr lang="en-US" sz="2400" dirty="0" smtClean="0">
                <a:solidFill>
                  <a:srgbClr val="505050"/>
                </a:solidFill>
                <a:latin typeface="Segoe UI Light"/>
              </a:rPr>
              <a:t>with In-Memory OLTP</a:t>
            </a:r>
            <a:endParaRPr lang="en-US" sz="2400" dirty="0">
              <a:solidFill>
                <a:srgbClr val="505050"/>
              </a:solidFill>
              <a:latin typeface="Segoe UI Light"/>
            </a:endParaRPr>
          </a:p>
        </p:txBody>
      </p:sp>
      <p:graphicFrame>
        <p:nvGraphicFramePr>
          <p:cNvPr id="11" name="Table 10"/>
          <p:cNvGraphicFramePr>
            <a:graphicFrameLocks noGrp="1"/>
          </p:cNvGraphicFramePr>
          <p:nvPr>
            <p:extLst/>
          </p:nvPr>
        </p:nvGraphicFramePr>
        <p:xfrm>
          <a:off x="3575837" y="1575934"/>
          <a:ext cx="8209763" cy="5008880"/>
        </p:xfrm>
        <a:graphic>
          <a:graphicData uri="http://schemas.openxmlformats.org/drawingml/2006/table">
            <a:tbl>
              <a:tblPr firstRow="1" bandRow="1">
                <a:tableStyleId>{5C22544A-7EE6-4342-B048-85BDC9FD1C3A}</a:tableStyleId>
              </a:tblPr>
              <a:tblGrid>
                <a:gridCol w="2053242">
                  <a:extLst>
                    <a:ext uri="{9D8B030D-6E8A-4147-A177-3AD203B41FA5}">
                      <a16:colId xmlns:a16="http://schemas.microsoft.com/office/drawing/2014/main" xmlns="" val="20000"/>
                    </a:ext>
                  </a:extLst>
                </a:gridCol>
                <a:gridCol w="3281352">
                  <a:extLst>
                    <a:ext uri="{9D8B030D-6E8A-4147-A177-3AD203B41FA5}">
                      <a16:colId xmlns:a16="http://schemas.microsoft.com/office/drawing/2014/main" xmlns="" val="20001"/>
                    </a:ext>
                  </a:extLst>
                </a:gridCol>
                <a:gridCol w="2875169">
                  <a:extLst>
                    <a:ext uri="{9D8B030D-6E8A-4147-A177-3AD203B41FA5}">
                      <a16:colId xmlns:a16="http://schemas.microsoft.com/office/drawing/2014/main" xmlns="" val="20002"/>
                    </a:ext>
                  </a:extLst>
                </a:gridCol>
              </a:tblGrid>
              <a:tr h="457200">
                <a:tc>
                  <a:txBody>
                    <a:bodyPr/>
                    <a:lstStyle/>
                    <a:p>
                      <a:pPr marL="182880">
                        <a:spcBef>
                          <a:spcPts val="500"/>
                        </a:spcBef>
                      </a:pPr>
                      <a:r>
                        <a:rPr lang="en-US" sz="1400" b="1" dirty="0" smtClean="0">
                          <a:latin typeface="+mn-lt"/>
                        </a:rPr>
                        <a:t>Implementation</a:t>
                      </a:r>
                      <a:r>
                        <a:rPr lang="en-US" sz="1400" b="1" baseline="0" dirty="0" smtClean="0">
                          <a:latin typeface="+mn-lt"/>
                        </a:rPr>
                        <a:t> scenario</a:t>
                      </a:r>
                      <a:endParaRPr lang="en-US" sz="1400" b="1" dirty="0">
                        <a:latin typeface="+mn-lt"/>
                      </a:endParaRPr>
                    </a:p>
                  </a:txBody>
                  <a:tcPr marL="0" marR="93260" marT="91440" marB="91440" anchor="ctr">
                    <a:lnB w="12700" cap="flat" cmpd="sng" algn="ctr">
                      <a:solidFill>
                        <a:schemeClr val="tx1"/>
                      </a:solidFill>
                      <a:prstDash val="solid"/>
                      <a:round/>
                      <a:headEnd type="none" w="med" len="med"/>
                      <a:tailEnd type="none" w="med" len="med"/>
                    </a:lnB>
                    <a:solidFill>
                      <a:schemeClr val="bg2"/>
                    </a:solidFill>
                  </a:tcPr>
                </a:tc>
                <a:tc>
                  <a:txBody>
                    <a:bodyPr/>
                    <a:lstStyle/>
                    <a:p>
                      <a:pPr marL="182880">
                        <a:spcBef>
                          <a:spcPts val="500"/>
                        </a:spcBef>
                      </a:pPr>
                      <a:r>
                        <a:rPr lang="en-US" sz="1400" b="1" dirty="0" smtClean="0">
                          <a:latin typeface="+mn-lt"/>
                        </a:rPr>
                        <a:t>Implementation</a:t>
                      </a:r>
                      <a:br>
                        <a:rPr lang="en-US" sz="1400" b="1" dirty="0" smtClean="0">
                          <a:latin typeface="+mn-lt"/>
                        </a:rPr>
                      </a:br>
                      <a:r>
                        <a:rPr lang="en-US" sz="1400" b="1" baseline="0" dirty="0" smtClean="0">
                          <a:latin typeface="+mn-lt"/>
                        </a:rPr>
                        <a:t>scenario</a:t>
                      </a:r>
                      <a:endParaRPr lang="en-US" sz="1400" b="1" dirty="0">
                        <a:latin typeface="+mn-lt"/>
                      </a:endParaRPr>
                    </a:p>
                  </a:txBody>
                  <a:tcPr marL="0" marR="93260" marT="91440" marB="91440" anchor="ctr">
                    <a:lnB w="12700" cap="flat" cmpd="sng" algn="ctr">
                      <a:solidFill>
                        <a:schemeClr val="tx1"/>
                      </a:solidFill>
                      <a:prstDash val="solid"/>
                      <a:round/>
                      <a:headEnd type="none" w="med" len="med"/>
                      <a:tailEnd type="none" w="med" len="med"/>
                    </a:lnB>
                    <a:solidFill>
                      <a:schemeClr val="bg2"/>
                    </a:solidFill>
                  </a:tcPr>
                </a:tc>
                <a:tc>
                  <a:txBody>
                    <a:bodyPr/>
                    <a:lstStyle/>
                    <a:p>
                      <a:pPr marL="182880">
                        <a:spcBef>
                          <a:spcPts val="500"/>
                        </a:spcBef>
                      </a:pPr>
                      <a:r>
                        <a:rPr lang="en-US" sz="1400" b="1" dirty="0" smtClean="0">
                          <a:latin typeface="+mn-lt"/>
                        </a:rPr>
                        <a:t>Benefits of</a:t>
                      </a:r>
                      <a:br>
                        <a:rPr lang="en-US" sz="1400" b="1" dirty="0" smtClean="0">
                          <a:latin typeface="+mn-lt"/>
                        </a:rPr>
                      </a:br>
                      <a:r>
                        <a:rPr lang="en-US" sz="1400" b="1" dirty="0" smtClean="0">
                          <a:latin typeface="+mn-lt"/>
                        </a:rPr>
                        <a:t>In-Memory</a:t>
                      </a:r>
                      <a:r>
                        <a:rPr lang="en-US" sz="1400" b="1" baseline="0" dirty="0" smtClean="0">
                          <a:latin typeface="+mn-lt"/>
                        </a:rPr>
                        <a:t> OLTP</a:t>
                      </a:r>
                      <a:endParaRPr lang="en-US" sz="1400" b="1" dirty="0">
                        <a:latin typeface="+mn-lt"/>
                      </a:endParaRPr>
                    </a:p>
                  </a:txBody>
                  <a:tcPr marL="0" marR="93260" marT="91440" marB="91440" anchor="ctr">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xmlns="" val="10000"/>
                  </a:ext>
                </a:extLst>
              </a:tr>
              <a:tr h="731520">
                <a:tc>
                  <a:txBody>
                    <a:bodyPr/>
                    <a:lstStyle/>
                    <a:p>
                      <a:pPr marL="182880">
                        <a:spcBef>
                          <a:spcPts val="500"/>
                        </a:spcBef>
                      </a:pPr>
                      <a:r>
                        <a:rPr lang="en-US" sz="1050" dirty="0" smtClean="0">
                          <a:solidFill>
                            <a:schemeClr val="bg1"/>
                          </a:solidFill>
                        </a:rPr>
                        <a:t>High-data insertion rate from</a:t>
                      </a:r>
                      <a:r>
                        <a:rPr lang="en-US" sz="1050" baseline="0" dirty="0" smtClean="0">
                          <a:solidFill>
                            <a:schemeClr val="bg1"/>
                          </a:solidFill>
                        </a:rPr>
                        <a:t> multiple concurrent connections</a:t>
                      </a:r>
                      <a:endParaRPr lang="en-US" sz="1050" dirty="0">
                        <a:solidFill>
                          <a:schemeClr val="bg1"/>
                        </a:solidFill>
                      </a:endParaRPr>
                    </a:p>
                  </a:txBody>
                  <a:tcPr marL="0" marT="91440" marB="91440">
                    <a:lnT w="12700" cap="flat" cmpd="sng" algn="ctr">
                      <a:solidFill>
                        <a:schemeClr val="tx1"/>
                      </a:solidFill>
                      <a:prstDash val="solid"/>
                      <a:round/>
                      <a:headEnd type="none" w="med" len="med"/>
                      <a:tailEnd type="none" w="med" len="med"/>
                    </a:lnT>
                    <a:solidFill>
                      <a:schemeClr val="bg1">
                        <a:lumMod val="20000"/>
                        <a:lumOff val="80000"/>
                      </a:schemeClr>
                    </a:solidFill>
                  </a:tcPr>
                </a:tc>
                <a:tc>
                  <a:txBody>
                    <a:bodyPr/>
                    <a:lstStyle/>
                    <a:p>
                      <a:pPr marL="182880" marR="0" indent="0" algn="l" defTabSz="932742" rtl="0" eaLnBrk="1" fontAlgn="auto" latinLnBrk="0" hangingPunct="1">
                        <a:lnSpc>
                          <a:spcPct val="100000"/>
                        </a:lnSpc>
                        <a:spcBef>
                          <a:spcPts val="500"/>
                        </a:spcBef>
                        <a:spcAft>
                          <a:spcPts val="0"/>
                        </a:spcAft>
                        <a:buClrTx/>
                        <a:buSzTx/>
                        <a:buFontTx/>
                        <a:buNone/>
                        <a:tabLst/>
                        <a:defRPr/>
                      </a:pPr>
                      <a:r>
                        <a:rPr lang="en-US" sz="1050" dirty="0" smtClean="0">
                          <a:solidFill>
                            <a:schemeClr val="bg1"/>
                          </a:solidFill>
                        </a:rPr>
                        <a:t>Primarily append-only store</a:t>
                      </a:r>
                    </a:p>
                    <a:p>
                      <a:pPr marL="182880" marR="0" indent="0" algn="l" defTabSz="932742" rtl="0" eaLnBrk="1" fontAlgn="auto" latinLnBrk="0" hangingPunct="1">
                        <a:lnSpc>
                          <a:spcPct val="100000"/>
                        </a:lnSpc>
                        <a:spcBef>
                          <a:spcPts val="500"/>
                        </a:spcBef>
                        <a:spcAft>
                          <a:spcPts val="0"/>
                        </a:spcAft>
                        <a:buClrTx/>
                        <a:buSzTx/>
                        <a:buFontTx/>
                        <a:buNone/>
                        <a:tabLst/>
                        <a:defRPr/>
                      </a:pPr>
                      <a:r>
                        <a:rPr lang="en-US" sz="1050" dirty="0" smtClean="0">
                          <a:solidFill>
                            <a:schemeClr val="bg1"/>
                          </a:solidFill>
                        </a:rPr>
                        <a:t>Unable</a:t>
                      </a:r>
                      <a:r>
                        <a:rPr lang="en-US" sz="1050" baseline="0" dirty="0" smtClean="0">
                          <a:solidFill>
                            <a:schemeClr val="bg1"/>
                          </a:solidFill>
                        </a:rPr>
                        <a:t> to keep up with insert workload</a:t>
                      </a:r>
                      <a:endParaRPr lang="en-US" sz="1050" dirty="0" smtClean="0">
                        <a:solidFill>
                          <a:schemeClr val="bg1"/>
                        </a:solidFill>
                      </a:endParaRPr>
                    </a:p>
                  </a:txBody>
                  <a:tcPr marL="0" marT="91440" marB="91440">
                    <a:lnT w="12700" cap="flat" cmpd="sng" algn="ctr">
                      <a:solidFill>
                        <a:schemeClr val="tx1"/>
                      </a:solidFill>
                      <a:prstDash val="solid"/>
                      <a:round/>
                      <a:headEnd type="none" w="med" len="med"/>
                      <a:tailEnd type="none" w="med" len="med"/>
                    </a:lnT>
                    <a:solidFill>
                      <a:schemeClr val="bg1">
                        <a:lumMod val="20000"/>
                        <a:lumOff val="80000"/>
                      </a:schemeClr>
                    </a:solidFill>
                  </a:tcPr>
                </a:tc>
                <a:tc>
                  <a:txBody>
                    <a:bodyPr/>
                    <a:lstStyle/>
                    <a:p>
                      <a:pPr marL="182880" marR="0" indent="0" algn="l" defTabSz="932742" rtl="0" eaLnBrk="1" fontAlgn="auto" latinLnBrk="0" hangingPunct="1">
                        <a:lnSpc>
                          <a:spcPct val="100000"/>
                        </a:lnSpc>
                        <a:spcBef>
                          <a:spcPts val="500"/>
                        </a:spcBef>
                        <a:spcAft>
                          <a:spcPts val="0"/>
                        </a:spcAft>
                        <a:buClrTx/>
                        <a:buSzTx/>
                        <a:buFontTx/>
                        <a:buNone/>
                        <a:tabLst/>
                        <a:defRPr/>
                      </a:pPr>
                      <a:r>
                        <a:rPr lang="en-US" sz="1050" dirty="0" smtClean="0">
                          <a:solidFill>
                            <a:schemeClr val="bg1"/>
                          </a:solidFill>
                        </a:rPr>
                        <a:t>Eliminate</a:t>
                      </a:r>
                      <a:r>
                        <a:rPr lang="en-US" sz="1050" baseline="0" dirty="0" smtClean="0">
                          <a:solidFill>
                            <a:schemeClr val="bg1"/>
                          </a:solidFill>
                        </a:rPr>
                        <a:t> contention</a:t>
                      </a:r>
                    </a:p>
                    <a:p>
                      <a:pPr marL="182880" marR="0" indent="0" algn="l" defTabSz="932742" rtl="0" eaLnBrk="1" fontAlgn="auto" latinLnBrk="0" hangingPunct="1">
                        <a:lnSpc>
                          <a:spcPct val="100000"/>
                        </a:lnSpc>
                        <a:spcBef>
                          <a:spcPts val="500"/>
                        </a:spcBef>
                        <a:spcAft>
                          <a:spcPts val="0"/>
                        </a:spcAft>
                        <a:buClrTx/>
                        <a:buSzTx/>
                        <a:buFontTx/>
                        <a:buNone/>
                        <a:tabLst/>
                        <a:defRPr/>
                      </a:pPr>
                      <a:r>
                        <a:rPr lang="en-US" sz="1050" baseline="0" dirty="0" smtClean="0">
                          <a:solidFill>
                            <a:schemeClr val="bg1"/>
                          </a:solidFill>
                        </a:rPr>
                        <a:t>Reduce logging</a:t>
                      </a:r>
                      <a:endParaRPr lang="en-US" sz="1050" dirty="0" smtClean="0">
                        <a:solidFill>
                          <a:schemeClr val="bg1"/>
                        </a:solidFill>
                      </a:endParaRPr>
                    </a:p>
                  </a:txBody>
                  <a:tcPr marL="0" marT="91440" marB="91440">
                    <a:lnT w="12700" cap="flat" cmpd="sng" algn="ctr">
                      <a:solidFill>
                        <a:schemeClr val="tx1"/>
                      </a:solidFill>
                      <a:prstDash val="solid"/>
                      <a:round/>
                      <a:headEnd type="none" w="med" len="med"/>
                      <a:tailEnd type="none" w="med" len="med"/>
                    </a:lnT>
                    <a:solidFill>
                      <a:schemeClr val="bg1">
                        <a:lumMod val="20000"/>
                        <a:lumOff val="80000"/>
                      </a:schemeClr>
                    </a:solidFill>
                  </a:tcPr>
                </a:tc>
                <a:extLst>
                  <a:ext uri="{0D108BD9-81ED-4DB2-BD59-A6C34878D82A}">
                    <a16:rowId xmlns:a16="http://schemas.microsoft.com/office/drawing/2014/main" xmlns="" val="10001"/>
                  </a:ext>
                </a:extLst>
              </a:tr>
              <a:tr h="914400">
                <a:tc>
                  <a:txBody>
                    <a:bodyPr/>
                    <a:lstStyle/>
                    <a:p>
                      <a:pPr marL="182880">
                        <a:spcBef>
                          <a:spcPts val="500"/>
                        </a:spcBef>
                      </a:pPr>
                      <a:r>
                        <a:rPr lang="en-US" sz="1050" dirty="0" smtClean="0">
                          <a:solidFill>
                            <a:schemeClr val="bg1"/>
                          </a:solidFill>
                        </a:rPr>
                        <a:t>Read performance and scale with periodic</a:t>
                      </a:r>
                      <a:r>
                        <a:rPr lang="en-US" sz="1050" baseline="0" dirty="0" smtClean="0">
                          <a:solidFill>
                            <a:schemeClr val="bg1"/>
                          </a:solidFill>
                        </a:rPr>
                        <a:t> batch inserts and updates</a:t>
                      </a:r>
                      <a:endParaRPr lang="en-US" sz="1050" dirty="0">
                        <a:solidFill>
                          <a:schemeClr val="bg1"/>
                        </a:solidFill>
                      </a:endParaRPr>
                    </a:p>
                  </a:txBody>
                  <a:tcPr marL="0" marT="91440" marB="91440">
                    <a:solidFill>
                      <a:srgbClr val="F2F2F2"/>
                    </a:solidFill>
                  </a:tcPr>
                </a:tc>
                <a:tc>
                  <a:txBody>
                    <a:bodyPr/>
                    <a:lstStyle/>
                    <a:p>
                      <a:pPr marL="182880">
                        <a:spcBef>
                          <a:spcPts val="500"/>
                        </a:spcBef>
                      </a:pPr>
                      <a:r>
                        <a:rPr lang="en-US" sz="1050" dirty="0" smtClean="0">
                          <a:solidFill>
                            <a:schemeClr val="bg1"/>
                          </a:solidFill>
                        </a:rPr>
                        <a:t>High-performance read operation,</a:t>
                      </a:r>
                      <a:r>
                        <a:rPr lang="en-US" sz="1050" baseline="0" dirty="0" smtClean="0">
                          <a:solidFill>
                            <a:schemeClr val="bg1"/>
                          </a:solidFill>
                        </a:rPr>
                        <a:t> especially when each server request has multiple read operations to perform</a:t>
                      </a:r>
                    </a:p>
                    <a:p>
                      <a:pPr marL="182880">
                        <a:spcBef>
                          <a:spcPts val="500"/>
                        </a:spcBef>
                      </a:pPr>
                      <a:r>
                        <a:rPr lang="en-US" sz="1050" baseline="0" dirty="0" smtClean="0">
                          <a:solidFill>
                            <a:schemeClr val="bg1"/>
                          </a:solidFill>
                        </a:rPr>
                        <a:t>Unable to meet scale-up requirements</a:t>
                      </a:r>
                      <a:endParaRPr lang="en-US" sz="1050" dirty="0">
                        <a:solidFill>
                          <a:schemeClr val="bg1"/>
                        </a:solidFill>
                      </a:endParaRPr>
                    </a:p>
                  </a:txBody>
                  <a:tcPr marL="0" marT="91440" marB="91440">
                    <a:solidFill>
                      <a:srgbClr val="F2F2F2"/>
                    </a:solidFill>
                  </a:tcPr>
                </a:tc>
                <a:tc>
                  <a:txBody>
                    <a:bodyPr/>
                    <a:lstStyle/>
                    <a:p>
                      <a:pPr marL="182880">
                        <a:spcBef>
                          <a:spcPts val="500"/>
                        </a:spcBef>
                      </a:pPr>
                      <a:r>
                        <a:rPr lang="en-US" sz="1050" dirty="0" smtClean="0">
                          <a:solidFill>
                            <a:schemeClr val="bg1"/>
                          </a:solidFill>
                        </a:rPr>
                        <a:t>Eliminate</a:t>
                      </a:r>
                      <a:r>
                        <a:rPr lang="en-US" sz="1050" baseline="0" dirty="0" smtClean="0">
                          <a:solidFill>
                            <a:schemeClr val="bg1"/>
                          </a:solidFill>
                        </a:rPr>
                        <a:t> contention when new data arrives</a:t>
                      </a:r>
                    </a:p>
                    <a:p>
                      <a:pPr marL="182880">
                        <a:spcBef>
                          <a:spcPts val="500"/>
                        </a:spcBef>
                      </a:pPr>
                      <a:r>
                        <a:rPr lang="en-US" sz="1050" baseline="0" dirty="0" smtClean="0">
                          <a:solidFill>
                            <a:schemeClr val="bg1"/>
                          </a:solidFill>
                        </a:rPr>
                        <a:t>Lower latency data retrieval</a:t>
                      </a:r>
                    </a:p>
                    <a:p>
                      <a:pPr marL="182880">
                        <a:spcBef>
                          <a:spcPts val="500"/>
                        </a:spcBef>
                      </a:pPr>
                      <a:r>
                        <a:rPr lang="en-US" sz="1050" baseline="0" dirty="0" smtClean="0">
                          <a:solidFill>
                            <a:schemeClr val="bg1"/>
                          </a:solidFill>
                        </a:rPr>
                        <a:t>Minimize code execution time</a:t>
                      </a:r>
                      <a:endParaRPr lang="en-US" sz="1050" dirty="0">
                        <a:solidFill>
                          <a:schemeClr val="bg1"/>
                        </a:solidFill>
                      </a:endParaRPr>
                    </a:p>
                  </a:txBody>
                  <a:tcPr marL="0" marT="91440" marB="91440">
                    <a:solidFill>
                      <a:srgbClr val="F2F2F2"/>
                    </a:solidFill>
                  </a:tcPr>
                </a:tc>
                <a:extLst>
                  <a:ext uri="{0D108BD9-81ED-4DB2-BD59-A6C34878D82A}">
                    <a16:rowId xmlns:a16="http://schemas.microsoft.com/office/drawing/2014/main" xmlns="" val="10003"/>
                  </a:ext>
                </a:extLst>
              </a:tr>
              <a:tr h="0">
                <a:tc>
                  <a:txBody>
                    <a:bodyPr/>
                    <a:lstStyle/>
                    <a:p>
                      <a:pPr marL="182880">
                        <a:spcBef>
                          <a:spcPts val="500"/>
                        </a:spcBef>
                      </a:pPr>
                      <a:r>
                        <a:rPr lang="en-US" sz="1050" dirty="0" smtClean="0">
                          <a:solidFill>
                            <a:schemeClr val="bg1"/>
                          </a:solidFill>
                        </a:rPr>
                        <a:t>Intensive business logic processing in database server</a:t>
                      </a:r>
                      <a:endParaRPr lang="en-US" sz="1050" dirty="0">
                        <a:solidFill>
                          <a:schemeClr val="bg1"/>
                        </a:solidFill>
                      </a:endParaRPr>
                    </a:p>
                  </a:txBody>
                  <a:tcPr marL="0" marT="91440" marB="91440">
                    <a:solidFill>
                      <a:schemeClr val="bg1">
                        <a:lumMod val="20000"/>
                        <a:lumOff val="80000"/>
                      </a:schemeClr>
                    </a:solidFill>
                  </a:tcPr>
                </a:tc>
                <a:tc>
                  <a:txBody>
                    <a:bodyPr/>
                    <a:lstStyle/>
                    <a:p>
                      <a:pPr marL="182880">
                        <a:spcBef>
                          <a:spcPts val="500"/>
                        </a:spcBef>
                      </a:pPr>
                      <a:r>
                        <a:rPr lang="en-US" sz="1050" dirty="0" smtClean="0">
                          <a:solidFill>
                            <a:schemeClr val="bg1"/>
                          </a:solidFill>
                        </a:rPr>
                        <a:t>Insert,</a:t>
                      </a:r>
                      <a:r>
                        <a:rPr lang="en-US" sz="1050" baseline="0" dirty="0" smtClean="0">
                          <a:solidFill>
                            <a:schemeClr val="bg1"/>
                          </a:solidFill>
                        </a:rPr>
                        <a:t> update, and delete workload</a:t>
                      </a:r>
                    </a:p>
                    <a:p>
                      <a:pPr marL="182880">
                        <a:spcBef>
                          <a:spcPts val="500"/>
                        </a:spcBef>
                      </a:pPr>
                      <a:r>
                        <a:rPr lang="en-US" sz="1050" baseline="0" dirty="0" smtClean="0">
                          <a:solidFill>
                            <a:schemeClr val="bg1"/>
                          </a:solidFill>
                        </a:rPr>
                        <a:t>Intensive computation inside stored procedures</a:t>
                      </a:r>
                    </a:p>
                    <a:p>
                      <a:pPr marL="182880">
                        <a:spcBef>
                          <a:spcPts val="500"/>
                        </a:spcBef>
                      </a:pPr>
                      <a:r>
                        <a:rPr lang="en-US" sz="1050" baseline="0" dirty="0" smtClean="0">
                          <a:solidFill>
                            <a:schemeClr val="bg1"/>
                          </a:solidFill>
                        </a:rPr>
                        <a:t>Read and write contention</a:t>
                      </a:r>
                    </a:p>
                  </a:txBody>
                  <a:tcPr marL="0" marT="91440" marB="91440">
                    <a:solidFill>
                      <a:schemeClr val="bg1">
                        <a:lumMod val="20000"/>
                        <a:lumOff val="80000"/>
                      </a:schemeClr>
                    </a:solidFill>
                  </a:tcPr>
                </a:tc>
                <a:tc>
                  <a:txBody>
                    <a:bodyPr/>
                    <a:lstStyle/>
                    <a:p>
                      <a:pPr marL="182880">
                        <a:spcBef>
                          <a:spcPts val="500"/>
                        </a:spcBef>
                      </a:pPr>
                      <a:r>
                        <a:rPr lang="en-US" sz="1050" dirty="0" smtClean="0">
                          <a:solidFill>
                            <a:schemeClr val="bg1"/>
                          </a:solidFill>
                        </a:rPr>
                        <a:t>Eliminate contention</a:t>
                      </a:r>
                    </a:p>
                    <a:p>
                      <a:pPr marL="182880">
                        <a:spcBef>
                          <a:spcPts val="500"/>
                        </a:spcBef>
                      </a:pPr>
                      <a:r>
                        <a:rPr lang="en-US" sz="1050" dirty="0" smtClean="0">
                          <a:solidFill>
                            <a:schemeClr val="bg1"/>
                          </a:solidFill>
                        </a:rPr>
                        <a:t>Minimize code execution</a:t>
                      </a:r>
                      <a:r>
                        <a:rPr lang="en-US" sz="1050" baseline="0" dirty="0" smtClean="0">
                          <a:solidFill>
                            <a:schemeClr val="bg1"/>
                          </a:solidFill>
                        </a:rPr>
                        <a:t> time for reduced latency and improved throughput</a:t>
                      </a:r>
                      <a:endParaRPr lang="en-US" sz="1050" dirty="0">
                        <a:solidFill>
                          <a:schemeClr val="bg1"/>
                        </a:solidFill>
                      </a:endParaRPr>
                    </a:p>
                  </a:txBody>
                  <a:tcPr marL="0" marT="91440" marB="91440">
                    <a:solidFill>
                      <a:schemeClr val="bg1">
                        <a:lumMod val="20000"/>
                        <a:lumOff val="80000"/>
                      </a:schemeClr>
                    </a:solidFill>
                  </a:tcPr>
                </a:tc>
                <a:extLst>
                  <a:ext uri="{0D108BD9-81ED-4DB2-BD59-A6C34878D82A}">
                    <a16:rowId xmlns:a16="http://schemas.microsoft.com/office/drawing/2014/main" xmlns="" val="10004"/>
                  </a:ext>
                </a:extLst>
              </a:tr>
              <a:tr h="0">
                <a:tc>
                  <a:txBody>
                    <a:bodyPr/>
                    <a:lstStyle/>
                    <a:p>
                      <a:pPr marL="182880">
                        <a:spcBef>
                          <a:spcPts val="500"/>
                        </a:spcBef>
                      </a:pPr>
                      <a:r>
                        <a:rPr lang="en-US" sz="1050" dirty="0" smtClean="0">
                          <a:solidFill>
                            <a:schemeClr val="bg1"/>
                          </a:solidFill>
                        </a:rPr>
                        <a:t>Low latency</a:t>
                      </a:r>
                      <a:endParaRPr lang="en-US" sz="1050" dirty="0">
                        <a:solidFill>
                          <a:schemeClr val="bg1"/>
                        </a:solidFill>
                      </a:endParaRPr>
                    </a:p>
                  </a:txBody>
                  <a:tcPr marL="0" marT="91440" marB="91440">
                    <a:solidFill>
                      <a:srgbClr val="F2F2F2"/>
                    </a:solidFill>
                  </a:tcPr>
                </a:tc>
                <a:tc>
                  <a:txBody>
                    <a:bodyPr/>
                    <a:lstStyle/>
                    <a:p>
                      <a:pPr marL="182880" algn="l">
                        <a:spcBef>
                          <a:spcPts val="500"/>
                        </a:spcBef>
                      </a:pPr>
                      <a:r>
                        <a:rPr lang="en-US" sz="1050" dirty="0" smtClean="0">
                          <a:solidFill>
                            <a:schemeClr val="bg1"/>
                          </a:solidFill>
                        </a:rPr>
                        <a:t>Low-latency business transaction required,</a:t>
                      </a:r>
                      <a:r>
                        <a:rPr lang="en-US" sz="1050" baseline="0" dirty="0" smtClean="0">
                          <a:solidFill>
                            <a:schemeClr val="bg1"/>
                          </a:solidFill>
                        </a:rPr>
                        <a:t> which typical database solutions can’t achieve</a:t>
                      </a:r>
                      <a:endParaRPr lang="en-US" sz="1050" dirty="0">
                        <a:solidFill>
                          <a:schemeClr val="bg1"/>
                        </a:solidFill>
                      </a:endParaRPr>
                    </a:p>
                  </a:txBody>
                  <a:tcPr marL="0" marT="91440" marB="91440">
                    <a:solidFill>
                      <a:srgbClr val="F2F2F2"/>
                    </a:solidFill>
                  </a:tcPr>
                </a:tc>
                <a:tc>
                  <a:txBody>
                    <a:bodyPr/>
                    <a:lstStyle/>
                    <a:p>
                      <a:pPr marL="182880" algn="l">
                        <a:spcBef>
                          <a:spcPts val="500"/>
                        </a:spcBef>
                      </a:pPr>
                      <a:r>
                        <a:rPr lang="en-US" sz="1050" dirty="0" smtClean="0">
                          <a:solidFill>
                            <a:schemeClr val="bg1"/>
                          </a:solidFill>
                        </a:rPr>
                        <a:t>Eliminate contention</a:t>
                      </a:r>
                    </a:p>
                    <a:p>
                      <a:pPr marL="182880" algn="l">
                        <a:spcBef>
                          <a:spcPts val="500"/>
                        </a:spcBef>
                      </a:pPr>
                      <a:r>
                        <a:rPr lang="en-US" sz="1050" dirty="0" smtClean="0">
                          <a:solidFill>
                            <a:schemeClr val="bg1"/>
                          </a:solidFill>
                        </a:rPr>
                        <a:t>Minimize code execution time</a:t>
                      </a:r>
                    </a:p>
                    <a:p>
                      <a:pPr marL="182880" algn="l">
                        <a:spcBef>
                          <a:spcPts val="500"/>
                        </a:spcBef>
                      </a:pPr>
                      <a:r>
                        <a:rPr lang="en-US" sz="1050" dirty="0" smtClean="0">
                          <a:solidFill>
                            <a:schemeClr val="bg1"/>
                          </a:solidFill>
                        </a:rPr>
                        <a:t>Low</a:t>
                      </a:r>
                      <a:r>
                        <a:rPr lang="en-US" sz="1050" baseline="0" dirty="0" smtClean="0">
                          <a:solidFill>
                            <a:schemeClr val="bg1"/>
                          </a:solidFill>
                        </a:rPr>
                        <a:t>-latency code execution</a:t>
                      </a:r>
                    </a:p>
                    <a:p>
                      <a:pPr marL="182880" algn="l">
                        <a:spcBef>
                          <a:spcPts val="500"/>
                        </a:spcBef>
                      </a:pPr>
                      <a:r>
                        <a:rPr lang="en-US" sz="1050" baseline="0" dirty="0" smtClean="0">
                          <a:solidFill>
                            <a:schemeClr val="bg1"/>
                          </a:solidFill>
                        </a:rPr>
                        <a:t>Efficient data retrieval</a:t>
                      </a:r>
                      <a:endParaRPr lang="en-US" sz="1050" dirty="0" smtClean="0">
                        <a:solidFill>
                          <a:schemeClr val="bg1"/>
                        </a:solidFill>
                      </a:endParaRPr>
                    </a:p>
                  </a:txBody>
                  <a:tcPr marL="0" marT="91440" marB="91440">
                    <a:solidFill>
                      <a:srgbClr val="F2F2F2"/>
                    </a:solidFill>
                  </a:tcPr>
                </a:tc>
                <a:extLst>
                  <a:ext uri="{0D108BD9-81ED-4DB2-BD59-A6C34878D82A}">
                    <a16:rowId xmlns:a16="http://schemas.microsoft.com/office/drawing/2014/main" xmlns="" val="10005"/>
                  </a:ext>
                </a:extLst>
              </a:tr>
              <a:tr h="0">
                <a:tc>
                  <a:txBody>
                    <a:bodyPr/>
                    <a:lstStyle/>
                    <a:p>
                      <a:pPr marL="182880">
                        <a:spcBef>
                          <a:spcPts val="500"/>
                        </a:spcBef>
                      </a:pPr>
                      <a:r>
                        <a:rPr lang="en-US" sz="1050" dirty="0" smtClean="0">
                          <a:solidFill>
                            <a:schemeClr val="bg1"/>
                          </a:solidFill>
                        </a:rPr>
                        <a:t>Session state management</a:t>
                      </a:r>
                      <a:endParaRPr lang="en-US" sz="1050" dirty="0">
                        <a:solidFill>
                          <a:schemeClr val="bg1"/>
                        </a:solidFill>
                      </a:endParaRPr>
                    </a:p>
                  </a:txBody>
                  <a:tcPr marL="0" marT="91440" marB="91440">
                    <a:solidFill>
                      <a:schemeClr val="bg1">
                        <a:lumMod val="20000"/>
                        <a:lumOff val="80000"/>
                      </a:schemeClr>
                    </a:solidFill>
                  </a:tcPr>
                </a:tc>
                <a:tc>
                  <a:txBody>
                    <a:bodyPr/>
                    <a:lstStyle/>
                    <a:p>
                      <a:pPr marL="182880">
                        <a:spcBef>
                          <a:spcPts val="500"/>
                        </a:spcBef>
                      </a:pPr>
                      <a:r>
                        <a:rPr lang="en-US" sz="1050" dirty="0" smtClean="0">
                          <a:solidFill>
                            <a:schemeClr val="bg1"/>
                          </a:solidFill>
                        </a:rPr>
                        <a:t>Frequent insert, update,</a:t>
                      </a:r>
                      <a:r>
                        <a:rPr lang="en-US" sz="1050" baseline="0" dirty="0" smtClean="0">
                          <a:solidFill>
                            <a:schemeClr val="bg1"/>
                          </a:solidFill>
                        </a:rPr>
                        <a:t> </a:t>
                      </a:r>
                      <a:r>
                        <a:rPr lang="en-US" sz="1050" dirty="0" smtClean="0">
                          <a:solidFill>
                            <a:schemeClr val="bg1"/>
                          </a:solidFill>
                        </a:rPr>
                        <a:t>and point lookups</a:t>
                      </a:r>
                    </a:p>
                    <a:p>
                      <a:pPr marL="182880">
                        <a:spcBef>
                          <a:spcPts val="500"/>
                        </a:spcBef>
                      </a:pPr>
                      <a:r>
                        <a:rPr lang="en-US" sz="1050" dirty="0" smtClean="0">
                          <a:solidFill>
                            <a:schemeClr val="bg1"/>
                          </a:solidFill>
                        </a:rPr>
                        <a:t>High-scale load from numerous</a:t>
                      </a:r>
                      <a:r>
                        <a:rPr lang="en-US" sz="1050" baseline="0" dirty="0" smtClean="0">
                          <a:solidFill>
                            <a:schemeClr val="bg1"/>
                          </a:solidFill>
                        </a:rPr>
                        <a:t> stateless web servers</a:t>
                      </a:r>
                      <a:endParaRPr lang="en-US" sz="1050" dirty="0">
                        <a:solidFill>
                          <a:schemeClr val="bg1"/>
                        </a:solidFill>
                      </a:endParaRPr>
                    </a:p>
                  </a:txBody>
                  <a:tcPr marL="0" marT="91440" marB="91440">
                    <a:solidFill>
                      <a:schemeClr val="bg1">
                        <a:lumMod val="20000"/>
                        <a:lumOff val="80000"/>
                      </a:schemeClr>
                    </a:solidFill>
                  </a:tcPr>
                </a:tc>
                <a:tc>
                  <a:txBody>
                    <a:bodyPr/>
                    <a:lstStyle/>
                    <a:p>
                      <a:pPr marL="182880">
                        <a:spcBef>
                          <a:spcPts val="500"/>
                        </a:spcBef>
                      </a:pPr>
                      <a:r>
                        <a:rPr lang="en-US" sz="1050" dirty="0" smtClean="0">
                          <a:solidFill>
                            <a:schemeClr val="bg1"/>
                          </a:solidFill>
                        </a:rPr>
                        <a:t>Eliminate</a:t>
                      </a:r>
                      <a:r>
                        <a:rPr lang="en-US" sz="1050" baseline="0" dirty="0" smtClean="0">
                          <a:solidFill>
                            <a:schemeClr val="bg1"/>
                          </a:solidFill>
                        </a:rPr>
                        <a:t> contention</a:t>
                      </a:r>
                    </a:p>
                    <a:p>
                      <a:pPr marL="182880">
                        <a:spcBef>
                          <a:spcPts val="500"/>
                        </a:spcBef>
                      </a:pPr>
                      <a:r>
                        <a:rPr lang="en-US" sz="1050" baseline="0" dirty="0" smtClean="0">
                          <a:solidFill>
                            <a:schemeClr val="bg1"/>
                          </a:solidFill>
                        </a:rPr>
                        <a:t>Efficient data retrieval</a:t>
                      </a:r>
                    </a:p>
                    <a:p>
                      <a:pPr marL="182880">
                        <a:spcBef>
                          <a:spcPts val="500"/>
                        </a:spcBef>
                      </a:pPr>
                      <a:r>
                        <a:rPr lang="en-US" sz="1050" baseline="0" dirty="0" smtClean="0">
                          <a:solidFill>
                            <a:schemeClr val="bg1"/>
                          </a:solidFill>
                        </a:rPr>
                        <a:t>Option IO reduction or removal, when using non-durables tables</a:t>
                      </a:r>
                    </a:p>
                  </a:txBody>
                  <a:tcPr marL="0" marT="91440" marB="91440">
                    <a:solidFill>
                      <a:schemeClr val="bg1">
                        <a:lumMod val="20000"/>
                        <a:lumOff val="80000"/>
                      </a:schemeClr>
                    </a:solidFill>
                  </a:tcPr>
                </a:tc>
                <a:extLst>
                  <a:ext uri="{0D108BD9-81ED-4DB2-BD59-A6C34878D82A}">
                    <a16:rowId xmlns:a16="http://schemas.microsoft.com/office/drawing/2014/main" xmlns="" val="10006"/>
                  </a:ext>
                </a:extLst>
              </a:tr>
            </a:tbl>
          </a:graphicData>
        </a:graphic>
      </p:graphicFrame>
      <p:sp>
        <p:nvSpPr>
          <p:cNvPr id="6"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Benefits</a:t>
            </a:r>
          </a:p>
        </p:txBody>
      </p:sp>
    </p:spTree>
    <p:extLst>
      <p:ext uri="{BB962C8B-B14F-4D97-AF65-F5344CB8AC3E}">
        <p14:creationId xmlns:p14="http://schemas.microsoft.com/office/powerpoint/2010/main" val="2633319025"/>
      </p:ext>
    </p:extLst>
  </p:cSld>
  <p:clrMapOvr>
    <a:masterClrMapping/>
  </p:clrMapOvr>
  <p:transition>
    <p:fade/>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Content Placeholder 3"/>
          <p:cNvSpPr>
            <a:spLocks noGrp="1"/>
          </p:cNvSpPr>
          <p:nvPr>
            <p:ph sz="quarter" idx="10"/>
          </p:nvPr>
        </p:nvSpPr>
        <p:spPr>
          <a:xfrm>
            <a:off x="274320" y="1323598"/>
            <a:ext cx="8985794" cy="4314001"/>
          </a:xfrm>
        </p:spPr>
        <p:txBody>
          <a:bodyPr/>
          <a:lstStyle/>
          <a:p>
            <a:pPr marL="0" indent="0">
              <a:lnSpc>
                <a:spcPct val="100000"/>
              </a:lnSpc>
              <a:spcBef>
                <a:spcPts val="1500"/>
              </a:spcBef>
              <a:buNone/>
            </a:pPr>
            <a:r>
              <a:rPr lang="en-US" sz="2400" dirty="0" smtClean="0">
                <a:solidFill>
                  <a:schemeClr val="bg2"/>
                </a:solidFill>
                <a:latin typeface="+mj-lt"/>
              </a:rPr>
              <a:t>When to use In-Memory OLTP to improve performance</a:t>
            </a:r>
          </a:p>
          <a:p>
            <a:pPr marL="241300" lvl="1" indent="0">
              <a:lnSpc>
                <a:spcPct val="100000"/>
              </a:lnSpc>
              <a:spcBef>
                <a:spcPts val="1000"/>
              </a:spcBef>
              <a:buNone/>
            </a:pPr>
            <a:r>
              <a:rPr lang="en-US" sz="1800" dirty="0" smtClean="0">
                <a:solidFill>
                  <a:schemeClr val="bg1"/>
                </a:solidFill>
              </a:rPr>
              <a:t>Short-running transactions</a:t>
            </a:r>
          </a:p>
          <a:p>
            <a:pPr marL="241300" lvl="1" indent="0">
              <a:lnSpc>
                <a:spcPct val="100000"/>
              </a:lnSpc>
              <a:spcBef>
                <a:spcPts val="1000"/>
              </a:spcBef>
              <a:buNone/>
            </a:pPr>
            <a:r>
              <a:rPr lang="en-US" sz="1800" dirty="0" smtClean="0">
                <a:solidFill>
                  <a:schemeClr val="bg1"/>
                </a:solidFill>
              </a:rPr>
              <a:t>Programming </a:t>
            </a:r>
            <a:r>
              <a:rPr lang="en-US" sz="1800" dirty="0">
                <a:solidFill>
                  <a:schemeClr val="bg1"/>
                </a:solidFill>
              </a:rPr>
              <a:t>patterns </a:t>
            </a:r>
            <a:r>
              <a:rPr lang="en-US" sz="1800" dirty="0" smtClean="0">
                <a:solidFill>
                  <a:schemeClr val="bg1"/>
                </a:solidFill>
              </a:rPr>
              <a:t>including concurrency </a:t>
            </a:r>
            <a:r>
              <a:rPr lang="en-US" sz="1800" dirty="0">
                <a:solidFill>
                  <a:schemeClr val="bg1"/>
                </a:solidFill>
              </a:rPr>
              <a:t>scenarios, point lookups, </a:t>
            </a:r>
            <a:r>
              <a:rPr lang="en-US" sz="1800" dirty="0" smtClean="0">
                <a:solidFill>
                  <a:schemeClr val="bg1"/>
                </a:solidFill>
              </a:rPr>
              <a:t>and workloads in which there </a:t>
            </a:r>
            <a:r>
              <a:rPr lang="en-US" sz="1800" dirty="0">
                <a:solidFill>
                  <a:schemeClr val="bg1"/>
                </a:solidFill>
              </a:rPr>
              <a:t>are many inserts and updates, and business logic in stored </a:t>
            </a:r>
            <a:r>
              <a:rPr lang="en-US" sz="1800" dirty="0" smtClean="0">
                <a:solidFill>
                  <a:schemeClr val="bg1"/>
                </a:solidFill>
              </a:rPr>
              <a:t>procedures</a:t>
            </a:r>
          </a:p>
          <a:p>
            <a:pPr marL="0" indent="0">
              <a:lnSpc>
                <a:spcPct val="100000"/>
              </a:lnSpc>
              <a:spcBef>
                <a:spcPts val="1000"/>
              </a:spcBef>
              <a:buNone/>
            </a:pPr>
            <a:endParaRPr lang="en-US" sz="1800" dirty="0">
              <a:solidFill>
                <a:schemeClr val="bg1"/>
              </a:solidFill>
            </a:endParaRPr>
          </a:p>
          <a:p>
            <a:pPr marL="0" indent="0">
              <a:lnSpc>
                <a:spcPct val="100000"/>
              </a:lnSpc>
              <a:spcBef>
                <a:spcPts val="1000"/>
              </a:spcBef>
              <a:buNone/>
            </a:pPr>
            <a:r>
              <a:rPr lang="en-US" sz="2400" dirty="0" smtClean="0">
                <a:solidFill>
                  <a:schemeClr val="bg2"/>
                </a:solidFill>
                <a:latin typeface="+mj-lt"/>
              </a:rPr>
              <a:t>How In-Memory </a:t>
            </a:r>
            <a:r>
              <a:rPr lang="en-US" sz="2400" dirty="0">
                <a:solidFill>
                  <a:schemeClr val="bg2"/>
                </a:solidFill>
                <a:latin typeface="+mj-lt"/>
              </a:rPr>
              <a:t>OLTP </a:t>
            </a:r>
            <a:r>
              <a:rPr lang="en-US" sz="2400" dirty="0" smtClean="0">
                <a:solidFill>
                  <a:schemeClr val="bg2"/>
                </a:solidFill>
                <a:latin typeface="+mj-lt"/>
              </a:rPr>
              <a:t>improves performance </a:t>
            </a:r>
            <a:r>
              <a:rPr lang="en-US" sz="2400" dirty="0">
                <a:solidFill>
                  <a:schemeClr val="bg2"/>
                </a:solidFill>
                <a:latin typeface="+mj-lt"/>
              </a:rPr>
              <a:t>and </a:t>
            </a:r>
            <a:r>
              <a:rPr lang="en-US" sz="2400" dirty="0" smtClean="0">
                <a:solidFill>
                  <a:schemeClr val="bg2"/>
                </a:solidFill>
                <a:latin typeface="+mj-lt"/>
              </a:rPr>
              <a:t>scalability</a:t>
            </a:r>
            <a:endParaRPr lang="en-US" sz="2400" dirty="0">
              <a:solidFill>
                <a:schemeClr val="bg2"/>
              </a:solidFill>
              <a:latin typeface="+mj-lt"/>
            </a:endParaRPr>
          </a:p>
          <a:p>
            <a:pPr marL="241300" lvl="1" indent="0">
              <a:lnSpc>
                <a:spcPct val="100000"/>
              </a:lnSpc>
              <a:spcBef>
                <a:spcPts val="1000"/>
              </a:spcBef>
              <a:buNone/>
            </a:pPr>
            <a:r>
              <a:rPr lang="en-US" sz="1800" dirty="0" smtClean="0">
                <a:solidFill>
                  <a:schemeClr val="bg1"/>
                </a:solidFill>
              </a:rPr>
              <a:t>Optimized algorithms to access memory-resident data</a:t>
            </a:r>
            <a:endParaRPr lang="en-US" sz="1800" dirty="0">
              <a:solidFill>
                <a:schemeClr val="bg1"/>
              </a:solidFill>
            </a:endParaRPr>
          </a:p>
          <a:p>
            <a:pPr marL="241300" lvl="1" indent="0">
              <a:lnSpc>
                <a:spcPct val="100000"/>
              </a:lnSpc>
              <a:spcBef>
                <a:spcPts val="1000"/>
              </a:spcBef>
              <a:buNone/>
            </a:pPr>
            <a:r>
              <a:rPr lang="en-US" sz="1800" dirty="0">
                <a:solidFill>
                  <a:schemeClr val="bg1"/>
                </a:solidFill>
              </a:rPr>
              <a:t>Optimistic concurrency control that eliminates logical </a:t>
            </a:r>
            <a:r>
              <a:rPr lang="en-US" sz="1800" dirty="0" smtClean="0">
                <a:solidFill>
                  <a:schemeClr val="bg1"/>
                </a:solidFill>
              </a:rPr>
              <a:t>locks</a:t>
            </a:r>
            <a:endParaRPr lang="en-US" sz="1800" dirty="0">
              <a:solidFill>
                <a:schemeClr val="bg1"/>
              </a:solidFill>
            </a:endParaRPr>
          </a:p>
          <a:p>
            <a:pPr marL="241300" lvl="1" indent="0">
              <a:lnSpc>
                <a:spcPct val="100000"/>
              </a:lnSpc>
              <a:spcBef>
                <a:spcPts val="1000"/>
              </a:spcBef>
              <a:buNone/>
            </a:pPr>
            <a:r>
              <a:rPr lang="en-US" sz="1800" dirty="0" smtClean="0">
                <a:solidFill>
                  <a:schemeClr val="bg1"/>
                </a:solidFill>
              </a:rPr>
              <a:t>Natively </a:t>
            </a:r>
            <a:r>
              <a:rPr lang="en-US" sz="1800" dirty="0">
                <a:solidFill>
                  <a:schemeClr val="bg1"/>
                </a:solidFill>
              </a:rPr>
              <a:t>compiled stored </a:t>
            </a:r>
            <a:r>
              <a:rPr lang="en-US" sz="1800" dirty="0" smtClean="0">
                <a:solidFill>
                  <a:schemeClr val="bg1"/>
                </a:solidFill>
              </a:rPr>
              <a:t>procedures, with better </a:t>
            </a:r>
            <a:r>
              <a:rPr lang="en-US" sz="1800" dirty="0">
                <a:solidFill>
                  <a:schemeClr val="bg1"/>
                </a:solidFill>
              </a:rPr>
              <a:t>performance than interpreted stored </a:t>
            </a:r>
            <a:r>
              <a:rPr lang="en-US" sz="1800" dirty="0" smtClean="0">
                <a:solidFill>
                  <a:schemeClr val="bg1"/>
                </a:solidFill>
              </a:rPr>
              <a:t>procedures for accessing memory-optimized tables</a:t>
            </a:r>
            <a:endParaRPr lang="en-US" sz="1800" dirty="0">
              <a:solidFill>
                <a:schemeClr val="bg1"/>
              </a:solidFill>
            </a:endParaRPr>
          </a:p>
        </p:txBody>
      </p:sp>
      <p:sp>
        <p:nvSpPr>
          <p:cNvPr id="5"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Other benefits and best practices</a:t>
            </a:r>
          </a:p>
        </p:txBody>
      </p:sp>
    </p:spTree>
    <p:extLst>
      <p:ext uri="{BB962C8B-B14F-4D97-AF65-F5344CB8AC3E}">
        <p14:creationId xmlns:p14="http://schemas.microsoft.com/office/powerpoint/2010/main" val="2226440091"/>
      </p:ext>
    </p:extLst>
  </p:cSld>
  <p:clrMapOvr>
    <a:masterClrMapping/>
  </p:clrMapOvr>
  <p:transition>
    <p:fade/>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275431" y="265496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Hands-on lab (HOL)</a:t>
            </a:r>
          </a:p>
        </p:txBody>
      </p:sp>
    </p:spTree>
    <p:extLst>
      <p:ext uri="{BB962C8B-B14F-4D97-AF65-F5344CB8AC3E}">
        <p14:creationId xmlns:p14="http://schemas.microsoft.com/office/powerpoint/2010/main" val="698354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5201" y="5991150"/>
            <a:ext cx="11990363" cy="810478"/>
          </a:xfrm>
          <a:prstGeom prst="rect">
            <a:avLst/>
          </a:prstGeom>
          <a:noFill/>
        </p:spPr>
        <p:txBody>
          <a:bodyPr wrap="square" rtlCol="0">
            <a:spAutoFit/>
          </a:bodyPr>
          <a:lstStyle/>
          <a:p>
            <a:pPr defTabSz="932706">
              <a:lnSpc>
                <a:spcPts val="1441"/>
              </a:lnSpc>
            </a:pPr>
            <a:r>
              <a:rPr lang="en-US" sz="1000" dirty="0" smtClean="0">
                <a:solidFill>
                  <a:srgbClr val="FFFFFF"/>
                </a:solidFill>
              </a:rPr>
              <a:t>© 2015 Microsoft Corporation. All rights reserved. Microsoft, Windows, Microsoft Azure, and other product names are or may be registered trademarks and/or trademarks in the U.S. and/or other countries. 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1000" dirty="0">
              <a:solidFill>
                <a:srgbClr val="FFFFFF"/>
              </a:solidFill>
            </a:endParaRPr>
          </a:p>
        </p:txBody>
      </p:sp>
      <p:pic>
        <p:nvPicPr>
          <p:cNvPr id="6" name="Picture 5"/>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invGray">
          <a:xfrm>
            <a:off x="459230" y="2852940"/>
            <a:ext cx="3288506" cy="704445"/>
          </a:xfrm>
          <a:prstGeom prst="rect">
            <a:avLst/>
          </a:prstGeom>
        </p:spPr>
      </p:pic>
    </p:spTree>
    <p:extLst>
      <p:ext uri="{BB962C8B-B14F-4D97-AF65-F5344CB8AC3E}">
        <p14:creationId xmlns:p14="http://schemas.microsoft.com/office/powerpoint/2010/main" val="149027636"/>
      </p:ext>
    </p:extLst>
  </p:cSld>
  <p:clrMapOvr>
    <a:masterClrMapping/>
  </p:clrMapOvr>
  <p:transition>
    <p:fade/>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screen">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p:blipFill>
        <p:spPr>
          <a:xfrm>
            <a:off x="0" y="-7938"/>
            <a:ext cx="12436475" cy="7002463"/>
          </a:xfrm>
          <a:prstGeom prst="rect">
            <a:avLst/>
          </a:prstGeom>
        </p:spPr>
      </p:pic>
      <p:sp>
        <p:nvSpPr>
          <p:cNvPr id="12" name="Rectangle 11"/>
          <p:cNvSpPr/>
          <p:nvPr/>
        </p:nvSpPr>
        <p:spPr bwMode="ltGray">
          <a:xfrm>
            <a:off x="274638" y="307607"/>
            <a:ext cx="5486400" cy="5475656"/>
          </a:xfrm>
          <a:prstGeom prst="rect">
            <a:avLst/>
          </a:prstGeom>
          <a:solidFill>
            <a:srgbClr val="BA141A">
              <a:alpha val="90000"/>
            </a:srgbClr>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defRPr/>
            </a:pPr>
            <a:endParaRPr lang="en-US" sz="2400" kern="0" dirty="0" smtClean="0">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p:cNvPicPr>
            <a:picLocks noChangeAspect="1"/>
          </p:cNvPicPr>
          <p:nvPr/>
        </p:nvPicPr>
        <p:blipFill rotWithShape="1">
          <a:blip r:embed="rId5">
            <a:extLst>
              <a:ext uri="{28A0092B-C50C-407E-A947-70E740481C1C}">
                <a14:useLocalDpi xmlns:a14="http://schemas.microsoft.com/office/drawing/2010/main" val="0"/>
              </a:ext>
            </a:extLst>
          </a:blip>
          <a:stretch/>
        </p:blipFill>
        <p:spPr bwMode="invGray">
          <a:xfrm>
            <a:off x="10344360" y="478018"/>
            <a:ext cx="1627763" cy="347472"/>
          </a:xfrm>
          <a:prstGeom prst="rect">
            <a:avLst/>
          </a:prstGeom>
          <a:noFill/>
          <a:ln>
            <a:noFill/>
          </a:ln>
        </p:spPr>
      </p:pic>
      <p:pic>
        <p:nvPicPr>
          <p:cNvPr id="14" name="Picture 13" descr="C:\Users\petern\AppData\Local\Temp\vmware-petern\VMwareDnD\9912bbd5\PPE_Logo_RGB_bootcamp_600x131.png"/>
          <p:cNvPicPr>
            <a:picLocks noChangeAspect="1" noChangeArrowheads="1"/>
          </p:cNvPicPr>
          <p:nvPr/>
        </p:nvPicPr>
        <p:blipFill rotWithShape="1">
          <a:blip r:embed="rId6">
            <a:biLevel thresh="25000"/>
            <a:extLst>
              <a:ext uri="{28A0092B-C50C-407E-A947-70E740481C1C}">
                <a14:useLocalDpi xmlns:a14="http://schemas.microsoft.com/office/drawing/2010/main" val="0"/>
              </a:ext>
            </a:extLst>
          </a:blip>
          <a:srcRect l="31783"/>
          <a:stretch/>
        </p:blipFill>
        <p:spPr bwMode="auto">
          <a:xfrm>
            <a:off x="10881360" y="6287833"/>
            <a:ext cx="1280478" cy="4098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15" name="Title 16"/>
          <p:cNvSpPr txBox="1">
            <a:spLocks/>
          </p:cNvSpPr>
          <p:nvPr/>
        </p:nvSpPr>
        <p:spPr>
          <a:xfrm>
            <a:off x="274320" y="307607"/>
            <a:ext cx="5486718" cy="1549544"/>
          </a:xfrm>
          <a:prstGeom prst="rect">
            <a:avLst/>
          </a:prstGeom>
        </p:spPr>
        <p:txBody>
          <a:bodyPr vert="horz" wrap="square" lIns="182880" tIns="182880" rIns="182880" bIns="182880" rtlCol="0" anchor="t">
            <a:noAutofit/>
          </a:bodyPr>
          <a:lstStyle>
            <a:lvl1pPr algn="l" defTabSz="932742" rtl="0" eaLnBrk="1" latinLnBrk="0" hangingPunct="1">
              <a:lnSpc>
                <a:spcPct val="90000"/>
              </a:lnSpc>
              <a:spcBef>
                <a:spcPct val="0"/>
              </a:spcBef>
              <a:buNone/>
              <a:defRPr lang="en-US" sz="6000" b="0" kern="1200" cap="none" spc="-102" baseline="0">
                <a:ln w="3175">
                  <a:noFill/>
                </a:ln>
                <a:gradFill>
                  <a:gsLst>
                    <a:gs pos="8850">
                      <a:srgbClr val="FFFFFF"/>
                    </a:gs>
                    <a:gs pos="34000">
                      <a:srgbClr val="FFFFFF"/>
                    </a:gs>
                  </a:gsLst>
                  <a:lin ang="5400000" scaled="0"/>
                </a:gradFill>
                <a:effectLst/>
                <a:latin typeface="+mj-lt"/>
                <a:ea typeface="+mn-ea"/>
                <a:cs typeface="Segoe UI" pitchFamily="34" charset="0"/>
              </a:defRPr>
            </a:lvl1pPr>
          </a:lstStyle>
          <a:p>
            <a:r>
              <a:rPr sz="5800" dirty="0"/>
              <a:t>Stretch </a:t>
            </a:r>
            <a:r>
              <a:rPr sz="5800" dirty="0" smtClean="0"/>
              <a:t/>
            </a:r>
            <a:br>
              <a:rPr sz="5800" dirty="0" smtClean="0"/>
            </a:br>
            <a:r>
              <a:rPr sz="5800" dirty="0" smtClean="0"/>
              <a:t>Database overview</a:t>
            </a:r>
            <a:r>
              <a:rPr sz="5800" dirty="0"/>
              <a:t>:</a:t>
            </a:r>
          </a:p>
        </p:txBody>
      </p:sp>
      <p:pic>
        <p:nvPicPr>
          <p:cNvPr id="10" name="Picture 9" descr="C:\Users\petern\AppData\Local\Temp\vmware-petern\VMwareDnD\9912bbd5\PPE_Logo_RGB_bootcamp_600x131.png"/>
          <p:cNvPicPr>
            <a:picLocks noChangeAspect="1" noChangeArrowheads="1"/>
          </p:cNvPicPr>
          <p:nvPr/>
        </p:nvPicPr>
        <p:blipFill rotWithShape="1">
          <a:blip r:embed="rId6">
            <a:extLst>
              <a:ext uri="{28A0092B-C50C-407E-A947-70E740481C1C}">
                <a14:useLocalDpi xmlns:a14="http://schemas.microsoft.com/office/drawing/2010/main" val="0"/>
              </a:ext>
            </a:extLst>
          </a:blip>
          <a:srcRect r="68623"/>
          <a:stretch/>
        </p:blipFill>
        <p:spPr bwMode="auto">
          <a:xfrm>
            <a:off x="10284758" y="6287833"/>
            <a:ext cx="588982" cy="40983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Text Placeholder 4"/>
          <p:cNvSpPr txBox="1">
            <a:spLocks/>
          </p:cNvSpPr>
          <p:nvPr/>
        </p:nvSpPr>
        <p:spPr>
          <a:xfrm>
            <a:off x="276540" y="4392047"/>
            <a:ext cx="5197379" cy="1018969"/>
          </a:xfrm>
          <a:prstGeom prst="rect">
            <a:avLst/>
          </a:prstGeom>
          <a:noFill/>
        </p:spPr>
        <p:txBody>
          <a:bodyPr vert="horz" wrap="square" lIns="182880" tIns="182880" rIns="182880" bIns="182880"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600" kern="1200" spc="0" baseline="0">
                <a:gradFill>
                  <a:gsLst>
                    <a:gs pos="7965">
                      <a:schemeClr val="tx1"/>
                    </a:gs>
                    <a:gs pos="8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3200" smtClean="0">
                <a:solidFill>
                  <a:srgbClr val="FFFFFF"/>
                </a:solidFill>
              </a:rPr>
              <a:t>Speaker Name</a:t>
            </a:r>
            <a:endParaRPr lang="en-US" sz="3200" dirty="0">
              <a:solidFill>
                <a:srgbClr val="FFFFFF"/>
              </a:solidFill>
            </a:endParaRPr>
          </a:p>
        </p:txBody>
      </p:sp>
      <p:sp>
        <p:nvSpPr>
          <p:cNvPr id="30" name="Rectangle 29"/>
          <p:cNvSpPr/>
          <p:nvPr/>
        </p:nvSpPr>
        <p:spPr>
          <a:xfrm>
            <a:off x="274320" y="3064363"/>
            <a:ext cx="5486718" cy="1107996"/>
          </a:xfrm>
          <a:prstGeom prst="rect">
            <a:avLst/>
          </a:prstGeom>
        </p:spPr>
        <p:txBody>
          <a:bodyPr wrap="square" lIns="182880" tIns="182880" rIns="182880" bIns="182880">
            <a:spAutoFit/>
          </a:bodyPr>
          <a:lstStyle/>
          <a:p>
            <a:r>
              <a:rPr lang="en-US" sz="2400" dirty="0">
                <a:solidFill>
                  <a:srgbClr val="FFFFFF"/>
                </a:solidFill>
                <a:latin typeface="Segoe UI Light"/>
              </a:rPr>
              <a:t>Mission-critical performance </a:t>
            </a:r>
            <a:r>
              <a:rPr lang="en-US" sz="2400" dirty="0" smtClean="0">
                <a:solidFill>
                  <a:srgbClr val="FFFFFF"/>
                </a:solidFill>
                <a:latin typeface="Segoe UI Light"/>
              </a:rPr>
              <a:t/>
            </a:r>
            <a:br>
              <a:rPr lang="en-US" sz="2400" dirty="0" smtClean="0">
                <a:solidFill>
                  <a:srgbClr val="FFFFFF"/>
                </a:solidFill>
                <a:latin typeface="Segoe UI Light"/>
              </a:rPr>
            </a:br>
            <a:r>
              <a:rPr lang="en-US" sz="2400" dirty="0" smtClean="0">
                <a:solidFill>
                  <a:srgbClr val="FFFFFF"/>
                </a:solidFill>
                <a:latin typeface="Segoe UI Light"/>
              </a:rPr>
              <a:t>with SQL </a:t>
            </a:r>
            <a:r>
              <a:rPr lang="en-US" sz="2400" dirty="0">
                <a:solidFill>
                  <a:srgbClr val="FFFFFF"/>
                </a:solidFill>
                <a:latin typeface="Segoe UI Light"/>
              </a:rPr>
              <a:t>Server 2016</a:t>
            </a:r>
          </a:p>
        </p:txBody>
      </p:sp>
    </p:spTree>
    <p:extLst>
      <p:ext uri="{BB962C8B-B14F-4D97-AF65-F5344CB8AC3E}">
        <p14:creationId xmlns:p14="http://schemas.microsoft.com/office/powerpoint/2010/main" val="8536144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auto">
          <a:xfrm>
            <a:off x="0" y="-11430"/>
            <a:ext cx="5669280" cy="700595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smtClean="0">
              <a:solidFill>
                <a:srgbClr val="FFFFFF"/>
              </a:solidFill>
              <a:ea typeface="Segoe UI" pitchFamily="34" charset="0"/>
              <a:cs typeface="Segoe UI" pitchFamily="34" charset="0"/>
            </a:endParaRPr>
          </a:p>
        </p:txBody>
      </p:sp>
      <p:sp>
        <p:nvSpPr>
          <p:cNvPr id="3" name="Text Placeholder 2"/>
          <p:cNvSpPr>
            <a:spLocks noGrp="1"/>
          </p:cNvSpPr>
          <p:nvPr>
            <p:ph sz="quarter" idx="10"/>
          </p:nvPr>
        </p:nvSpPr>
        <p:spPr>
          <a:xfrm>
            <a:off x="293110" y="1761693"/>
            <a:ext cx="5688589" cy="3362459"/>
          </a:xfrm>
        </p:spPr>
        <p:txBody>
          <a:bodyPr/>
          <a:lstStyle/>
          <a:p>
            <a:pPr>
              <a:lnSpc>
                <a:spcPct val="100000"/>
              </a:lnSpc>
              <a:spcBef>
                <a:spcPts val="1500"/>
              </a:spcBef>
            </a:pPr>
            <a:r>
              <a:rPr lang="en-US" sz="2400" dirty="0">
                <a:solidFill>
                  <a:schemeClr val="tx1"/>
                </a:solidFill>
              </a:rPr>
              <a:t>Microsoft Stretch Database overview</a:t>
            </a:r>
          </a:p>
          <a:p>
            <a:pPr>
              <a:lnSpc>
                <a:spcPct val="100000"/>
              </a:lnSpc>
              <a:spcBef>
                <a:spcPts val="1500"/>
              </a:spcBef>
            </a:pPr>
            <a:r>
              <a:rPr lang="en-US" sz="2400" dirty="0">
                <a:solidFill>
                  <a:schemeClr val="tx1"/>
                </a:solidFill>
              </a:rPr>
              <a:t>Capabilities and functions</a:t>
            </a:r>
          </a:p>
          <a:p>
            <a:pPr>
              <a:lnSpc>
                <a:spcPct val="100000"/>
              </a:lnSpc>
              <a:spcBef>
                <a:spcPts val="1500"/>
              </a:spcBef>
            </a:pPr>
            <a:r>
              <a:rPr lang="en-US" sz="2400" dirty="0">
                <a:solidFill>
                  <a:schemeClr val="tx1"/>
                </a:solidFill>
              </a:rPr>
              <a:t>How Stretch Database works</a:t>
            </a:r>
          </a:p>
          <a:p>
            <a:pPr>
              <a:lnSpc>
                <a:spcPct val="100000"/>
              </a:lnSpc>
              <a:spcBef>
                <a:spcPts val="1500"/>
              </a:spcBef>
            </a:pPr>
            <a:r>
              <a:rPr lang="en-US" sz="2400" dirty="0">
                <a:solidFill>
                  <a:schemeClr val="tx1"/>
                </a:solidFill>
              </a:rPr>
              <a:t>Security, backup, and restoration features</a:t>
            </a:r>
          </a:p>
          <a:p>
            <a:pPr>
              <a:lnSpc>
                <a:spcPct val="100000"/>
              </a:lnSpc>
              <a:spcBef>
                <a:spcPts val="1500"/>
              </a:spcBef>
            </a:pPr>
            <a:r>
              <a:rPr lang="en-US" sz="2400" dirty="0">
                <a:solidFill>
                  <a:schemeClr val="tx1"/>
                </a:solidFill>
              </a:rPr>
              <a:t>Benefits of Stretch </a:t>
            </a:r>
            <a:r>
              <a:rPr lang="en-US" sz="2400" dirty="0" smtClean="0">
                <a:solidFill>
                  <a:schemeClr val="tx1"/>
                </a:solidFill>
              </a:rPr>
              <a:t>Database</a:t>
            </a:r>
          </a:p>
          <a:p>
            <a:pPr>
              <a:lnSpc>
                <a:spcPct val="100000"/>
              </a:lnSpc>
              <a:spcBef>
                <a:spcPts val="1500"/>
              </a:spcBef>
            </a:pPr>
            <a:r>
              <a:rPr lang="en-US" sz="2400" dirty="0" smtClean="0">
                <a:solidFill>
                  <a:schemeClr val="tx1"/>
                </a:solidFill>
              </a:rPr>
              <a:t>Stretch Database hands-on lab</a:t>
            </a:r>
            <a:endParaRPr lang="en-US" sz="2400" dirty="0">
              <a:solidFill>
                <a:schemeClr val="tx1"/>
              </a:solidFill>
            </a:endParaRPr>
          </a:p>
        </p:txBody>
      </p:sp>
      <p:pic>
        <p:nvPicPr>
          <p:cNvPr id="7" name="Picture 6"/>
          <p:cNvPicPr>
            <a:picLocks noChangeAspect="1"/>
          </p:cNvPicPr>
          <p:nvPr/>
        </p:nvPicPr>
        <p:blipFill rotWithShape="1">
          <a:blip r:embed="rId3" cstate="screen">
            <a:extLst>
              <a:ext uri="{28A0092B-C50C-407E-A947-70E740481C1C}">
                <a14:useLocalDpi xmlns:a14="http://schemas.microsoft.com/office/drawing/2010/main" val="0"/>
              </a:ext>
            </a:extLst>
          </a:blip>
          <a:srcRect l="-18" r="48922"/>
          <a:stretch/>
        </p:blipFill>
        <p:spPr>
          <a:xfrm flipH="1">
            <a:off x="6083297" y="52"/>
            <a:ext cx="6355445" cy="6994425"/>
          </a:xfrm>
          <a:prstGeom prst="rect">
            <a:avLst/>
          </a:prstGeom>
          <a:noFill/>
          <a:ln>
            <a:noFill/>
          </a:ln>
        </p:spPr>
      </p:pic>
      <p:sp>
        <p:nvSpPr>
          <p:cNvPr id="8"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2400" b="0" kern="1200" cap="none" spc="-102" baseline="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dirty="0" smtClean="0">
                <a:gradFill>
                  <a:gsLst>
                    <a:gs pos="7080">
                      <a:srgbClr val="FFFFFF"/>
                    </a:gs>
                    <a:gs pos="26000">
                      <a:srgbClr val="FFFFFF"/>
                    </a:gs>
                  </a:gsLst>
                  <a:lin ang="5400000" scaled="0"/>
                </a:gradFill>
              </a:rPr>
              <a:t>Learning objectives</a:t>
            </a:r>
            <a:endParaRPr sz="4400" dirty="0">
              <a:solidFill>
                <a:srgbClr val="FFFFFF"/>
              </a:solidFill>
            </a:endParaRPr>
          </a:p>
        </p:txBody>
      </p:sp>
    </p:spTree>
    <p:extLst>
      <p:ext uri="{BB962C8B-B14F-4D97-AF65-F5344CB8AC3E}">
        <p14:creationId xmlns:p14="http://schemas.microsoft.com/office/powerpoint/2010/main" val="1602798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Why In-Memory OLTP? </a:t>
            </a:r>
            <a:r>
              <a:rPr sz="2400">
                <a:solidFill>
                  <a:srgbClr val="505050"/>
                </a:solidFill>
              </a:rPr>
              <a:t>(continued)</a:t>
            </a:r>
          </a:p>
        </p:txBody>
      </p:sp>
      <p:sp>
        <p:nvSpPr>
          <p:cNvPr id="8" name="Content Placeholder 2"/>
          <p:cNvSpPr txBox="1">
            <a:spLocks/>
          </p:cNvSpPr>
          <p:nvPr/>
        </p:nvSpPr>
        <p:spPr>
          <a:xfrm>
            <a:off x="274321" y="1327091"/>
            <a:ext cx="6648994" cy="2159566"/>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0"/>
              </a:spcBef>
              <a:spcAft>
                <a:spcPts val="1000"/>
              </a:spcAft>
              <a:buFont typeface="Arial" pitchFamily="34" charset="0"/>
              <a:buNone/>
            </a:pPr>
            <a:r>
              <a:rPr lang="en-US" sz="2400" dirty="0">
                <a:solidFill>
                  <a:srgbClr val="505050"/>
                </a:solidFill>
                <a:latin typeface="Segoe UI Light"/>
              </a:rPr>
              <a:t>In-Memory OLTP is a memory-optimized database engine integrated into the SQL Server engine, optimized for OLTP, that can significantly improve database application </a:t>
            </a:r>
            <a:r>
              <a:rPr lang="en-US" sz="2400" dirty="0" smtClean="0">
                <a:solidFill>
                  <a:srgbClr val="505050"/>
                </a:solidFill>
                <a:latin typeface="Segoe UI Light"/>
              </a:rPr>
              <a:t>performance</a:t>
            </a:r>
          </a:p>
          <a:p>
            <a:pPr marL="0" indent="0">
              <a:lnSpc>
                <a:spcPct val="100000"/>
              </a:lnSpc>
              <a:spcBef>
                <a:spcPts val="0"/>
              </a:spcBef>
              <a:spcAft>
                <a:spcPts val="1000"/>
              </a:spcAft>
              <a:buFont typeface="Arial" pitchFamily="34" charset="0"/>
              <a:buNone/>
            </a:pPr>
            <a:endParaRPr lang="en-US" sz="2400" dirty="0">
              <a:solidFill>
                <a:srgbClr val="505050"/>
              </a:solidFill>
              <a:latin typeface="Segoe UI Light"/>
            </a:endParaRPr>
          </a:p>
        </p:txBody>
      </p:sp>
      <p:sp>
        <p:nvSpPr>
          <p:cNvPr id="10" name="Rectangle 9"/>
          <p:cNvSpPr/>
          <p:nvPr/>
        </p:nvSpPr>
        <p:spPr>
          <a:xfrm>
            <a:off x="274320" y="3200284"/>
            <a:ext cx="6503851" cy="1333698"/>
          </a:xfrm>
          <a:prstGeom prst="rect">
            <a:avLst/>
          </a:prstGeom>
        </p:spPr>
        <p:txBody>
          <a:bodyPr wrap="square">
            <a:spAutoFit/>
          </a:bodyPr>
          <a:lstStyle/>
          <a:p>
            <a:pPr>
              <a:spcAft>
                <a:spcPts val="1000"/>
              </a:spcAft>
            </a:pPr>
            <a:r>
              <a:rPr lang="en-US" sz="2400" dirty="0">
                <a:solidFill>
                  <a:srgbClr val="BA141A"/>
                </a:solidFill>
                <a:latin typeface="Segoe UI Light"/>
              </a:rPr>
              <a:t>Features of In-Memory OLTP include:</a:t>
            </a:r>
          </a:p>
          <a:p>
            <a:pPr marL="809271" lvl="2" indent="-342900">
              <a:spcAft>
                <a:spcPts val="1000"/>
              </a:spcAft>
            </a:pPr>
            <a:r>
              <a:rPr lang="en-US" sz="2000" dirty="0">
                <a:solidFill>
                  <a:srgbClr val="505050"/>
                </a:solidFill>
                <a:cs typeface="Segoe UI" panose="020B0502040204020203" pitchFamily="34" charset="0"/>
              </a:rPr>
              <a:t>Memory-optimized tables</a:t>
            </a:r>
          </a:p>
          <a:p>
            <a:pPr marL="809271" lvl="2" indent="-342900">
              <a:spcAft>
                <a:spcPts val="1000"/>
              </a:spcAft>
            </a:pPr>
            <a:r>
              <a:rPr lang="en-US" sz="2000" dirty="0">
                <a:solidFill>
                  <a:srgbClr val="505050"/>
                </a:solidFill>
                <a:cs typeface="Segoe UI" panose="020B0502040204020203" pitchFamily="34" charset="0"/>
              </a:rPr>
              <a:t>Natively compiled stored procedures</a:t>
            </a:r>
          </a:p>
        </p:txBody>
      </p:sp>
    </p:spTree>
    <p:extLst>
      <p:ext uri="{BB962C8B-B14F-4D97-AF65-F5344CB8AC3E}">
        <p14:creationId xmlns:p14="http://schemas.microsoft.com/office/powerpoint/2010/main" val="1629426196"/>
      </p:ext>
    </p:extLst>
  </p:cSld>
  <p:clrMapOvr>
    <a:masterClrMapping/>
  </p:clrMapOvr>
  <p:transition>
    <p:fade/>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4638" y="20163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Microsoft Stretch </a:t>
            </a:r>
            <a:r>
              <a:rPr sz="7200" dirty="0" smtClean="0">
                <a:gradFill>
                  <a:gsLst>
                    <a:gs pos="100000">
                      <a:srgbClr val="FFFFFF"/>
                    </a:gs>
                    <a:gs pos="0">
                      <a:srgbClr val="FFFFFF"/>
                    </a:gs>
                  </a:gsLst>
                  <a:lin ang="5400000" scaled="0"/>
                </a:gradFill>
              </a:rPr>
              <a:t/>
            </a:r>
            <a:br>
              <a:rPr sz="7200" dirty="0" smtClean="0">
                <a:gradFill>
                  <a:gsLst>
                    <a:gs pos="100000">
                      <a:srgbClr val="FFFFFF"/>
                    </a:gs>
                    <a:gs pos="0">
                      <a:srgbClr val="FFFFFF"/>
                    </a:gs>
                  </a:gsLst>
                  <a:lin ang="5400000" scaled="0"/>
                </a:gradFill>
              </a:rPr>
            </a:br>
            <a:r>
              <a:rPr sz="7200" dirty="0" smtClean="0">
                <a:gradFill>
                  <a:gsLst>
                    <a:gs pos="100000">
                      <a:srgbClr val="FFFFFF"/>
                    </a:gs>
                    <a:gs pos="0">
                      <a:srgbClr val="FFFFFF"/>
                    </a:gs>
                  </a:gsLst>
                  <a:lin ang="5400000" scaled="0"/>
                </a:gradFill>
              </a:rPr>
              <a:t>Database </a:t>
            </a:r>
            <a:r>
              <a:rPr sz="7200" dirty="0">
                <a:gradFill>
                  <a:gsLst>
                    <a:gs pos="100000">
                      <a:srgbClr val="FFFFFF"/>
                    </a:gs>
                    <a:gs pos="0">
                      <a:srgbClr val="FFFFFF"/>
                    </a:gs>
                  </a:gsLst>
                  <a:lin ang="5400000" scaled="0"/>
                </a:gradFill>
              </a:rPr>
              <a:t>overview</a:t>
            </a:r>
          </a:p>
        </p:txBody>
      </p:sp>
    </p:spTree>
    <p:extLst>
      <p:ext uri="{BB962C8B-B14F-4D97-AF65-F5344CB8AC3E}">
        <p14:creationId xmlns:p14="http://schemas.microsoft.com/office/powerpoint/2010/main" val="4005034527"/>
      </p:ext>
    </p:extLst>
  </p:cSld>
  <p:clrMapOvr>
    <a:masterClrMapping/>
  </p:clrMapOvr>
  <p:transition>
    <p:fad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Content Placeholder 10"/>
          <p:cNvSpPr>
            <a:spLocks noGrp="1"/>
          </p:cNvSpPr>
          <p:nvPr>
            <p:ph sz="quarter" idx="4294967295"/>
          </p:nvPr>
        </p:nvSpPr>
        <p:spPr>
          <a:xfrm>
            <a:off x="274320" y="1327090"/>
            <a:ext cx="6492240" cy="2359620"/>
          </a:xfrm>
        </p:spPr>
        <p:txBody>
          <a:bodyPr/>
          <a:lstStyle/>
          <a:p>
            <a:pPr marL="0" indent="0">
              <a:lnSpc>
                <a:spcPct val="100000"/>
              </a:lnSpc>
              <a:spcBef>
                <a:spcPts val="1000"/>
              </a:spcBef>
              <a:buNone/>
            </a:pPr>
            <a:r>
              <a:rPr lang="en-US" sz="2800" dirty="0">
                <a:solidFill>
                  <a:schemeClr val="bg2"/>
                </a:solidFill>
              </a:rPr>
              <a:t>What </a:t>
            </a:r>
            <a:r>
              <a:rPr lang="en-US" sz="2800" dirty="0" smtClean="0">
                <a:solidFill>
                  <a:schemeClr val="bg2"/>
                </a:solidFill>
              </a:rPr>
              <a:t>do we have?</a:t>
            </a:r>
          </a:p>
          <a:p>
            <a:pPr marL="241300" lvl="1" indent="0">
              <a:lnSpc>
                <a:spcPct val="100000"/>
              </a:lnSpc>
              <a:spcBef>
                <a:spcPts val="1000"/>
              </a:spcBef>
              <a:buNone/>
            </a:pPr>
            <a:r>
              <a:rPr lang="en-US" sz="2000" dirty="0" smtClean="0">
                <a:solidFill>
                  <a:schemeClr val="bg1"/>
                </a:solidFill>
                <a:latin typeface="+mn-lt"/>
              </a:rPr>
              <a:t>Massive tables</a:t>
            </a:r>
            <a:endParaRPr lang="en-US" sz="2000" dirty="0">
              <a:solidFill>
                <a:schemeClr val="bg1"/>
              </a:solidFill>
              <a:latin typeface="+mn-lt"/>
            </a:endParaRPr>
          </a:p>
          <a:p>
            <a:pPr marL="241300" lvl="1" indent="0">
              <a:lnSpc>
                <a:spcPct val="100000"/>
              </a:lnSpc>
              <a:spcBef>
                <a:spcPts val="1000"/>
              </a:spcBef>
              <a:buNone/>
            </a:pPr>
            <a:r>
              <a:rPr lang="en-US" sz="2000" dirty="0" smtClean="0">
                <a:solidFill>
                  <a:schemeClr val="bg1"/>
                </a:solidFill>
                <a:latin typeface="+mn-lt"/>
              </a:rPr>
              <a:t>Cold data―infrequently accessed, always online</a:t>
            </a:r>
          </a:p>
          <a:p>
            <a:pPr marL="241300" lvl="1" indent="0">
              <a:lnSpc>
                <a:spcPct val="100000"/>
              </a:lnSpc>
              <a:spcBef>
                <a:spcPts val="1000"/>
              </a:spcBef>
              <a:buNone/>
            </a:pPr>
            <a:r>
              <a:rPr lang="en-US" sz="2000" dirty="0" smtClean="0">
                <a:solidFill>
                  <a:schemeClr val="bg1"/>
                </a:solidFill>
                <a:latin typeface="+mn-lt"/>
              </a:rPr>
              <a:t>Maintenance challenges</a:t>
            </a:r>
            <a:endParaRPr lang="en-US" sz="2000" dirty="0">
              <a:solidFill>
                <a:schemeClr val="bg1"/>
              </a:solidFill>
              <a:latin typeface="+mn-lt"/>
            </a:endParaRPr>
          </a:p>
          <a:p>
            <a:pPr marL="241300" lvl="1" indent="0">
              <a:lnSpc>
                <a:spcPct val="100000"/>
              </a:lnSpc>
              <a:spcBef>
                <a:spcPts val="1000"/>
              </a:spcBef>
              <a:buNone/>
            </a:pPr>
            <a:r>
              <a:rPr lang="en-US" sz="2000" dirty="0">
                <a:solidFill>
                  <a:schemeClr val="bg1"/>
                </a:solidFill>
                <a:latin typeface="+mn-lt"/>
              </a:rPr>
              <a:t>Business s</a:t>
            </a:r>
            <a:r>
              <a:rPr lang="en-US" sz="2000" dirty="0" smtClean="0">
                <a:solidFill>
                  <a:schemeClr val="bg1"/>
                </a:solidFill>
                <a:latin typeface="+mn-lt"/>
              </a:rPr>
              <a:t>ervice </a:t>
            </a:r>
            <a:r>
              <a:rPr lang="en-US" sz="2000" dirty="0">
                <a:solidFill>
                  <a:schemeClr val="bg1"/>
                </a:solidFill>
                <a:latin typeface="+mn-lt"/>
              </a:rPr>
              <a:t>l</a:t>
            </a:r>
            <a:r>
              <a:rPr lang="en-US" sz="2000" dirty="0" smtClean="0">
                <a:solidFill>
                  <a:schemeClr val="bg1"/>
                </a:solidFill>
                <a:latin typeface="+mn-lt"/>
              </a:rPr>
              <a:t>evel </a:t>
            </a:r>
            <a:r>
              <a:rPr lang="en-US" sz="2000" dirty="0">
                <a:solidFill>
                  <a:schemeClr val="bg1"/>
                </a:solidFill>
                <a:latin typeface="+mn-lt"/>
              </a:rPr>
              <a:t>a</a:t>
            </a:r>
            <a:r>
              <a:rPr lang="en-US" sz="2000" dirty="0" smtClean="0">
                <a:solidFill>
                  <a:schemeClr val="bg1"/>
                </a:solidFill>
                <a:latin typeface="+mn-lt"/>
              </a:rPr>
              <a:t>greements (SLAs) </a:t>
            </a:r>
            <a:r>
              <a:rPr lang="en-US" sz="2000" dirty="0">
                <a:solidFill>
                  <a:schemeClr val="bg1"/>
                </a:solidFill>
                <a:latin typeface="+mn-lt"/>
              </a:rPr>
              <a:t>at </a:t>
            </a:r>
            <a:r>
              <a:rPr lang="en-US" sz="2000" dirty="0" smtClean="0">
                <a:solidFill>
                  <a:schemeClr val="bg1"/>
                </a:solidFill>
                <a:latin typeface="+mn-lt"/>
              </a:rPr>
              <a:t>risk</a:t>
            </a:r>
            <a:endParaRPr lang="en-US" sz="2000" dirty="0">
              <a:solidFill>
                <a:schemeClr val="bg1"/>
              </a:solidFill>
              <a:latin typeface="+mn-lt"/>
            </a:endParaRPr>
          </a:p>
        </p:txBody>
      </p:sp>
      <p:sp>
        <p:nvSpPr>
          <p:cNvPr id="12" name="Content Placeholder 11"/>
          <p:cNvSpPr>
            <a:spLocks noGrp="1"/>
          </p:cNvSpPr>
          <p:nvPr>
            <p:ph sz="half" idx="4294967295"/>
          </p:nvPr>
        </p:nvSpPr>
        <p:spPr>
          <a:xfrm>
            <a:off x="274320" y="3896260"/>
            <a:ext cx="7402830" cy="2359620"/>
          </a:xfrm>
        </p:spPr>
        <p:txBody>
          <a:bodyPr/>
          <a:lstStyle/>
          <a:p>
            <a:pPr marL="0" indent="0">
              <a:lnSpc>
                <a:spcPct val="100000"/>
              </a:lnSpc>
              <a:spcBef>
                <a:spcPts val="1000"/>
              </a:spcBef>
              <a:buNone/>
            </a:pPr>
            <a:r>
              <a:rPr lang="en-US" sz="2800" dirty="0">
                <a:solidFill>
                  <a:schemeClr val="bg2"/>
                </a:solidFill>
              </a:rPr>
              <a:t>What </a:t>
            </a:r>
            <a:r>
              <a:rPr lang="en-US" sz="2800" dirty="0" smtClean="0">
                <a:solidFill>
                  <a:schemeClr val="bg2"/>
                </a:solidFill>
              </a:rPr>
              <a:t>do we need?</a:t>
            </a:r>
            <a:endParaRPr lang="en-US" sz="2800" dirty="0">
              <a:solidFill>
                <a:schemeClr val="bg2"/>
              </a:solidFill>
            </a:endParaRPr>
          </a:p>
          <a:p>
            <a:pPr marL="241300" lvl="1" indent="0">
              <a:lnSpc>
                <a:spcPct val="100000"/>
              </a:lnSpc>
              <a:spcBef>
                <a:spcPts val="1000"/>
              </a:spcBef>
              <a:buNone/>
            </a:pPr>
            <a:r>
              <a:rPr lang="en-US" sz="2000" dirty="0" smtClean="0">
                <a:solidFill>
                  <a:schemeClr val="bg1"/>
                </a:solidFill>
                <a:latin typeface="+mn-lt"/>
              </a:rPr>
              <a:t>Expanded </a:t>
            </a:r>
            <a:r>
              <a:rPr lang="en-US" sz="2000" dirty="0">
                <a:solidFill>
                  <a:schemeClr val="bg1"/>
                </a:solidFill>
                <a:latin typeface="+mn-lt"/>
              </a:rPr>
              <a:t>server and </a:t>
            </a:r>
            <a:r>
              <a:rPr lang="en-US" sz="2000" dirty="0" smtClean="0">
                <a:solidFill>
                  <a:schemeClr val="bg1"/>
                </a:solidFill>
                <a:latin typeface="+mn-lt"/>
              </a:rPr>
              <a:t>storage</a:t>
            </a:r>
          </a:p>
          <a:p>
            <a:pPr marL="241300" lvl="1" indent="0">
              <a:lnSpc>
                <a:spcPct val="100000"/>
              </a:lnSpc>
              <a:spcBef>
                <a:spcPts val="1000"/>
              </a:spcBef>
              <a:buNone/>
            </a:pPr>
            <a:r>
              <a:rPr lang="en-US" sz="2000" dirty="0" smtClean="0">
                <a:solidFill>
                  <a:schemeClr val="bg1"/>
                </a:solidFill>
                <a:latin typeface="+mn-lt"/>
              </a:rPr>
              <a:t>Consolidated datacenter</a:t>
            </a:r>
            <a:endParaRPr lang="en-US" sz="2000" dirty="0">
              <a:solidFill>
                <a:schemeClr val="bg1"/>
              </a:solidFill>
              <a:latin typeface="+mn-lt"/>
            </a:endParaRPr>
          </a:p>
          <a:p>
            <a:pPr marL="241300" lvl="1" indent="0">
              <a:lnSpc>
                <a:spcPct val="100000"/>
              </a:lnSpc>
              <a:spcBef>
                <a:spcPts val="1000"/>
              </a:spcBef>
              <a:buNone/>
            </a:pPr>
            <a:r>
              <a:rPr lang="en-US" sz="2000" dirty="0" smtClean="0">
                <a:solidFill>
                  <a:schemeClr val="bg1"/>
                </a:solidFill>
                <a:latin typeface="+mn-lt"/>
              </a:rPr>
              <a:t>Indefinite data storage</a:t>
            </a:r>
            <a:endParaRPr lang="en-US" sz="2000" dirty="0">
              <a:solidFill>
                <a:schemeClr val="bg1"/>
              </a:solidFill>
              <a:latin typeface="+mn-lt"/>
            </a:endParaRPr>
          </a:p>
          <a:p>
            <a:pPr marL="241300" lvl="1" indent="0">
              <a:lnSpc>
                <a:spcPct val="100000"/>
              </a:lnSpc>
              <a:spcBef>
                <a:spcPts val="1000"/>
              </a:spcBef>
              <a:buNone/>
            </a:pPr>
            <a:r>
              <a:rPr lang="en-US" sz="2000" dirty="0" smtClean="0">
                <a:solidFill>
                  <a:schemeClr val="bg1"/>
                </a:solidFill>
                <a:latin typeface="+mn-lt"/>
              </a:rPr>
              <a:t>Flexible and safe options for moving and deleting data</a:t>
            </a:r>
            <a:endParaRPr lang="en-US" sz="2000" dirty="0">
              <a:solidFill>
                <a:schemeClr val="bg1"/>
              </a:solidFill>
              <a:latin typeface="+mn-lt"/>
            </a:endParaRPr>
          </a:p>
        </p:txBody>
      </p:sp>
      <p:sp>
        <p:nvSpPr>
          <p:cNvPr id="5"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Ever growing data, ever shrinking IT</a:t>
            </a:r>
          </a:p>
        </p:txBody>
      </p:sp>
    </p:spTree>
    <p:extLst>
      <p:ext uri="{BB962C8B-B14F-4D97-AF65-F5344CB8AC3E}">
        <p14:creationId xmlns:p14="http://schemas.microsoft.com/office/powerpoint/2010/main" val="122259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bldLst>
  </p:timing>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4" name="Group 203"/>
          <p:cNvGrpSpPr/>
          <p:nvPr/>
        </p:nvGrpSpPr>
        <p:grpSpPr>
          <a:xfrm>
            <a:off x="443238" y="2714449"/>
            <a:ext cx="1965160" cy="1916117"/>
            <a:chOff x="1536371" y="4467748"/>
            <a:chExt cx="1965160" cy="1916117"/>
          </a:xfrm>
        </p:grpSpPr>
        <p:grpSp>
          <p:nvGrpSpPr>
            <p:cNvPr id="205" name="Group 66"/>
            <p:cNvGrpSpPr>
              <a:grpSpLocks noChangeAspect="1"/>
            </p:cNvGrpSpPr>
            <p:nvPr/>
          </p:nvGrpSpPr>
          <p:grpSpPr bwMode="auto">
            <a:xfrm>
              <a:off x="1536371" y="4467748"/>
              <a:ext cx="1965160" cy="1916117"/>
              <a:chOff x="1413" y="-1531"/>
              <a:chExt cx="1267" cy="1126"/>
            </a:xfrm>
          </p:grpSpPr>
          <p:sp>
            <p:nvSpPr>
              <p:cNvPr id="207" name="Rectangle 67"/>
              <p:cNvSpPr>
                <a:spLocks noChangeArrowheads="1"/>
              </p:cNvSpPr>
              <p:nvPr/>
            </p:nvSpPr>
            <p:spPr bwMode="auto">
              <a:xfrm>
                <a:off x="1413" y="-1309"/>
                <a:ext cx="1267" cy="904"/>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8"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9"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0"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1"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2"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3" name="Line 73"/>
              <p:cNvSpPr>
                <a:spLocks noChangeShapeType="1"/>
              </p:cNvSpPr>
              <p:nvPr/>
            </p:nvSpPr>
            <p:spPr bwMode="auto">
              <a:xfrm>
                <a:off x="1413" y="-890"/>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4" name="Line 74"/>
              <p:cNvSpPr>
                <a:spLocks noChangeShapeType="1"/>
              </p:cNvSpPr>
              <p:nvPr/>
            </p:nvSpPr>
            <p:spPr bwMode="auto">
              <a:xfrm>
                <a:off x="1413" y="-821"/>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5" name="Line 75"/>
              <p:cNvSpPr>
                <a:spLocks noChangeShapeType="1"/>
              </p:cNvSpPr>
              <p:nvPr/>
            </p:nvSpPr>
            <p:spPr bwMode="auto">
              <a:xfrm>
                <a:off x="1413" y="-752"/>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6" name="Line 76"/>
              <p:cNvSpPr>
                <a:spLocks noChangeShapeType="1"/>
              </p:cNvSpPr>
              <p:nvPr/>
            </p:nvSpPr>
            <p:spPr bwMode="auto">
              <a:xfrm>
                <a:off x="1413" y="-683"/>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7" name="Line 77"/>
              <p:cNvSpPr>
                <a:spLocks noChangeShapeType="1"/>
              </p:cNvSpPr>
              <p:nvPr/>
            </p:nvSpPr>
            <p:spPr bwMode="auto">
              <a:xfrm>
                <a:off x="1413" y="-614"/>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8" name="Line 78"/>
              <p:cNvSpPr>
                <a:spLocks noChangeShapeType="1"/>
              </p:cNvSpPr>
              <p:nvPr/>
            </p:nvSpPr>
            <p:spPr bwMode="auto">
              <a:xfrm>
                <a:off x="1413" y="-54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9" name="Line 79"/>
              <p:cNvSpPr>
                <a:spLocks noChangeShapeType="1"/>
              </p:cNvSpPr>
              <p:nvPr/>
            </p:nvSpPr>
            <p:spPr bwMode="auto">
              <a:xfrm>
                <a:off x="1413" y="-478"/>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0" name="Line 80"/>
              <p:cNvSpPr>
                <a:spLocks noChangeShapeType="1"/>
              </p:cNvSpPr>
              <p:nvPr/>
            </p:nvSpPr>
            <p:spPr bwMode="auto">
              <a:xfrm>
                <a:off x="2521"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1" name="Line 81"/>
              <p:cNvSpPr>
                <a:spLocks noChangeShapeType="1"/>
              </p:cNvSpPr>
              <p:nvPr/>
            </p:nvSpPr>
            <p:spPr bwMode="auto">
              <a:xfrm>
                <a:off x="2171"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2" name="Line 82"/>
              <p:cNvSpPr>
                <a:spLocks noChangeShapeType="1"/>
              </p:cNvSpPr>
              <p:nvPr/>
            </p:nvSpPr>
            <p:spPr bwMode="auto">
              <a:xfrm>
                <a:off x="1965"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3" name="Line 83"/>
              <p:cNvSpPr>
                <a:spLocks noChangeShapeType="1"/>
              </p:cNvSpPr>
              <p:nvPr/>
            </p:nvSpPr>
            <p:spPr bwMode="auto">
              <a:xfrm>
                <a:off x="1896"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4" name="Line 84"/>
              <p:cNvSpPr>
                <a:spLocks noChangeShapeType="1"/>
              </p:cNvSpPr>
              <p:nvPr/>
            </p:nvSpPr>
            <p:spPr bwMode="auto">
              <a:xfrm>
                <a:off x="1758"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5" name="Line 85"/>
              <p:cNvSpPr>
                <a:spLocks noChangeShapeType="1"/>
              </p:cNvSpPr>
              <p:nvPr/>
            </p:nvSpPr>
            <p:spPr bwMode="auto">
              <a:xfrm>
                <a:off x="1620"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6" name="Line 86"/>
              <p:cNvSpPr>
                <a:spLocks noChangeShapeType="1"/>
              </p:cNvSpPr>
              <p:nvPr/>
            </p:nvSpPr>
            <p:spPr bwMode="auto">
              <a:xfrm>
                <a:off x="2343"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7" name="Line 87"/>
              <p:cNvSpPr>
                <a:spLocks noChangeShapeType="1"/>
              </p:cNvSpPr>
              <p:nvPr/>
            </p:nvSpPr>
            <p:spPr bwMode="auto">
              <a:xfrm>
                <a:off x="1549"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8"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06" name="TextBox 205"/>
            <p:cNvSpPr txBox="1"/>
            <p:nvPr/>
          </p:nvSpPr>
          <p:spPr>
            <a:xfrm>
              <a:off x="1536371" y="4467748"/>
              <a:ext cx="1469372" cy="352425"/>
            </a:xfrm>
            <a:prstGeom prst="rect">
              <a:avLst/>
            </a:prstGeom>
            <a:noFill/>
          </p:spPr>
          <p:txBody>
            <a:bodyPr wrap="square" lIns="182880" tIns="91440" rIns="0" bIns="91440" rtlCol="0" anchor="ctr" anchorCtr="0">
              <a:noAutofit/>
            </a:bodyPr>
            <a:lstStyle/>
            <a:p>
              <a:pPr>
                <a:spcBef>
                  <a:spcPts val="1500"/>
                </a:spcBef>
              </a:pPr>
              <a:r>
                <a:rPr lang="en-US" sz="1400" dirty="0" smtClean="0">
                  <a:solidFill>
                    <a:srgbClr val="FFFFFF"/>
                  </a:solidFill>
                </a:rPr>
                <a:t>Order History</a:t>
              </a:r>
            </a:p>
          </p:txBody>
        </p:sp>
      </p:grpSp>
      <p:sp>
        <p:nvSpPr>
          <p:cNvPr id="3" name="Content Placeholder 2"/>
          <p:cNvSpPr>
            <a:spLocks noGrp="1"/>
          </p:cNvSpPr>
          <p:nvPr>
            <p:ph sz="quarter" idx="4294967295"/>
          </p:nvPr>
        </p:nvSpPr>
        <p:spPr>
          <a:xfrm>
            <a:off x="274320" y="1316038"/>
            <a:ext cx="4218316" cy="1181862"/>
          </a:xfrm>
        </p:spPr>
        <p:txBody>
          <a:bodyPr/>
          <a:lstStyle/>
          <a:p>
            <a:pPr marL="0" indent="0">
              <a:buNone/>
            </a:pPr>
            <a:r>
              <a:rPr lang="en-US" sz="2400" dirty="0" smtClean="0">
                <a:solidFill>
                  <a:schemeClr val="bg2"/>
                </a:solidFill>
              </a:rPr>
              <a:t>Solution for securely stretching </a:t>
            </a:r>
            <a:r>
              <a:rPr lang="en-US" sz="2400" dirty="0">
                <a:solidFill>
                  <a:schemeClr val="bg2"/>
                </a:solidFill>
              </a:rPr>
              <a:t>cold tables to </a:t>
            </a:r>
            <a:r>
              <a:rPr lang="en-US" sz="2400" dirty="0" smtClean="0">
                <a:solidFill>
                  <a:schemeClr val="bg2"/>
                </a:solidFill>
              </a:rPr>
              <a:t>Microsoft Azure </a:t>
            </a:r>
            <a:r>
              <a:rPr lang="en-US" sz="2400" dirty="0">
                <a:solidFill>
                  <a:schemeClr val="bg2"/>
                </a:solidFill>
              </a:rPr>
              <a:t>with remote query </a:t>
            </a:r>
            <a:r>
              <a:rPr lang="en-US" sz="2400" dirty="0" smtClean="0">
                <a:solidFill>
                  <a:schemeClr val="bg2"/>
                </a:solidFill>
              </a:rPr>
              <a:t>processing</a:t>
            </a:r>
            <a:endParaRPr lang="en-US" sz="2400" dirty="0">
              <a:solidFill>
                <a:schemeClr val="bg2"/>
              </a:solidFill>
            </a:endParaRPr>
          </a:p>
        </p:txBody>
      </p:sp>
      <p:sp>
        <p:nvSpPr>
          <p:cNvPr id="60" name="TextBox 59"/>
          <p:cNvSpPr txBox="1"/>
          <p:nvPr/>
        </p:nvSpPr>
        <p:spPr>
          <a:xfrm>
            <a:off x="5938293" y="1316038"/>
            <a:ext cx="5469935" cy="4640614"/>
          </a:xfrm>
          <a:prstGeom prst="rect">
            <a:avLst/>
          </a:prstGeom>
          <a:noFill/>
        </p:spPr>
        <p:txBody>
          <a:bodyPr wrap="square" lIns="91440" tIns="146304" rIns="91440" bIns="146304" rtlCol="0">
            <a:noAutofit/>
          </a:bodyPr>
          <a:lstStyle/>
          <a:p>
            <a:pPr>
              <a:spcBef>
                <a:spcPts val="1000"/>
              </a:spcBef>
            </a:pPr>
            <a:r>
              <a:rPr lang="en-US" sz="2400" dirty="0" smtClean="0">
                <a:solidFill>
                  <a:srgbClr val="BA141A"/>
                </a:solidFill>
                <a:latin typeface="Segoe UI Light" panose="020B0502040204020203" pitchFamily="34" charset="0"/>
                <a:cs typeface="Segoe UI Light" panose="020B0502040204020203" pitchFamily="34" charset="0"/>
              </a:rPr>
              <a:t>Capability</a:t>
            </a:r>
          </a:p>
          <a:p>
            <a:pPr>
              <a:spcBef>
                <a:spcPts val="1000"/>
              </a:spcBef>
            </a:pPr>
            <a:r>
              <a:rPr lang="en-US" dirty="0" smtClean="0">
                <a:solidFill>
                  <a:srgbClr val="505050"/>
                </a:solidFill>
                <a:cs typeface="Segoe UI Light" panose="020B0502040204020203" pitchFamily="34" charset="0"/>
              </a:rPr>
              <a:t>Stretches large operational tables from on-premises to Azure with ability to query </a:t>
            </a:r>
          </a:p>
          <a:p>
            <a:pPr>
              <a:spcBef>
                <a:spcPts val="1000"/>
              </a:spcBef>
            </a:pPr>
            <a:r>
              <a:rPr lang="en-US" sz="1600" dirty="0" smtClean="0">
                <a:solidFill>
                  <a:srgbClr val="505050"/>
                </a:solidFill>
                <a:latin typeface="Segoe UI Light" panose="020B0502040204020203" pitchFamily="34" charset="0"/>
                <a:cs typeface="Segoe UI Light" panose="020B0502040204020203" pitchFamily="34" charset="0"/>
              </a:rPr>
              <a:t/>
            </a:r>
            <a:br>
              <a:rPr lang="en-US" sz="1600" dirty="0" smtClean="0">
                <a:solidFill>
                  <a:srgbClr val="505050"/>
                </a:solidFill>
                <a:latin typeface="Segoe UI Light" panose="020B0502040204020203" pitchFamily="34" charset="0"/>
                <a:cs typeface="Segoe UI Light" panose="020B0502040204020203" pitchFamily="34" charset="0"/>
              </a:rPr>
            </a:br>
            <a:r>
              <a:rPr lang="en-US" sz="2400" dirty="0" smtClean="0">
                <a:solidFill>
                  <a:srgbClr val="BA141A"/>
                </a:solidFill>
                <a:latin typeface="Segoe UI Light" panose="020B0502040204020203" pitchFamily="34" charset="0"/>
                <a:cs typeface="Segoe UI Light" panose="020B0502040204020203" pitchFamily="34" charset="0"/>
              </a:rPr>
              <a:t>Benefits</a:t>
            </a:r>
            <a:endParaRPr lang="en-US" sz="1600" dirty="0" smtClean="0">
              <a:solidFill>
                <a:srgbClr val="BA141A"/>
              </a:solidFill>
              <a:latin typeface="Segoe UI Light" panose="020B0502040204020203" pitchFamily="34" charset="0"/>
              <a:cs typeface="Segoe UI Light" panose="020B0502040204020203" pitchFamily="34" charset="0"/>
            </a:endParaRPr>
          </a:p>
          <a:p>
            <a:pPr>
              <a:spcBef>
                <a:spcPts val="1000"/>
              </a:spcBef>
            </a:pPr>
            <a: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t>Offers cost-effective online cold data</a:t>
            </a:r>
          </a:p>
          <a:p>
            <a:pPr>
              <a:spcBef>
                <a:spcPts val="1000"/>
              </a:spcBef>
            </a:pPr>
            <a: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t>Archives historical data transparently and securely</a:t>
            </a:r>
            <a:endParaRPr lang="en-US" dirty="0">
              <a:ln>
                <a:solidFill>
                  <a:srgbClr val="FFFFFF">
                    <a:alpha val="0"/>
                  </a:srgbClr>
                </a:solidFill>
              </a:ln>
              <a:solidFill>
                <a:srgbClr val="505050"/>
              </a:solidFill>
              <a:ea typeface="Segoe UI" panose="020B0502040204020203" pitchFamily="34" charset="0"/>
              <a:cs typeface="Segoe UI Light" panose="020B0502040204020203" pitchFamily="34" charset="0"/>
            </a:endParaRPr>
          </a:p>
          <a:p>
            <a:pPr>
              <a:spcBef>
                <a:spcPts val="1000"/>
              </a:spcBef>
            </a:pPr>
            <a: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t>Keeps entire </a:t>
            </a:r>
            <a:r>
              <a:rPr lang="en-US" dirty="0">
                <a:ln>
                  <a:solidFill>
                    <a:srgbClr val="FFFFFF">
                      <a:alpha val="0"/>
                    </a:srgbClr>
                  </a:solidFill>
                </a:ln>
                <a:solidFill>
                  <a:srgbClr val="505050"/>
                </a:solidFill>
                <a:ea typeface="Segoe UI" panose="020B0502040204020203" pitchFamily="34" charset="0"/>
                <a:cs typeface="Segoe UI Light" panose="020B0502040204020203" pitchFamily="34" charset="0"/>
              </a:rPr>
              <a:t>table </a:t>
            </a:r>
            <a: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t>online </a:t>
            </a:r>
            <a:r>
              <a:rPr lang="en-US" dirty="0">
                <a:ln>
                  <a:solidFill>
                    <a:srgbClr val="FFFFFF">
                      <a:alpha val="0"/>
                    </a:srgbClr>
                  </a:solidFill>
                </a:ln>
                <a:solidFill>
                  <a:srgbClr val="505050"/>
                </a:solidFill>
                <a:ea typeface="Segoe UI" panose="020B0502040204020203" pitchFamily="34" charset="0"/>
                <a:cs typeface="Segoe UI Light" panose="020B0502040204020203" pitchFamily="34" charset="0"/>
              </a:rPr>
              <a:t>and </a:t>
            </a:r>
            <a:r>
              <a:rPr lang="en-US" dirty="0" err="1" smtClean="0">
                <a:ln>
                  <a:solidFill>
                    <a:srgbClr val="FFFFFF">
                      <a:alpha val="0"/>
                    </a:srgbClr>
                  </a:solidFill>
                </a:ln>
                <a:solidFill>
                  <a:srgbClr val="505050"/>
                </a:solidFill>
                <a:ea typeface="Segoe UI" panose="020B0502040204020203" pitchFamily="34" charset="0"/>
                <a:cs typeface="Segoe UI Light" panose="020B0502040204020203" pitchFamily="34" charset="0"/>
              </a:rPr>
              <a:t>queryable</a:t>
            </a:r>
            <a: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t> via </a:t>
            </a:r>
            <a:b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br>
            <a: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t>on-premises </a:t>
            </a:r>
            <a:r>
              <a:rPr lang="en-US" dirty="0">
                <a:ln>
                  <a:solidFill>
                    <a:srgbClr val="FFFFFF">
                      <a:alpha val="0"/>
                    </a:srgbClr>
                  </a:solidFill>
                </a:ln>
                <a:solidFill>
                  <a:srgbClr val="505050"/>
                </a:solidFill>
                <a:ea typeface="Segoe UI" panose="020B0502040204020203" pitchFamily="34" charset="0"/>
                <a:cs typeface="Segoe UI Light" panose="020B0502040204020203" pitchFamily="34" charset="0"/>
              </a:rPr>
              <a:t>apps</a:t>
            </a:r>
          </a:p>
          <a:p>
            <a:pPr>
              <a:spcBef>
                <a:spcPts val="1000"/>
              </a:spcBef>
            </a:pPr>
            <a: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t>Requires no </a:t>
            </a:r>
            <a:r>
              <a:rPr lang="en-US" dirty="0">
                <a:ln>
                  <a:solidFill>
                    <a:srgbClr val="FFFFFF">
                      <a:alpha val="0"/>
                    </a:srgbClr>
                  </a:solidFill>
                </a:ln>
                <a:solidFill>
                  <a:srgbClr val="505050"/>
                </a:solidFill>
                <a:ea typeface="Segoe UI" panose="020B0502040204020203" pitchFamily="34" charset="0"/>
                <a:cs typeface="Segoe UI Light" panose="020B0502040204020203" pitchFamily="34" charset="0"/>
              </a:rPr>
              <a:t>application changes</a:t>
            </a:r>
          </a:p>
          <a:p>
            <a:pPr>
              <a:spcBef>
                <a:spcPts val="1000"/>
              </a:spcBef>
            </a:pPr>
            <a: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t>Supports Always </a:t>
            </a:r>
            <a:r>
              <a:rPr lang="en-US" dirty="0">
                <a:ln>
                  <a:solidFill>
                    <a:srgbClr val="FFFFFF">
                      <a:alpha val="0"/>
                    </a:srgbClr>
                  </a:solidFill>
                </a:ln>
                <a:solidFill>
                  <a:srgbClr val="505050"/>
                </a:solidFill>
                <a:ea typeface="Segoe UI" panose="020B0502040204020203" pitchFamily="34" charset="0"/>
                <a:cs typeface="Segoe UI Light" panose="020B0502040204020203" pitchFamily="34" charset="0"/>
              </a:rPr>
              <a:t>Encrypted and </a:t>
            </a:r>
            <a:r>
              <a:rPr lang="en-US" dirty="0" smtClean="0">
                <a:ln>
                  <a:solidFill>
                    <a:srgbClr val="FFFFFF">
                      <a:alpha val="0"/>
                    </a:srgbClr>
                  </a:solidFill>
                </a:ln>
                <a:solidFill>
                  <a:srgbClr val="505050"/>
                </a:solidFill>
                <a:ea typeface="Segoe UI" panose="020B0502040204020203" pitchFamily="34" charset="0"/>
                <a:cs typeface="Segoe UI Light" panose="020B0502040204020203" pitchFamily="34" charset="0"/>
              </a:rPr>
              <a:t>Row-Level </a:t>
            </a:r>
            <a:r>
              <a:rPr lang="en-US" dirty="0">
                <a:ln>
                  <a:solidFill>
                    <a:srgbClr val="FFFFFF">
                      <a:alpha val="0"/>
                    </a:srgbClr>
                  </a:solidFill>
                </a:ln>
                <a:solidFill>
                  <a:srgbClr val="505050"/>
                </a:solidFill>
                <a:ea typeface="Segoe UI" panose="020B0502040204020203" pitchFamily="34" charset="0"/>
                <a:cs typeface="Segoe UI Light" panose="020B0502040204020203" pitchFamily="34" charset="0"/>
              </a:rPr>
              <a:t>Security</a:t>
            </a:r>
          </a:p>
        </p:txBody>
      </p:sp>
      <p:sp>
        <p:nvSpPr>
          <p:cNvPr id="61"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What is Microsoft Stretch Database?</a:t>
            </a:r>
          </a:p>
        </p:txBody>
      </p:sp>
      <p:grpSp>
        <p:nvGrpSpPr>
          <p:cNvPr id="132" name="Group 131"/>
          <p:cNvGrpSpPr/>
          <p:nvPr/>
        </p:nvGrpSpPr>
        <p:grpSpPr>
          <a:xfrm>
            <a:off x="445276" y="4465665"/>
            <a:ext cx="2198675" cy="1918201"/>
            <a:chOff x="5722907" y="-2122990"/>
            <a:chExt cx="2198675" cy="1918201"/>
          </a:xfrm>
        </p:grpSpPr>
        <p:sp>
          <p:nvSpPr>
            <p:cNvPr id="86" name="Freeform 46"/>
            <p:cNvSpPr>
              <a:spLocks/>
            </p:cNvSpPr>
            <p:nvPr/>
          </p:nvSpPr>
          <p:spPr bwMode="auto">
            <a:xfrm>
              <a:off x="5727669" y="-2117737"/>
              <a:ext cx="2193913" cy="1912948"/>
            </a:xfrm>
            <a:custGeom>
              <a:avLst/>
              <a:gdLst>
                <a:gd name="T0" fmla="*/ 1234 w 1382"/>
                <a:gd name="T1" fmla="*/ 321 h 1205"/>
                <a:gd name="T2" fmla="*/ 1234 w 1382"/>
                <a:gd name="T3" fmla="*/ 0 h 1205"/>
                <a:gd name="T4" fmla="*/ 0 w 1382"/>
                <a:gd name="T5" fmla="*/ 0 h 1205"/>
                <a:gd name="T6" fmla="*/ 0 w 1382"/>
                <a:gd name="T7" fmla="*/ 1205 h 1205"/>
                <a:gd name="T8" fmla="*/ 1234 w 1382"/>
                <a:gd name="T9" fmla="*/ 1205 h 1205"/>
                <a:gd name="T10" fmla="*/ 1234 w 1382"/>
                <a:gd name="T11" fmla="*/ 468 h 1205"/>
                <a:gd name="T12" fmla="*/ 1382 w 1382"/>
                <a:gd name="T13" fmla="*/ 468 h 1205"/>
                <a:gd name="T14" fmla="*/ 1234 w 1382"/>
                <a:gd name="T15" fmla="*/ 321 h 120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2" h="1205">
                  <a:moveTo>
                    <a:pt x="1234" y="321"/>
                  </a:moveTo>
                  <a:lnTo>
                    <a:pt x="1234" y="0"/>
                  </a:lnTo>
                  <a:lnTo>
                    <a:pt x="0" y="0"/>
                  </a:lnTo>
                  <a:lnTo>
                    <a:pt x="0" y="1205"/>
                  </a:lnTo>
                  <a:lnTo>
                    <a:pt x="1234" y="1205"/>
                  </a:lnTo>
                  <a:lnTo>
                    <a:pt x="1234" y="468"/>
                  </a:lnTo>
                  <a:lnTo>
                    <a:pt x="1382" y="468"/>
                  </a:lnTo>
                  <a:lnTo>
                    <a:pt x="1234" y="321"/>
                  </a:lnTo>
                  <a:close/>
                </a:path>
              </a:pathLst>
            </a:custGeom>
            <a:solidFill>
              <a:schemeClr val="bg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7" name="Rectangle 47"/>
            <p:cNvSpPr>
              <a:spLocks noChangeArrowheads="1"/>
            </p:cNvSpPr>
            <p:nvPr/>
          </p:nvSpPr>
          <p:spPr bwMode="auto">
            <a:xfrm>
              <a:off x="5722907" y="-2122990"/>
              <a:ext cx="1963726" cy="358777"/>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8" name="Freeform 48"/>
            <p:cNvSpPr>
              <a:spLocks/>
            </p:cNvSpPr>
            <p:nvPr/>
          </p:nvSpPr>
          <p:spPr bwMode="auto">
            <a:xfrm>
              <a:off x="5915628" y="-1544646"/>
              <a:ext cx="315911" cy="317502"/>
            </a:xfrm>
            <a:custGeom>
              <a:avLst/>
              <a:gdLst>
                <a:gd name="T0" fmla="*/ 199 w 199"/>
                <a:gd name="T1" fmla="*/ 200 h 200"/>
                <a:gd name="T2" fmla="*/ 0 w 199"/>
                <a:gd name="T3" fmla="*/ 200 h 200"/>
                <a:gd name="T4" fmla="*/ 0 w 199"/>
                <a:gd name="T5" fmla="*/ 0 h 200"/>
                <a:gd name="T6" fmla="*/ 199 w 199"/>
                <a:gd name="T7" fmla="*/ 0 h 200"/>
                <a:gd name="T8" fmla="*/ 199 w 199"/>
                <a:gd name="T9" fmla="*/ 200 h 200"/>
                <a:gd name="T10" fmla="*/ 199 w 199"/>
                <a:gd name="T11" fmla="*/ 200 h 200"/>
              </a:gdLst>
              <a:ahLst/>
              <a:cxnLst>
                <a:cxn ang="0">
                  <a:pos x="T0" y="T1"/>
                </a:cxn>
                <a:cxn ang="0">
                  <a:pos x="T2" y="T3"/>
                </a:cxn>
                <a:cxn ang="0">
                  <a:pos x="T4" y="T5"/>
                </a:cxn>
                <a:cxn ang="0">
                  <a:pos x="T6" y="T7"/>
                </a:cxn>
                <a:cxn ang="0">
                  <a:pos x="T8" y="T9"/>
                </a:cxn>
                <a:cxn ang="0">
                  <a:pos x="T10" y="T11"/>
                </a:cxn>
              </a:cxnLst>
              <a:rect l="0" t="0" r="r" b="b"/>
              <a:pathLst>
                <a:path w="199" h="200">
                  <a:moveTo>
                    <a:pt x="199" y="200"/>
                  </a:moveTo>
                  <a:lnTo>
                    <a:pt x="0" y="200"/>
                  </a:lnTo>
                  <a:lnTo>
                    <a:pt x="0" y="0"/>
                  </a:lnTo>
                  <a:lnTo>
                    <a:pt x="199" y="0"/>
                  </a:lnTo>
                  <a:lnTo>
                    <a:pt x="199" y="200"/>
                  </a:lnTo>
                  <a:lnTo>
                    <a:pt x="199" y="20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9" name="Freeform 49"/>
            <p:cNvSpPr>
              <a:spLocks/>
            </p:cNvSpPr>
            <p:nvPr/>
          </p:nvSpPr>
          <p:spPr bwMode="auto">
            <a:xfrm>
              <a:off x="5915628" y="-1136657"/>
              <a:ext cx="315911" cy="317502"/>
            </a:xfrm>
            <a:custGeom>
              <a:avLst/>
              <a:gdLst>
                <a:gd name="T0" fmla="*/ 199 w 199"/>
                <a:gd name="T1" fmla="*/ 200 h 200"/>
                <a:gd name="T2" fmla="*/ 0 w 199"/>
                <a:gd name="T3" fmla="*/ 200 h 200"/>
                <a:gd name="T4" fmla="*/ 0 w 199"/>
                <a:gd name="T5" fmla="*/ 0 h 200"/>
                <a:gd name="T6" fmla="*/ 199 w 199"/>
                <a:gd name="T7" fmla="*/ 0 h 200"/>
                <a:gd name="T8" fmla="*/ 199 w 199"/>
                <a:gd name="T9" fmla="*/ 200 h 200"/>
                <a:gd name="T10" fmla="*/ 199 w 199"/>
                <a:gd name="T11" fmla="*/ 200 h 200"/>
              </a:gdLst>
              <a:ahLst/>
              <a:cxnLst>
                <a:cxn ang="0">
                  <a:pos x="T0" y="T1"/>
                </a:cxn>
                <a:cxn ang="0">
                  <a:pos x="T2" y="T3"/>
                </a:cxn>
                <a:cxn ang="0">
                  <a:pos x="T4" y="T5"/>
                </a:cxn>
                <a:cxn ang="0">
                  <a:pos x="T6" y="T7"/>
                </a:cxn>
                <a:cxn ang="0">
                  <a:pos x="T8" y="T9"/>
                </a:cxn>
                <a:cxn ang="0">
                  <a:pos x="T10" y="T11"/>
                </a:cxn>
              </a:cxnLst>
              <a:rect l="0" t="0" r="r" b="b"/>
              <a:pathLst>
                <a:path w="199" h="200">
                  <a:moveTo>
                    <a:pt x="199" y="200"/>
                  </a:moveTo>
                  <a:lnTo>
                    <a:pt x="0" y="200"/>
                  </a:lnTo>
                  <a:lnTo>
                    <a:pt x="0" y="0"/>
                  </a:lnTo>
                  <a:lnTo>
                    <a:pt x="199" y="0"/>
                  </a:lnTo>
                  <a:lnTo>
                    <a:pt x="199" y="200"/>
                  </a:lnTo>
                  <a:lnTo>
                    <a:pt x="199" y="20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0" name="Freeform 50"/>
            <p:cNvSpPr>
              <a:spLocks/>
            </p:cNvSpPr>
            <p:nvPr/>
          </p:nvSpPr>
          <p:spPr bwMode="auto">
            <a:xfrm>
              <a:off x="5915628" y="-733429"/>
              <a:ext cx="315911" cy="317502"/>
            </a:xfrm>
            <a:custGeom>
              <a:avLst/>
              <a:gdLst>
                <a:gd name="T0" fmla="*/ 199 w 199"/>
                <a:gd name="T1" fmla="*/ 200 h 200"/>
                <a:gd name="T2" fmla="*/ 0 w 199"/>
                <a:gd name="T3" fmla="*/ 200 h 200"/>
                <a:gd name="T4" fmla="*/ 0 w 199"/>
                <a:gd name="T5" fmla="*/ 0 h 200"/>
                <a:gd name="T6" fmla="*/ 199 w 199"/>
                <a:gd name="T7" fmla="*/ 0 h 200"/>
                <a:gd name="T8" fmla="*/ 199 w 199"/>
                <a:gd name="T9" fmla="*/ 200 h 200"/>
                <a:gd name="T10" fmla="*/ 199 w 199"/>
                <a:gd name="T11" fmla="*/ 200 h 200"/>
              </a:gdLst>
              <a:ahLst/>
              <a:cxnLst>
                <a:cxn ang="0">
                  <a:pos x="T0" y="T1"/>
                </a:cxn>
                <a:cxn ang="0">
                  <a:pos x="T2" y="T3"/>
                </a:cxn>
                <a:cxn ang="0">
                  <a:pos x="T4" y="T5"/>
                </a:cxn>
                <a:cxn ang="0">
                  <a:pos x="T6" y="T7"/>
                </a:cxn>
                <a:cxn ang="0">
                  <a:pos x="T8" y="T9"/>
                </a:cxn>
                <a:cxn ang="0">
                  <a:pos x="T10" y="T11"/>
                </a:cxn>
              </a:cxnLst>
              <a:rect l="0" t="0" r="r" b="b"/>
              <a:pathLst>
                <a:path w="199" h="200">
                  <a:moveTo>
                    <a:pt x="199" y="200"/>
                  </a:moveTo>
                  <a:lnTo>
                    <a:pt x="0" y="200"/>
                  </a:lnTo>
                  <a:lnTo>
                    <a:pt x="0" y="0"/>
                  </a:lnTo>
                  <a:lnTo>
                    <a:pt x="199" y="0"/>
                  </a:lnTo>
                  <a:lnTo>
                    <a:pt x="199" y="200"/>
                  </a:lnTo>
                  <a:lnTo>
                    <a:pt x="199" y="20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1" name="Freeform 51"/>
            <p:cNvSpPr>
              <a:spLocks/>
            </p:cNvSpPr>
            <p:nvPr/>
          </p:nvSpPr>
          <p:spPr bwMode="auto">
            <a:xfrm>
              <a:off x="7535822" y="-2056315"/>
              <a:ext cx="87312" cy="87313"/>
            </a:xfrm>
            <a:custGeom>
              <a:avLst/>
              <a:gdLst>
                <a:gd name="T0" fmla="*/ 14 w 23"/>
                <a:gd name="T1" fmla="*/ 11 h 23"/>
                <a:gd name="T2" fmla="*/ 22 w 23"/>
                <a:gd name="T3" fmla="*/ 3 h 23"/>
                <a:gd name="T4" fmla="*/ 22 w 23"/>
                <a:gd name="T5" fmla="*/ 1 h 23"/>
                <a:gd name="T6" fmla="*/ 20 w 23"/>
                <a:gd name="T7" fmla="*/ 1 h 23"/>
                <a:gd name="T8" fmla="*/ 12 w 23"/>
                <a:gd name="T9" fmla="*/ 9 h 23"/>
                <a:gd name="T10" fmla="*/ 3 w 23"/>
                <a:gd name="T11" fmla="*/ 1 h 23"/>
                <a:gd name="T12" fmla="*/ 1 w 23"/>
                <a:gd name="T13" fmla="*/ 1 h 23"/>
                <a:gd name="T14" fmla="*/ 1 w 23"/>
                <a:gd name="T15" fmla="*/ 3 h 23"/>
                <a:gd name="T16" fmla="*/ 9 w 23"/>
                <a:gd name="T17" fmla="*/ 11 h 23"/>
                <a:gd name="T18" fmla="*/ 1 w 23"/>
                <a:gd name="T19" fmla="*/ 20 h 23"/>
                <a:gd name="T20" fmla="*/ 1 w 23"/>
                <a:gd name="T21" fmla="*/ 22 h 23"/>
                <a:gd name="T22" fmla="*/ 2 w 23"/>
                <a:gd name="T23" fmla="*/ 23 h 23"/>
                <a:gd name="T24" fmla="*/ 3 w 23"/>
                <a:gd name="T25" fmla="*/ 22 h 23"/>
                <a:gd name="T26" fmla="*/ 12 w 23"/>
                <a:gd name="T27" fmla="*/ 14 h 23"/>
                <a:gd name="T28" fmla="*/ 20 w 23"/>
                <a:gd name="T29" fmla="*/ 22 h 23"/>
                <a:gd name="T30" fmla="*/ 21 w 23"/>
                <a:gd name="T31" fmla="*/ 23 h 23"/>
                <a:gd name="T32" fmla="*/ 22 w 23"/>
                <a:gd name="T33" fmla="*/ 22 h 23"/>
                <a:gd name="T34" fmla="*/ 22 w 23"/>
                <a:gd name="T35" fmla="*/ 20 h 23"/>
                <a:gd name="T36" fmla="*/ 14 w 23"/>
                <a:gd name="T37" fmla="*/ 1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 h="23">
                  <a:moveTo>
                    <a:pt x="14" y="11"/>
                  </a:moveTo>
                  <a:cubicBezTo>
                    <a:pt x="22" y="3"/>
                    <a:pt x="22" y="3"/>
                    <a:pt x="22" y="3"/>
                  </a:cubicBezTo>
                  <a:cubicBezTo>
                    <a:pt x="23" y="3"/>
                    <a:pt x="23" y="1"/>
                    <a:pt x="22" y="1"/>
                  </a:cubicBezTo>
                  <a:cubicBezTo>
                    <a:pt x="22" y="0"/>
                    <a:pt x="21" y="0"/>
                    <a:pt x="20" y="1"/>
                  </a:cubicBezTo>
                  <a:cubicBezTo>
                    <a:pt x="12" y="9"/>
                    <a:pt x="12" y="9"/>
                    <a:pt x="12" y="9"/>
                  </a:cubicBezTo>
                  <a:cubicBezTo>
                    <a:pt x="3" y="1"/>
                    <a:pt x="3" y="1"/>
                    <a:pt x="3" y="1"/>
                  </a:cubicBezTo>
                  <a:cubicBezTo>
                    <a:pt x="3" y="0"/>
                    <a:pt x="2" y="0"/>
                    <a:pt x="1" y="1"/>
                  </a:cubicBezTo>
                  <a:cubicBezTo>
                    <a:pt x="0" y="1"/>
                    <a:pt x="0" y="3"/>
                    <a:pt x="1" y="3"/>
                  </a:cubicBezTo>
                  <a:cubicBezTo>
                    <a:pt x="9" y="11"/>
                    <a:pt x="9" y="11"/>
                    <a:pt x="9" y="11"/>
                  </a:cubicBezTo>
                  <a:cubicBezTo>
                    <a:pt x="1" y="20"/>
                    <a:pt x="1" y="20"/>
                    <a:pt x="1" y="20"/>
                  </a:cubicBezTo>
                  <a:cubicBezTo>
                    <a:pt x="0" y="20"/>
                    <a:pt x="0" y="22"/>
                    <a:pt x="1" y="22"/>
                  </a:cubicBezTo>
                  <a:cubicBezTo>
                    <a:pt x="1" y="23"/>
                    <a:pt x="2" y="23"/>
                    <a:pt x="2" y="23"/>
                  </a:cubicBezTo>
                  <a:cubicBezTo>
                    <a:pt x="3" y="23"/>
                    <a:pt x="3" y="23"/>
                    <a:pt x="3" y="22"/>
                  </a:cubicBezTo>
                  <a:cubicBezTo>
                    <a:pt x="12" y="14"/>
                    <a:pt x="12" y="14"/>
                    <a:pt x="12" y="14"/>
                  </a:cubicBezTo>
                  <a:cubicBezTo>
                    <a:pt x="20" y="22"/>
                    <a:pt x="20" y="22"/>
                    <a:pt x="20" y="22"/>
                  </a:cubicBezTo>
                  <a:cubicBezTo>
                    <a:pt x="20" y="23"/>
                    <a:pt x="21" y="23"/>
                    <a:pt x="21" y="23"/>
                  </a:cubicBezTo>
                  <a:cubicBezTo>
                    <a:pt x="22" y="23"/>
                    <a:pt x="22" y="23"/>
                    <a:pt x="22" y="22"/>
                  </a:cubicBezTo>
                  <a:cubicBezTo>
                    <a:pt x="23" y="22"/>
                    <a:pt x="23" y="20"/>
                    <a:pt x="22" y="20"/>
                  </a:cubicBezTo>
                  <a:lnTo>
                    <a:pt x="14" y="11"/>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5" name="TextBox 104"/>
            <p:cNvSpPr txBox="1"/>
            <p:nvPr/>
          </p:nvSpPr>
          <p:spPr>
            <a:xfrm>
              <a:off x="6246812" y="-1595438"/>
              <a:ext cx="1289051" cy="1118289"/>
            </a:xfrm>
            <a:prstGeom prst="rect">
              <a:avLst/>
            </a:prstGeom>
            <a:noFill/>
          </p:spPr>
          <p:txBody>
            <a:bodyPr wrap="square" lIns="91440" tIns="91440" rIns="91440" bIns="91440" rtlCol="0">
              <a:noAutofit/>
            </a:bodyPr>
            <a:lstStyle/>
            <a:p>
              <a:pPr>
                <a:spcBef>
                  <a:spcPts val="1500"/>
                </a:spcBef>
              </a:pPr>
              <a:r>
                <a:rPr lang="en-US" sz="1400" dirty="0" smtClean="0">
                  <a:solidFill>
                    <a:srgbClr val="505050"/>
                  </a:solidFill>
                </a:rPr>
                <a:t>Customers</a:t>
              </a:r>
            </a:p>
            <a:p>
              <a:pPr>
                <a:spcBef>
                  <a:spcPts val="1500"/>
                </a:spcBef>
              </a:pPr>
              <a:r>
                <a:rPr lang="en-US" sz="1400" dirty="0" smtClean="0">
                  <a:solidFill>
                    <a:srgbClr val="505050"/>
                  </a:solidFill>
                </a:rPr>
                <a:t>Products</a:t>
              </a:r>
            </a:p>
            <a:p>
              <a:pPr>
                <a:spcBef>
                  <a:spcPts val="1500"/>
                </a:spcBef>
              </a:pPr>
              <a:r>
                <a:rPr lang="en-US" sz="1400" dirty="0" smtClean="0">
                  <a:solidFill>
                    <a:srgbClr val="505050"/>
                  </a:solidFill>
                </a:rPr>
                <a:t>Order History</a:t>
              </a:r>
            </a:p>
          </p:txBody>
        </p:sp>
        <p:sp>
          <p:nvSpPr>
            <p:cNvPr id="106" name="TextBox 105"/>
            <p:cNvSpPr txBox="1"/>
            <p:nvPr/>
          </p:nvSpPr>
          <p:spPr>
            <a:xfrm>
              <a:off x="5722907" y="-2122990"/>
              <a:ext cx="1469372" cy="358777"/>
            </a:xfrm>
            <a:prstGeom prst="rect">
              <a:avLst/>
            </a:prstGeom>
            <a:noFill/>
          </p:spPr>
          <p:txBody>
            <a:bodyPr wrap="square" lIns="182880" tIns="91440" rIns="0" bIns="91440" rtlCol="0" anchor="ctr" anchorCtr="0">
              <a:noAutofit/>
            </a:bodyPr>
            <a:lstStyle/>
            <a:p>
              <a:pPr>
                <a:spcBef>
                  <a:spcPts val="1500"/>
                </a:spcBef>
              </a:pPr>
              <a:r>
                <a:rPr lang="en-US" sz="1400" dirty="0" smtClean="0">
                  <a:solidFill>
                    <a:srgbClr val="FFFFFF"/>
                  </a:solidFill>
                </a:rPr>
                <a:t>Stretch to cloud</a:t>
              </a:r>
            </a:p>
          </p:txBody>
        </p:sp>
      </p:grpSp>
      <p:sp>
        <p:nvSpPr>
          <p:cNvPr id="146" name="Freeform 92"/>
          <p:cNvSpPr>
            <a:spLocks/>
          </p:cNvSpPr>
          <p:nvPr/>
        </p:nvSpPr>
        <p:spPr bwMode="auto">
          <a:xfrm>
            <a:off x="3272593" y="2719773"/>
            <a:ext cx="1144007" cy="966664"/>
          </a:xfrm>
          <a:custGeom>
            <a:avLst/>
            <a:gdLst>
              <a:gd name="T0" fmla="*/ 132 w 151"/>
              <a:gd name="T1" fmla="*/ 46 h 127"/>
              <a:gd name="T2" fmla="*/ 129 w 151"/>
              <a:gd name="T3" fmla="*/ 45 h 127"/>
              <a:gd name="T4" fmla="*/ 130 w 151"/>
              <a:gd name="T5" fmla="*/ 42 h 127"/>
              <a:gd name="T6" fmla="*/ 131 w 151"/>
              <a:gd name="T7" fmla="*/ 34 h 127"/>
              <a:gd name="T8" fmla="*/ 97 w 151"/>
              <a:gd name="T9" fmla="*/ 0 h 127"/>
              <a:gd name="T10" fmla="*/ 65 w 151"/>
              <a:gd name="T11" fmla="*/ 21 h 127"/>
              <a:gd name="T12" fmla="*/ 63 w 151"/>
              <a:gd name="T13" fmla="*/ 25 h 127"/>
              <a:gd name="T14" fmla="*/ 60 w 151"/>
              <a:gd name="T15" fmla="*/ 22 h 127"/>
              <a:gd name="T16" fmla="*/ 42 w 151"/>
              <a:gd name="T17" fmla="*/ 13 h 127"/>
              <a:gd name="T18" fmla="*/ 19 w 151"/>
              <a:gd name="T19" fmla="*/ 37 h 127"/>
              <a:gd name="T20" fmla="*/ 20 w 151"/>
              <a:gd name="T21" fmla="*/ 43 h 127"/>
              <a:gd name="T22" fmla="*/ 21 w 151"/>
              <a:gd name="T23" fmla="*/ 46 h 127"/>
              <a:gd name="T24" fmla="*/ 18 w 151"/>
              <a:gd name="T25" fmla="*/ 47 h 127"/>
              <a:gd name="T26" fmla="*/ 0 w 151"/>
              <a:gd name="T27" fmla="*/ 72 h 127"/>
              <a:gd name="T28" fmla="*/ 28 w 151"/>
              <a:gd name="T29" fmla="*/ 98 h 127"/>
              <a:gd name="T30" fmla="*/ 35 w 151"/>
              <a:gd name="T31" fmla="*/ 98 h 127"/>
              <a:gd name="T32" fmla="*/ 34 w 151"/>
              <a:gd name="T33" fmla="*/ 102 h 127"/>
              <a:gd name="T34" fmla="*/ 59 w 151"/>
              <a:gd name="T35" fmla="*/ 127 h 127"/>
              <a:gd name="T36" fmla="*/ 82 w 151"/>
              <a:gd name="T37" fmla="*/ 112 h 127"/>
              <a:gd name="T38" fmla="*/ 84 w 151"/>
              <a:gd name="T39" fmla="*/ 108 h 127"/>
              <a:gd name="T40" fmla="*/ 86 w 151"/>
              <a:gd name="T41" fmla="*/ 111 h 127"/>
              <a:gd name="T42" fmla="*/ 99 w 151"/>
              <a:gd name="T43" fmla="*/ 117 h 127"/>
              <a:gd name="T44" fmla="*/ 116 w 151"/>
              <a:gd name="T45" fmla="*/ 100 h 127"/>
              <a:gd name="T46" fmla="*/ 116 w 151"/>
              <a:gd name="T47" fmla="*/ 98 h 127"/>
              <a:gd name="T48" fmla="*/ 123 w 151"/>
              <a:gd name="T49" fmla="*/ 98 h 127"/>
              <a:gd name="T50" fmla="*/ 151 w 151"/>
              <a:gd name="T51" fmla="*/ 72 h 127"/>
              <a:gd name="T52" fmla="*/ 132 w 151"/>
              <a:gd name="T53" fmla="*/ 46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1" h="127">
                <a:moveTo>
                  <a:pt x="132" y="46"/>
                </a:moveTo>
                <a:cubicBezTo>
                  <a:pt x="129" y="45"/>
                  <a:pt x="129" y="45"/>
                  <a:pt x="129" y="45"/>
                </a:cubicBezTo>
                <a:cubicBezTo>
                  <a:pt x="130" y="42"/>
                  <a:pt x="130" y="42"/>
                  <a:pt x="130" y="42"/>
                </a:cubicBezTo>
                <a:cubicBezTo>
                  <a:pt x="130" y="40"/>
                  <a:pt x="131" y="37"/>
                  <a:pt x="131" y="34"/>
                </a:cubicBezTo>
                <a:cubicBezTo>
                  <a:pt x="131" y="15"/>
                  <a:pt x="115" y="0"/>
                  <a:pt x="97" y="0"/>
                </a:cubicBezTo>
                <a:cubicBezTo>
                  <a:pt x="83" y="0"/>
                  <a:pt x="71" y="8"/>
                  <a:pt x="65" y="21"/>
                </a:cubicBezTo>
                <a:cubicBezTo>
                  <a:pt x="63" y="25"/>
                  <a:pt x="63" y="25"/>
                  <a:pt x="63" y="25"/>
                </a:cubicBezTo>
                <a:cubicBezTo>
                  <a:pt x="60" y="22"/>
                  <a:pt x="60" y="22"/>
                  <a:pt x="60" y="22"/>
                </a:cubicBezTo>
                <a:cubicBezTo>
                  <a:pt x="56" y="16"/>
                  <a:pt x="49" y="13"/>
                  <a:pt x="42" y="13"/>
                </a:cubicBezTo>
                <a:cubicBezTo>
                  <a:pt x="30" y="13"/>
                  <a:pt x="19" y="24"/>
                  <a:pt x="19" y="37"/>
                </a:cubicBezTo>
                <a:cubicBezTo>
                  <a:pt x="19" y="39"/>
                  <a:pt x="20" y="41"/>
                  <a:pt x="20" y="43"/>
                </a:cubicBezTo>
                <a:cubicBezTo>
                  <a:pt x="21" y="46"/>
                  <a:pt x="21" y="46"/>
                  <a:pt x="21" y="46"/>
                </a:cubicBezTo>
                <a:cubicBezTo>
                  <a:pt x="18" y="47"/>
                  <a:pt x="18" y="47"/>
                  <a:pt x="18" y="47"/>
                </a:cubicBezTo>
                <a:cubicBezTo>
                  <a:pt x="7" y="51"/>
                  <a:pt x="0" y="60"/>
                  <a:pt x="0" y="72"/>
                </a:cubicBezTo>
                <a:cubicBezTo>
                  <a:pt x="0" y="86"/>
                  <a:pt x="12" y="98"/>
                  <a:pt x="28" y="98"/>
                </a:cubicBezTo>
                <a:cubicBezTo>
                  <a:pt x="35" y="98"/>
                  <a:pt x="35" y="98"/>
                  <a:pt x="35" y="98"/>
                </a:cubicBezTo>
                <a:cubicBezTo>
                  <a:pt x="35" y="98"/>
                  <a:pt x="34" y="101"/>
                  <a:pt x="34" y="102"/>
                </a:cubicBezTo>
                <a:cubicBezTo>
                  <a:pt x="34" y="116"/>
                  <a:pt x="46" y="127"/>
                  <a:pt x="59" y="127"/>
                </a:cubicBezTo>
                <a:cubicBezTo>
                  <a:pt x="69" y="127"/>
                  <a:pt x="78" y="121"/>
                  <a:pt x="82" y="112"/>
                </a:cubicBezTo>
                <a:cubicBezTo>
                  <a:pt x="84" y="108"/>
                  <a:pt x="84" y="108"/>
                  <a:pt x="84" y="108"/>
                </a:cubicBezTo>
                <a:cubicBezTo>
                  <a:pt x="86" y="111"/>
                  <a:pt x="86" y="111"/>
                  <a:pt x="86" y="111"/>
                </a:cubicBezTo>
                <a:cubicBezTo>
                  <a:pt x="89" y="115"/>
                  <a:pt x="94" y="117"/>
                  <a:pt x="99" y="117"/>
                </a:cubicBezTo>
                <a:cubicBezTo>
                  <a:pt x="108" y="117"/>
                  <a:pt x="116" y="109"/>
                  <a:pt x="116" y="100"/>
                </a:cubicBezTo>
                <a:cubicBezTo>
                  <a:pt x="116" y="99"/>
                  <a:pt x="116" y="98"/>
                  <a:pt x="116" y="98"/>
                </a:cubicBezTo>
                <a:cubicBezTo>
                  <a:pt x="123" y="98"/>
                  <a:pt x="123" y="98"/>
                  <a:pt x="123" y="98"/>
                </a:cubicBezTo>
                <a:cubicBezTo>
                  <a:pt x="139" y="98"/>
                  <a:pt x="151" y="86"/>
                  <a:pt x="151" y="72"/>
                </a:cubicBezTo>
                <a:cubicBezTo>
                  <a:pt x="151" y="60"/>
                  <a:pt x="144" y="50"/>
                  <a:pt x="132" y="46"/>
                </a:cubicBezTo>
                <a:close/>
              </a:path>
            </a:pathLst>
          </a:custGeom>
          <a:solidFill>
            <a:schemeClr val="bg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161" name="Group 160"/>
          <p:cNvGrpSpPr/>
          <p:nvPr/>
        </p:nvGrpSpPr>
        <p:grpSpPr>
          <a:xfrm>
            <a:off x="4334236" y="3110704"/>
            <a:ext cx="1095215" cy="1055688"/>
            <a:chOff x="4391453" y="3732115"/>
            <a:chExt cx="1095215" cy="1055688"/>
          </a:xfrm>
        </p:grpSpPr>
        <p:grpSp>
          <p:nvGrpSpPr>
            <p:cNvPr id="160" name="Group 159"/>
            <p:cNvGrpSpPr/>
            <p:nvPr/>
          </p:nvGrpSpPr>
          <p:grpSpPr>
            <a:xfrm>
              <a:off x="4391453" y="3732115"/>
              <a:ext cx="1095215" cy="705819"/>
              <a:chOff x="4376952" y="3761734"/>
              <a:chExt cx="1095215" cy="705819"/>
            </a:xfrm>
          </p:grpSpPr>
          <p:sp>
            <p:nvSpPr>
              <p:cNvPr id="149" name="Freeform 55"/>
              <p:cNvSpPr>
                <a:spLocks/>
              </p:cNvSpPr>
              <p:nvPr/>
            </p:nvSpPr>
            <p:spPr bwMode="auto">
              <a:xfrm>
                <a:off x="4376952" y="3761734"/>
                <a:ext cx="722869" cy="541469"/>
              </a:xfrm>
              <a:custGeom>
                <a:avLst/>
                <a:gdLst>
                  <a:gd name="T0" fmla="*/ 536 w 594"/>
                  <a:gd name="T1" fmla="*/ 330 h 446"/>
                  <a:gd name="T2" fmla="*/ 483 w 594"/>
                  <a:gd name="T3" fmla="*/ 365 h 446"/>
                  <a:gd name="T4" fmla="*/ 148 w 594"/>
                  <a:gd name="T5" fmla="*/ 365 h 446"/>
                  <a:gd name="T6" fmla="*/ 45 w 594"/>
                  <a:gd name="T7" fmla="*/ 262 h 446"/>
                  <a:gd name="T8" fmla="*/ 148 w 594"/>
                  <a:gd name="T9" fmla="*/ 159 h 446"/>
                  <a:gd name="T10" fmla="*/ 196 w 594"/>
                  <a:gd name="T11" fmla="*/ 159 h 446"/>
                  <a:gd name="T12" fmla="*/ 206 w 594"/>
                  <a:gd name="T13" fmla="*/ 125 h 446"/>
                  <a:gd name="T14" fmla="*/ 212 w 594"/>
                  <a:gd name="T15" fmla="*/ 114 h 446"/>
                  <a:gd name="T16" fmla="*/ 331 w 594"/>
                  <a:gd name="T17" fmla="*/ 45 h 446"/>
                  <a:gd name="T18" fmla="*/ 441 w 594"/>
                  <a:gd name="T19" fmla="*/ 101 h 446"/>
                  <a:gd name="T20" fmla="*/ 486 w 594"/>
                  <a:gd name="T21" fmla="*/ 86 h 446"/>
                  <a:gd name="T22" fmla="*/ 331 w 594"/>
                  <a:gd name="T23" fmla="*/ 0 h 446"/>
                  <a:gd name="T24" fmla="*/ 162 w 594"/>
                  <a:gd name="T25" fmla="*/ 114 h 446"/>
                  <a:gd name="T26" fmla="*/ 162 w 594"/>
                  <a:gd name="T27" fmla="*/ 115 h 446"/>
                  <a:gd name="T28" fmla="*/ 162 w 594"/>
                  <a:gd name="T29" fmla="*/ 114 h 446"/>
                  <a:gd name="T30" fmla="*/ 149 w 594"/>
                  <a:gd name="T31" fmla="*/ 114 h 446"/>
                  <a:gd name="T32" fmla="*/ 0 w 594"/>
                  <a:gd name="T33" fmla="*/ 263 h 446"/>
                  <a:gd name="T34" fmla="*/ 149 w 594"/>
                  <a:gd name="T35" fmla="*/ 411 h 446"/>
                  <a:gd name="T36" fmla="*/ 484 w 594"/>
                  <a:gd name="T37" fmla="*/ 411 h 446"/>
                  <a:gd name="T38" fmla="*/ 537 w 594"/>
                  <a:gd name="T39" fmla="*/ 446 h 446"/>
                  <a:gd name="T40" fmla="*/ 594 w 594"/>
                  <a:gd name="T41" fmla="*/ 388 h 446"/>
                  <a:gd name="T42" fmla="*/ 536 w 594"/>
                  <a:gd name="T43" fmla="*/ 330 h 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4" h="446">
                    <a:moveTo>
                      <a:pt x="536" y="330"/>
                    </a:moveTo>
                    <a:cubicBezTo>
                      <a:pt x="512" y="330"/>
                      <a:pt x="493" y="344"/>
                      <a:pt x="483" y="365"/>
                    </a:cubicBezTo>
                    <a:lnTo>
                      <a:pt x="148" y="365"/>
                    </a:lnTo>
                    <a:cubicBezTo>
                      <a:pt x="92" y="365"/>
                      <a:pt x="45" y="319"/>
                      <a:pt x="45" y="262"/>
                    </a:cubicBezTo>
                    <a:cubicBezTo>
                      <a:pt x="45" y="205"/>
                      <a:pt x="91" y="159"/>
                      <a:pt x="148" y="159"/>
                    </a:cubicBezTo>
                    <a:lnTo>
                      <a:pt x="196" y="159"/>
                    </a:lnTo>
                    <a:cubicBezTo>
                      <a:pt x="198" y="147"/>
                      <a:pt x="202" y="136"/>
                      <a:pt x="206" y="125"/>
                    </a:cubicBezTo>
                    <a:cubicBezTo>
                      <a:pt x="208" y="121"/>
                      <a:pt x="210" y="117"/>
                      <a:pt x="212" y="114"/>
                    </a:cubicBezTo>
                    <a:cubicBezTo>
                      <a:pt x="236" y="73"/>
                      <a:pt x="280" y="45"/>
                      <a:pt x="331" y="45"/>
                    </a:cubicBezTo>
                    <a:cubicBezTo>
                      <a:pt x="376" y="45"/>
                      <a:pt x="416" y="67"/>
                      <a:pt x="441" y="101"/>
                    </a:cubicBezTo>
                    <a:cubicBezTo>
                      <a:pt x="455" y="95"/>
                      <a:pt x="470" y="89"/>
                      <a:pt x="486" y="86"/>
                    </a:cubicBezTo>
                    <a:cubicBezTo>
                      <a:pt x="454" y="34"/>
                      <a:pt x="396" y="0"/>
                      <a:pt x="331" y="0"/>
                    </a:cubicBezTo>
                    <a:cubicBezTo>
                      <a:pt x="255" y="0"/>
                      <a:pt x="189" y="48"/>
                      <a:pt x="162" y="114"/>
                    </a:cubicBezTo>
                    <a:cubicBezTo>
                      <a:pt x="162" y="114"/>
                      <a:pt x="162" y="115"/>
                      <a:pt x="162" y="115"/>
                    </a:cubicBezTo>
                    <a:cubicBezTo>
                      <a:pt x="162" y="115"/>
                      <a:pt x="162" y="114"/>
                      <a:pt x="162" y="114"/>
                    </a:cubicBezTo>
                    <a:lnTo>
                      <a:pt x="149" y="114"/>
                    </a:lnTo>
                    <a:cubicBezTo>
                      <a:pt x="67" y="114"/>
                      <a:pt x="0" y="180"/>
                      <a:pt x="0" y="263"/>
                    </a:cubicBezTo>
                    <a:cubicBezTo>
                      <a:pt x="0" y="345"/>
                      <a:pt x="66" y="411"/>
                      <a:pt x="149" y="411"/>
                    </a:cubicBezTo>
                    <a:lnTo>
                      <a:pt x="484" y="411"/>
                    </a:lnTo>
                    <a:cubicBezTo>
                      <a:pt x="493" y="432"/>
                      <a:pt x="513" y="446"/>
                      <a:pt x="537" y="446"/>
                    </a:cubicBezTo>
                    <a:cubicBezTo>
                      <a:pt x="568" y="446"/>
                      <a:pt x="594" y="421"/>
                      <a:pt x="594" y="388"/>
                    </a:cubicBezTo>
                    <a:cubicBezTo>
                      <a:pt x="594" y="356"/>
                      <a:pt x="567" y="330"/>
                      <a:pt x="536" y="33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56"/>
              <p:cNvSpPr>
                <a:spLocks/>
              </p:cNvSpPr>
              <p:nvPr/>
            </p:nvSpPr>
            <p:spPr bwMode="auto">
              <a:xfrm>
                <a:off x="4611544" y="3886531"/>
                <a:ext cx="860623" cy="581022"/>
              </a:xfrm>
              <a:custGeom>
                <a:avLst/>
                <a:gdLst>
                  <a:gd name="T0" fmla="*/ 527 w 707"/>
                  <a:gd name="T1" fmla="*/ 114 h 478"/>
                  <a:gd name="T2" fmla="*/ 343 w 707"/>
                  <a:gd name="T3" fmla="*/ 0 h 478"/>
                  <a:gd name="T4" fmla="*/ 143 w 707"/>
                  <a:gd name="T5" fmla="*/ 160 h 478"/>
                  <a:gd name="T6" fmla="*/ 27 w 707"/>
                  <a:gd name="T7" fmla="*/ 227 h 478"/>
                  <a:gd name="T8" fmla="*/ 272 w 707"/>
                  <a:gd name="T9" fmla="*/ 227 h 478"/>
                  <a:gd name="T10" fmla="*/ 343 w 707"/>
                  <a:gd name="T11" fmla="*/ 193 h 478"/>
                  <a:gd name="T12" fmla="*/ 434 w 707"/>
                  <a:gd name="T13" fmla="*/ 284 h 478"/>
                  <a:gd name="T14" fmla="*/ 343 w 707"/>
                  <a:gd name="T15" fmla="*/ 375 h 478"/>
                  <a:gd name="T16" fmla="*/ 272 w 707"/>
                  <a:gd name="T17" fmla="*/ 340 h 478"/>
                  <a:gd name="T18" fmla="*/ 0 w 707"/>
                  <a:gd name="T19" fmla="*/ 340 h 478"/>
                  <a:gd name="T20" fmla="*/ 158 w 707"/>
                  <a:gd name="T21" fmla="*/ 478 h 478"/>
                  <a:gd name="T22" fmla="*/ 159 w 707"/>
                  <a:gd name="T23" fmla="*/ 478 h 478"/>
                  <a:gd name="T24" fmla="*/ 524 w 707"/>
                  <a:gd name="T25" fmla="*/ 478 h 478"/>
                  <a:gd name="T26" fmla="*/ 525 w 707"/>
                  <a:gd name="T27" fmla="*/ 478 h 478"/>
                  <a:gd name="T28" fmla="*/ 707 w 707"/>
                  <a:gd name="T29" fmla="*/ 296 h 478"/>
                  <a:gd name="T30" fmla="*/ 527 w 707"/>
                  <a:gd name="T31" fmla="*/ 114 h 4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07" h="478">
                    <a:moveTo>
                      <a:pt x="527" y="114"/>
                    </a:moveTo>
                    <a:cubicBezTo>
                      <a:pt x="493" y="47"/>
                      <a:pt x="423" y="0"/>
                      <a:pt x="343" y="0"/>
                    </a:cubicBezTo>
                    <a:cubicBezTo>
                      <a:pt x="245" y="0"/>
                      <a:pt x="163" y="68"/>
                      <a:pt x="143" y="160"/>
                    </a:cubicBezTo>
                    <a:cubicBezTo>
                      <a:pt x="95" y="164"/>
                      <a:pt x="54" y="190"/>
                      <a:pt x="27" y="227"/>
                    </a:cubicBezTo>
                    <a:lnTo>
                      <a:pt x="272" y="227"/>
                    </a:lnTo>
                    <a:cubicBezTo>
                      <a:pt x="288" y="206"/>
                      <a:pt x="314" y="193"/>
                      <a:pt x="343" y="193"/>
                    </a:cubicBezTo>
                    <a:cubicBezTo>
                      <a:pt x="393" y="193"/>
                      <a:pt x="434" y="234"/>
                      <a:pt x="434" y="284"/>
                    </a:cubicBezTo>
                    <a:cubicBezTo>
                      <a:pt x="434" y="334"/>
                      <a:pt x="393" y="375"/>
                      <a:pt x="343" y="375"/>
                    </a:cubicBezTo>
                    <a:cubicBezTo>
                      <a:pt x="314" y="375"/>
                      <a:pt x="289" y="362"/>
                      <a:pt x="272" y="340"/>
                    </a:cubicBezTo>
                    <a:lnTo>
                      <a:pt x="0" y="340"/>
                    </a:lnTo>
                    <a:cubicBezTo>
                      <a:pt x="11" y="418"/>
                      <a:pt x="78" y="478"/>
                      <a:pt x="158" y="478"/>
                    </a:cubicBezTo>
                    <a:cubicBezTo>
                      <a:pt x="158" y="478"/>
                      <a:pt x="159" y="478"/>
                      <a:pt x="159" y="478"/>
                    </a:cubicBezTo>
                    <a:lnTo>
                      <a:pt x="524" y="478"/>
                    </a:lnTo>
                    <a:cubicBezTo>
                      <a:pt x="524" y="478"/>
                      <a:pt x="525" y="478"/>
                      <a:pt x="525" y="478"/>
                    </a:cubicBezTo>
                    <a:cubicBezTo>
                      <a:pt x="626" y="478"/>
                      <a:pt x="707" y="396"/>
                      <a:pt x="707" y="296"/>
                    </a:cubicBezTo>
                    <a:cubicBezTo>
                      <a:pt x="707" y="196"/>
                      <a:pt x="627" y="115"/>
                      <a:pt x="527" y="114"/>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59" name="Rectangle 57"/>
            <p:cNvSpPr>
              <a:spLocks noChangeArrowheads="1"/>
            </p:cNvSpPr>
            <p:nvPr/>
          </p:nvSpPr>
          <p:spPr bwMode="auto">
            <a:xfrm>
              <a:off x="4410367" y="4510804"/>
              <a:ext cx="105738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dirty="0" smtClean="0">
                  <a:solidFill>
                    <a:srgbClr val="505050"/>
                  </a:solidFill>
                  <a:latin typeface="Segoe UI" panose="020B0502040204020203" pitchFamily="34" charset="0"/>
                </a:rPr>
                <a:t>Azure</a:t>
              </a:r>
              <a:endParaRPr lang="en-US" altLang="en-US" dirty="0">
                <a:solidFill>
                  <a:srgbClr val="505050"/>
                </a:solidFill>
              </a:endParaRPr>
            </a:p>
          </p:txBody>
        </p:sp>
      </p:grpSp>
      <p:grpSp>
        <p:nvGrpSpPr>
          <p:cNvPr id="187" name="Group 186"/>
          <p:cNvGrpSpPr/>
          <p:nvPr/>
        </p:nvGrpSpPr>
        <p:grpSpPr>
          <a:xfrm>
            <a:off x="2891981" y="3100302"/>
            <a:ext cx="850368" cy="1128110"/>
            <a:chOff x="2529129" y="3243866"/>
            <a:chExt cx="850368" cy="1128110"/>
          </a:xfrm>
        </p:grpSpPr>
        <p:grpSp>
          <p:nvGrpSpPr>
            <p:cNvPr id="182" name="Group 99"/>
            <p:cNvGrpSpPr>
              <a:grpSpLocks noChangeAspect="1"/>
            </p:cNvGrpSpPr>
            <p:nvPr/>
          </p:nvGrpSpPr>
          <p:grpSpPr bwMode="auto">
            <a:xfrm>
              <a:off x="2529129" y="3243866"/>
              <a:ext cx="850368" cy="1128110"/>
              <a:chOff x="1879" y="2606"/>
              <a:chExt cx="248" cy="329"/>
            </a:xfrm>
          </p:grpSpPr>
          <p:sp>
            <p:nvSpPr>
              <p:cNvPr id="184"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5"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86" name="TextBox 185"/>
            <p:cNvSpPr txBox="1"/>
            <p:nvPr/>
          </p:nvSpPr>
          <p:spPr>
            <a:xfrm>
              <a:off x="2530450" y="3711269"/>
              <a:ext cx="847726" cy="332399"/>
            </a:xfrm>
            <a:prstGeom prst="rect">
              <a:avLst/>
            </a:prstGeom>
            <a:noFill/>
          </p:spPr>
          <p:txBody>
            <a:bodyPr wrap="square" lIns="0" tIns="0" rIns="0" bIns="0" rtlCol="0">
              <a:spAutoFit/>
            </a:bodyPr>
            <a:lstStyle/>
            <a:p>
              <a:pPr algn="ctr">
                <a:lnSpc>
                  <a:spcPct val="90000"/>
                </a:lnSpc>
                <a:spcAft>
                  <a:spcPts val="600"/>
                </a:spcAft>
              </a:pPr>
              <a:r>
                <a:rPr lang="en-US" sz="2400" b="1" dirty="0" smtClean="0">
                  <a:solidFill>
                    <a:srgbClr val="FFFFFF"/>
                  </a:solidFill>
                </a:rPr>
                <a:t>SQL</a:t>
              </a:r>
            </a:p>
          </p:txBody>
        </p:sp>
      </p:grpSp>
      <p:grpSp>
        <p:nvGrpSpPr>
          <p:cNvPr id="193" name="Group 192"/>
          <p:cNvGrpSpPr/>
          <p:nvPr/>
        </p:nvGrpSpPr>
        <p:grpSpPr>
          <a:xfrm>
            <a:off x="2896900" y="4727914"/>
            <a:ext cx="850368" cy="1750352"/>
            <a:chOff x="5083815" y="4727914"/>
            <a:chExt cx="850368" cy="1750352"/>
          </a:xfrm>
        </p:grpSpPr>
        <p:sp>
          <p:nvSpPr>
            <p:cNvPr id="175" name="Rectangle 57"/>
            <p:cNvSpPr>
              <a:spLocks noChangeArrowheads="1"/>
            </p:cNvSpPr>
            <p:nvPr/>
          </p:nvSpPr>
          <p:spPr bwMode="auto">
            <a:xfrm>
              <a:off x="5085137" y="5924268"/>
              <a:ext cx="84772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dirty="0" smtClean="0">
                  <a:solidFill>
                    <a:srgbClr val="505050"/>
                  </a:solidFill>
                  <a:latin typeface="Segoe UI" panose="020B0502040204020203" pitchFamily="34" charset="0"/>
                </a:rPr>
                <a:t>Server 2016</a:t>
              </a:r>
              <a:endParaRPr lang="en-US" altLang="en-US" dirty="0">
                <a:solidFill>
                  <a:srgbClr val="505050"/>
                </a:solidFill>
              </a:endParaRPr>
            </a:p>
          </p:txBody>
        </p:sp>
        <p:grpSp>
          <p:nvGrpSpPr>
            <p:cNvPr id="188" name="Group 187"/>
            <p:cNvGrpSpPr/>
            <p:nvPr/>
          </p:nvGrpSpPr>
          <p:grpSpPr>
            <a:xfrm>
              <a:off x="5083815" y="4727914"/>
              <a:ext cx="850368" cy="1128110"/>
              <a:chOff x="2529129" y="3243866"/>
              <a:chExt cx="850368" cy="1128110"/>
            </a:xfrm>
          </p:grpSpPr>
          <p:grpSp>
            <p:nvGrpSpPr>
              <p:cNvPr id="189" name="Group 99"/>
              <p:cNvGrpSpPr>
                <a:grpSpLocks noChangeAspect="1"/>
              </p:cNvGrpSpPr>
              <p:nvPr/>
            </p:nvGrpSpPr>
            <p:grpSpPr bwMode="auto">
              <a:xfrm>
                <a:off x="2529129" y="3243866"/>
                <a:ext cx="850368" cy="1128110"/>
                <a:chOff x="1879" y="2606"/>
                <a:chExt cx="248" cy="329"/>
              </a:xfrm>
            </p:grpSpPr>
            <p:sp>
              <p:nvSpPr>
                <p:cNvPr id="191"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2"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90" name="TextBox 189"/>
              <p:cNvSpPr txBox="1"/>
              <p:nvPr/>
            </p:nvSpPr>
            <p:spPr>
              <a:xfrm>
                <a:off x="2530450" y="3711269"/>
                <a:ext cx="847726" cy="332399"/>
              </a:xfrm>
              <a:prstGeom prst="rect">
                <a:avLst/>
              </a:prstGeom>
              <a:noFill/>
            </p:spPr>
            <p:txBody>
              <a:bodyPr wrap="square" lIns="0" tIns="0" rIns="0" bIns="0" rtlCol="0">
                <a:spAutoFit/>
              </a:bodyPr>
              <a:lstStyle/>
              <a:p>
                <a:pPr algn="ctr">
                  <a:lnSpc>
                    <a:spcPct val="90000"/>
                  </a:lnSpc>
                  <a:spcAft>
                    <a:spcPts val="600"/>
                  </a:spcAft>
                </a:pPr>
                <a:r>
                  <a:rPr lang="en-US" sz="2400" b="1" dirty="0" smtClean="0">
                    <a:solidFill>
                      <a:srgbClr val="FFFFFF"/>
                    </a:solidFill>
                  </a:rPr>
                  <a:t>SQL</a:t>
                </a:r>
              </a:p>
            </p:txBody>
          </p:sp>
        </p:grpSp>
      </p:grpSp>
      <p:grpSp>
        <p:nvGrpSpPr>
          <p:cNvPr id="196" name="Group 195"/>
          <p:cNvGrpSpPr/>
          <p:nvPr/>
        </p:nvGrpSpPr>
        <p:grpSpPr>
          <a:xfrm>
            <a:off x="4484975" y="4893576"/>
            <a:ext cx="793736" cy="1307691"/>
            <a:chOff x="4402379" y="4893576"/>
            <a:chExt cx="793736" cy="1307691"/>
          </a:xfrm>
        </p:grpSpPr>
        <p:grpSp>
          <p:nvGrpSpPr>
            <p:cNvPr id="67" name="Group 66"/>
            <p:cNvGrpSpPr/>
            <p:nvPr/>
          </p:nvGrpSpPr>
          <p:grpSpPr>
            <a:xfrm>
              <a:off x="4402379" y="4893576"/>
              <a:ext cx="793736" cy="796786"/>
              <a:chOff x="7226301" y="6251577"/>
              <a:chExt cx="412750" cy="414337"/>
            </a:xfrm>
          </p:grpSpPr>
          <p:sp>
            <p:nvSpPr>
              <p:cNvPr id="8" name="Freeform 5"/>
              <p:cNvSpPr>
                <a:spLocks/>
              </p:cNvSpPr>
              <p:nvPr/>
            </p:nvSpPr>
            <p:spPr bwMode="auto">
              <a:xfrm>
                <a:off x="7226301" y="6470651"/>
                <a:ext cx="193675" cy="195263"/>
              </a:xfrm>
              <a:custGeom>
                <a:avLst/>
                <a:gdLst>
                  <a:gd name="T0" fmla="*/ 235 w 274"/>
                  <a:gd name="T1" fmla="*/ 233 h 273"/>
                  <a:gd name="T2" fmla="*/ 41 w 274"/>
                  <a:gd name="T3" fmla="*/ 233 h 273"/>
                  <a:gd name="T4" fmla="*/ 41 w 274"/>
                  <a:gd name="T5" fmla="*/ 41 h 273"/>
                  <a:gd name="T6" fmla="*/ 80 w 274"/>
                  <a:gd name="T7" fmla="*/ 41 h 273"/>
                  <a:gd name="T8" fmla="*/ 72 w 274"/>
                  <a:gd name="T9" fmla="*/ 3 h 273"/>
                  <a:gd name="T10" fmla="*/ 72 w 274"/>
                  <a:gd name="T11" fmla="*/ 0 h 273"/>
                  <a:gd name="T12" fmla="*/ 0 w 274"/>
                  <a:gd name="T13" fmla="*/ 0 h 273"/>
                  <a:gd name="T14" fmla="*/ 0 w 274"/>
                  <a:gd name="T15" fmla="*/ 273 h 273"/>
                  <a:gd name="T16" fmla="*/ 274 w 274"/>
                  <a:gd name="T17" fmla="*/ 273 h 273"/>
                  <a:gd name="T18" fmla="*/ 274 w 274"/>
                  <a:gd name="T19" fmla="*/ 112 h 273"/>
                  <a:gd name="T20" fmla="*/ 235 w 274"/>
                  <a:gd name="T21" fmla="*/ 112 h 273"/>
                  <a:gd name="T22" fmla="*/ 235 w 274"/>
                  <a:gd name="T23" fmla="*/ 23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73">
                    <a:moveTo>
                      <a:pt x="235" y="233"/>
                    </a:moveTo>
                    <a:lnTo>
                      <a:pt x="41" y="233"/>
                    </a:lnTo>
                    <a:lnTo>
                      <a:pt x="41" y="41"/>
                    </a:lnTo>
                    <a:lnTo>
                      <a:pt x="80" y="41"/>
                    </a:lnTo>
                    <a:cubicBezTo>
                      <a:pt x="75" y="30"/>
                      <a:pt x="72" y="17"/>
                      <a:pt x="72" y="3"/>
                    </a:cubicBezTo>
                    <a:cubicBezTo>
                      <a:pt x="72" y="3"/>
                      <a:pt x="72" y="1"/>
                      <a:pt x="72" y="0"/>
                    </a:cubicBezTo>
                    <a:lnTo>
                      <a:pt x="0" y="0"/>
                    </a:lnTo>
                    <a:lnTo>
                      <a:pt x="0" y="273"/>
                    </a:lnTo>
                    <a:lnTo>
                      <a:pt x="274" y="273"/>
                    </a:lnTo>
                    <a:lnTo>
                      <a:pt x="274" y="112"/>
                    </a:lnTo>
                    <a:lnTo>
                      <a:pt x="235" y="112"/>
                    </a:lnTo>
                    <a:lnTo>
                      <a:pt x="235" y="233"/>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 name="Freeform 6"/>
              <p:cNvSpPr>
                <a:spLocks/>
              </p:cNvSpPr>
              <p:nvPr/>
            </p:nvSpPr>
            <p:spPr bwMode="auto">
              <a:xfrm>
                <a:off x="7443788" y="6470651"/>
                <a:ext cx="195263" cy="195263"/>
              </a:xfrm>
              <a:custGeom>
                <a:avLst/>
                <a:gdLst>
                  <a:gd name="T0" fmla="*/ 198 w 274"/>
                  <a:gd name="T1" fmla="*/ 41 h 273"/>
                  <a:gd name="T2" fmla="*/ 233 w 274"/>
                  <a:gd name="T3" fmla="*/ 41 h 273"/>
                  <a:gd name="T4" fmla="*/ 233 w 274"/>
                  <a:gd name="T5" fmla="*/ 233 h 273"/>
                  <a:gd name="T6" fmla="*/ 39 w 274"/>
                  <a:gd name="T7" fmla="*/ 233 h 273"/>
                  <a:gd name="T8" fmla="*/ 39 w 274"/>
                  <a:gd name="T9" fmla="*/ 112 h 273"/>
                  <a:gd name="T10" fmla="*/ 0 w 274"/>
                  <a:gd name="T11" fmla="*/ 112 h 273"/>
                  <a:gd name="T12" fmla="*/ 0 w 274"/>
                  <a:gd name="T13" fmla="*/ 273 h 273"/>
                  <a:gd name="T14" fmla="*/ 274 w 274"/>
                  <a:gd name="T15" fmla="*/ 273 h 273"/>
                  <a:gd name="T16" fmla="*/ 274 w 274"/>
                  <a:gd name="T17" fmla="*/ 0 h 273"/>
                  <a:gd name="T18" fmla="*/ 188 w 274"/>
                  <a:gd name="T19" fmla="*/ 0 h 273"/>
                  <a:gd name="T20" fmla="*/ 198 w 274"/>
                  <a:gd name="T21" fmla="*/ 38 h 273"/>
                  <a:gd name="T22" fmla="*/ 198 w 274"/>
                  <a:gd name="T23" fmla="*/ 41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73">
                    <a:moveTo>
                      <a:pt x="198" y="41"/>
                    </a:moveTo>
                    <a:lnTo>
                      <a:pt x="233" y="41"/>
                    </a:lnTo>
                    <a:lnTo>
                      <a:pt x="233" y="233"/>
                    </a:lnTo>
                    <a:lnTo>
                      <a:pt x="39" y="233"/>
                    </a:lnTo>
                    <a:lnTo>
                      <a:pt x="39" y="112"/>
                    </a:lnTo>
                    <a:lnTo>
                      <a:pt x="0" y="112"/>
                    </a:lnTo>
                    <a:lnTo>
                      <a:pt x="0" y="273"/>
                    </a:lnTo>
                    <a:lnTo>
                      <a:pt x="274" y="273"/>
                    </a:lnTo>
                    <a:lnTo>
                      <a:pt x="274" y="0"/>
                    </a:lnTo>
                    <a:lnTo>
                      <a:pt x="188" y="0"/>
                    </a:lnTo>
                    <a:cubicBezTo>
                      <a:pt x="195" y="11"/>
                      <a:pt x="198" y="24"/>
                      <a:pt x="198" y="38"/>
                    </a:cubicBezTo>
                    <a:cubicBezTo>
                      <a:pt x="198" y="40"/>
                      <a:pt x="198" y="40"/>
                      <a:pt x="198" y="41"/>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0" name="Freeform 7"/>
              <p:cNvSpPr>
                <a:spLocks/>
              </p:cNvSpPr>
              <p:nvPr/>
            </p:nvSpPr>
            <p:spPr bwMode="auto">
              <a:xfrm>
                <a:off x="7227888" y="6251577"/>
                <a:ext cx="192088" cy="195263"/>
              </a:xfrm>
              <a:custGeom>
                <a:avLst/>
                <a:gdLst>
                  <a:gd name="T0" fmla="*/ 39 w 272"/>
                  <a:gd name="T1" fmla="*/ 232 h 272"/>
                  <a:gd name="T2" fmla="*/ 39 w 272"/>
                  <a:gd name="T3" fmla="*/ 39 h 272"/>
                  <a:gd name="T4" fmla="*/ 233 w 272"/>
                  <a:gd name="T5" fmla="*/ 39 h 272"/>
                  <a:gd name="T6" fmla="*/ 233 w 272"/>
                  <a:gd name="T7" fmla="*/ 151 h 272"/>
                  <a:gd name="T8" fmla="*/ 272 w 272"/>
                  <a:gd name="T9" fmla="*/ 131 h 272"/>
                  <a:gd name="T10" fmla="*/ 272 w 272"/>
                  <a:gd name="T11" fmla="*/ 0 h 272"/>
                  <a:gd name="T12" fmla="*/ 0 w 272"/>
                  <a:gd name="T13" fmla="*/ 0 h 272"/>
                  <a:gd name="T14" fmla="*/ 0 w 272"/>
                  <a:gd name="T15" fmla="*/ 272 h 272"/>
                  <a:gd name="T16" fmla="*/ 79 w 272"/>
                  <a:gd name="T17" fmla="*/ 272 h 272"/>
                  <a:gd name="T18" fmla="*/ 104 w 272"/>
                  <a:gd name="T19" fmla="*/ 233 h 272"/>
                  <a:gd name="T20" fmla="*/ 39 w 272"/>
                  <a:gd name="T21" fmla="*/ 232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72" h="272">
                    <a:moveTo>
                      <a:pt x="39" y="232"/>
                    </a:moveTo>
                    <a:lnTo>
                      <a:pt x="39" y="39"/>
                    </a:lnTo>
                    <a:lnTo>
                      <a:pt x="233" y="39"/>
                    </a:lnTo>
                    <a:lnTo>
                      <a:pt x="233" y="151"/>
                    </a:lnTo>
                    <a:cubicBezTo>
                      <a:pt x="246" y="143"/>
                      <a:pt x="258" y="135"/>
                      <a:pt x="272" y="131"/>
                    </a:cubicBezTo>
                    <a:lnTo>
                      <a:pt x="272" y="0"/>
                    </a:lnTo>
                    <a:lnTo>
                      <a:pt x="0" y="0"/>
                    </a:lnTo>
                    <a:lnTo>
                      <a:pt x="0" y="272"/>
                    </a:lnTo>
                    <a:lnTo>
                      <a:pt x="79" y="272"/>
                    </a:lnTo>
                    <a:cubicBezTo>
                      <a:pt x="85" y="257"/>
                      <a:pt x="93" y="244"/>
                      <a:pt x="104" y="233"/>
                    </a:cubicBezTo>
                    <a:lnTo>
                      <a:pt x="39" y="232"/>
                    </a:ln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 name="Freeform 8"/>
              <p:cNvSpPr>
                <a:spLocks/>
              </p:cNvSpPr>
              <p:nvPr/>
            </p:nvSpPr>
            <p:spPr bwMode="auto">
              <a:xfrm>
                <a:off x="7443788" y="6251577"/>
                <a:ext cx="195263" cy="195263"/>
              </a:xfrm>
              <a:custGeom>
                <a:avLst/>
                <a:gdLst>
                  <a:gd name="T0" fmla="*/ 39 w 274"/>
                  <a:gd name="T1" fmla="*/ 130 h 273"/>
                  <a:gd name="T2" fmla="*/ 39 w 274"/>
                  <a:gd name="T3" fmla="*/ 41 h 273"/>
                  <a:gd name="T4" fmla="*/ 233 w 274"/>
                  <a:gd name="T5" fmla="*/ 41 h 273"/>
                  <a:gd name="T6" fmla="*/ 233 w 274"/>
                  <a:gd name="T7" fmla="*/ 234 h 273"/>
                  <a:gd name="T8" fmla="*/ 150 w 274"/>
                  <a:gd name="T9" fmla="*/ 234 h 273"/>
                  <a:gd name="T10" fmla="*/ 155 w 274"/>
                  <a:gd name="T11" fmla="*/ 272 h 273"/>
                  <a:gd name="T12" fmla="*/ 155 w 274"/>
                  <a:gd name="T13" fmla="*/ 273 h 273"/>
                  <a:gd name="T14" fmla="*/ 274 w 274"/>
                  <a:gd name="T15" fmla="*/ 273 h 273"/>
                  <a:gd name="T16" fmla="*/ 274 w 274"/>
                  <a:gd name="T17" fmla="*/ 0 h 273"/>
                  <a:gd name="T18" fmla="*/ 0 w 274"/>
                  <a:gd name="T19" fmla="*/ 0 h 273"/>
                  <a:gd name="T20" fmla="*/ 0 w 274"/>
                  <a:gd name="T21" fmla="*/ 126 h 273"/>
                  <a:gd name="T22" fmla="*/ 10 w 274"/>
                  <a:gd name="T23" fmla="*/ 126 h 273"/>
                  <a:gd name="T24" fmla="*/ 39 w 274"/>
                  <a:gd name="T25" fmla="*/ 130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4" h="273">
                    <a:moveTo>
                      <a:pt x="39" y="130"/>
                    </a:moveTo>
                    <a:lnTo>
                      <a:pt x="39" y="41"/>
                    </a:lnTo>
                    <a:lnTo>
                      <a:pt x="233" y="41"/>
                    </a:lnTo>
                    <a:lnTo>
                      <a:pt x="233" y="234"/>
                    </a:lnTo>
                    <a:lnTo>
                      <a:pt x="150" y="234"/>
                    </a:lnTo>
                    <a:cubicBezTo>
                      <a:pt x="152" y="246"/>
                      <a:pt x="155" y="259"/>
                      <a:pt x="155" y="272"/>
                    </a:cubicBezTo>
                    <a:cubicBezTo>
                      <a:pt x="155" y="272"/>
                      <a:pt x="155" y="273"/>
                      <a:pt x="155" y="273"/>
                    </a:cubicBezTo>
                    <a:lnTo>
                      <a:pt x="274" y="273"/>
                    </a:lnTo>
                    <a:lnTo>
                      <a:pt x="274" y="0"/>
                    </a:lnTo>
                    <a:lnTo>
                      <a:pt x="0" y="0"/>
                    </a:lnTo>
                    <a:lnTo>
                      <a:pt x="0" y="126"/>
                    </a:lnTo>
                    <a:cubicBezTo>
                      <a:pt x="3" y="126"/>
                      <a:pt x="7" y="126"/>
                      <a:pt x="10" y="126"/>
                    </a:cubicBezTo>
                    <a:cubicBezTo>
                      <a:pt x="20" y="126"/>
                      <a:pt x="30" y="128"/>
                      <a:pt x="39" y="130"/>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 name="Freeform 9"/>
              <p:cNvSpPr>
                <a:spLocks/>
              </p:cNvSpPr>
              <p:nvPr/>
            </p:nvSpPr>
            <p:spPr bwMode="auto">
              <a:xfrm>
                <a:off x="7300913" y="6362701"/>
                <a:ext cx="261938" cy="165100"/>
              </a:xfrm>
              <a:custGeom>
                <a:avLst/>
                <a:gdLst>
                  <a:gd name="T0" fmla="*/ 370 w 370"/>
                  <a:gd name="T1" fmla="*/ 191 h 233"/>
                  <a:gd name="T2" fmla="*/ 328 w 370"/>
                  <a:gd name="T3" fmla="*/ 147 h 233"/>
                  <a:gd name="T4" fmla="*/ 322 w 370"/>
                  <a:gd name="T5" fmla="*/ 147 h 233"/>
                  <a:gd name="T6" fmla="*/ 326 w 370"/>
                  <a:gd name="T7" fmla="*/ 116 h 233"/>
                  <a:gd name="T8" fmla="*/ 212 w 370"/>
                  <a:gd name="T9" fmla="*/ 0 h 233"/>
                  <a:gd name="T10" fmla="*/ 103 w 370"/>
                  <a:gd name="T11" fmla="*/ 80 h 233"/>
                  <a:gd name="T12" fmla="*/ 78 w 370"/>
                  <a:gd name="T13" fmla="*/ 75 h 233"/>
                  <a:gd name="T14" fmla="*/ 0 w 370"/>
                  <a:gd name="T15" fmla="*/ 154 h 233"/>
                  <a:gd name="T16" fmla="*/ 78 w 370"/>
                  <a:gd name="T17" fmla="*/ 233 h 233"/>
                  <a:gd name="T18" fmla="*/ 332 w 370"/>
                  <a:gd name="T19" fmla="*/ 233 h 233"/>
                  <a:gd name="T20" fmla="*/ 370 w 370"/>
                  <a:gd name="T21" fmla="*/ 191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0" h="233">
                    <a:moveTo>
                      <a:pt x="370" y="191"/>
                    </a:moveTo>
                    <a:cubicBezTo>
                      <a:pt x="370" y="167"/>
                      <a:pt x="350" y="147"/>
                      <a:pt x="328" y="147"/>
                    </a:cubicBezTo>
                    <a:cubicBezTo>
                      <a:pt x="326" y="147"/>
                      <a:pt x="325" y="147"/>
                      <a:pt x="322" y="147"/>
                    </a:cubicBezTo>
                    <a:cubicBezTo>
                      <a:pt x="325" y="137"/>
                      <a:pt x="326" y="128"/>
                      <a:pt x="326" y="116"/>
                    </a:cubicBezTo>
                    <a:cubicBezTo>
                      <a:pt x="326" y="53"/>
                      <a:pt x="275" y="0"/>
                      <a:pt x="212" y="0"/>
                    </a:cubicBezTo>
                    <a:cubicBezTo>
                      <a:pt x="161" y="0"/>
                      <a:pt x="119" y="33"/>
                      <a:pt x="103" y="80"/>
                    </a:cubicBezTo>
                    <a:cubicBezTo>
                      <a:pt x="95" y="77"/>
                      <a:pt x="86" y="75"/>
                      <a:pt x="78" y="75"/>
                    </a:cubicBezTo>
                    <a:cubicBezTo>
                      <a:pt x="34" y="75"/>
                      <a:pt x="0" y="111"/>
                      <a:pt x="0" y="154"/>
                    </a:cubicBezTo>
                    <a:cubicBezTo>
                      <a:pt x="0" y="198"/>
                      <a:pt x="35" y="233"/>
                      <a:pt x="78" y="233"/>
                    </a:cubicBezTo>
                    <a:lnTo>
                      <a:pt x="332" y="233"/>
                    </a:lnTo>
                    <a:cubicBezTo>
                      <a:pt x="353" y="232"/>
                      <a:pt x="370" y="214"/>
                      <a:pt x="370" y="191"/>
                    </a:cubicBezTo>
                    <a:close/>
                  </a:path>
                </a:pathLst>
              </a:custGeom>
              <a:solidFill>
                <a:schemeClr val="bg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95" name="Rectangle 57"/>
            <p:cNvSpPr>
              <a:spLocks noChangeArrowheads="1"/>
            </p:cNvSpPr>
            <p:nvPr/>
          </p:nvSpPr>
          <p:spPr bwMode="auto">
            <a:xfrm>
              <a:off x="4402379" y="5924268"/>
              <a:ext cx="7937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defTabSz="914400"/>
              <a:r>
                <a:rPr lang="en-US" altLang="en-US" dirty="0" smtClean="0">
                  <a:solidFill>
                    <a:srgbClr val="505050"/>
                  </a:solidFill>
                  <a:latin typeface="Segoe UI" panose="020B0502040204020203" pitchFamily="34" charset="0"/>
                </a:rPr>
                <a:t>App</a:t>
              </a:r>
              <a:endParaRPr lang="en-US" altLang="en-US" dirty="0">
                <a:solidFill>
                  <a:srgbClr val="505050"/>
                </a:solidFill>
              </a:endParaRPr>
            </a:p>
          </p:txBody>
        </p:sp>
      </p:grpSp>
      <p:cxnSp>
        <p:nvCxnSpPr>
          <p:cNvPr id="197" name="Straight Arrow Connector 196"/>
          <p:cNvCxnSpPr/>
          <p:nvPr/>
        </p:nvCxnSpPr>
        <p:spPr>
          <a:xfrm flipH="1">
            <a:off x="3802996" y="5297652"/>
            <a:ext cx="618960" cy="0"/>
          </a:xfrm>
          <a:prstGeom prst="straightConnector1">
            <a:avLst/>
          </a:prstGeom>
          <a:ln w="57150">
            <a:solidFill>
              <a:srgbClr val="505050"/>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200" name="Freeform 63"/>
          <p:cNvSpPr>
            <a:spLocks/>
          </p:cNvSpPr>
          <p:nvPr/>
        </p:nvSpPr>
        <p:spPr bwMode="auto">
          <a:xfrm>
            <a:off x="677048" y="5829936"/>
            <a:ext cx="355234" cy="239363"/>
          </a:xfrm>
          <a:custGeom>
            <a:avLst/>
            <a:gdLst>
              <a:gd name="T0" fmla="*/ 0 w 466"/>
              <a:gd name="T1" fmla="*/ 158 h 314"/>
              <a:gd name="T2" fmla="*/ 153 w 466"/>
              <a:gd name="T3" fmla="*/ 314 h 314"/>
              <a:gd name="T4" fmla="*/ 466 w 466"/>
              <a:gd name="T5" fmla="*/ 0 h 314"/>
            </a:gdLst>
            <a:ahLst/>
            <a:cxnLst>
              <a:cxn ang="0">
                <a:pos x="T0" y="T1"/>
              </a:cxn>
              <a:cxn ang="0">
                <a:pos x="T2" y="T3"/>
              </a:cxn>
              <a:cxn ang="0">
                <a:pos x="T4" y="T5"/>
              </a:cxn>
            </a:cxnLst>
            <a:rect l="0" t="0" r="r" b="b"/>
            <a:pathLst>
              <a:path w="466" h="314">
                <a:moveTo>
                  <a:pt x="0" y="158"/>
                </a:moveTo>
                <a:lnTo>
                  <a:pt x="153" y="314"/>
                </a:lnTo>
                <a:lnTo>
                  <a:pt x="466" y="0"/>
                </a:lnTo>
              </a:path>
            </a:pathLst>
          </a:custGeom>
          <a:noFill/>
          <a:ln w="50800" cap="flat">
            <a:solidFill>
              <a:schemeClr val="bg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nvGrpSpPr>
          <p:cNvPr id="202" name="Group 201"/>
          <p:cNvGrpSpPr/>
          <p:nvPr/>
        </p:nvGrpSpPr>
        <p:grpSpPr>
          <a:xfrm>
            <a:off x="444559" y="4467748"/>
            <a:ext cx="1965160" cy="1916117"/>
            <a:chOff x="1536371" y="4467748"/>
            <a:chExt cx="1965160" cy="1916117"/>
          </a:xfrm>
        </p:grpSpPr>
        <p:grpSp>
          <p:nvGrpSpPr>
            <p:cNvPr id="108" name="Group 66"/>
            <p:cNvGrpSpPr>
              <a:grpSpLocks noChangeAspect="1"/>
            </p:cNvGrpSpPr>
            <p:nvPr/>
          </p:nvGrpSpPr>
          <p:grpSpPr bwMode="auto">
            <a:xfrm>
              <a:off x="1536371" y="4467748"/>
              <a:ext cx="1965160" cy="1916117"/>
              <a:chOff x="1413" y="-1531"/>
              <a:chExt cx="1267" cy="1126"/>
            </a:xfrm>
          </p:grpSpPr>
          <p:sp>
            <p:nvSpPr>
              <p:cNvPr id="110" name="Rectangle 67"/>
              <p:cNvSpPr>
                <a:spLocks noChangeArrowheads="1"/>
              </p:cNvSpPr>
              <p:nvPr/>
            </p:nvSpPr>
            <p:spPr bwMode="auto">
              <a:xfrm>
                <a:off x="1413" y="-1309"/>
                <a:ext cx="1267" cy="904"/>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1" name="Line 68"/>
              <p:cNvSpPr>
                <a:spLocks noChangeShapeType="1"/>
              </p:cNvSpPr>
              <p:nvPr/>
            </p:nvSpPr>
            <p:spPr bwMode="auto">
              <a:xfrm>
                <a:off x="1413" y="-1235"/>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2" name="Line 69"/>
              <p:cNvSpPr>
                <a:spLocks noChangeShapeType="1"/>
              </p:cNvSpPr>
              <p:nvPr/>
            </p:nvSpPr>
            <p:spPr bwMode="auto">
              <a:xfrm>
                <a:off x="1413" y="-1166"/>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3" name="Line 70"/>
              <p:cNvSpPr>
                <a:spLocks noChangeShapeType="1"/>
              </p:cNvSpPr>
              <p:nvPr/>
            </p:nvSpPr>
            <p:spPr bwMode="auto">
              <a:xfrm>
                <a:off x="1413" y="-109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4" name="Line 71"/>
              <p:cNvSpPr>
                <a:spLocks noChangeShapeType="1"/>
              </p:cNvSpPr>
              <p:nvPr/>
            </p:nvSpPr>
            <p:spPr bwMode="auto">
              <a:xfrm>
                <a:off x="1413" y="-1028"/>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5" name="Line 72"/>
              <p:cNvSpPr>
                <a:spLocks noChangeShapeType="1"/>
              </p:cNvSpPr>
              <p:nvPr/>
            </p:nvSpPr>
            <p:spPr bwMode="auto">
              <a:xfrm>
                <a:off x="1413" y="-959"/>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6" name="Line 73"/>
              <p:cNvSpPr>
                <a:spLocks noChangeShapeType="1"/>
              </p:cNvSpPr>
              <p:nvPr/>
            </p:nvSpPr>
            <p:spPr bwMode="auto">
              <a:xfrm>
                <a:off x="1413" y="-890"/>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7" name="Line 74"/>
              <p:cNvSpPr>
                <a:spLocks noChangeShapeType="1"/>
              </p:cNvSpPr>
              <p:nvPr/>
            </p:nvSpPr>
            <p:spPr bwMode="auto">
              <a:xfrm>
                <a:off x="1413" y="-821"/>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8" name="Line 75"/>
              <p:cNvSpPr>
                <a:spLocks noChangeShapeType="1"/>
              </p:cNvSpPr>
              <p:nvPr/>
            </p:nvSpPr>
            <p:spPr bwMode="auto">
              <a:xfrm>
                <a:off x="1413" y="-752"/>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19" name="Line 76"/>
              <p:cNvSpPr>
                <a:spLocks noChangeShapeType="1"/>
              </p:cNvSpPr>
              <p:nvPr/>
            </p:nvSpPr>
            <p:spPr bwMode="auto">
              <a:xfrm>
                <a:off x="1413" y="-683"/>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0" name="Line 77"/>
              <p:cNvSpPr>
                <a:spLocks noChangeShapeType="1"/>
              </p:cNvSpPr>
              <p:nvPr/>
            </p:nvSpPr>
            <p:spPr bwMode="auto">
              <a:xfrm>
                <a:off x="1413" y="-614"/>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1" name="Line 78"/>
              <p:cNvSpPr>
                <a:spLocks noChangeShapeType="1"/>
              </p:cNvSpPr>
              <p:nvPr/>
            </p:nvSpPr>
            <p:spPr bwMode="auto">
              <a:xfrm>
                <a:off x="1413" y="-547"/>
                <a:ext cx="1267"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2" name="Line 79"/>
              <p:cNvSpPr>
                <a:spLocks noChangeShapeType="1"/>
              </p:cNvSpPr>
              <p:nvPr/>
            </p:nvSpPr>
            <p:spPr bwMode="auto">
              <a:xfrm>
                <a:off x="1413" y="-478"/>
                <a:ext cx="1267"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3" name="Line 80"/>
              <p:cNvSpPr>
                <a:spLocks noChangeShapeType="1"/>
              </p:cNvSpPr>
              <p:nvPr/>
            </p:nvSpPr>
            <p:spPr bwMode="auto">
              <a:xfrm>
                <a:off x="2521"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4" name="Line 81"/>
              <p:cNvSpPr>
                <a:spLocks noChangeShapeType="1"/>
              </p:cNvSpPr>
              <p:nvPr/>
            </p:nvSpPr>
            <p:spPr bwMode="auto">
              <a:xfrm>
                <a:off x="2171"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5" name="Line 82"/>
              <p:cNvSpPr>
                <a:spLocks noChangeShapeType="1"/>
              </p:cNvSpPr>
              <p:nvPr/>
            </p:nvSpPr>
            <p:spPr bwMode="auto">
              <a:xfrm>
                <a:off x="1965"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6" name="Line 83"/>
              <p:cNvSpPr>
                <a:spLocks noChangeShapeType="1"/>
              </p:cNvSpPr>
              <p:nvPr/>
            </p:nvSpPr>
            <p:spPr bwMode="auto">
              <a:xfrm>
                <a:off x="1896"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7" name="Line 84"/>
              <p:cNvSpPr>
                <a:spLocks noChangeShapeType="1"/>
              </p:cNvSpPr>
              <p:nvPr/>
            </p:nvSpPr>
            <p:spPr bwMode="auto">
              <a:xfrm>
                <a:off x="1758"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8" name="Line 85"/>
              <p:cNvSpPr>
                <a:spLocks noChangeShapeType="1"/>
              </p:cNvSpPr>
              <p:nvPr/>
            </p:nvSpPr>
            <p:spPr bwMode="auto">
              <a:xfrm>
                <a:off x="1620"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29" name="Line 86"/>
              <p:cNvSpPr>
                <a:spLocks noChangeShapeType="1"/>
              </p:cNvSpPr>
              <p:nvPr/>
            </p:nvSpPr>
            <p:spPr bwMode="auto">
              <a:xfrm>
                <a:off x="2343"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0" name="Line 87"/>
              <p:cNvSpPr>
                <a:spLocks noChangeShapeType="1"/>
              </p:cNvSpPr>
              <p:nvPr/>
            </p:nvSpPr>
            <p:spPr bwMode="auto">
              <a:xfrm>
                <a:off x="1549" y="-1235"/>
                <a:ext cx="0" cy="757"/>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31" name="Freeform 88"/>
              <p:cNvSpPr>
                <a:spLocks/>
              </p:cNvSpPr>
              <p:nvPr/>
            </p:nvSpPr>
            <p:spPr bwMode="auto">
              <a:xfrm>
                <a:off x="1413" y="-1531"/>
                <a:ext cx="1267" cy="222"/>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201" name="TextBox 200"/>
            <p:cNvSpPr txBox="1"/>
            <p:nvPr/>
          </p:nvSpPr>
          <p:spPr>
            <a:xfrm>
              <a:off x="1536371" y="4467748"/>
              <a:ext cx="1469372" cy="352425"/>
            </a:xfrm>
            <a:prstGeom prst="rect">
              <a:avLst/>
            </a:prstGeom>
            <a:noFill/>
          </p:spPr>
          <p:txBody>
            <a:bodyPr wrap="square" lIns="182880" tIns="91440" rIns="0" bIns="91440" rtlCol="0" anchor="ctr" anchorCtr="0">
              <a:noAutofit/>
            </a:bodyPr>
            <a:lstStyle/>
            <a:p>
              <a:pPr>
                <a:spcBef>
                  <a:spcPts val="1500"/>
                </a:spcBef>
              </a:pPr>
              <a:r>
                <a:rPr lang="en-US" sz="1400" dirty="0" smtClean="0">
                  <a:solidFill>
                    <a:srgbClr val="FFFFFF"/>
                  </a:solidFill>
                </a:rPr>
                <a:t>Order History</a:t>
              </a:r>
            </a:p>
          </p:txBody>
        </p:sp>
      </p:grpSp>
      <p:grpSp>
        <p:nvGrpSpPr>
          <p:cNvPr id="301" name="Group 300"/>
          <p:cNvGrpSpPr/>
          <p:nvPr/>
        </p:nvGrpSpPr>
        <p:grpSpPr>
          <a:xfrm>
            <a:off x="444559" y="2714449"/>
            <a:ext cx="1965160" cy="3668871"/>
            <a:chOff x="12505214" y="2714449"/>
            <a:chExt cx="1965160" cy="3668871"/>
          </a:xfrm>
        </p:grpSpPr>
        <p:sp>
          <p:nvSpPr>
            <p:cNvPr id="232" name="Rectangle 67"/>
            <p:cNvSpPr>
              <a:spLocks noChangeArrowheads="1"/>
            </p:cNvSpPr>
            <p:nvPr/>
          </p:nvSpPr>
          <p:spPr bwMode="auto">
            <a:xfrm>
              <a:off x="12505214" y="3092227"/>
              <a:ext cx="1965160" cy="3291093"/>
            </a:xfrm>
            <a:prstGeom prst="rect">
              <a:avLst/>
            </a:prstGeom>
            <a:solidFill>
              <a:srgbClr val="E0E1E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3" name="Line 68"/>
            <p:cNvSpPr>
              <a:spLocks noChangeShapeType="1"/>
            </p:cNvSpPr>
            <p:nvPr/>
          </p:nvSpPr>
          <p:spPr bwMode="auto">
            <a:xfrm>
              <a:off x="12505214" y="3218153"/>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4" name="Line 69"/>
            <p:cNvSpPr>
              <a:spLocks noChangeShapeType="1"/>
            </p:cNvSpPr>
            <p:nvPr/>
          </p:nvSpPr>
          <p:spPr bwMode="auto">
            <a:xfrm>
              <a:off x="12505214" y="333557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5" name="Line 70"/>
            <p:cNvSpPr>
              <a:spLocks noChangeShapeType="1"/>
            </p:cNvSpPr>
            <p:nvPr/>
          </p:nvSpPr>
          <p:spPr bwMode="auto">
            <a:xfrm>
              <a:off x="12505214" y="345298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6" name="Line 71"/>
            <p:cNvSpPr>
              <a:spLocks noChangeShapeType="1"/>
            </p:cNvSpPr>
            <p:nvPr/>
          </p:nvSpPr>
          <p:spPr bwMode="auto">
            <a:xfrm>
              <a:off x="12505214" y="357040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7" name="Line 72"/>
            <p:cNvSpPr>
              <a:spLocks noChangeShapeType="1"/>
            </p:cNvSpPr>
            <p:nvPr/>
          </p:nvSpPr>
          <p:spPr bwMode="auto">
            <a:xfrm>
              <a:off x="12505214" y="368782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8" name="Line 73"/>
            <p:cNvSpPr>
              <a:spLocks noChangeShapeType="1"/>
            </p:cNvSpPr>
            <p:nvPr/>
          </p:nvSpPr>
          <p:spPr bwMode="auto">
            <a:xfrm>
              <a:off x="12505214" y="380524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9" name="Line 74"/>
            <p:cNvSpPr>
              <a:spLocks noChangeShapeType="1"/>
            </p:cNvSpPr>
            <p:nvPr/>
          </p:nvSpPr>
          <p:spPr bwMode="auto">
            <a:xfrm>
              <a:off x="12505214" y="3922658"/>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0" name="Line 75"/>
            <p:cNvSpPr>
              <a:spLocks noChangeShapeType="1"/>
            </p:cNvSpPr>
            <p:nvPr/>
          </p:nvSpPr>
          <p:spPr bwMode="auto">
            <a:xfrm>
              <a:off x="12505214" y="404007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1" name="Line 76"/>
            <p:cNvSpPr>
              <a:spLocks noChangeShapeType="1"/>
            </p:cNvSpPr>
            <p:nvPr/>
          </p:nvSpPr>
          <p:spPr bwMode="auto">
            <a:xfrm>
              <a:off x="12505214" y="4157493"/>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2" name="Line 77"/>
            <p:cNvSpPr>
              <a:spLocks noChangeShapeType="1"/>
            </p:cNvSpPr>
            <p:nvPr/>
          </p:nvSpPr>
          <p:spPr bwMode="auto">
            <a:xfrm>
              <a:off x="12505214" y="427491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3" name="Line 78"/>
            <p:cNvSpPr>
              <a:spLocks noChangeShapeType="1"/>
            </p:cNvSpPr>
            <p:nvPr/>
          </p:nvSpPr>
          <p:spPr bwMode="auto">
            <a:xfrm>
              <a:off x="12505214" y="43889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5" name="Line 80"/>
            <p:cNvSpPr>
              <a:spLocks noChangeShapeType="1"/>
            </p:cNvSpPr>
            <p:nvPr/>
          </p:nvSpPr>
          <p:spPr bwMode="auto">
            <a:xfrm>
              <a:off x="14223760"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6" name="Line 81"/>
            <p:cNvSpPr>
              <a:spLocks noChangeShapeType="1"/>
            </p:cNvSpPr>
            <p:nvPr/>
          </p:nvSpPr>
          <p:spPr bwMode="auto">
            <a:xfrm>
              <a:off x="1368089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7" name="Line 82"/>
            <p:cNvSpPr>
              <a:spLocks noChangeShapeType="1"/>
            </p:cNvSpPr>
            <p:nvPr/>
          </p:nvSpPr>
          <p:spPr bwMode="auto">
            <a:xfrm>
              <a:off x="1336138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8" name="Line 83"/>
            <p:cNvSpPr>
              <a:spLocks noChangeShapeType="1"/>
            </p:cNvSpPr>
            <p:nvPr/>
          </p:nvSpPr>
          <p:spPr bwMode="auto">
            <a:xfrm>
              <a:off x="13254363"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9" name="Line 84"/>
            <p:cNvSpPr>
              <a:spLocks noChangeShapeType="1"/>
            </p:cNvSpPr>
            <p:nvPr/>
          </p:nvSpPr>
          <p:spPr bwMode="auto">
            <a:xfrm>
              <a:off x="13040321"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0" name="Line 85"/>
            <p:cNvSpPr>
              <a:spLocks noChangeShapeType="1"/>
            </p:cNvSpPr>
            <p:nvPr/>
          </p:nvSpPr>
          <p:spPr bwMode="auto">
            <a:xfrm>
              <a:off x="12826278"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1" name="Line 86"/>
            <p:cNvSpPr>
              <a:spLocks noChangeShapeType="1"/>
            </p:cNvSpPr>
            <p:nvPr/>
          </p:nvSpPr>
          <p:spPr bwMode="auto">
            <a:xfrm>
              <a:off x="13947676"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2" name="Line 87"/>
            <p:cNvSpPr>
              <a:spLocks noChangeShapeType="1"/>
            </p:cNvSpPr>
            <p:nvPr/>
          </p:nvSpPr>
          <p:spPr bwMode="auto">
            <a:xfrm>
              <a:off x="12716155" y="3218153"/>
              <a:ext cx="0" cy="1288189"/>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53" name="Freeform 88"/>
            <p:cNvSpPr>
              <a:spLocks/>
            </p:cNvSpPr>
            <p:nvPr/>
          </p:nvSpPr>
          <p:spPr bwMode="auto">
            <a:xfrm>
              <a:off x="12505214" y="2714449"/>
              <a:ext cx="1965160" cy="377778"/>
            </a:xfrm>
            <a:custGeom>
              <a:avLst/>
              <a:gdLst>
                <a:gd name="T0" fmla="*/ 0 w 1267"/>
                <a:gd name="T1" fmla="*/ 195 h 195"/>
                <a:gd name="T2" fmla="*/ 1267 w 1267"/>
                <a:gd name="T3" fmla="*/ 195 h 195"/>
                <a:gd name="T4" fmla="*/ 1267 w 1267"/>
                <a:gd name="T5" fmla="*/ 0 h 195"/>
                <a:gd name="T6" fmla="*/ 0 w 1267"/>
                <a:gd name="T7" fmla="*/ 0 h 195"/>
                <a:gd name="T8" fmla="*/ 0 w 1267"/>
                <a:gd name="T9" fmla="*/ 195 h 195"/>
                <a:gd name="T10" fmla="*/ 0 w 1267"/>
                <a:gd name="T11" fmla="*/ 195 h 195"/>
              </a:gdLst>
              <a:ahLst/>
              <a:cxnLst>
                <a:cxn ang="0">
                  <a:pos x="T0" y="T1"/>
                </a:cxn>
                <a:cxn ang="0">
                  <a:pos x="T2" y="T3"/>
                </a:cxn>
                <a:cxn ang="0">
                  <a:pos x="T4" y="T5"/>
                </a:cxn>
                <a:cxn ang="0">
                  <a:pos x="T6" y="T7"/>
                </a:cxn>
                <a:cxn ang="0">
                  <a:pos x="T8" y="T9"/>
                </a:cxn>
                <a:cxn ang="0">
                  <a:pos x="T10" y="T11"/>
                </a:cxn>
              </a:cxnLst>
              <a:rect l="0" t="0" r="r" b="b"/>
              <a:pathLst>
                <a:path w="1267" h="195">
                  <a:moveTo>
                    <a:pt x="0" y="195"/>
                  </a:moveTo>
                  <a:lnTo>
                    <a:pt x="1267" y="195"/>
                  </a:lnTo>
                  <a:lnTo>
                    <a:pt x="1267" y="0"/>
                  </a:lnTo>
                  <a:lnTo>
                    <a:pt x="0" y="0"/>
                  </a:lnTo>
                  <a:lnTo>
                    <a:pt x="0" y="195"/>
                  </a:lnTo>
                  <a:lnTo>
                    <a:pt x="0" y="195"/>
                  </a:ln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1" name="TextBox 230"/>
            <p:cNvSpPr txBox="1"/>
            <p:nvPr/>
          </p:nvSpPr>
          <p:spPr>
            <a:xfrm>
              <a:off x="12505214" y="2714449"/>
              <a:ext cx="1469372" cy="352425"/>
            </a:xfrm>
            <a:prstGeom prst="rect">
              <a:avLst/>
            </a:prstGeom>
            <a:noFill/>
          </p:spPr>
          <p:txBody>
            <a:bodyPr wrap="square" lIns="182880" tIns="91440" rIns="0" bIns="91440" rtlCol="0" anchor="ctr" anchorCtr="0">
              <a:noAutofit/>
            </a:bodyPr>
            <a:lstStyle/>
            <a:p>
              <a:pPr>
                <a:spcBef>
                  <a:spcPts val="1500"/>
                </a:spcBef>
              </a:pPr>
              <a:r>
                <a:rPr lang="en-US" sz="1400" dirty="0" smtClean="0">
                  <a:solidFill>
                    <a:srgbClr val="FFFFFF"/>
                  </a:solidFill>
                </a:rPr>
                <a:t>Order History</a:t>
              </a:r>
            </a:p>
          </p:txBody>
        </p:sp>
        <p:sp>
          <p:nvSpPr>
            <p:cNvPr id="275" name="Line 69"/>
            <p:cNvSpPr>
              <a:spLocks noChangeShapeType="1"/>
            </p:cNvSpPr>
            <p:nvPr/>
          </p:nvSpPr>
          <p:spPr bwMode="auto">
            <a:xfrm>
              <a:off x="12505214" y="451380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6" name="Line 70"/>
            <p:cNvSpPr>
              <a:spLocks noChangeShapeType="1"/>
            </p:cNvSpPr>
            <p:nvPr/>
          </p:nvSpPr>
          <p:spPr bwMode="auto">
            <a:xfrm>
              <a:off x="12505214" y="463121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7" name="Line 71"/>
            <p:cNvSpPr>
              <a:spLocks noChangeShapeType="1"/>
            </p:cNvSpPr>
            <p:nvPr/>
          </p:nvSpPr>
          <p:spPr bwMode="auto">
            <a:xfrm>
              <a:off x="12505214" y="474863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8" name="Line 72"/>
            <p:cNvSpPr>
              <a:spLocks noChangeShapeType="1"/>
            </p:cNvSpPr>
            <p:nvPr/>
          </p:nvSpPr>
          <p:spPr bwMode="auto">
            <a:xfrm>
              <a:off x="12505214" y="486605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79" name="Line 73"/>
            <p:cNvSpPr>
              <a:spLocks noChangeShapeType="1"/>
            </p:cNvSpPr>
            <p:nvPr/>
          </p:nvSpPr>
          <p:spPr bwMode="auto">
            <a:xfrm>
              <a:off x="12505214" y="498347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0" name="Line 74"/>
            <p:cNvSpPr>
              <a:spLocks noChangeShapeType="1"/>
            </p:cNvSpPr>
            <p:nvPr/>
          </p:nvSpPr>
          <p:spPr bwMode="auto">
            <a:xfrm>
              <a:off x="12505214" y="510088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1" name="Line 75"/>
            <p:cNvSpPr>
              <a:spLocks noChangeShapeType="1"/>
            </p:cNvSpPr>
            <p:nvPr/>
          </p:nvSpPr>
          <p:spPr bwMode="auto">
            <a:xfrm>
              <a:off x="12505214" y="521830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2" name="Line 76"/>
            <p:cNvSpPr>
              <a:spLocks noChangeShapeType="1"/>
            </p:cNvSpPr>
            <p:nvPr/>
          </p:nvSpPr>
          <p:spPr bwMode="auto">
            <a:xfrm>
              <a:off x="12505214" y="5335724"/>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3" name="Line 77"/>
            <p:cNvSpPr>
              <a:spLocks noChangeShapeType="1"/>
            </p:cNvSpPr>
            <p:nvPr/>
          </p:nvSpPr>
          <p:spPr bwMode="auto">
            <a:xfrm>
              <a:off x="12505214" y="545314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4" name="Line 78"/>
            <p:cNvSpPr>
              <a:spLocks noChangeShapeType="1"/>
            </p:cNvSpPr>
            <p:nvPr/>
          </p:nvSpPr>
          <p:spPr bwMode="auto">
            <a:xfrm>
              <a:off x="12505214" y="556715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6" name="Line 80"/>
            <p:cNvSpPr>
              <a:spLocks noChangeShapeType="1"/>
            </p:cNvSpPr>
            <p:nvPr/>
          </p:nvSpPr>
          <p:spPr bwMode="auto">
            <a:xfrm>
              <a:off x="14223760"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7" name="Line 81"/>
            <p:cNvSpPr>
              <a:spLocks noChangeShapeType="1"/>
            </p:cNvSpPr>
            <p:nvPr/>
          </p:nvSpPr>
          <p:spPr bwMode="auto">
            <a:xfrm>
              <a:off x="13680898"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8" name="Line 82"/>
            <p:cNvSpPr>
              <a:spLocks noChangeShapeType="1"/>
            </p:cNvSpPr>
            <p:nvPr/>
          </p:nvSpPr>
          <p:spPr bwMode="auto">
            <a:xfrm>
              <a:off x="13361385"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89" name="Line 83"/>
            <p:cNvSpPr>
              <a:spLocks noChangeShapeType="1"/>
            </p:cNvSpPr>
            <p:nvPr/>
          </p:nvSpPr>
          <p:spPr bwMode="auto">
            <a:xfrm>
              <a:off x="13254363"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0" name="Line 84"/>
            <p:cNvSpPr>
              <a:spLocks noChangeShapeType="1"/>
            </p:cNvSpPr>
            <p:nvPr/>
          </p:nvSpPr>
          <p:spPr bwMode="auto">
            <a:xfrm>
              <a:off x="13040321"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1" name="Line 85"/>
            <p:cNvSpPr>
              <a:spLocks noChangeShapeType="1"/>
            </p:cNvSpPr>
            <p:nvPr/>
          </p:nvSpPr>
          <p:spPr bwMode="auto">
            <a:xfrm>
              <a:off x="12826278"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2" name="Line 86"/>
            <p:cNvSpPr>
              <a:spLocks noChangeShapeType="1"/>
            </p:cNvSpPr>
            <p:nvPr/>
          </p:nvSpPr>
          <p:spPr bwMode="auto">
            <a:xfrm>
              <a:off x="13947676"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3" name="Line 87"/>
            <p:cNvSpPr>
              <a:spLocks noChangeShapeType="1"/>
            </p:cNvSpPr>
            <p:nvPr/>
          </p:nvSpPr>
          <p:spPr bwMode="auto">
            <a:xfrm>
              <a:off x="12716155" y="4373681"/>
              <a:ext cx="0" cy="1886038"/>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4" name="Line 79"/>
            <p:cNvSpPr>
              <a:spLocks noChangeShapeType="1"/>
            </p:cNvSpPr>
            <p:nvPr/>
          </p:nvSpPr>
          <p:spPr bwMode="auto">
            <a:xfrm>
              <a:off x="12505214" y="6259641"/>
              <a:ext cx="1965160" cy="0"/>
            </a:xfrm>
            <a:prstGeom prst="line">
              <a:avLst/>
            </a:prstGeom>
            <a:noFill/>
            <a:ln w="15875"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5" name="Line 75"/>
            <p:cNvSpPr>
              <a:spLocks noChangeShapeType="1"/>
            </p:cNvSpPr>
            <p:nvPr/>
          </p:nvSpPr>
          <p:spPr bwMode="auto">
            <a:xfrm>
              <a:off x="12505214" y="5685031"/>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6" name="Line 76"/>
            <p:cNvSpPr>
              <a:spLocks noChangeShapeType="1"/>
            </p:cNvSpPr>
            <p:nvPr/>
          </p:nvSpPr>
          <p:spPr bwMode="auto">
            <a:xfrm>
              <a:off x="12505214" y="5802449"/>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7" name="Line 77"/>
            <p:cNvSpPr>
              <a:spLocks noChangeShapeType="1"/>
            </p:cNvSpPr>
            <p:nvPr/>
          </p:nvSpPr>
          <p:spPr bwMode="auto">
            <a:xfrm>
              <a:off x="12505214" y="5919866"/>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8" name="Line 78"/>
            <p:cNvSpPr>
              <a:spLocks noChangeShapeType="1"/>
            </p:cNvSpPr>
            <p:nvPr/>
          </p:nvSpPr>
          <p:spPr bwMode="auto">
            <a:xfrm>
              <a:off x="12505214" y="6033880"/>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99" name="Line 78"/>
            <p:cNvSpPr>
              <a:spLocks noChangeShapeType="1"/>
            </p:cNvSpPr>
            <p:nvPr/>
          </p:nvSpPr>
          <p:spPr bwMode="auto">
            <a:xfrm>
              <a:off x="12505214" y="6147385"/>
              <a:ext cx="1965160" cy="0"/>
            </a:xfrm>
            <a:prstGeom prst="line">
              <a:avLst/>
            </a:prstGeom>
            <a:noFill/>
            <a:ln w="7938" cap="flat">
              <a:solidFill>
                <a:srgbClr val="989898"/>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cxnSp>
        <p:nvCxnSpPr>
          <p:cNvPr id="203" name="Straight Arrow Connector 202"/>
          <p:cNvCxnSpPr/>
          <p:nvPr/>
        </p:nvCxnSpPr>
        <p:spPr>
          <a:xfrm flipH="1">
            <a:off x="2187556" y="5297652"/>
            <a:ext cx="618960" cy="0"/>
          </a:xfrm>
          <a:prstGeom prst="straightConnector1">
            <a:avLst/>
          </a:prstGeom>
          <a:ln w="57150">
            <a:solidFill>
              <a:srgbClr val="505050"/>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10" name="Elbow Connector 309"/>
          <p:cNvCxnSpPr/>
          <p:nvPr/>
        </p:nvCxnSpPr>
        <p:spPr>
          <a:xfrm rot="10800000">
            <a:off x="1420748" y="4407071"/>
            <a:ext cx="1396795" cy="892190"/>
          </a:xfrm>
          <a:prstGeom prst="bentConnector2">
            <a:avLst/>
          </a:prstGeom>
          <a:ln w="57150">
            <a:solidFill>
              <a:schemeClr val="bg1"/>
            </a:solidFill>
            <a:headEnd type="none"/>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875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fade">
                                      <p:cBhvr>
                                        <p:cTn id="7" dur="500"/>
                                        <p:tgtEl>
                                          <p:spTgt spid="19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right)">
                                      <p:cBhvr>
                                        <p:cTn id="11" dur="500"/>
                                        <p:tgtEl>
                                          <p:spTgt spid="13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00"/>
                                        </p:tgtEl>
                                        <p:attrNameLst>
                                          <p:attrName>style.visibility</p:attrName>
                                        </p:attrNameLst>
                                      </p:cBhvr>
                                      <p:to>
                                        <p:strVal val="visible"/>
                                      </p:to>
                                    </p:set>
                                    <p:animEffect transition="in" filter="fade">
                                      <p:cBhvr>
                                        <p:cTn id="16" dur="500"/>
                                        <p:tgtEl>
                                          <p:spTgt spid="20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nodeType="clickEffect">
                                  <p:stCondLst>
                                    <p:cond delay="0"/>
                                  </p:stCondLst>
                                  <p:childTnLst>
                                    <p:animEffect transition="out" filter="fade">
                                      <p:cBhvr>
                                        <p:cTn id="20" dur="500"/>
                                        <p:tgtEl>
                                          <p:spTgt spid="132"/>
                                        </p:tgtEl>
                                      </p:cBhvr>
                                    </p:animEffect>
                                    <p:set>
                                      <p:cBhvr>
                                        <p:cTn id="21" dur="1" fill="hold">
                                          <p:stCondLst>
                                            <p:cond delay="499"/>
                                          </p:stCondLst>
                                        </p:cTn>
                                        <p:tgtEl>
                                          <p:spTgt spid="132"/>
                                        </p:tgtEl>
                                        <p:attrNameLst>
                                          <p:attrName>style.visibility</p:attrName>
                                        </p:attrNameLst>
                                      </p:cBhvr>
                                      <p:to>
                                        <p:strVal val="hidden"/>
                                      </p:to>
                                    </p:set>
                                  </p:childTnLst>
                                </p:cTn>
                              </p:par>
                              <p:par>
                                <p:cTn id="22" presetID="10" presetClass="entr" presetSubtype="0" fill="hold" nodeType="withEffect">
                                  <p:stCondLst>
                                    <p:cond delay="0"/>
                                  </p:stCondLst>
                                  <p:childTnLst>
                                    <p:set>
                                      <p:cBhvr>
                                        <p:cTn id="23" dur="1" fill="hold">
                                          <p:stCondLst>
                                            <p:cond delay="0"/>
                                          </p:stCondLst>
                                        </p:cTn>
                                        <p:tgtEl>
                                          <p:spTgt spid="202"/>
                                        </p:tgtEl>
                                        <p:attrNameLst>
                                          <p:attrName>style.visibility</p:attrName>
                                        </p:attrNameLst>
                                      </p:cBhvr>
                                      <p:to>
                                        <p:strVal val="visible"/>
                                      </p:to>
                                    </p:set>
                                    <p:animEffect transition="in" filter="fade">
                                      <p:cBhvr>
                                        <p:cTn id="24" dur="1000"/>
                                        <p:tgtEl>
                                          <p:spTgt spid="202"/>
                                        </p:tgtEl>
                                      </p:cBhvr>
                                    </p:animEffect>
                                  </p:childTnLst>
                                </p:cTn>
                              </p:par>
                            </p:childTnLst>
                          </p:cTn>
                        </p:par>
                        <p:par>
                          <p:cTn id="25" fill="hold">
                            <p:stCondLst>
                              <p:cond delay="1000"/>
                            </p:stCondLst>
                            <p:childTnLst>
                              <p:par>
                                <p:cTn id="26" presetID="22" presetClass="entr" presetSubtype="2" fill="hold" nodeType="afterEffect">
                                  <p:stCondLst>
                                    <p:cond delay="0"/>
                                  </p:stCondLst>
                                  <p:childTnLst>
                                    <p:set>
                                      <p:cBhvr>
                                        <p:cTn id="27" dur="1" fill="hold">
                                          <p:stCondLst>
                                            <p:cond delay="0"/>
                                          </p:stCondLst>
                                        </p:cTn>
                                        <p:tgtEl>
                                          <p:spTgt spid="203"/>
                                        </p:tgtEl>
                                        <p:attrNameLst>
                                          <p:attrName>style.visibility</p:attrName>
                                        </p:attrNameLst>
                                      </p:cBhvr>
                                      <p:to>
                                        <p:strVal val="visible"/>
                                      </p:to>
                                    </p:set>
                                    <p:animEffect transition="in" filter="wipe(right)">
                                      <p:cBhvr>
                                        <p:cTn id="28" dur="500"/>
                                        <p:tgtEl>
                                          <p:spTgt spid="203"/>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301"/>
                                        </p:tgtEl>
                                        <p:attrNameLst>
                                          <p:attrName>style.visibility</p:attrName>
                                        </p:attrNameLst>
                                      </p:cBhvr>
                                      <p:to>
                                        <p:strVal val="visible"/>
                                      </p:to>
                                    </p:set>
                                    <p:animEffect transition="in" filter="wipe(down)">
                                      <p:cBhvr>
                                        <p:cTn id="32" dur="1000"/>
                                        <p:tgtEl>
                                          <p:spTgt spid="301"/>
                                        </p:tgtEl>
                                      </p:cBhvr>
                                    </p:animEffect>
                                  </p:childTnLst>
                                </p:cTn>
                              </p:par>
                              <p:par>
                                <p:cTn id="33" presetID="10" presetClass="exit" presetSubtype="0" fill="hold" grpId="1" nodeType="withEffect">
                                  <p:stCondLst>
                                    <p:cond delay="0"/>
                                  </p:stCondLst>
                                  <p:childTnLst>
                                    <p:animEffect transition="out" filter="fade">
                                      <p:cBhvr>
                                        <p:cTn id="34" dur="500"/>
                                        <p:tgtEl>
                                          <p:spTgt spid="200"/>
                                        </p:tgtEl>
                                      </p:cBhvr>
                                    </p:animEffect>
                                    <p:set>
                                      <p:cBhvr>
                                        <p:cTn id="35" dur="1" fill="hold">
                                          <p:stCondLst>
                                            <p:cond delay="499"/>
                                          </p:stCondLst>
                                        </p:cTn>
                                        <p:tgtEl>
                                          <p:spTgt spid="200"/>
                                        </p:tgtEl>
                                        <p:attrNameLst>
                                          <p:attrName>style.visibility</p:attrName>
                                        </p:attrNameLst>
                                      </p:cBhvr>
                                      <p:to>
                                        <p:strVal val="hidden"/>
                                      </p:to>
                                    </p:set>
                                  </p:childTnLst>
                                </p:cTn>
                              </p:par>
                            </p:childTnLst>
                          </p:cTn>
                        </p:par>
                        <p:par>
                          <p:cTn id="36" fill="hold">
                            <p:stCondLst>
                              <p:cond delay="2500"/>
                            </p:stCondLst>
                            <p:childTnLst>
                              <p:par>
                                <p:cTn id="37" presetID="1" presetClass="exit" presetSubtype="0" fill="hold" nodeType="afterEffect">
                                  <p:stCondLst>
                                    <p:cond delay="0"/>
                                  </p:stCondLst>
                                  <p:childTnLst>
                                    <p:set>
                                      <p:cBhvr>
                                        <p:cTn id="38" dur="1" fill="hold">
                                          <p:stCondLst>
                                            <p:cond delay="0"/>
                                          </p:stCondLst>
                                        </p:cTn>
                                        <p:tgtEl>
                                          <p:spTgt spid="202"/>
                                        </p:tgtEl>
                                        <p:attrNameLst>
                                          <p:attrName>style.visibility</p:attrName>
                                        </p:attrNameLst>
                                      </p:cBhvr>
                                      <p:to>
                                        <p:strVal val="hidden"/>
                                      </p:to>
                                    </p:set>
                                  </p:childTnLst>
                                </p:cTn>
                              </p:par>
                              <p:par>
                                <p:cTn id="39" presetID="1" presetClass="entr" presetSubtype="0" fill="hold" nodeType="withEffect">
                                  <p:stCondLst>
                                    <p:cond delay="0"/>
                                  </p:stCondLst>
                                  <p:childTnLst>
                                    <p:set>
                                      <p:cBhvr>
                                        <p:cTn id="40" dur="1" fill="hold">
                                          <p:stCondLst>
                                            <p:cond delay="0"/>
                                          </p:stCondLst>
                                        </p:cTn>
                                        <p:tgtEl>
                                          <p:spTgt spid="204"/>
                                        </p:tgtEl>
                                        <p:attrNameLst>
                                          <p:attrName>style.visibility</p:attrName>
                                        </p:attrNameLst>
                                      </p:cBhvr>
                                      <p:to>
                                        <p:strVal val="visible"/>
                                      </p:to>
                                    </p:set>
                                  </p:childTnLst>
                                </p:cTn>
                              </p:par>
                            </p:childTnLst>
                          </p:cTn>
                        </p:par>
                        <p:par>
                          <p:cTn id="41" fill="hold">
                            <p:stCondLst>
                              <p:cond delay="2500"/>
                            </p:stCondLst>
                            <p:childTnLst>
                              <p:par>
                                <p:cTn id="42" presetID="10" presetClass="exit" presetSubtype="0" fill="hold" nodeType="afterEffect">
                                  <p:stCondLst>
                                    <p:cond delay="0"/>
                                  </p:stCondLst>
                                  <p:childTnLst>
                                    <p:animEffect transition="out" filter="fade">
                                      <p:cBhvr>
                                        <p:cTn id="43" dur="500"/>
                                        <p:tgtEl>
                                          <p:spTgt spid="301"/>
                                        </p:tgtEl>
                                      </p:cBhvr>
                                    </p:animEffect>
                                    <p:set>
                                      <p:cBhvr>
                                        <p:cTn id="44" dur="1" fill="hold">
                                          <p:stCondLst>
                                            <p:cond delay="499"/>
                                          </p:stCondLst>
                                        </p:cTn>
                                        <p:tgtEl>
                                          <p:spTgt spid="301"/>
                                        </p:tgtEl>
                                        <p:attrNameLst>
                                          <p:attrName>style.visibility</p:attrName>
                                        </p:attrNameLst>
                                      </p:cBhvr>
                                      <p:to>
                                        <p:strVal val="hidden"/>
                                      </p:to>
                                    </p:set>
                                  </p:childTnLst>
                                </p:cTn>
                              </p:par>
                            </p:childTnLst>
                          </p:cTn>
                        </p:par>
                        <p:par>
                          <p:cTn id="45" fill="hold">
                            <p:stCondLst>
                              <p:cond delay="3000"/>
                            </p:stCondLst>
                            <p:childTnLst>
                              <p:par>
                                <p:cTn id="46" presetID="22" presetClass="entr" presetSubtype="4" fill="hold" nodeType="afterEffect">
                                  <p:stCondLst>
                                    <p:cond delay="0"/>
                                  </p:stCondLst>
                                  <p:childTnLst>
                                    <p:set>
                                      <p:cBhvr>
                                        <p:cTn id="47" dur="1" fill="hold">
                                          <p:stCondLst>
                                            <p:cond delay="0"/>
                                          </p:stCondLst>
                                        </p:cTn>
                                        <p:tgtEl>
                                          <p:spTgt spid="310"/>
                                        </p:tgtEl>
                                        <p:attrNameLst>
                                          <p:attrName>style.visibility</p:attrName>
                                        </p:attrNameLst>
                                      </p:cBhvr>
                                      <p:to>
                                        <p:strVal val="visible"/>
                                      </p:to>
                                    </p:set>
                                    <p:animEffect transition="in" filter="wipe(down)">
                                      <p:cBhvr>
                                        <p:cTn id="48" dur="500"/>
                                        <p:tgtEl>
                                          <p:spTgt spid="310"/>
                                        </p:tgtEl>
                                      </p:cBhvr>
                                    </p:animEffect>
                                  </p:childTnLst>
                                </p:cTn>
                              </p:par>
                              <p:par>
                                <p:cTn id="49" presetID="10" presetClass="exit" presetSubtype="0" fill="hold" nodeType="withEffect">
                                  <p:stCondLst>
                                    <p:cond delay="0"/>
                                  </p:stCondLst>
                                  <p:childTnLst>
                                    <p:animEffect transition="out" filter="fade">
                                      <p:cBhvr>
                                        <p:cTn id="50" dur="500"/>
                                        <p:tgtEl>
                                          <p:spTgt spid="203"/>
                                        </p:tgtEl>
                                      </p:cBhvr>
                                    </p:animEffect>
                                    <p:set>
                                      <p:cBhvr>
                                        <p:cTn id="51" dur="1" fill="hold">
                                          <p:stCondLst>
                                            <p:cond delay="499"/>
                                          </p:stCondLst>
                                        </p:cTn>
                                        <p:tgtEl>
                                          <p:spTgt spid="203"/>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196"/>
                                        </p:tgtEl>
                                        <p:attrNameLst>
                                          <p:attrName>style.visibility</p:attrName>
                                        </p:attrNameLst>
                                      </p:cBhvr>
                                      <p:to>
                                        <p:strVal val="visible"/>
                                      </p:to>
                                    </p:set>
                                    <p:animEffect transition="in" filter="fade">
                                      <p:cBhvr>
                                        <p:cTn id="56" dur="500"/>
                                        <p:tgtEl>
                                          <p:spTgt spid="196"/>
                                        </p:tgtEl>
                                      </p:cBhvr>
                                    </p:animEffect>
                                  </p:childTnLst>
                                </p:cTn>
                              </p:par>
                            </p:childTnLst>
                          </p:cTn>
                        </p:par>
                        <p:par>
                          <p:cTn id="57" fill="hold">
                            <p:stCondLst>
                              <p:cond delay="500"/>
                            </p:stCondLst>
                            <p:childTnLst>
                              <p:par>
                                <p:cTn id="58" presetID="22" presetClass="entr" presetSubtype="2" fill="hold" nodeType="afterEffect">
                                  <p:stCondLst>
                                    <p:cond delay="0"/>
                                  </p:stCondLst>
                                  <p:childTnLst>
                                    <p:set>
                                      <p:cBhvr>
                                        <p:cTn id="59" dur="1" fill="hold">
                                          <p:stCondLst>
                                            <p:cond delay="0"/>
                                          </p:stCondLst>
                                        </p:cTn>
                                        <p:tgtEl>
                                          <p:spTgt spid="197"/>
                                        </p:tgtEl>
                                        <p:attrNameLst>
                                          <p:attrName>style.visibility</p:attrName>
                                        </p:attrNameLst>
                                      </p:cBhvr>
                                      <p:to>
                                        <p:strVal val="visible"/>
                                      </p:to>
                                    </p:set>
                                    <p:animEffect transition="in" filter="wipe(right)">
                                      <p:cBhvr>
                                        <p:cTn id="60"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200"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sz="quarter" idx="10"/>
          </p:nvPr>
        </p:nvSpPr>
        <p:spPr>
          <a:xfrm>
            <a:off x="274638" y="1327090"/>
            <a:ext cx="10132105" cy="3013646"/>
          </a:xfrm>
        </p:spPr>
        <p:txBody>
          <a:bodyPr/>
          <a:lstStyle/>
          <a:p>
            <a:pPr marL="0" indent="0">
              <a:lnSpc>
                <a:spcPct val="100000"/>
              </a:lnSpc>
              <a:spcBef>
                <a:spcPts val="1000"/>
              </a:spcBef>
              <a:buNone/>
            </a:pPr>
            <a:r>
              <a:rPr lang="en-US" sz="2400" dirty="0" smtClean="0">
                <a:solidFill>
                  <a:schemeClr val="bg2"/>
                </a:solidFill>
                <a:latin typeface="Segoe UI Light" panose="020B0502040204020203" pitchFamily="34" charset="0"/>
                <a:cs typeface="Segoe UI Light" panose="020B0502040204020203" pitchFamily="34" charset="0"/>
              </a:rPr>
              <a:t>With data continuously </a:t>
            </a:r>
            <a:r>
              <a:rPr lang="en-US" sz="2400" dirty="0">
                <a:solidFill>
                  <a:schemeClr val="bg2"/>
                </a:solidFill>
                <a:latin typeface="Segoe UI Light" panose="020B0502040204020203" pitchFamily="34" charset="0"/>
                <a:cs typeface="Segoe UI Light" panose="020B0502040204020203" pitchFamily="34" charset="0"/>
              </a:rPr>
              <a:t>growing at a high rate, </a:t>
            </a:r>
            <a:r>
              <a:rPr lang="en-US" sz="2400" dirty="0" smtClean="0">
                <a:solidFill>
                  <a:schemeClr val="bg2"/>
                </a:solidFill>
                <a:latin typeface="Segoe UI Light" panose="020B0502040204020203" pitchFamily="34" charset="0"/>
                <a:cs typeface="Segoe UI Light" panose="020B0502040204020203" pitchFamily="34" charset="0"/>
              </a:rPr>
              <a:t>users </a:t>
            </a:r>
            <a:r>
              <a:rPr lang="en-US" sz="2400" dirty="0">
                <a:solidFill>
                  <a:schemeClr val="bg2"/>
                </a:solidFill>
                <a:latin typeface="Segoe UI Light" panose="020B0502040204020203" pitchFamily="34" charset="0"/>
                <a:cs typeface="Segoe UI Light" panose="020B0502040204020203" pitchFamily="34" charset="0"/>
              </a:rPr>
              <a:t>generally want to retain all </a:t>
            </a:r>
            <a:r>
              <a:rPr lang="en-US" sz="2400" dirty="0" smtClean="0">
                <a:solidFill>
                  <a:schemeClr val="bg2"/>
                </a:solidFill>
                <a:latin typeface="Segoe UI Light" panose="020B0502040204020203" pitchFamily="34" charset="0"/>
                <a:cs typeface="Segoe UI Light" panose="020B0502040204020203" pitchFamily="34" charset="0"/>
              </a:rPr>
              <a:t>of it—including </a:t>
            </a:r>
            <a:r>
              <a:rPr lang="en-US" sz="2400" dirty="0">
                <a:solidFill>
                  <a:schemeClr val="bg2"/>
                </a:solidFill>
                <a:latin typeface="Segoe UI Light" panose="020B0502040204020203" pitchFamily="34" charset="0"/>
                <a:cs typeface="Segoe UI Light" panose="020B0502040204020203" pitchFamily="34" charset="0"/>
              </a:rPr>
              <a:t>closed business (</a:t>
            </a:r>
            <a:r>
              <a:rPr lang="en-US" sz="2400" dirty="0" smtClean="0">
                <a:solidFill>
                  <a:schemeClr val="bg2"/>
                </a:solidFill>
                <a:latin typeface="Segoe UI Light" panose="020B0502040204020203" pitchFamily="34" charset="0"/>
                <a:cs typeface="Segoe UI Light" panose="020B0502040204020203" pitchFamily="34" charset="0"/>
              </a:rPr>
              <a:t>archived) data—for purposes </a:t>
            </a:r>
            <a:r>
              <a:rPr lang="en-US" sz="2400" dirty="0">
                <a:solidFill>
                  <a:schemeClr val="bg2"/>
                </a:solidFill>
                <a:latin typeface="Segoe UI Light" panose="020B0502040204020203" pitchFamily="34" charset="0"/>
                <a:cs typeface="Segoe UI Light" panose="020B0502040204020203" pitchFamily="34" charset="0"/>
              </a:rPr>
              <a:t>such </a:t>
            </a:r>
            <a:r>
              <a:rPr lang="en-US" sz="2400" dirty="0" smtClean="0">
                <a:solidFill>
                  <a:schemeClr val="bg2"/>
                </a:solidFill>
                <a:latin typeface="Segoe UI Light" panose="020B0502040204020203" pitchFamily="34" charset="0"/>
                <a:cs typeface="Segoe UI Light" panose="020B0502040204020203" pitchFamily="34" charset="0"/>
              </a:rPr>
              <a:t>as: </a:t>
            </a:r>
            <a:endParaRPr lang="en-US" sz="2400" dirty="0">
              <a:solidFill>
                <a:schemeClr val="bg2"/>
              </a:solidFill>
              <a:latin typeface="Segoe UI Light" panose="020B0502040204020203" pitchFamily="34" charset="0"/>
              <a:cs typeface="Segoe UI Light" panose="020B0502040204020203" pitchFamily="34" charset="0"/>
            </a:endParaRPr>
          </a:p>
          <a:p>
            <a:pPr marL="342900" lvl="1" indent="0">
              <a:lnSpc>
                <a:spcPct val="100000"/>
              </a:lnSpc>
              <a:spcBef>
                <a:spcPts val="1500"/>
              </a:spcBef>
              <a:buNone/>
            </a:pPr>
            <a:r>
              <a:rPr lang="en-US" sz="1800" dirty="0">
                <a:solidFill>
                  <a:schemeClr val="bg1"/>
                </a:solidFill>
              </a:rPr>
              <a:t>Regulatory </a:t>
            </a:r>
            <a:r>
              <a:rPr lang="en-US" sz="1800" dirty="0" smtClean="0">
                <a:solidFill>
                  <a:schemeClr val="bg1"/>
                </a:solidFill>
              </a:rPr>
              <a:t>compliance</a:t>
            </a:r>
            <a:endParaRPr lang="en-US" sz="1800" dirty="0">
              <a:solidFill>
                <a:schemeClr val="bg1"/>
              </a:solidFill>
            </a:endParaRPr>
          </a:p>
          <a:p>
            <a:pPr marL="342900" lvl="1" indent="0">
              <a:lnSpc>
                <a:spcPct val="100000"/>
              </a:lnSpc>
              <a:spcBef>
                <a:spcPts val="1000"/>
              </a:spcBef>
              <a:buNone/>
            </a:pPr>
            <a:r>
              <a:rPr lang="en-US" sz="1800" dirty="0" smtClean="0">
                <a:solidFill>
                  <a:schemeClr val="bg1"/>
                </a:solidFill>
              </a:rPr>
              <a:t>Auditing</a:t>
            </a:r>
            <a:endParaRPr lang="en-US" sz="1800" dirty="0">
              <a:solidFill>
                <a:schemeClr val="bg1"/>
              </a:solidFill>
            </a:endParaRPr>
          </a:p>
          <a:p>
            <a:pPr marL="342900" lvl="1" indent="0">
              <a:lnSpc>
                <a:spcPct val="100000"/>
              </a:lnSpc>
              <a:spcBef>
                <a:spcPts val="1000"/>
              </a:spcBef>
              <a:buNone/>
            </a:pPr>
            <a:r>
              <a:rPr lang="en-US" sz="1800" dirty="0" smtClean="0">
                <a:solidFill>
                  <a:schemeClr val="bg1"/>
                </a:solidFill>
              </a:rPr>
              <a:t>Planning</a:t>
            </a:r>
            <a:endParaRPr lang="en-US" sz="1800" dirty="0">
              <a:solidFill>
                <a:schemeClr val="bg1"/>
              </a:solidFill>
            </a:endParaRPr>
          </a:p>
          <a:p>
            <a:pPr marL="342900" lvl="1" indent="0">
              <a:lnSpc>
                <a:spcPct val="100000"/>
              </a:lnSpc>
              <a:spcBef>
                <a:spcPts val="1000"/>
              </a:spcBef>
              <a:buNone/>
            </a:pPr>
            <a:r>
              <a:rPr lang="en-US" sz="1800" dirty="0" smtClean="0">
                <a:solidFill>
                  <a:schemeClr val="bg1"/>
                </a:solidFill>
              </a:rPr>
              <a:t>Nature </a:t>
            </a:r>
            <a:r>
              <a:rPr lang="en-US" sz="1800" dirty="0">
                <a:solidFill>
                  <a:schemeClr val="bg1"/>
                </a:solidFill>
              </a:rPr>
              <a:t>of </a:t>
            </a:r>
            <a:r>
              <a:rPr lang="en-US" sz="1800" dirty="0" smtClean="0">
                <a:solidFill>
                  <a:schemeClr val="bg1"/>
                </a:solidFill>
              </a:rPr>
              <a:t>business</a:t>
            </a:r>
            <a:endParaRPr lang="en-US" sz="1800" dirty="0">
              <a:solidFill>
                <a:schemeClr val="bg1"/>
              </a:solidFill>
            </a:endParaRPr>
          </a:p>
          <a:p>
            <a:pPr marL="342900" lvl="1" indent="0">
              <a:lnSpc>
                <a:spcPct val="100000"/>
              </a:lnSpc>
              <a:spcBef>
                <a:spcPts val="1000"/>
              </a:spcBef>
              <a:buNone/>
            </a:pPr>
            <a:r>
              <a:rPr lang="en-US" sz="1800" dirty="0" smtClean="0">
                <a:solidFill>
                  <a:schemeClr val="bg1"/>
                </a:solidFill>
              </a:rPr>
              <a:t>Determining </a:t>
            </a:r>
            <a:r>
              <a:rPr lang="en-US" sz="1800" dirty="0">
                <a:solidFill>
                  <a:schemeClr val="bg1"/>
                </a:solidFill>
              </a:rPr>
              <a:t>what data can be safely </a:t>
            </a:r>
            <a:r>
              <a:rPr lang="en-US" sz="1800" dirty="0" smtClean="0">
                <a:solidFill>
                  <a:schemeClr val="bg1"/>
                </a:solidFill>
              </a:rPr>
              <a:t>deleted</a:t>
            </a:r>
            <a:endParaRPr lang="en-US" sz="1800" dirty="0">
              <a:solidFill>
                <a:schemeClr val="bg1"/>
              </a:solidFill>
            </a:endParaRPr>
          </a:p>
        </p:txBody>
      </p:sp>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Purpose</a:t>
            </a:r>
          </a:p>
        </p:txBody>
      </p:sp>
    </p:spTree>
    <p:extLst>
      <p:ext uri="{BB962C8B-B14F-4D97-AF65-F5344CB8AC3E}">
        <p14:creationId xmlns:p14="http://schemas.microsoft.com/office/powerpoint/2010/main" val="208934045"/>
      </p:ext>
    </p:extLst>
  </p:cSld>
  <p:clrMapOvr>
    <a:masterClrMapping/>
  </p:clrMapOvr>
  <p:transition>
    <p:fad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sz="quarter" idx="10"/>
          </p:nvPr>
        </p:nvSpPr>
        <p:spPr>
          <a:xfrm>
            <a:off x="274638" y="1327090"/>
            <a:ext cx="10972800" cy="2870016"/>
          </a:xfrm>
        </p:spPr>
        <p:txBody>
          <a:bodyPr/>
          <a:lstStyle/>
          <a:p>
            <a:pPr marL="0" indent="0">
              <a:lnSpc>
                <a:spcPct val="100000"/>
              </a:lnSpc>
              <a:spcBef>
                <a:spcPts val="2500"/>
              </a:spcBef>
              <a:buNone/>
            </a:pPr>
            <a:r>
              <a:rPr lang="en-US" sz="2800" dirty="0" smtClean="0">
                <a:solidFill>
                  <a:schemeClr val="bg2"/>
                </a:solidFill>
                <a:latin typeface="+mj-lt"/>
              </a:rPr>
              <a:t>Accountants and auditors</a:t>
            </a:r>
          </a:p>
          <a:p>
            <a:pPr marL="0" indent="0">
              <a:lnSpc>
                <a:spcPct val="100000"/>
              </a:lnSpc>
              <a:spcBef>
                <a:spcPts val="2500"/>
              </a:spcBef>
              <a:buNone/>
            </a:pPr>
            <a:r>
              <a:rPr lang="en-US" sz="2800" dirty="0" smtClean="0">
                <a:solidFill>
                  <a:schemeClr val="bg2"/>
                </a:solidFill>
                <a:latin typeface="+mj-lt"/>
              </a:rPr>
              <a:t>Fraud investigators (insurance, banks)</a:t>
            </a:r>
          </a:p>
          <a:p>
            <a:pPr marL="0" indent="0">
              <a:lnSpc>
                <a:spcPct val="100000"/>
              </a:lnSpc>
              <a:spcBef>
                <a:spcPts val="2500"/>
              </a:spcBef>
              <a:buNone/>
            </a:pPr>
            <a:r>
              <a:rPr lang="en-US" sz="2800" dirty="0" smtClean="0">
                <a:solidFill>
                  <a:schemeClr val="bg2"/>
                </a:solidFill>
                <a:latin typeface="+mj-lt"/>
              </a:rPr>
              <a:t>Inventory and supply </a:t>
            </a:r>
            <a:r>
              <a:rPr lang="en-US" sz="2800" dirty="0">
                <a:solidFill>
                  <a:schemeClr val="bg2"/>
                </a:solidFill>
                <a:latin typeface="+mj-lt"/>
              </a:rPr>
              <a:t>c</a:t>
            </a:r>
            <a:r>
              <a:rPr lang="en-US" sz="2800" dirty="0" smtClean="0">
                <a:solidFill>
                  <a:schemeClr val="bg2"/>
                </a:solidFill>
                <a:latin typeface="+mj-lt"/>
              </a:rPr>
              <a:t>hain managers (retailers)</a:t>
            </a:r>
          </a:p>
          <a:p>
            <a:pPr marL="0" indent="0">
              <a:lnSpc>
                <a:spcPct val="100000"/>
              </a:lnSpc>
              <a:spcBef>
                <a:spcPts val="2500"/>
              </a:spcBef>
              <a:buNone/>
            </a:pPr>
            <a:r>
              <a:rPr lang="en-US" sz="2800" dirty="0" smtClean="0">
                <a:solidFill>
                  <a:schemeClr val="bg2"/>
                </a:solidFill>
                <a:latin typeface="+mj-lt"/>
              </a:rPr>
              <a:t>Business and planning analysts</a:t>
            </a:r>
          </a:p>
        </p:txBody>
      </p:sp>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Users</a:t>
            </a:r>
          </a:p>
        </p:txBody>
      </p:sp>
    </p:spTree>
    <p:extLst>
      <p:ext uri="{BB962C8B-B14F-4D97-AF65-F5344CB8AC3E}">
        <p14:creationId xmlns:p14="http://schemas.microsoft.com/office/powerpoint/2010/main" val="881215647"/>
      </p:ext>
    </p:extLst>
  </p:cSld>
  <p:clrMapOvr>
    <a:masterClrMapping/>
  </p:clrMapOvr>
  <p:transition>
    <p:fad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4638" y="20163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Capabilities </a:t>
            </a:r>
            <a:r>
              <a:rPr sz="7200" dirty="0" smtClean="0">
                <a:gradFill>
                  <a:gsLst>
                    <a:gs pos="100000">
                      <a:srgbClr val="FFFFFF"/>
                    </a:gs>
                    <a:gs pos="0">
                      <a:srgbClr val="FFFFFF"/>
                    </a:gs>
                  </a:gsLst>
                  <a:lin ang="5400000" scaled="0"/>
                </a:gradFill>
              </a:rPr>
              <a:t/>
            </a:r>
            <a:br>
              <a:rPr sz="7200" dirty="0" smtClean="0">
                <a:gradFill>
                  <a:gsLst>
                    <a:gs pos="100000">
                      <a:srgbClr val="FFFFFF"/>
                    </a:gs>
                    <a:gs pos="0">
                      <a:srgbClr val="FFFFFF"/>
                    </a:gs>
                  </a:gsLst>
                  <a:lin ang="5400000" scaled="0"/>
                </a:gradFill>
              </a:rPr>
            </a:br>
            <a:r>
              <a:rPr sz="7200" dirty="0" smtClean="0">
                <a:gradFill>
                  <a:gsLst>
                    <a:gs pos="100000">
                      <a:srgbClr val="FFFFFF"/>
                    </a:gs>
                    <a:gs pos="0">
                      <a:srgbClr val="FFFFFF"/>
                    </a:gs>
                  </a:gsLst>
                  <a:lin ang="5400000" scaled="0"/>
                </a:gradFill>
              </a:rPr>
              <a:t>and </a:t>
            </a:r>
            <a:r>
              <a:rPr sz="7200" dirty="0">
                <a:gradFill>
                  <a:gsLst>
                    <a:gs pos="100000">
                      <a:srgbClr val="FFFFFF"/>
                    </a:gs>
                    <a:gs pos="0">
                      <a:srgbClr val="FFFFFF"/>
                    </a:gs>
                  </a:gsLst>
                  <a:lin ang="5400000" scaled="0"/>
                </a:gradFill>
              </a:rPr>
              <a:t>functions</a:t>
            </a:r>
          </a:p>
        </p:txBody>
      </p:sp>
    </p:spTree>
    <p:extLst>
      <p:ext uri="{BB962C8B-B14F-4D97-AF65-F5344CB8AC3E}">
        <p14:creationId xmlns:p14="http://schemas.microsoft.com/office/powerpoint/2010/main" val="1822040497"/>
      </p:ext>
    </p:extLst>
  </p:cSld>
  <p:clrMapOvr>
    <a:masterClrMapping/>
  </p:clrMapOvr>
  <p:transition>
    <p:fad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 Placeholder 2"/>
          <p:cNvSpPr>
            <a:spLocks noGrp="1"/>
          </p:cNvSpPr>
          <p:nvPr>
            <p:ph sz="quarter" idx="10"/>
          </p:nvPr>
        </p:nvSpPr>
        <p:spPr>
          <a:xfrm>
            <a:off x="274638" y="1327090"/>
            <a:ext cx="8926512" cy="4221669"/>
          </a:xfrm>
        </p:spPr>
        <p:txBody>
          <a:bodyPr/>
          <a:lstStyle/>
          <a:p>
            <a:pPr marL="0" indent="0">
              <a:lnSpc>
                <a:spcPct val="100000"/>
              </a:lnSpc>
              <a:spcBef>
                <a:spcPts val="1000"/>
              </a:spcBef>
              <a:buNone/>
            </a:pPr>
            <a:r>
              <a:rPr lang="en-US" sz="2400" dirty="0">
                <a:solidFill>
                  <a:schemeClr val="bg2"/>
                </a:solidFill>
                <a:latin typeface="+mj-lt"/>
              </a:rPr>
              <a:t>M</a:t>
            </a:r>
            <a:r>
              <a:rPr lang="en-US" sz="2400" dirty="0" smtClean="0">
                <a:solidFill>
                  <a:schemeClr val="bg2"/>
                </a:solidFill>
                <a:latin typeface="+mj-lt"/>
              </a:rPr>
              <a:t>igrates </a:t>
            </a:r>
            <a:r>
              <a:rPr lang="en-US" sz="2400" dirty="0">
                <a:solidFill>
                  <a:schemeClr val="bg2"/>
                </a:solidFill>
                <a:latin typeface="+mj-lt"/>
              </a:rPr>
              <a:t>your historical data to </a:t>
            </a:r>
            <a:r>
              <a:rPr lang="en-US" sz="2400" dirty="0" smtClean="0">
                <a:solidFill>
                  <a:schemeClr val="bg2"/>
                </a:solidFill>
                <a:latin typeface="+mj-lt"/>
              </a:rPr>
              <a:t>Microsoft Azure </a:t>
            </a:r>
            <a:r>
              <a:rPr lang="en-US" sz="2400" dirty="0">
                <a:solidFill>
                  <a:schemeClr val="bg2"/>
                </a:solidFill>
                <a:latin typeface="+mj-lt"/>
              </a:rPr>
              <a:t>SQL </a:t>
            </a:r>
            <a:r>
              <a:rPr lang="en-US" sz="2400" dirty="0" smtClean="0">
                <a:solidFill>
                  <a:schemeClr val="bg2"/>
                </a:solidFill>
                <a:latin typeface="+mj-lt"/>
              </a:rPr>
              <a:t>Database</a:t>
            </a:r>
          </a:p>
          <a:p>
            <a:pPr marL="0" indent="0">
              <a:lnSpc>
                <a:spcPct val="100000"/>
              </a:lnSpc>
              <a:spcBef>
                <a:spcPts val="1000"/>
              </a:spcBef>
              <a:buNone/>
            </a:pPr>
            <a:r>
              <a:rPr lang="en-US" sz="2400" dirty="0" smtClean="0">
                <a:solidFill>
                  <a:schemeClr val="bg2"/>
                </a:solidFill>
                <a:latin typeface="+mj-lt"/>
              </a:rPr>
              <a:t>Offers option to pause </a:t>
            </a:r>
            <a:r>
              <a:rPr lang="en-US" sz="2400" dirty="0">
                <a:solidFill>
                  <a:schemeClr val="bg2"/>
                </a:solidFill>
                <a:latin typeface="+mj-lt"/>
              </a:rPr>
              <a:t>data </a:t>
            </a:r>
            <a:r>
              <a:rPr lang="en-US" sz="2400" dirty="0" smtClean="0">
                <a:solidFill>
                  <a:schemeClr val="bg2"/>
                </a:solidFill>
                <a:latin typeface="+mj-lt"/>
              </a:rPr>
              <a:t>migration</a:t>
            </a:r>
          </a:p>
          <a:p>
            <a:pPr marL="342900" lvl="1" indent="0">
              <a:lnSpc>
                <a:spcPct val="100000"/>
              </a:lnSpc>
              <a:spcBef>
                <a:spcPts val="1000"/>
              </a:spcBef>
              <a:buNone/>
            </a:pPr>
            <a:r>
              <a:rPr lang="en-US" sz="1800" dirty="0" smtClean="0">
                <a:solidFill>
                  <a:schemeClr val="bg1"/>
                </a:solidFill>
              </a:rPr>
              <a:t>Troubleshoots problems on local server </a:t>
            </a:r>
            <a:endParaRPr lang="en-US" sz="1800" dirty="0">
              <a:solidFill>
                <a:schemeClr val="bg1"/>
              </a:solidFill>
            </a:endParaRPr>
          </a:p>
          <a:p>
            <a:pPr marL="342900" lvl="1" indent="0">
              <a:lnSpc>
                <a:spcPct val="100000"/>
              </a:lnSpc>
              <a:spcBef>
                <a:spcPts val="1000"/>
              </a:spcBef>
              <a:buNone/>
            </a:pPr>
            <a:r>
              <a:rPr lang="en-US" sz="1800" dirty="0" smtClean="0">
                <a:solidFill>
                  <a:schemeClr val="bg1"/>
                </a:solidFill>
              </a:rPr>
              <a:t>Maximizes available network bandwidth</a:t>
            </a:r>
            <a:endParaRPr lang="en-US" sz="1800" dirty="0">
              <a:solidFill>
                <a:schemeClr val="bg1"/>
              </a:solidFill>
            </a:endParaRPr>
          </a:p>
          <a:p>
            <a:pPr marL="0" indent="0">
              <a:lnSpc>
                <a:spcPct val="100000"/>
              </a:lnSpc>
              <a:spcBef>
                <a:spcPts val="1000"/>
              </a:spcBef>
              <a:buNone/>
            </a:pPr>
            <a:r>
              <a:rPr lang="en-US" sz="2400" dirty="0" smtClean="0">
                <a:solidFill>
                  <a:schemeClr val="bg2"/>
                </a:solidFill>
                <a:latin typeface="+mj-lt"/>
              </a:rPr>
              <a:t>Ensures no </a:t>
            </a:r>
            <a:r>
              <a:rPr lang="en-US" sz="2400" dirty="0">
                <a:solidFill>
                  <a:schemeClr val="bg2"/>
                </a:solidFill>
                <a:latin typeface="+mj-lt"/>
              </a:rPr>
              <a:t>data is </a:t>
            </a:r>
            <a:r>
              <a:rPr lang="en-US" sz="2400" dirty="0" smtClean="0">
                <a:solidFill>
                  <a:schemeClr val="bg2"/>
                </a:solidFill>
                <a:latin typeface="+mj-lt"/>
              </a:rPr>
              <a:t>lost </a:t>
            </a:r>
          </a:p>
          <a:p>
            <a:pPr marL="342900" lvl="1" indent="0">
              <a:lnSpc>
                <a:spcPct val="100000"/>
              </a:lnSpc>
              <a:spcBef>
                <a:spcPts val="1000"/>
              </a:spcBef>
              <a:buNone/>
            </a:pPr>
            <a:r>
              <a:rPr lang="en-US" sz="2000" dirty="0" smtClean="0">
                <a:solidFill>
                  <a:schemeClr val="bg1"/>
                </a:solidFill>
              </a:rPr>
              <a:t>Retries </a:t>
            </a:r>
            <a:r>
              <a:rPr lang="en-US" sz="2000" dirty="0">
                <a:solidFill>
                  <a:schemeClr val="bg1"/>
                </a:solidFill>
              </a:rPr>
              <a:t>logic to handle connection </a:t>
            </a:r>
            <a:r>
              <a:rPr lang="en-US" sz="2000" dirty="0" smtClean="0">
                <a:solidFill>
                  <a:schemeClr val="bg1"/>
                </a:solidFill>
              </a:rPr>
              <a:t>issues </a:t>
            </a:r>
          </a:p>
          <a:p>
            <a:pPr marL="342900" lvl="1" indent="0">
              <a:lnSpc>
                <a:spcPct val="100000"/>
              </a:lnSpc>
              <a:spcBef>
                <a:spcPts val="1000"/>
              </a:spcBef>
              <a:buNone/>
            </a:pPr>
            <a:r>
              <a:rPr lang="en-US" sz="2000" dirty="0" smtClean="0">
                <a:solidFill>
                  <a:schemeClr val="bg1"/>
                </a:solidFill>
              </a:rPr>
              <a:t>Uses </a:t>
            </a:r>
            <a:r>
              <a:rPr lang="en-US" sz="2000" dirty="0">
                <a:solidFill>
                  <a:schemeClr val="bg1"/>
                </a:solidFill>
              </a:rPr>
              <a:t>d</a:t>
            </a:r>
            <a:r>
              <a:rPr lang="en-US" sz="2000" dirty="0" smtClean="0">
                <a:solidFill>
                  <a:schemeClr val="bg1"/>
                </a:solidFill>
              </a:rPr>
              <a:t>ynamic </a:t>
            </a:r>
            <a:r>
              <a:rPr lang="en-US" sz="2000" dirty="0">
                <a:solidFill>
                  <a:schemeClr val="bg1"/>
                </a:solidFill>
              </a:rPr>
              <a:t>management view </a:t>
            </a:r>
            <a:r>
              <a:rPr lang="en-US" sz="2000" dirty="0" smtClean="0">
                <a:solidFill>
                  <a:schemeClr val="bg1"/>
                </a:solidFill>
              </a:rPr>
              <a:t>to check migration status</a:t>
            </a:r>
          </a:p>
          <a:p>
            <a:pPr marL="0" indent="0">
              <a:lnSpc>
                <a:spcPct val="100000"/>
              </a:lnSpc>
              <a:spcBef>
                <a:spcPts val="1000"/>
              </a:spcBef>
              <a:buNone/>
            </a:pPr>
            <a:r>
              <a:rPr lang="en-US" sz="2400" dirty="0" smtClean="0">
                <a:solidFill>
                  <a:schemeClr val="bg2"/>
                </a:solidFill>
                <a:latin typeface="+mj-lt"/>
              </a:rPr>
              <a:t>Identifies </a:t>
            </a:r>
            <a:r>
              <a:rPr lang="en-US" sz="2400" dirty="0">
                <a:solidFill>
                  <a:schemeClr val="bg2"/>
                </a:solidFill>
                <a:latin typeface="+mj-lt"/>
              </a:rPr>
              <a:t>databases and tables </a:t>
            </a:r>
            <a:r>
              <a:rPr lang="en-US" sz="2400" dirty="0" smtClean="0">
                <a:solidFill>
                  <a:schemeClr val="bg2"/>
                </a:solidFill>
                <a:latin typeface="+mj-lt"/>
              </a:rPr>
              <a:t>using Stretch </a:t>
            </a:r>
            <a:r>
              <a:rPr lang="en-US" sz="2400" dirty="0">
                <a:solidFill>
                  <a:schemeClr val="bg2"/>
                </a:solidFill>
                <a:latin typeface="+mj-lt"/>
              </a:rPr>
              <a:t>Database Advisor, a feature of Microsoft SQL Server 2016 Upgrade </a:t>
            </a:r>
            <a:r>
              <a:rPr lang="en-US" sz="2400" dirty="0" smtClean="0">
                <a:solidFill>
                  <a:schemeClr val="bg2"/>
                </a:solidFill>
                <a:latin typeface="+mj-lt"/>
              </a:rPr>
              <a:t>Advisor</a:t>
            </a:r>
            <a:endParaRPr lang="en-US" sz="2400" dirty="0">
              <a:solidFill>
                <a:schemeClr val="bg2"/>
              </a:solidFill>
              <a:latin typeface="+mj-lt"/>
            </a:endParaRPr>
          </a:p>
        </p:txBody>
      </p:sp>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Capabilities and functions</a:t>
            </a:r>
          </a:p>
        </p:txBody>
      </p:sp>
    </p:spTree>
    <p:extLst>
      <p:ext uri="{BB962C8B-B14F-4D97-AF65-F5344CB8AC3E}">
        <p14:creationId xmlns:p14="http://schemas.microsoft.com/office/powerpoint/2010/main" val="1729058372"/>
      </p:ext>
    </p:extLst>
  </p:cSld>
  <p:clrMapOvr>
    <a:masterClrMapping/>
  </p:clrMapOvr>
  <p:transition>
    <p:fad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What can be used in it?</a:t>
            </a:r>
          </a:p>
        </p:txBody>
      </p:sp>
      <p:sp>
        <p:nvSpPr>
          <p:cNvPr id="6" name="Text Placeholder 2"/>
          <p:cNvSpPr txBox="1">
            <a:spLocks/>
          </p:cNvSpPr>
          <p:nvPr/>
        </p:nvSpPr>
        <p:spPr>
          <a:xfrm>
            <a:off x="274638" y="1327090"/>
            <a:ext cx="8678862" cy="2228815"/>
          </a:xfrm>
          <a:prstGeom prst="rect">
            <a:avLst/>
          </a:prstGeom>
        </p:spPr>
        <p:txBody>
          <a:bodyPr vert="horz" wrap="square" lIns="146304" tIns="91440" rIns="146304" bIns="91440"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2600" kern="1200" spc="0" baseline="0">
                <a:gradFill>
                  <a:gsLst>
                    <a:gs pos="1250">
                      <a:schemeClr val="tx1"/>
                    </a:gs>
                    <a:gs pos="100000">
                      <a:schemeClr val="tx1"/>
                    </a:gs>
                  </a:gsLst>
                  <a:lin ang="5400000" scaled="0"/>
                </a:gradFill>
                <a:latin typeface="+mn-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spcBef>
                <a:spcPts val="2500"/>
              </a:spcBef>
              <a:buFont typeface="Arial" pitchFamily="34" charset="0"/>
              <a:buNone/>
            </a:pPr>
            <a:r>
              <a:rPr lang="en-US" sz="2800" dirty="0">
                <a:solidFill>
                  <a:srgbClr val="BA141A"/>
                </a:solidFill>
                <a:latin typeface="Segoe UI Light"/>
              </a:rPr>
              <a:t>Transactional databases with large amounts of historical data, typically stored in a small number of </a:t>
            </a:r>
            <a:r>
              <a:rPr lang="en-US" sz="2800" dirty="0" smtClean="0">
                <a:solidFill>
                  <a:srgbClr val="BA141A"/>
                </a:solidFill>
                <a:latin typeface="Segoe UI Light"/>
              </a:rPr>
              <a:t>tables</a:t>
            </a:r>
            <a:endParaRPr lang="en-US" sz="2800" dirty="0">
              <a:solidFill>
                <a:srgbClr val="BA141A"/>
              </a:solidFill>
              <a:latin typeface="Segoe UI Light"/>
            </a:endParaRPr>
          </a:p>
          <a:p>
            <a:pPr marL="0" indent="0">
              <a:lnSpc>
                <a:spcPct val="100000"/>
              </a:lnSpc>
              <a:spcBef>
                <a:spcPts val="2500"/>
              </a:spcBef>
              <a:buFont typeface="Arial" pitchFamily="34" charset="0"/>
              <a:buNone/>
            </a:pPr>
            <a:r>
              <a:rPr lang="en-US" sz="2800" dirty="0">
                <a:solidFill>
                  <a:srgbClr val="BA141A"/>
                </a:solidFill>
                <a:latin typeface="Segoe UI Light"/>
              </a:rPr>
              <a:t>Entire tables in Microsoft SQL Server 2016 Community Technology Preview 3 (CTP 3.0)</a:t>
            </a:r>
          </a:p>
        </p:txBody>
      </p:sp>
    </p:spTree>
    <p:extLst>
      <p:ext uri="{BB962C8B-B14F-4D97-AF65-F5344CB8AC3E}">
        <p14:creationId xmlns:p14="http://schemas.microsoft.com/office/powerpoint/2010/main" val="2354255563"/>
      </p:ext>
    </p:extLst>
  </p:cSld>
  <p:clrMapOvr>
    <a:masterClrMapping/>
  </p:clrMapOvr>
  <p:transition>
    <p:fad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p:cNvSpPr txBox="1">
            <a:spLocks/>
          </p:cNvSpPr>
          <p:nvPr/>
        </p:nvSpPr>
        <p:spPr>
          <a:xfrm>
            <a:off x="274638" y="2016332"/>
            <a:ext cx="11887200" cy="1831975"/>
          </a:xfrm>
          <a:prstGeom prst="rect">
            <a:avLst/>
          </a:prstGeom>
          <a:noFill/>
        </p:spPr>
        <p:txBody>
          <a:bodyPr vert="horz" wrap="square" lIns="146304" tIns="91440" rIns="146304" bIns="91440" rtlCol="0" anchor="t" anchorCtr="0">
            <a:noAutofit/>
          </a:bodyPr>
          <a:lstStyle>
            <a:lvl1pPr algn="l" defTabSz="932742" rtl="0" eaLnBrk="1" latinLnBrk="0" hangingPunct="1">
              <a:lnSpc>
                <a:spcPct val="90000"/>
              </a:lnSpc>
              <a:spcBef>
                <a:spcPct val="0"/>
              </a:spcBef>
              <a:buNone/>
              <a:defRPr lang="en-US" sz="8800" b="0" kern="1200" cap="none" spc="-100" baseline="0">
                <a:ln w="3175">
                  <a:noFill/>
                </a:ln>
                <a:gradFill>
                  <a:gsLst>
                    <a:gs pos="100000">
                      <a:schemeClr val="tx1"/>
                    </a:gs>
                    <a:gs pos="0">
                      <a:schemeClr val="tx1"/>
                    </a:gs>
                  </a:gsLst>
                  <a:lin ang="5400000" scaled="0"/>
                </a:gradFill>
                <a:effectLst/>
                <a:latin typeface="+mj-lt"/>
                <a:ea typeface="+mn-ea"/>
                <a:cs typeface="Segoe UI" pitchFamily="34" charset="0"/>
              </a:defRPr>
            </a:lvl1pPr>
          </a:lstStyle>
          <a:p>
            <a:r>
              <a:rPr sz="7200" dirty="0">
                <a:gradFill>
                  <a:gsLst>
                    <a:gs pos="100000">
                      <a:srgbClr val="FFFFFF"/>
                    </a:gs>
                    <a:gs pos="0">
                      <a:srgbClr val="FFFFFF"/>
                    </a:gs>
                  </a:gsLst>
                  <a:lin ang="5400000" scaled="0"/>
                </a:gradFill>
              </a:rPr>
              <a:t>How Stretch </a:t>
            </a:r>
            <a:br>
              <a:rPr sz="7200" dirty="0">
                <a:gradFill>
                  <a:gsLst>
                    <a:gs pos="100000">
                      <a:srgbClr val="FFFFFF"/>
                    </a:gs>
                    <a:gs pos="0">
                      <a:srgbClr val="FFFFFF"/>
                    </a:gs>
                  </a:gsLst>
                  <a:lin ang="5400000" scaled="0"/>
                </a:gradFill>
              </a:rPr>
            </a:br>
            <a:r>
              <a:rPr sz="7200" dirty="0">
                <a:gradFill>
                  <a:gsLst>
                    <a:gs pos="100000">
                      <a:srgbClr val="FFFFFF"/>
                    </a:gs>
                    <a:gs pos="0">
                      <a:srgbClr val="FFFFFF"/>
                    </a:gs>
                  </a:gsLst>
                  <a:lin ang="5400000" scaled="0"/>
                </a:gradFill>
              </a:rPr>
              <a:t>Database works</a:t>
            </a:r>
          </a:p>
        </p:txBody>
      </p:sp>
    </p:spTree>
    <p:extLst>
      <p:ext uri="{BB962C8B-B14F-4D97-AF65-F5344CB8AC3E}">
        <p14:creationId xmlns:p14="http://schemas.microsoft.com/office/powerpoint/2010/main" val="163292296"/>
      </p:ext>
    </p:extLst>
  </p:cSld>
  <p:clrMapOvr>
    <a:masterClrMapping/>
  </p:clrMapOvr>
  <p:transition>
    <p:fad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ext Placeholder 8"/>
          <p:cNvSpPr>
            <a:spLocks noGrp="1"/>
          </p:cNvSpPr>
          <p:nvPr>
            <p:ph sz="quarter" idx="4294967295"/>
          </p:nvPr>
        </p:nvSpPr>
        <p:spPr>
          <a:xfrm>
            <a:off x="7650498" y="1327090"/>
            <a:ext cx="4513385" cy="4331955"/>
          </a:xfrm>
        </p:spPr>
        <p:txBody>
          <a:bodyPr lIns="146304" tIns="182880" rIns="146304" bIns="182880"/>
          <a:lstStyle/>
          <a:p>
            <a:pPr marL="0" indent="0">
              <a:lnSpc>
                <a:spcPct val="100000"/>
              </a:lnSpc>
              <a:spcBef>
                <a:spcPts val="2000"/>
              </a:spcBef>
              <a:buNone/>
            </a:pPr>
            <a:r>
              <a:rPr lang="en-US" sz="2000" dirty="0" smtClean="0">
                <a:solidFill>
                  <a:schemeClr val="bg1"/>
                </a:solidFill>
                <a:latin typeface="+mn-lt"/>
              </a:rPr>
              <a:t>Creates </a:t>
            </a:r>
            <a:r>
              <a:rPr lang="en-US" sz="2000" dirty="0">
                <a:solidFill>
                  <a:schemeClr val="bg1"/>
                </a:solidFill>
                <a:latin typeface="+mn-lt"/>
              </a:rPr>
              <a:t>a secure linked server definition in the on-premises </a:t>
            </a:r>
            <a:r>
              <a:rPr lang="en-US" sz="2000" dirty="0" smtClean="0">
                <a:solidFill>
                  <a:schemeClr val="bg1"/>
                </a:solidFill>
                <a:latin typeface="+mn-lt"/>
              </a:rPr>
              <a:t/>
            </a:r>
            <a:br>
              <a:rPr lang="en-US" sz="2000" dirty="0" smtClean="0">
                <a:solidFill>
                  <a:schemeClr val="bg1"/>
                </a:solidFill>
                <a:latin typeface="+mn-lt"/>
              </a:rPr>
            </a:br>
            <a:r>
              <a:rPr lang="en-US" sz="2000" dirty="0" smtClean="0">
                <a:solidFill>
                  <a:schemeClr val="bg1"/>
                </a:solidFill>
                <a:latin typeface="+mn-lt"/>
              </a:rPr>
              <a:t>SQL Server </a:t>
            </a:r>
          </a:p>
          <a:p>
            <a:pPr marL="0" indent="0">
              <a:lnSpc>
                <a:spcPct val="100000"/>
              </a:lnSpc>
              <a:spcBef>
                <a:spcPts val="2000"/>
              </a:spcBef>
              <a:buNone/>
            </a:pPr>
            <a:r>
              <a:rPr lang="en-US" sz="2000" dirty="0" smtClean="0">
                <a:solidFill>
                  <a:schemeClr val="bg1"/>
                </a:solidFill>
                <a:latin typeface="+mn-lt"/>
              </a:rPr>
              <a:t>Targets linked </a:t>
            </a:r>
            <a:r>
              <a:rPr lang="en-US" sz="2000" dirty="0">
                <a:solidFill>
                  <a:schemeClr val="bg1"/>
                </a:solidFill>
                <a:latin typeface="+mn-lt"/>
              </a:rPr>
              <a:t>server definition </a:t>
            </a:r>
            <a:r>
              <a:rPr lang="en-US" sz="2000" dirty="0" smtClean="0">
                <a:solidFill>
                  <a:schemeClr val="bg1"/>
                </a:solidFill>
                <a:latin typeface="+mn-lt"/>
              </a:rPr>
              <a:t>as </a:t>
            </a:r>
            <a:br>
              <a:rPr lang="en-US" sz="2000" dirty="0" smtClean="0">
                <a:solidFill>
                  <a:schemeClr val="bg1"/>
                </a:solidFill>
                <a:latin typeface="+mn-lt"/>
              </a:rPr>
            </a:br>
            <a:r>
              <a:rPr lang="en-US" sz="2000" dirty="0" smtClean="0">
                <a:solidFill>
                  <a:schemeClr val="bg1"/>
                </a:solidFill>
                <a:latin typeface="+mn-lt"/>
              </a:rPr>
              <a:t>the </a:t>
            </a:r>
            <a:r>
              <a:rPr lang="en-US" sz="2000" dirty="0">
                <a:solidFill>
                  <a:schemeClr val="bg1"/>
                </a:solidFill>
                <a:latin typeface="+mn-lt"/>
              </a:rPr>
              <a:t>remote </a:t>
            </a:r>
            <a:r>
              <a:rPr lang="en-US" sz="2000" dirty="0" smtClean="0">
                <a:solidFill>
                  <a:schemeClr val="bg1"/>
                </a:solidFill>
                <a:latin typeface="+mn-lt"/>
              </a:rPr>
              <a:t>endpoint</a:t>
            </a:r>
          </a:p>
          <a:p>
            <a:pPr marL="0" indent="0">
              <a:lnSpc>
                <a:spcPct val="100000"/>
              </a:lnSpc>
              <a:spcBef>
                <a:spcPts val="2000"/>
              </a:spcBef>
              <a:buNone/>
            </a:pPr>
            <a:r>
              <a:rPr lang="en-US" sz="2000" dirty="0" smtClean="0">
                <a:solidFill>
                  <a:schemeClr val="bg1"/>
                </a:solidFill>
                <a:latin typeface="+mn-lt"/>
              </a:rPr>
              <a:t>Provisions </a:t>
            </a:r>
            <a:r>
              <a:rPr lang="en-US" sz="2000" dirty="0">
                <a:solidFill>
                  <a:schemeClr val="bg1"/>
                </a:solidFill>
                <a:latin typeface="+mn-lt"/>
              </a:rPr>
              <a:t>remote resources and begins </a:t>
            </a:r>
            <a:r>
              <a:rPr lang="en-US" sz="2000" dirty="0" smtClean="0">
                <a:solidFill>
                  <a:schemeClr val="bg1"/>
                </a:solidFill>
                <a:latin typeface="+mn-lt"/>
              </a:rPr>
              <a:t>to migrate </a:t>
            </a:r>
            <a:r>
              <a:rPr lang="en-US" sz="2000" dirty="0">
                <a:solidFill>
                  <a:schemeClr val="bg1"/>
                </a:solidFill>
                <a:latin typeface="+mn-lt"/>
              </a:rPr>
              <a:t>eligible data, if migration is </a:t>
            </a:r>
            <a:r>
              <a:rPr lang="en-US" sz="2000" dirty="0" smtClean="0">
                <a:solidFill>
                  <a:schemeClr val="bg1"/>
                </a:solidFill>
                <a:latin typeface="+mn-lt"/>
              </a:rPr>
              <a:t>enabled</a:t>
            </a:r>
          </a:p>
          <a:p>
            <a:pPr marL="0" indent="0">
              <a:lnSpc>
                <a:spcPct val="100000"/>
              </a:lnSpc>
              <a:spcBef>
                <a:spcPts val="2000"/>
              </a:spcBef>
              <a:buNone/>
            </a:pPr>
            <a:r>
              <a:rPr lang="en-US" sz="2000" dirty="0" smtClean="0">
                <a:solidFill>
                  <a:schemeClr val="bg1"/>
                </a:solidFill>
                <a:latin typeface="+mn-lt"/>
              </a:rPr>
              <a:t>Queries </a:t>
            </a:r>
            <a:r>
              <a:rPr lang="en-US" sz="2000" dirty="0">
                <a:solidFill>
                  <a:schemeClr val="bg1"/>
                </a:solidFill>
                <a:latin typeface="+mn-lt"/>
              </a:rPr>
              <a:t>against tables run </a:t>
            </a:r>
            <a:r>
              <a:rPr lang="en-US" sz="2000" dirty="0" smtClean="0">
                <a:solidFill>
                  <a:schemeClr val="bg1"/>
                </a:solidFill>
                <a:latin typeface="+mn-lt"/>
              </a:rPr>
              <a:t>for </a:t>
            </a:r>
            <a:r>
              <a:rPr lang="en-US" sz="2000" dirty="0">
                <a:solidFill>
                  <a:schemeClr val="bg1"/>
                </a:solidFill>
                <a:latin typeface="+mn-lt"/>
              </a:rPr>
              <a:t>both </a:t>
            </a:r>
            <a:r>
              <a:rPr lang="en-US" sz="2000" dirty="0" smtClean="0">
                <a:solidFill>
                  <a:schemeClr val="bg1"/>
                </a:solidFill>
                <a:latin typeface="+mn-lt"/>
              </a:rPr>
              <a:t>local </a:t>
            </a:r>
            <a:r>
              <a:rPr lang="en-US" sz="2000" dirty="0">
                <a:solidFill>
                  <a:schemeClr val="bg1"/>
                </a:solidFill>
                <a:latin typeface="+mn-lt"/>
              </a:rPr>
              <a:t>database </a:t>
            </a:r>
            <a:r>
              <a:rPr lang="en-US" sz="2000" dirty="0" smtClean="0">
                <a:solidFill>
                  <a:schemeClr val="bg1"/>
                </a:solidFill>
                <a:latin typeface="+mn-lt"/>
              </a:rPr>
              <a:t>and </a:t>
            </a:r>
            <a:r>
              <a:rPr lang="en-US" sz="2000" dirty="0">
                <a:solidFill>
                  <a:schemeClr val="bg1"/>
                </a:solidFill>
                <a:latin typeface="+mn-lt"/>
              </a:rPr>
              <a:t>remote endpoint</a:t>
            </a:r>
          </a:p>
        </p:txBody>
      </p:sp>
      <p:grpSp>
        <p:nvGrpSpPr>
          <p:cNvPr id="178" name="Group 177"/>
          <p:cNvGrpSpPr/>
          <p:nvPr/>
        </p:nvGrpSpPr>
        <p:grpSpPr>
          <a:xfrm>
            <a:off x="508218" y="1543092"/>
            <a:ext cx="6983294" cy="4698109"/>
            <a:chOff x="293618" y="1661518"/>
            <a:chExt cx="6983294" cy="4698109"/>
          </a:xfrm>
        </p:grpSpPr>
        <p:sp>
          <p:nvSpPr>
            <p:cNvPr id="49" name="Rectangle 48"/>
            <p:cNvSpPr/>
            <p:nvPr/>
          </p:nvSpPr>
          <p:spPr bwMode="auto">
            <a:xfrm>
              <a:off x="293619" y="1661518"/>
              <a:ext cx="6983293" cy="4698109"/>
            </a:xfrm>
            <a:prstGeom prst="rect">
              <a:avLst/>
            </a:prstGeom>
            <a:solidFill>
              <a:schemeClr val="bg1">
                <a:lumMod val="20000"/>
                <a:lumOff val="80000"/>
              </a:schemeClr>
            </a:solidFill>
            <a:ln w="63500">
              <a:solidFill>
                <a:schemeClr val="bg2"/>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86494" rIns="186494" bIns="46623" numCol="1" spcCol="0" rtlCol="0" fromWordArt="0" anchor="t" anchorCtr="0" forceAA="0" compatLnSpc="1">
              <a:prstTxWarp prst="textNoShape">
                <a:avLst/>
              </a:prstTxWarp>
              <a:noAutofit/>
            </a:bodyPr>
            <a:lstStyle/>
            <a:p>
              <a:pPr defTabSz="950500"/>
              <a:endParaRPr lang="en-US" sz="2448" dirty="0">
                <a:solidFill>
                  <a:srgbClr val="FFFFFF"/>
                </a:solidFill>
                <a:latin typeface="Segoe UI Semilight" panose="020B0402040204020203" pitchFamily="34" charset="0"/>
                <a:ea typeface="Segoe UI" pitchFamily="34" charset="0"/>
                <a:cs typeface="Segoe UI Semilight" panose="020B0402040204020203" pitchFamily="34" charset="0"/>
              </a:endParaRPr>
            </a:p>
          </p:txBody>
        </p:sp>
        <p:grpSp>
          <p:nvGrpSpPr>
            <p:cNvPr id="169" name="Group 168"/>
            <p:cNvGrpSpPr/>
            <p:nvPr/>
          </p:nvGrpSpPr>
          <p:grpSpPr>
            <a:xfrm>
              <a:off x="3236854" y="4594400"/>
              <a:ext cx="419906" cy="242175"/>
              <a:chOff x="8771358" y="5670878"/>
              <a:chExt cx="419906" cy="242175"/>
            </a:xfrm>
          </p:grpSpPr>
          <p:sp>
            <p:nvSpPr>
              <p:cNvPr id="170" name="Freeform 20"/>
              <p:cNvSpPr>
                <a:spLocks/>
              </p:cNvSpPr>
              <p:nvPr/>
            </p:nvSpPr>
            <p:spPr bwMode="auto">
              <a:xfrm flipH="1">
                <a:off x="8771358" y="5670878"/>
                <a:ext cx="419906" cy="242175"/>
              </a:xfrm>
              <a:custGeom>
                <a:avLst/>
                <a:gdLst>
                  <a:gd name="T0" fmla="*/ 0 w 713"/>
                  <a:gd name="T1" fmla="*/ 0 h 887"/>
                  <a:gd name="T2" fmla="*/ 713 w 713"/>
                  <a:gd name="T3" fmla="*/ 0 h 887"/>
                  <a:gd name="T4" fmla="*/ 713 w 713"/>
                  <a:gd name="T5" fmla="*/ 887 h 887"/>
                  <a:gd name="T6" fmla="*/ 0 w 713"/>
                  <a:gd name="T7" fmla="*/ 887 h 887"/>
                  <a:gd name="T8" fmla="*/ 0 w 713"/>
                  <a:gd name="T9" fmla="*/ 0 h 887"/>
                  <a:gd name="T10" fmla="*/ 0 w 713"/>
                  <a:gd name="T11" fmla="*/ 0 h 887"/>
                </a:gdLst>
                <a:ahLst/>
                <a:cxnLst>
                  <a:cxn ang="0">
                    <a:pos x="T0" y="T1"/>
                  </a:cxn>
                  <a:cxn ang="0">
                    <a:pos x="T2" y="T3"/>
                  </a:cxn>
                  <a:cxn ang="0">
                    <a:pos x="T4" y="T5"/>
                  </a:cxn>
                  <a:cxn ang="0">
                    <a:pos x="T6" y="T7"/>
                  </a:cxn>
                  <a:cxn ang="0">
                    <a:pos x="T8" y="T9"/>
                  </a:cxn>
                  <a:cxn ang="0">
                    <a:pos x="T10" y="T11"/>
                  </a:cxn>
                </a:cxnLst>
                <a:rect l="0" t="0" r="r" b="b"/>
                <a:pathLst>
                  <a:path w="713" h="887">
                    <a:moveTo>
                      <a:pt x="0" y="0"/>
                    </a:moveTo>
                    <a:lnTo>
                      <a:pt x="713" y="0"/>
                    </a:lnTo>
                    <a:lnTo>
                      <a:pt x="713" y="887"/>
                    </a:lnTo>
                    <a:lnTo>
                      <a:pt x="0" y="88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FFFFFF"/>
                  </a:solidFill>
                </a:endParaRPr>
              </a:p>
            </p:txBody>
          </p:sp>
          <p:sp>
            <p:nvSpPr>
              <p:cNvPr id="174" name="Freeform 26"/>
              <p:cNvSpPr>
                <a:spLocks/>
              </p:cNvSpPr>
              <p:nvPr/>
            </p:nvSpPr>
            <p:spPr bwMode="auto">
              <a:xfrm flipH="1">
                <a:off x="8811994" y="5718707"/>
                <a:ext cx="337456" cy="54770"/>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FFFFFF"/>
                  </a:solidFill>
                </a:endParaRPr>
              </a:p>
            </p:txBody>
          </p:sp>
          <p:sp>
            <p:nvSpPr>
              <p:cNvPr id="175" name="Freeform 26"/>
              <p:cNvSpPr>
                <a:spLocks/>
              </p:cNvSpPr>
              <p:nvPr/>
            </p:nvSpPr>
            <p:spPr bwMode="auto">
              <a:xfrm flipH="1">
                <a:off x="8811994" y="5802050"/>
                <a:ext cx="337456" cy="54770"/>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a:solidFill>
                    <a:srgbClr val="FFFFFF"/>
                  </a:solidFill>
                </a:endParaRPr>
              </a:p>
            </p:txBody>
          </p:sp>
        </p:grpSp>
        <p:sp>
          <p:nvSpPr>
            <p:cNvPr id="50" name="TextBox 49"/>
            <p:cNvSpPr txBox="1"/>
            <p:nvPr/>
          </p:nvSpPr>
          <p:spPr>
            <a:xfrm>
              <a:off x="293618" y="5605419"/>
              <a:ext cx="3491647" cy="608783"/>
            </a:xfrm>
            <a:prstGeom prst="rect">
              <a:avLst/>
            </a:prstGeom>
            <a:noFill/>
          </p:spPr>
          <p:txBody>
            <a:bodyPr wrap="square" lIns="0" tIns="0" rIns="0" bIns="0" rtlCol="0" anchor="ctr" anchorCtr="0">
              <a:noAutofit/>
            </a:bodyPr>
            <a:lstStyle/>
            <a:p>
              <a:pPr algn="ctr">
                <a:lnSpc>
                  <a:spcPct val="90000"/>
                </a:lnSpc>
                <a:spcAft>
                  <a:spcPts val="612"/>
                </a:spcAft>
              </a:pPr>
              <a:r>
                <a:rPr lang="en-US" sz="2400" dirty="0" smtClean="0">
                  <a:solidFill>
                    <a:srgbClr val="505050"/>
                  </a:solidFill>
                  <a:latin typeface="Segoe UI Light"/>
                </a:rPr>
                <a:t>On-premises </a:t>
              </a:r>
              <a:r>
                <a:rPr lang="en-US" sz="2400" dirty="0">
                  <a:solidFill>
                    <a:srgbClr val="505050"/>
                  </a:solidFill>
                  <a:latin typeface="Segoe UI Light"/>
                </a:rPr>
                <a:t>i</a:t>
              </a:r>
              <a:r>
                <a:rPr lang="en-US" sz="2400" dirty="0" smtClean="0">
                  <a:solidFill>
                    <a:srgbClr val="505050"/>
                  </a:solidFill>
                  <a:latin typeface="Segoe UI Light"/>
                </a:rPr>
                <a:t>nstance</a:t>
              </a:r>
              <a:endParaRPr lang="en-US" sz="2400" dirty="0">
                <a:solidFill>
                  <a:srgbClr val="505050"/>
                </a:solidFill>
                <a:latin typeface="Segoe UI Light"/>
              </a:endParaRPr>
            </a:p>
          </p:txBody>
        </p:sp>
        <p:sp>
          <p:nvSpPr>
            <p:cNvPr id="52" name="TextBox 51"/>
            <p:cNvSpPr txBox="1"/>
            <p:nvPr/>
          </p:nvSpPr>
          <p:spPr>
            <a:xfrm>
              <a:off x="3785266" y="5605419"/>
              <a:ext cx="3491646" cy="608783"/>
            </a:xfrm>
            <a:prstGeom prst="rect">
              <a:avLst/>
            </a:prstGeom>
            <a:noFill/>
          </p:spPr>
          <p:txBody>
            <a:bodyPr wrap="square" lIns="0" tIns="0" rIns="0" bIns="0" rtlCol="0" anchor="ctr" anchorCtr="0">
              <a:noAutofit/>
            </a:bodyPr>
            <a:lstStyle/>
            <a:p>
              <a:pPr algn="ctr">
                <a:lnSpc>
                  <a:spcPct val="90000"/>
                </a:lnSpc>
                <a:spcAft>
                  <a:spcPts val="612"/>
                </a:spcAft>
              </a:pPr>
              <a:r>
                <a:rPr lang="en-US" sz="2400" dirty="0">
                  <a:solidFill>
                    <a:srgbClr val="505050"/>
                  </a:solidFill>
                  <a:latin typeface="Segoe UI Light"/>
                </a:rPr>
                <a:t>Azure</a:t>
              </a:r>
            </a:p>
          </p:txBody>
        </p:sp>
        <p:sp>
          <p:nvSpPr>
            <p:cNvPr id="59" name="TextBox 58"/>
            <p:cNvSpPr txBox="1"/>
            <p:nvPr/>
          </p:nvSpPr>
          <p:spPr>
            <a:xfrm rot="5400000">
              <a:off x="2171689" y="2858862"/>
              <a:ext cx="2825724" cy="512315"/>
            </a:xfrm>
            <a:prstGeom prst="rect">
              <a:avLst/>
            </a:prstGeom>
            <a:noFill/>
          </p:spPr>
          <p:txBody>
            <a:bodyPr wrap="square" lIns="186521" tIns="149217" rIns="186521" bIns="149217" rtlCol="0">
              <a:noAutofit/>
            </a:bodyPr>
            <a:lstStyle/>
            <a:p>
              <a:pPr>
                <a:lnSpc>
                  <a:spcPct val="90000"/>
                </a:lnSpc>
                <a:spcAft>
                  <a:spcPts val="612"/>
                </a:spcAft>
              </a:pPr>
              <a:r>
                <a:rPr lang="en-US" sz="1600" dirty="0">
                  <a:solidFill>
                    <a:srgbClr val="505050"/>
                  </a:solidFill>
                </a:rPr>
                <a:t>Internet </a:t>
              </a:r>
              <a:r>
                <a:rPr lang="en-US" sz="1600" dirty="0" smtClean="0">
                  <a:solidFill>
                    <a:srgbClr val="505050"/>
                  </a:solidFill>
                </a:rPr>
                <a:t>boundary</a:t>
              </a:r>
              <a:endParaRPr lang="en-US" sz="1600" dirty="0">
                <a:solidFill>
                  <a:srgbClr val="505050"/>
                </a:solidFill>
              </a:endParaRPr>
            </a:p>
          </p:txBody>
        </p:sp>
        <p:cxnSp>
          <p:nvCxnSpPr>
            <p:cNvPr id="66" name="Straight Connector 65"/>
            <p:cNvCxnSpPr/>
            <p:nvPr/>
          </p:nvCxnSpPr>
          <p:spPr>
            <a:xfrm>
              <a:off x="3785265" y="1718475"/>
              <a:ext cx="0" cy="4572000"/>
            </a:xfrm>
            <a:prstGeom prst="line">
              <a:avLst/>
            </a:prstGeom>
            <a:ln w="31750">
              <a:solidFill>
                <a:schemeClr val="bg1">
                  <a:alpha val="55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2871922" y="3670730"/>
              <a:ext cx="1747043" cy="679685"/>
              <a:chOff x="2887985" y="3670730"/>
              <a:chExt cx="1747043" cy="679685"/>
            </a:xfrm>
          </p:grpSpPr>
          <p:sp>
            <p:nvSpPr>
              <p:cNvPr id="69" name="TextBox 68"/>
              <p:cNvSpPr txBox="1"/>
              <p:nvPr/>
            </p:nvSpPr>
            <p:spPr>
              <a:xfrm>
                <a:off x="2967628" y="3670730"/>
                <a:ext cx="1667400" cy="679685"/>
              </a:xfrm>
              <a:prstGeom prst="rect">
                <a:avLst/>
              </a:prstGeom>
              <a:solidFill>
                <a:schemeClr val="bg1">
                  <a:lumMod val="20000"/>
                  <a:lumOff val="80000"/>
                </a:schemeClr>
              </a:solidFill>
            </p:spPr>
            <p:txBody>
              <a:bodyPr wrap="square" lIns="182880" tIns="146304" rIns="182880" bIns="146304" rtlCol="0">
                <a:noAutofit/>
              </a:bodyPr>
              <a:lstStyle/>
              <a:p>
                <a:pPr algn="ctr">
                  <a:lnSpc>
                    <a:spcPct val="90000"/>
                  </a:lnSpc>
                  <a:spcAft>
                    <a:spcPts val="612"/>
                  </a:spcAft>
                </a:pPr>
                <a:r>
                  <a:rPr lang="en-US" sz="1600" dirty="0">
                    <a:solidFill>
                      <a:srgbClr val="505050"/>
                    </a:solidFill>
                  </a:rPr>
                  <a:t>Linked </a:t>
                </a:r>
                <a:r>
                  <a:rPr lang="en-US" sz="1600" dirty="0" smtClean="0">
                    <a:solidFill>
                      <a:srgbClr val="505050"/>
                    </a:solidFill>
                  </a:rPr>
                  <a:t>servers</a:t>
                </a:r>
                <a:endParaRPr lang="en-US" sz="1600" dirty="0">
                  <a:solidFill>
                    <a:srgbClr val="505050"/>
                  </a:solidFill>
                </a:endParaRPr>
              </a:p>
            </p:txBody>
          </p:sp>
          <p:cxnSp>
            <p:nvCxnSpPr>
              <p:cNvPr id="70" name="Straight Arrow Connector 69"/>
              <p:cNvCxnSpPr/>
              <p:nvPr/>
            </p:nvCxnSpPr>
            <p:spPr>
              <a:xfrm>
                <a:off x="2887985" y="4147354"/>
                <a:ext cx="1664944" cy="0"/>
              </a:xfrm>
              <a:prstGeom prst="straightConnector1">
                <a:avLst/>
              </a:prstGeom>
              <a:ln w="31750">
                <a:solidFill>
                  <a:schemeClr val="bg2"/>
                </a:solidFill>
                <a:prstDash val="dash"/>
                <a:headEnd type="none"/>
                <a:tailEnd type="triangle" w="lg" len="med"/>
              </a:ln>
            </p:spPr>
            <p:style>
              <a:lnRef idx="1">
                <a:schemeClr val="accent1"/>
              </a:lnRef>
              <a:fillRef idx="0">
                <a:schemeClr val="accent1"/>
              </a:fillRef>
              <a:effectRef idx="0">
                <a:schemeClr val="accent1"/>
              </a:effectRef>
              <a:fontRef idx="minor">
                <a:schemeClr val="tx1"/>
              </a:fontRef>
            </p:style>
          </p:cxnSp>
        </p:grpSp>
        <p:sp>
          <p:nvSpPr>
            <p:cNvPr id="83" name="Freeform 23"/>
            <p:cNvSpPr>
              <a:spLocks/>
            </p:cNvSpPr>
            <p:nvPr/>
          </p:nvSpPr>
          <p:spPr bwMode="auto">
            <a:xfrm flipH="1">
              <a:off x="4102025" y="2195753"/>
              <a:ext cx="1840633" cy="993099"/>
            </a:xfrm>
            <a:custGeom>
              <a:avLst/>
              <a:gdLst>
                <a:gd name="T0" fmla="*/ 210 w 242"/>
                <a:gd name="T1" fmla="*/ 64 h 129"/>
                <a:gd name="T2" fmla="*/ 209 w 242"/>
                <a:gd name="T3" fmla="*/ 64 h 129"/>
                <a:gd name="T4" fmla="*/ 144 w 242"/>
                <a:gd name="T5" fmla="*/ 0 h 129"/>
                <a:gd name="T6" fmla="*/ 80 w 242"/>
                <a:gd name="T7" fmla="*/ 56 h 129"/>
                <a:gd name="T8" fmla="*/ 45 w 242"/>
                <a:gd name="T9" fmla="*/ 39 h 129"/>
                <a:gd name="T10" fmla="*/ 0 w 242"/>
                <a:gd name="T11" fmla="*/ 84 h 129"/>
                <a:gd name="T12" fmla="*/ 45 w 242"/>
                <a:gd name="T13" fmla="*/ 129 h 129"/>
                <a:gd name="T14" fmla="*/ 210 w 242"/>
                <a:gd name="T15" fmla="*/ 129 h 129"/>
                <a:gd name="T16" fmla="*/ 242 w 242"/>
                <a:gd name="T17" fmla="*/ 96 h 129"/>
                <a:gd name="T18" fmla="*/ 210 w 242"/>
                <a:gd name="T19" fmla="*/ 64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2" h="129">
                  <a:moveTo>
                    <a:pt x="210" y="64"/>
                  </a:moveTo>
                  <a:cubicBezTo>
                    <a:pt x="210" y="64"/>
                    <a:pt x="209" y="64"/>
                    <a:pt x="209" y="64"/>
                  </a:cubicBezTo>
                  <a:cubicBezTo>
                    <a:pt x="209" y="28"/>
                    <a:pt x="180" y="0"/>
                    <a:pt x="144" y="0"/>
                  </a:cubicBezTo>
                  <a:cubicBezTo>
                    <a:pt x="111" y="0"/>
                    <a:pt x="84" y="24"/>
                    <a:pt x="80" y="56"/>
                  </a:cubicBezTo>
                  <a:cubicBezTo>
                    <a:pt x="72" y="46"/>
                    <a:pt x="59" y="39"/>
                    <a:pt x="45" y="39"/>
                  </a:cubicBezTo>
                  <a:cubicBezTo>
                    <a:pt x="20" y="39"/>
                    <a:pt x="0" y="59"/>
                    <a:pt x="0" y="84"/>
                  </a:cubicBezTo>
                  <a:cubicBezTo>
                    <a:pt x="0" y="109"/>
                    <a:pt x="20" y="129"/>
                    <a:pt x="45" y="129"/>
                  </a:cubicBezTo>
                  <a:cubicBezTo>
                    <a:pt x="210" y="129"/>
                    <a:pt x="210" y="129"/>
                    <a:pt x="210" y="129"/>
                  </a:cubicBezTo>
                  <a:cubicBezTo>
                    <a:pt x="228" y="129"/>
                    <a:pt x="242" y="114"/>
                    <a:pt x="242" y="96"/>
                  </a:cubicBezTo>
                  <a:cubicBezTo>
                    <a:pt x="242" y="78"/>
                    <a:pt x="228" y="64"/>
                    <a:pt x="210" y="64"/>
                  </a:cubicBezTo>
                  <a:close/>
                </a:path>
              </a:pathLst>
            </a:custGeom>
            <a:solidFill>
              <a:schemeClr val="bg1">
                <a:lumMod val="40000"/>
                <a:lumOff val="60000"/>
              </a:schemeClr>
            </a:solidFill>
            <a:ln>
              <a:noFill/>
            </a:ln>
            <a:extLst/>
          </p:spPr>
          <p:txBody>
            <a:bodyPr vert="horz" wrap="square" lIns="93260" tIns="46630" rIns="93260" bIns="46630" numCol="1" anchor="t" anchorCtr="0" compatLnSpc="1">
              <a:prstTxWarp prst="textNoShape">
                <a:avLst/>
              </a:prstTxWarp>
            </a:bodyPr>
            <a:lstStyle/>
            <a:p>
              <a:endParaRPr lang="en-US" sz="2448">
                <a:solidFill>
                  <a:srgbClr val="FFFFFF"/>
                </a:solidFill>
              </a:endParaRPr>
            </a:p>
          </p:txBody>
        </p:sp>
        <p:sp>
          <p:nvSpPr>
            <p:cNvPr id="90" name="Freeform 15"/>
            <p:cNvSpPr>
              <a:spLocks/>
            </p:cNvSpPr>
            <p:nvPr/>
          </p:nvSpPr>
          <p:spPr bwMode="auto">
            <a:xfrm>
              <a:off x="5116327" y="3319804"/>
              <a:ext cx="1954434" cy="846975"/>
            </a:xfrm>
            <a:custGeom>
              <a:avLst/>
              <a:gdLst>
                <a:gd name="T0" fmla="*/ 349 w 391"/>
                <a:gd name="T1" fmla="*/ 75 h 159"/>
                <a:gd name="T2" fmla="*/ 342 w 391"/>
                <a:gd name="T3" fmla="*/ 76 h 159"/>
                <a:gd name="T4" fmla="*/ 263 w 391"/>
                <a:gd name="T5" fmla="*/ 0 h 159"/>
                <a:gd name="T6" fmla="*/ 187 w 391"/>
                <a:gd name="T7" fmla="*/ 59 h 159"/>
                <a:gd name="T8" fmla="*/ 145 w 391"/>
                <a:gd name="T9" fmla="*/ 42 h 159"/>
                <a:gd name="T10" fmla="*/ 87 w 391"/>
                <a:gd name="T11" fmla="*/ 94 h 159"/>
                <a:gd name="T12" fmla="*/ 59 w 391"/>
                <a:gd name="T13" fmla="*/ 107 h 159"/>
                <a:gd name="T14" fmla="*/ 32 w 391"/>
                <a:gd name="T15" fmla="*/ 94 h 159"/>
                <a:gd name="T16" fmla="*/ 0 w 391"/>
                <a:gd name="T17" fmla="*/ 126 h 159"/>
                <a:gd name="T18" fmla="*/ 32 w 391"/>
                <a:gd name="T19" fmla="*/ 159 h 159"/>
                <a:gd name="T20" fmla="*/ 41 w 391"/>
                <a:gd name="T21" fmla="*/ 159 h 159"/>
                <a:gd name="T22" fmla="*/ 148 w 391"/>
                <a:gd name="T23" fmla="*/ 159 h 159"/>
                <a:gd name="T24" fmla="*/ 208 w 391"/>
                <a:gd name="T25" fmla="*/ 159 h 159"/>
                <a:gd name="T26" fmla="*/ 352 w 391"/>
                <a:gd name="T27" fmla="*/ 159 h 159"/>
                <a:gd name="T28" fmla="*/ 352 w 391"/>
                <a:gd name="T29" fmla="*/ 159 h 159"/>
                <a:gd name="T30" fmla="*/ 391 w 391"/>
                <a:gd name="T31" fmla="*/ 117 h 159"/>
                <a:gd name="T32" fmla="*/ 349 w 391"/>
                <a:gd name="T33" fmla="*/ 7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91" h="159">
                  <a:moveTo>
                    <a:pt x="349" y="75"/>
                  </a:moveTo>
                  <a:cubicBezTo>
                    <a:pt x="347" y="75"/>
                    <a:pt x="345" y="75"/>
                    <a:pt x="342" y="76"/>
                  </a:cubicBezTo>
                  <a:cubicBezTo>
                    <a:pt x="340" y="34"/>
                    <a:pt x="306" y="0"/>
                    <a:pt x="263" y="0"/>
                  </a:cubicBezTo>
                  <a:cubicBezTo>
                    <a:pt x="227" y="0"/>
                    <a:pt x="196" y="25"/>
                    <a:pt x="187" y="59"/>
                  </a:cubicBezTo>
                  <a:cubicBezTo>
                    <a:pt x="176" y="48"/>
                    <a:pt x="161" y="42"/>
                    <a:pt x="145" y="42"/>
                  </a:cubicBezTo>
                  <a:cubicBezTo>
                    <a:pt x="115" y="42"/>
                    <a:pt x="90" y="65"/>
                    <a:pt x="87" y="94"/>
                  </a:cubicBezTo>
                  <a:cubicBezTo>
                    <a:pt x="76" y="96"/>
                    <a:pt x="66" y="101"/>
                    <a:pt x="59" y="107"/>
                  </a:cubicBezTo>
                  <a:cubicBezTo>
                    <a:pt x="53" y="99"/>
                    <a:pt x="43" y="94"/>
                    <a:pt x="32" y="94"/>
                  </a:cubicBezTo>
                  <a:cubicBezTo>
                    <a:pt x="14" y="94"/>
                    <a:pt x="0" y="108"/>
                    <a:pt x="0" y="126"/>
                  </a:cubicBezTo>
                  <a:cubicBezTo>
                    <a:pt x="0" y="144"/>
                    <a:pt x="14" y="159"/>
                    <a:pt x="32" y="159"/>
                  </a:cubicBezTo>
                  <a:cubicBezTo>
                    <a:pt x="41" y="159"/>
                    <a:pt x="41" y="159"/>
                    <a:pt x="41" y="159"/>
                  </a:cubicBezTo>
                  <a:cubicBezTo>
                    <a:pt x="148" y="159"/>
                    <a:pt x="148" y="159"/>
                    <a:pt x="148" y="159"/>
                  </a:cubicBezTo>
                  <a:cubicBezTo>
                    <a:pt x="208" y="159"/>
                    <a:pt x="208" y="159"/>
                    <a:pt x="208" y="159"/>
                  </a:cubicBezTo>
                  <a:cubicBezTo>
                    <a:pt x="352" y="159"/>
                    <a:pt x="352" y="159"/>
                    <a:pt x="352" y="159"/>
                  </a:cubicBezTo>
                  <a:cubicBezTo>
                    <a:pt x="352" y="159"/>
                    <a:pt x="352" y="159"/>
                    <a:pt x="352" y="159"/>
                  </a:cubicBezTo>
                  <a:cubicBezTo>
                    <a:pt x="374" y="158"/>
                    <a:pt x="391" y="139"/>
                    <a:pt x="391" y="117"/>
                  </a:cubicBezTo>
                  <a:cubicBezTo>
                    <a:pt x="391" y="94"/>
                    <a:pt x="372" y="75"/>
                    <a:pt x="349" y="75"/>
                  </a:cubicBezTo>
                  <a:close/>
                </a:path>
              </a:pathLst>
            </a:custGeom>
            <a:solidFill>
              <a:schemeClr val="bg1">
                <a:lumMod val="60000"/>
                <a:lumOff val="40000"/>
              </a:schemeClr>
            </a:solidFill>
            <a:ln>
              <a:noFill/>
            </a:ln>
            <a:extLst/>
          </p:spPr>
          <p:txBody>
            <a:bodyPr vert="horz" wrap="square" lIns="93260" tIns="46630" rIns="93260" bIns="46630" numCol="1" anchor="t" anchorCtr="0" compatLnSpc="1">
              <a:prstTxWarp prst="textNoShape">
                <a:avLst/>
              </a:prstTxWarp>
            </a:bodyPr>
            <a:lstStyle/>
            <a:p>
              <a:endParaRPr lang="en-US" sz="2448">
                <a:solidFill>
                  <a:srgbClr val="FFFFFF"/>
                </a:solidFill>
              </a:endParaRPr>
            </a:p>
          </p:txBody>
        </p:sp>
        <p:grpSp>
          <p:nvGrpSpPr>
            <p:cNvPr id="91" name="Group 90"/>
            <p:cNvGrpSpPr/>
            <p:nvPr/>
          </p:nvGrpSpPr>
          <p:grpSpPr>
            <a:xfrm>
              <a:off x="4536866" y="2635739"/>
              <a:ext cx="1988447" cy="2637901"/>
              <a:chOff x="4117522" y="3129132"/>
              <a:chExt cx="1616528" cy="2144508"/>
            </a:xfrm>
          </p:grpSpPr>
          <p:grpSp>
            <p:nvGrpSpPr>
              <p:cNvPr id="92" name="Group 99"/>
              <p:cNvGrpSpPr>
                <a:grpSpLocks noChangeAspect="1"/>
              </p:cNvGrpSpPr>
              <p:nvPr/>
            </p:nvGrpSpPr>
            <p:grpSpPr bwMode="auto">
              <a:xfrm>
                <a:off x="4117522" y="3129132"/>
                <a:ext cx="1616528" cy="2144508"/>
                <a:chOff x="1879" y="2606"/>
                <a:chExt cx="248" cy="329"/>
              </a:xfrm>
            </p:grpSpPr>
            <p:sp>
              <p:nvSpPr>
                <p:cNvPr id="94"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95"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100" dirty="0" smtClean="0">
                      <a:solidFill>
                        <a:srgbClr val="505050"/>
                      </a:solidFill>
                    </a:rPr>
                    <a:t>Remote Endpoint</a:t>
                  </a:r>
                  <a:endParaRPr lang="en-US" sz="1100" dirty="0">
                    <a:solidFill>
                      <a:srgbClr val="505050"/>
                    </a:solidFill>
                  </a:endParaRPr>
                </a:p>
              </p:txBody>
            </p:sp>
          </p:grpSp>
          <p:sp>
            <p:nvSpPr>
              <p:cNvPr id="93" name="Rectangle 92"/>
              <p:cNvSpPr/>
              <p:nvPr/>
            </p:nvSpPr>
            <p:spPr bwMode="auto">
              <a:xfrm>
                <a:off x="4352179" y="3841072"/>
                <a:ext cx="1150481" cy="107826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a:lnSpc>
                    <a:spcPct val="90000"/>
                  </a:lnSpc>
                </a:pPr>
                <a:r>
                  <a:rPr lang="en-US" sz="1600" dirty="0">
                    <a:solidFill>
                      <a:srgbClr val="505050"/>
                    </a:solidFill>
                    <a:ea typeface="Segoe UI" panose="020B0502040204020203" pitchFamily="34" charset="0"/>
                    <a:cs typeface="Segoe UI" panose="020B0502040204020203" pitchFamily="34" charset="0"/>
                  </a:rPr>
                  <a:t>Remote Data</a:t>
                </a:r>
              </a:p>
            </p:txBody>
          </p:sp>
        </p:grpSp>
        <p:grpSp>
          <p:nvGrpSpPr>
            <p:cNvPr id="14" name="Group 4"/>
            <p:cNvGrpSpPr>
              <a:grpSpLocks noChangeAspect="1"/>
            </p:cNvGrpSpPr>
            <p:nvPr/>
          </p:nvGrpSpPr>
          <p:grpSpPr bwMode="auto">
            <a:xfrm flipH="1">
              <a:off x="767382" y="3931392"/>
              <a:ext cx="418728" cy="905184"/>
              <a:chOff x="7810" y="2523"/>
              <a:chExt cx="711" cy="1537"/>
            </a:xfrm>
          </p:grpSpPr>
          <p:sp>
            <p:nvSpPr>
              <p:cNvPr id="16" name="Freeform 5"/>
              <p:cNvSpPr>
                <a:spLocks/>
              </p:cNvSpPr>
              <p:nvPr/>
            </p:nvSpPr>
            <p:spPr bwMode="auto">
              <a:xfrm>
                <a:off x="7810" y="2523"/>
                <a:ext cx="711" cy="1537"/>
              </a:xfrm>
              <a:custGeom>
                <a:avLst/>
                <a:gdLst>
                  <a:gd name="T0" fmla="*/ 0 w 711"/>
                  <a:gd name="T1" fmla="*/ 0 h 1537"/>
                  <a:gd name="T2" fmla="*/ 711 w 711"/>
                  <a:gd name="T3" fmla="*/ 0 h 1537"/>
                  <a:gd name="T4" fmla="*/ 711 w 711"/>
                  <a:gd name="T5" fmla="*/ 1537 h 1537"/>
                  <a:gd name="T6" fmla="*/ 0 w 711"/>
                  <a:gd name="T7" fmla="*/ 1537 h 1537"/>
                  <a:gd name="T8" fmla="*/ 0 w 711"/>
                  <a:gd name="T9" fmla="*/ 0 h 1537"/>
                  <a:gd name="T10" fmla="*/ 0 w 711"/>
                  <a:gd name="T11" fmla="*/ 0 h 1537"/>
                </a:gdLst>
                <a:ahLst/>
                <a:cxnLst>
                  <a:cxn ang="0">
                    <a:pos x="T0" y="T1"/>
                  </a:cxn>
                  <a:cxn ang="0">
                    <a:pos x="T2" y="T3"/>
                  </a:cxn>
                  <a:cxn ang="0">
                    <a:pos x="T4" y="T5"/>
                  </a:cxn>
                  <a:cxn ang="0">
                    <a:pos x="T6" y="T7"/>
                  </a:cxn>
                  <a:cxn ang="0">
                    <a:pos x="T8" y="T9"/>
                  </a:cxn>
                  <a:cxn ang="0">
                    <a:pos x="T10" y="T11"/>
                  </a:cxn>
                </a:cxnLst>
                <a:rect l="0" t="0" r="r" b="b"/>
                <a:pathLst>
                  <a:path w="711" h="1537">
                    <a:moveTo>
                      <a:pt x="0" y="0"/>
                    </a:moveTo>
                    <a:lnTo>
                      <a:pt x="711" y="0"/>
                    </a:lnTo>
                    <a:lnTo>
                      <a:pt x="711" y="1537"/>
                    </a:lnTo>
                    <a:lnTo>
                      <a:pt x="0" y="153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6"/>
              <p:cNvSpPr>
                <a:spLocks/>
              </p:cNvSpPr>
              <p:nvPr/>
            </p:nvSpPr>
            <p:spPr bwMode="auto">
              <a:xfrm>
                <a:off x="7882" y="3253"/>
                <a:ext cx="572" cy="95"/>
              </a:xfrm>
              <a:custGeom>
                <a:avLst/>
                <a:gdLst>
                  <a:gd name="T0" fmla="*/ 0 w 572"/>
                  <a:gd name="T1" fmla="*/ 0 h 95"/>
                  <a:gd name="T2" fmla="*/ 572 w 572"/>
                  <a:gd name="T3" fmla="*/ 0 h 95"/>
                  <a:gd name="T4" fmla="*/ 572 w 572"/>
                  <a:gd name="T5" fmla="*/ 95 h 95"/>
                  <a:gd name="T6" fmla="*/ 0 w 572"/>
                  <a:gd name="T7" fmla="*/ 95 h 95"/>
                  <a:gd name="T8" fmla="*/ 0 w 572"/>
                  <a:gd name="T9" fmla="*/ 0 h 95"/>
                  <a:gd name="T10" fmla="*/ 0 w 572"/>
                  <a:gd name="T11" fmla="*/ 0 h 95"/>
                </a:gdLst>
                <a:ahLst/>
                <a:cxnLst>
                  <a:cxn ang="0">
                    <a:pos x="T0" y="T1"/>
                  </a:cxn>
                  <a:cxn ang="0">
                    <a:pos x="T2" y="T3"/>
                  </a:cxn>
                  <a:cxn ang="0">
                    <a:pos x="T4" y="T5"/>
                  </a:cxn>
                  <a:cxn ang="0">
                    <a:pos x="T6" y="T7"/>
                  </a:cxn>
                  <a:cxn ang="0">
                    <a:pos x="T8" y="T9"/>
                  </a:cxn>
                  <a:cxn ang="0">
                    <a:pos x="T10" y="T11"/>
                  </a:cxn>
                </a:cxnLst>
                <a:rect l="0" t="0" r="r" b="b"/>
                <a:pathLst>
                  <a:path w="572" h="95">
                    <a:moveTo>
                      <a:pt x="0" y="0"/>
                    </a:moveTo>
                    <a:lnTo>
                      <a:pt x="572" y="0"/>
                    </a:lnTo>
                    <a:lnTo>
                      <a:pt x="572" y="95"/>
                    </a:lnTo>
                    <a:lnTo>
                      <a:pt x="0" y="95"/>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7"/>
              <p:cNvSpPr>
                <a:spLocks/>
              </p:cNvSpPr>
              <p:nvPr/>
            </p:nvSpPr>
            <p:spPr bwMode="auto">
              <a:xfrm>
                <a:off x="7882" y="3415"/>
                <a:ext cx="572" cy="90"/>
              </a:xfrm>
              <a:custGeom>
                <a:avLst/>
                <a:gdLst>
                  <a:gd name="T0" fmla="*/ 0 w 572"/>
                  <a:gd name="T1" fmla="*/ 0 h 90"/>
                  <a:gd name="T2" fmla="*/ 572 w 572"/>
                  <a:gd name="T3" fmla="*/ 0 h 90"/>
                  <a:gd name="T4" fmla="*/ 572 w 572"/>
                  <a:gd name="T5" fmla="*/ 90 h 90"/>
                  <a:gd name="T6" fmla="*/ 0 w 572"/>
                  <a:gd name="T7" fmla="*/ 90 h 90"/>
                  <a:gd name="T8" fmla="*/ 0 w 572"/>
                  <a:gd name="T9" fmla="*/ 0 h 90"/>
                  <a:gd name="T10" fmla="*/ 0 w 572"/>
                  <a:gd name="T11" fmla="*/ 0 h 90"/>
                </a:gdLst>
                <a:ahLst/>
                <a:cxnLst>
                  <a:cxn ang="0">
                    <a:pos x="T0" y="T1"/>
                  </a:cxn>
                  <a:cxn ang="0">
                    <a:pos x="T2" y="T3"/>
                  </a:cxn>
                  <a:cxn ang="0">
                    <a:pos x="T4" y="T5"/>
                  </a:cxn>
                  <a:cxn ang="0">
                    <a:pos x="T6" y="T7"/>
                  </a:cxn>
                  <a:cxn ang="0">
                    <a:pos x="T8" y="T9"/>
                  </a:cxn>
                  <a:cxn ang="0">
                    <a:pos x="T10" y="T11"/>
                  </a:cxn>
                </a:cxnLst>
                <a:rect l="0" t="0" r="r" b="b"/>
                <a:pathLst>
                  <a:path w="572" h="90">
                    <a:moveTo>
                      <a:pt x="0" y="0"/>
                    </a:moveTo>
                    <a:lnTo>
                      <a:pt x="572" y="0"/>
                    </a:lnTo>
                    <a:lnTo>
                      <a:pt x="572"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8"/>
              <p:cNvSpPr>
                <a:spLocks/>
              </p:cNvSpPr>
              <p:nvPr/>
            </p:nvSpPr>
            <p:spPr bwMode="auto">
              <a:xfrm>
                <a:off x="7882" y="3574"/>
                <a:ext cx="572" cy="90"/>
              </a:xfrm>
              <a:custGeom>
                <a:avLst/>
                <a:gdLst>
                  <a:gd name="T0" fmla="*/ 0 w 572"/>
                  <a:gd name="T1" fmla="*/ 0 h 90"/>
                  <a:gd name="T2" fmla="*/ 572 w 572"/>
                  <a:gd name="T3" fmla="*/ 0 h 90"/>
                  <a:gd name="T4" fmla="*/ 572 w 572"/>
                  <a:gd name="T5" fmla="*/ 90 h 90"/>
                  <a:gd name="T6" fmla="*/ 0 w 572"/>
                  <a:gd name="T7" fmla="*/ 90 h 90"/>
                  <a:gd name="T8" fmla="*/ 0 w 572"/>
                  <a:gd name="T9" fmla="*/ 0 h 90"/>
                  <a:gd name="T10" fmla="*/ 0 w 572"/>
                  <a:gd name="T11" fmla="*/ 0 h 90"/>
                </a:gdLst>
                <a:ahLst/>
                <a:cxnLst>
                  <a:cxn ang="0">
                    <a:pos x="T0" y="T1"/>
                  </a:cxn>
                  <a:cxn ang="0">
                    <a:pos x="T2" y="T3"/>
                  </a:cxn>
                  <a:cxn ang="0">
                    <a:pos x="T4" y="T5"/>
                  </a:cxn>
                  <a:cxn ang="0">
                    <a:pos x="T6" y="T7"/>
                  </a:cxn>
                  <a:cxn ang="0">
                    <a:pos x="T8" y="T9"/>
                  </a:cxn>
                  <a:cxn ang="0">
                    <a:pos x="T10" y="T11"/>
                  </a:cxn>
                </a:cxnLst>
                <a:rect l="0" t="0" r="r" b="b"/>
                <a:pathLst>
                  <a:path w="572" h="90">
                    <a:moveTo>
                      <a:pt x="0" y="0"/>
                    </a:moveTo>
                    <a:lnTo>
                      <a:pt x="572" y="0"/>
                    </a:lnTo>
                    <a:lnTo>
                      <a:pt x="572"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9"/>
              <p:cNvSpPr>
                <a:spLocks/>
              </p:cNvSpPr>
              <p:nvPr/>
            </p:nvSpPr>
            <p:spPr bwMode="auto">
              <a:xfrm>
                <a:off x="7882" y="3730"/>
                <a:ext cx="572" cy="93"/>
              </a:xfrm>
              <a:custGeom>
                <a:avLst/>
                <a:gdLst>
                  <a:gd name="T0" fmla="*/ 0 w 572"/>
                  <a:gd name="T1" fmla="*/ 0 h 93"/>
                  <a:gd name="T2" fmla="*/ 572 w 572"/>
                  <a:gd name="T3" fmla="*/ 0 h 93"/>
                  <a:gd name="T4" fmla="*/ 572 w 572"/>
                  <a:gd name="T5" fmla="*/ 93 h 93"/>
                  <a:gd name="T6" fmla="*/ 0 w 572"/>
                  <a:gd name="T7" fmla="*/ 93 h 93"/>
                  <a:gd name="T8" fmla="*/ 0 w 572"/>
                  <a:gd name="T9" fmla="*/ 0 h 93"/>
                  <a:gd name="T10" fmla="*/ 0 w 572"/>
                  <a:gd name="T11" fmla="*/ 0 h 93"/>
                </a:gdLst>
                <a:ahLst/>
                <a:cxnLst>
                  <a:cxn ang="0">
                    <a:pos x="T0" y="T1"/>
                  </a:cxn>
                  <a:cxn ang="0">
                    <a:pos x="T2" y="T3"/>
                  </a:cxn>
                  <a:cxn ang="0">
                    <a:pos x="T4" y="T5"/>
                  </a:cxn>
                  <a:cxn ang="0">
                    <a:pos x="T6" y="T7"/>
                  </a:cxn>
                  <a:cxn ang="0">
                    <a:pos x="T8" y="T9"/>
                  </a:cxn>
                  <a:cxn ang="0">
                    <a:pos x="T10" y="T11"/>
                  </a:cxn>
                </a:cxnLst>
                <a:rect l="0" t="0" r="r" b="b"/>
                <a:pathLst>
                  <a:path w="572" h="93">
                    <a:moveTo>
                      <a:pt x="0" y="0"/>
                    </a:moveTo>
                    <a:lnTo>
                      <a:pt x="572" y="0"/>
                    </a:lnTo>
                    <a:lnTo>
                      <a:pt x="572"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1" name="Freeform 10"/>
              <p:cNvSpPr>
                <a:spLocks/>
              </p:cNvSpPr>
              <p:nvPr/>
            </p:nvSpPr>
            <p:spPr bwMode="auto">
              <a:xfrm>
                <a:off x="7882" y="2777"/>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2" name="Freeform 11"/>
              <p:cNvSpPr>
                <a:spLocks/>
              </p:cNvSpPr>
              <p:nvPr/>
            </p:nvSpPr>
            <p:spPr bwMode="auto">
              <a:xfrm>
                <a:off x="7882" y="2936"/>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3" name="Freeform 12"/>
              <p:cNvSpPr>
                <a:spLocks/>
              </p:cNvSpPr>
              <p:nvPr/>
            </p:nvSpPr>
            <p:spPr bwMode="auto">
              <a:xfrm>
                <a:off x="7882" y="3095"/>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4" name="Freeform 13"/>
              <p:cNvSpPr>
                <a:spLocks/>
              </p:cNvSpPr>
              <p:nvPr/>
            </p:nvSpPr>
            <p:spPr bwMode="auto">
              <a:xfrm>
                <a:off x="7882" y="2618"/>
                <a:ext cx="572" cy="92"/>
              </a:xfrm>
              <a:custGeom>
                <a:avLst/>
                <a:gdLst>
                  <a:gd name="T0" fmla="*/ 0 w 572"/>
                  <a:gd name="T1" fmla="*/ 0 h 92"/>
                  <a:gd name="T2" fmla="*/ 572 w 572"/>
                  <a:gd name="T3" fmla="*/ 0 h 92"/>
                  <a:gd name="T4" fmla="*/ 572 w 572"/>
                  <a:gd name="T5" fmla="*/ 92 h 92"/>
                  <a:gd name="T6" fmla="*/ 0 w 572"/>
                  <a:gd name="T7" fmla="*/ 92 h 92"/>
                  <a:gd name="T8" fmla="*/ 0 w 572"/>
                  <a:gd name="T9" fmla="*/ 0 h 92"/>
                  <a:gd name="T10" fmla="*/ 0 w 572"/>
                  <a:gd name="T11" fmla="*/ 0 h 92"/>
                </a:gdLst>
                <a:ahLst/>
                <a:cxnLst>
                  <a:cxn ang="0">
                    <a:pos x="T0" y="T1"/>
                  </a:cxn>
                  <a:cxn ang="0">
                    <a:pos x="T2" y="T3"/>
                  </a:cxn>
                  <a:cxn ang="0">
                    <a:pos x="T4" y="T5"/>
                  </a:cxn>
                  <a:cxn ang="0">
                    <a:pos x="T6" y="T7"/>
                  </a:cxn>
                  <a:cxn ang="0">
                    <a:pos x="T8" y="T9"/>
                  </a:cxn>
                  <a:cxn ang="0">
                    <a:pos x="T10" y="T11"/>
                  </a:cxn>
                </a:cxnLst>
                <a:rect l="0" t="0" r="r" b="b"/>
                <a:pathLst>
                  <a:path w="572" h="92">
                    <a:moveTo>
                      <a:pt x="0" y="0"/>
                    </a:moveTo>
                    <a:lnTo>
                      <a:pt x="572" y="0"/>
                    </a:lnTo>
                    <a:lnTo>
                      <a:pt x="572" y="92"/>
                    </a:lnTo>
                    <a:lnTo>
                      <a:pt x="0" y="92"/>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46" name="Group 145"/>
            <p:cNvGrpSpPr/>
            <p:nvPr/>
          </p:nvGrpSpPr>
          <p:grpSpPr>
            <a:xfrm>
              <a:off x="516021" y="4322440"/>
              <a:ext cx="419906" cy="514136"/>
              <a:chOff x="8771358" y="5398918"/>
              <a:chExt cx="419906" cy="514136"/>
            </a:xfrm>
          </p:grpSpPr>
          <p:sp>
            <p:nvSpPr>
              <p:cNvPr id="147" name="Freeform 20"/>
              <p:cNvSpPr>
                <a:spLocks/>
              </p:cNvSpPr>
              <p:nvPr/>
            </p:nvSpPr>
            <p:spPr bwMode="auto">
              <a:xfrm flipH="1">
                <a:off x="8771358" y="5398918"/>
                <a:ext cx="419906" cy="514136"/>
              </a:xfrm>
              <a:custGeom>
                <a:avLst/>
                <a:gdLst>
                  <a:gd name="T0" fmla="*/ 0 w 713"/>
                  <a:gd name="T1" fmla="*/ 0 h 887"/>
                  <a:gd name="T2" fmla="*/ 713 w 713"/>
                  <a:gd name="T3" fmla="*/ 0 h 887"/>
                  <a:gd name="T4" fmla="*/ 713 w 713"/>
                  <a:gd name="T5" fmla="*/ 887 h 887"/>
                  <a:gd name="T6" fmla="*/ 0 w 713"/>
                  <a:gd name="T7" fmla="*/ 887 h 887"/>
                  <a:gd name="T8" fmla="*/ 0 w 713"/>
                  <a:gd name="T9" fmla="*/ 0 h 887"/>
                  <a:gd name="T10" fmla="*/ 0 w 713"/>
                  <a:gd name="T11" fmla="*/ 0 h 887"/>
                </a:gdLst>
                <a:ahLst/>
                <a:cxnLst>
                  <a:cxn ang="0">
                    <a:pos x="T0" y="T1"/>
                  </a:cxn>
                  <a:cxn ang="0">
                    <a:pos x="T2" y="T3"/>
                  </a:cxn>
                  <a:cxn ang="0">
                    <a:pos x="T4" y="T5"/>
                  </a:cxn>
                  <a:cxn ang="0">
                    <a:pos x="T6" y="T7"/>
                  </a:cxn>
                  <a:cxn ang="0">
                    <a:pos x="T8" y="T9"/>
                  </a:cxn>
                  <a:cxn ang="0">
                    <a:pos x="T10" y="T11"/>
                  </a:cxn>
                </a:cxnLst>
                <a:rect l="0" t="0" r="r" b="b"/>
                <a:pathLst>
                  <a:path w="713" h="887">
                    <a:moveTo>
                      <a:pt x="0" y="0"/>
                    </a:moveTo>
                    <a:lnTo>
                      <a:pt x="713" y="0"/>
                    </a:lnTo>
                    <a:lnTo>
                      <a:pt x="713" y="887"/>
                    </a:lnTo>
                    <a:lnTo>
                      <a:pt x="0" y="88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8" name="Freeform 21"/>
              <p:cNvSpPr>
                <a:spLocks/>
              </p:cNvSpPr>
              <p:nvPr/>
            </p:nvSpPr>
            <p:spPr bwMode="auto">
              <a:xfrm flipH="1">
                <a:off x="8905634" y="5807047"/>
                <a:ext cx="55948" cy="106007"/>
              </a:xfrm>
              <a:custGeom>
                <a:avLst/>
                <a:gdLst>
                  <a:gd name="T0" fmla="*/ 0 w 95"/>
                  <a:gd name="T1" fmla="*/ 0 h 180"/>
                  <a:gd name="T2" fmla="*/ 95 w 95"/>
                  <a:gd name="T3" fmla="*/ 0 h 180"/>
                  <a:gd name="T4" fmla="*/ 95 w 95"/>
                  <a:gd name="T5" fmla="*/ 180 h 180"/>
                  <a:gd name="T6" fmla="*/ 0 w 95"/>
                  <a:gd name="T7" fmla="*/ 180 h 180"/>
                  <a:gd name="T8" fmla="*/ 0 w 95"/>
                  <a:gd name="T9" fmla="*/ 0 h 180"/>
                  <a:gd name="T10" fmla="*/ 0 w 95"/>
                  <a:gd name="T11" fmla="*/ 0 h 180"/>
                </a:gdLst>
                <a:ahLst/>
                <a:cxnLst>
                  <a:cxn ang="0">
                    <a:pos x="T0" y="T1"/>
                  </a:cxn>
                  <a:cxn ang="0">
                    <a:pos x="T2" y="T3"/>
                  </a:cxn>
                  <a:cxn ang="0">
                    <a:pos x="T4" y="T5"/>
                  </a:cxn>
                  <a:cxn ang="0">
                    <a:pos x="T6" y="T7"/>
                  </a:cxn>
                  <a:cxn ang="0">
                    <a:pos x="T8" y="T9"/>
                  </a:cxn>
                  <a:cxn ang="0">
                    <a:pos x="T10" y="T11"/>
                  </a:cxn>
                </a:cxnLst>
                <a:rect l="0" t="0" r="r" b="b"/>
                <a:pathLst>
                  <a:path w="95" h="180">
                    <a:moveTo>
                      <a:pt x="0" y="0"/>
                    </a:moveTo>
                    <a:lnTo>
                      <a:pt x="95" y="0"/>
                    </a:lnTo>
                    <a:lnTo>
                      <a:pt x="95" y="180"/>
                    </a:lnTo>
                    <a:lnTo>
                      <a:pt x="0" y="18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49" name="Freeform 22"/>
              <p:cNvSpPr>
                <a:spLocks/>
              </p:cNvSpPr>
              <p:nvPr/>
            </p:nvSpPr>
            <p:spPr bwMode="auto">
              <a:xfrm flipH="1">
                <a:off x="9001040" y="5807047"/>
                <a:ext cx="53004" cy="106007"/>
              </a:xfrm>
              <a:custGeom>
                <a:avLst/>
                <a:gdLst>
                  <a:gd name="T0" fmla="*/ 0 w 90"/>
                  <a:gd name="T1" fmla="*/ 0 h 180"/>
                  <a:gd name="T2" fmla="*/ 90 w 90"/>
                  <a:gd name="T3" fmla="*/ 0 h 180"/>
                  <a:gd name="T4" fmla="*/ 90 w 90"/>
                  <a:gd name="T5" fmla="*/ 180 h 180"/>
                  <a:gd name="T6" fmla="*/ 0 w 90"/>
                  <a:gd name="T7" fmla="*/ 180 h 180"/>
                  <a:gd name="T8" fmla="*/ 0 w 90"/>
                  <a:gd name="T9" fmla="*/ 0 h 180"/>
                  <a:gd name="T10" fmla="*/ 0 w 90"/>
                  <a:gd name="T11" fmla="*/ 0 h 180"/>
                </a:gdLst>
                <a:ahLst/>
                <a:cxnLst>
                  <a:cxn ang="0">
                    <a:pos x="T0" y="T1"/>
                  </a:cxn>
                  <a:cxn ang="0">
                    <a:pos x="T2" y="T3"/>
                  </a:cxn>
                  <a:cxn ang="0">
                    <a:pos x="T4" y="T5"/>
                  </a:cxn>
                  <a:cxn ang="0">
                    <a:pos x="T6" y="T7"/>
                  </a:cxn>
                  <a:cxn ang="0">
                    <a:pos x="T8" y="T9"/>
                  </a:cxn>
                  <a:cxn ang="0">
                    <a:pos x="T10" y="T11"/>
                  </a:cxn>
                </a:cxnLst>
                <a:rect l="0" t="0" r="r" b="b"/>
                <a:pathLst>
                  <a:path w="90" h="180">
                    <a:moveTo>
                      <a:pt x="0" y="0"/>
                    </a:moveTo>
                    <a:lnTo>
                      <a:pt x="90" y="0"/>
                    </a:lnTo>
                    <a:lnTo>
                      <a:pt x="90" y="180"/>
                    </a:lnTo>
                    <a:lnTo>
                      <a:pt x="0" y="18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0" name="Freeform 23"/>
              <p:cNvSpPr>
                <a:spLocks/>
              </p:cNvSpPr>
              <p:nvPr/>
            </p:nvSpPr>
            <p:spPr bwMode="auto">
              <a:xfrm flipH="1">
                <a:off x="8811994" y="5437788"/>
                <a:ext cx="337456" cy="55948"/>
              </a:xfrm>
              <a:custGeom>
                <a:avLst/>
                <a:gdLst>
                  <a:gd name="T0" fmla="*/ 0 w 573"/>
                  <a:gd name="T1" fmla="*/ 0 h 95"/>
                  <a:gd name="T2" fmla="*/ 573 w 573"/>
                  <a:gd name="T3" fmla="*/ 0 h 95"/>
                  <a:gd name="T4" fmla="*/ 573 w 573"/>
                  <a:gd name="T5" fmla="*/ 95 h 95"/>
                  <a:gd name="T6" fmla="*/ 0 w 573"/>
                  <a:gd name="T7" fmla="*/ 95 h 95"/>
                  <a:gd name="T8" fmla="*/ 0 w 573"/>
                  <a:gd name="T9" fmla="*/ 0 h 95"/>
                  <a:gd name="T10" fmla="*/ 0 w 573"/>
                  <a:gd name="T11" fmla="*/ 0 h 95"/>
                </a:gdLst>
                <a:ahLst/>
                <a:cxnLst>
                  <a:cxn ang="0">
                    <a:pos x="T0" y="T1"/>
                  </a:cxn>
                  <a:cxn ang="0">
                    <a:pos x="T2" y="T3"/>
                  </a:cxn>
                  <a:cxn ang="0">
                    <a:pos x="T4" y="T5"/>
                  </a:cxn>
                  <a:cxn ang="0">
                    <a:pos x="T6" y="T7"/>
                  </a:cxn>
                  <a:cxn ang="0">
                    <a:pos x="T8" y="T9"/>
                  </a:cxn>
                  <a:cxn ang="0">
                    <a:pos x="T10" y="T11"/>
                  </a:cxn>
                </a:cxnLst>
                <a:rect l="0" t="0" r="r" b="b"/>
                <a:pathLst>
                  <a:path w="573" h="95">
                    <a:moveTo>
                      <a:pt x="0" y="0"/>
                    </a:moveTo>
                    <a:lnTo>
                      <a:pt x="573" y="0"/>
                    </a:lnTo>
                    <a:lnTo>
                      <a:pt x="573" y="95"/>
                    </a:lnTo>
                    <a:lnTo>
                      <a:pt x="0" y="95"/>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1" name="Freeform 24"/>
              <p:cNvSpPr>
                <a:spLocks/>
              </p:cNvSpPr>
              <p:nvPr/>
            </p:nvSpPr>
            <p:spPr bwMode="auto">
              <a:xfrm flipH="1">
                <a:off x="8811994" y="5533195"/>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2" name="Freeform 25"/>
              <p:cNvSpPr>
                <a:spLocks/>
              </p:cNvSpPr>
              <p:nvPr/>
            </p:nvSpPr>
            <p:spPr bwMode="auto">
              <a:xfrm flipH="1">
                <a:off x="8811994" y="5626834"/>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3" name="Freeform 26"/>
              <p:cNvSpPr>
                <a:spLocks/>
              </p:cNvSpPr>
              <p:nvPr/>
            </p:nvSpPr>
            <p:spPr bwMode="auto">
              <a:xfrm flipH="1">
                <a:off x="8811994" y="5718707"/>
                <a:ext cx="337456" cy="54770"/>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54" name="Group 153"/>
            <p:cNvGrpSpPr/>
            <p:nvPr/>
          </p:nvGrpSpPr>
          <p:grpSpPr>
            <a:xfrm>
              <a:off x="2970154" y="4314196"/>
              <a:ext cx="419906" cy="522380"/>
              <a:chOff x="8771358" y="5390674"/>
              <a:chExt cx="419906" cy="522380"/>
            </a:xfrm>
          </p:grpSpPr>
          <p:sp>
            <p:nvSpPr>
              <p:cNvPr id="155" name="Freeform 20"/>
              <p:cNvSpPr>
                <a:spLocks/>
              </p:cNvSpPr>
              <p:nvPr/>
            </p:nvSpPr>
            <p:spPr bwMode="auto">
              <a:xfrm flipH="1">
                <a:off x="8771358" y="5390674"/>
                <a:ext cx="419906" cy="522380"/>
              </a:xfrm>
              <a:custGeom>
                <a:avLst/>
                <a:gdLst>
                  <a:gd name="T0" fmla="*/ 0 w 713"/>
                  <a:gd name="T1" fmla="*/ 0 h 887"/>
                  <a:gd name="T2" fmla="*/ 713 w 713"/>
                  <a:gd name="T3" fmla="*/ 0 h 887"/>
                  <a:gd name="T4" fmla="*/ 713 w 713"/>
                  <a:gd name="T5" fmla="*/ 887 h 887"/>
                  <a:gd name="T6" fmla="*/ 0 w 713"/>
                  <a:gd name="T7" fmla="*/ 887 h 887"/>
                  <a:gd name="T8" fmla="*/ 0 w 713"/>
                  <a:gd name="T9" fmla="*/ 0 h 887"/>
                  <a:gd name="T10" fmla="*/ 0 w 713"/>
                  <a:gd name="T11" fmla="*/ 0 h 887"/>
                </a:gdLst>
                <a:ahLst/>
                <a:cxnLst>
                  <a:cxn ang="0">
                    <a:pos x="T0" y="T1"/>
                  </a:cxn>
                  <a:cxn ang="0">
                    <a:pos x="T2" y="T3"/>
                  </a:cxn>
                  <a:cxn ang="0">
                    <a:pos x="T4" y="T5"/>
                  </a:cxn>
                  <a:cxn ang="0">
                    <a:pos x="T6" y="T7"/>
                  </a:cxn>
                  <a:cxn ang="0">
                    <a:pos x="T8" y="T9"/>
                  </a:cxn>
                  <a:cxn ang="0">
                    <a:pos x="T10" y="T11"/>
                  </a:cxn>
                </a:cxnLst>
                <a:rect l="0" t="0" r="r" b="b"/>
                <a:pathLst>
                  <a:path w="713" h="887">
                    <a:moveTo>
                      <a:pt x="0" y="0"/>
                    </a:moveTo>
                    <a:lnTo>
                      <a:pt x="713" y="0"/>
                    </a:lnTo>
                    <a:lnTo>
                      <a:pt x="713" y="887"/>
                    </a:lnTo>
                    <a:lnTo>
                      <a:pt x="0" y="887"/>
                    </a:lnTo>
                    <a:lnTo>
                      <a:pt x="0" y="0"/>
                    </a:lnTo>
                    <a:lnTo>
                      <a:pt x="0" y="0"/>
                    </a:lnTo>
                    <a:close/>
                  </a:path>
                </a:pathLst>
              </a:custGeom>
              <a:solidFill>
                <a:schemeClr val="bg1">
                  <a:lumMod val="40000"/>
                  <a:lumOff val="6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8" name="Freeform 23"/>
              <p:cNvSpPr>
                <a:spLocks/>
              </p:cNvSpPr>
              <p:nvPr/>
            </p:nvSpPr>
            <p:spPr bwMode="auto">
              <a:xfrm flipH="1">
                <a:off x="8811994" y="5437788"/>
                <a:ext cx="337456" cy="55948"/>
              </a:xfrm>
              <a:custGeom>
                <a:avLst/>
                <a:gdLst>
                  <a:gd name="T0" fmla="*/ 0 w 573"/>
                  <a:gd name="T1" fmla="*/ 0 h 95"/>
                  <a:gd name="T2" fmla="*/ 573 w 573"/>
                  <a:gd name="T3" fmla="*/ 0 h 95"/>
                  <a:gd name="T4" fmla="*/ 573 w 573"/>
                  <a:gd name="T5" fmla="*/ 95 h 95"/>
                  <a:gd name="T6" fmla="*/ 0 w 573"/>
                  <a:gd name="T7" fmla="*/ 95 h 95"/>
                  <a:gd name="T8" fmla="*/ 0 w 573"/>
                  <a:gd name="T9" fmla="*/ 0 h 95"/>
                  <a:gd name="T10" fmla="*/ 0 w 573"/>
                  <a:gd name="T11" fmla="*/ 0 h 95"/>
                </a:gdLst>
                <a:ahLst/>
                <a:cxnLst>
                  <a:cxn ang="0">
                    <a:pos x="T0" y="T1"/>
                  </a:cxn>
                  <a:cxn ang="0">
                    <a:pos x="T2" y="T3"/>
                  </a:cxn>
                  <a:cxn ang="0">
                    <a:pos x="T4" y="T5"/>
                  </a:cxn>
                  <a:cxn ang="0">
                    <a:pos x="T6" y="T7"/>
                  </a:cxn>
                  <a:cxn ang="0">
                    <a:pos x="T8" y="T9"/>
                  </a:cxn>
                  <a:cxn ang="0">
                    <a:pos x="T10" y="T11"/>
                  </a:cxn>
                </a:cxnLst>
                <a:rect l="0" t="0" r="r" b="b"/>
                <a:pathLst>
                  <a:path w="573" h="95">
                    <a:moveTo>
                      <a:pt x="0" y="0"/>
                    </a:moveTo>
                    <a:lnTo>
                      <a:pt x="573" y="0"/>
                    </a:lnTo>
                    <a:lnTo>
                      <a:pt x="573" y="95"/>
                    </a:lnTo>
                    <a:lnTo>
                      <a:pt x="0" y="95"/>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59" name="Freeform 24"/>
              <p:cNvSpPr>
                <a:spLocks/>
              </p:cNvSpPr>
              <p:nvPr/>
            </p:nvSpPr>
            <p:spPr bwMode="auto">
              <a:xfrm flipH="1">
                <a:off x="8811994" y="5533195"/>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0" name="Freeform 25"/>
              <p:cNvSpPr>
                <a:spLocks/>
              </p:cNvSpPr>
              <p:nvPr/>
            </p:nvSpPr>
            <p:spPr bwMode="auto">
              <a:xfrm flipH="1">
                <a:off x="8811994" y="5626834"/>
                <a:ext cx="337456" cy="53004"/>
              </a:xfrm>
              <a:custGeom>
                <a:avLst/>
                <a:gdLst>
                  <a:gd name="T0" fmla="*/ 0 w 573"/>
                  <a:gd name="T1" fmla="*/ 0 h 90"/>
                  <a:gd name="T2" fmla="*/ 573 w 573"/>
                  <a:gd name="T3" fmla="*/ 0 h 90"/>
                  <a:gd name="T4" fmla="*/ 573 w 573"/>
                  <a:gd name="T5" fmla="*/ 90 h 90"/>
                  <a:gd name="T6" fmla="*/ 0 w 573"/>
                  <a:gd name="T7" fmla="*/ 90 h 90"/>
                  <a:gd name="T8" fmla="*/ 0 w 573"/>
                  <a:gd name="T9" fmla="*/ 0 h 90"/>
                  <a:gd name="T10" fmla="*/ 0 w 573"/>
                  <a:gd name="T11" fmla="*/ 0 h 90"/>
                </a:gdLst>
                <a:ahLst/>
                <a:cxnLst>
                  <a:cxn ang="0">
                    <a:pos x="T0" y="T1"/>
                  </a:cxn>
                  <a:cxn ang="0">
                    <a:pos x="T2" y="T3"/>
                  </a:cxn>
                  <a:cxn ang="0">
                    <a:pos x="T4" y="T5"/>
                  </a:cxn>
                  <a:cxn ang="0">
                    <a:pos x="T6" y="T7"/>
                  </a:cxn>
                  <a:cxn ang="0">
                    <a:pos x="T8" y="T9"/>
                  </a:cxn>
                  <a:cxn ang="0">
                    <a:pos x="T10" y="T11"/>
                  </a:cxn>
                </a:cxnLst>
                <a:rect l="0" t="0" r="r" b="b"/>
                <a:pathLst>
                  <a:path w="573" h="90">
                    <a:moveTo>
                      <a:pt x="0" y="0"/>
                    </a:moveTo>
                    <a:lnTo>
                      <a:pt x="573" y="0"/>
                    </a:lnTo>
                    <a:lnTo>
                      <a:pt x="573" y="90"/>
                    </a:lnTo>
                    <a:lnTo>
                      <a:pt x="0" y="90"/>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1" name="Freeform 26"/>
              <p:cNvSpPr>
                <a:spLocks/>
              </p:cNvSpPr>
              <p:nvPr/>
            </p:nvSpPr>
            <p:spPr bwMode="auto">
              <a:xfrm flipH="1">
                <a:off x="8811994" y="5718707"/>
                <a:ext cx="337456" cy="54770"/>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6" name="Freeform 26"/>
              <p:cNvSpPr>
                <a:spLocks/>
              </p:cNvSpPr>
              <p:nvPr/>
            </p:nvSpPr>
            <p:spPr bwMode="auto">
              <a:xfrm flipH="1">
                <a:off x="8811994" y="5804431"/>
                <a:ext cx="337456" cy="108621"/>
              </a:xfrm>
              <a:custGeom>
                <a:avLst/>
                <a:gdLst>
                  <a:gd name="T0" fmla="*/ 0 w 573"/>
                  <a:gd name="T1" fmla="*/ 0 h 93"/>
                  <a:gd name="T2" fmla="*/ 573 w 573"/>
                  <a:gd name="T3" fmla="*/ 0 h 93"/>
                  <a:gd name="T4" fmla="*/ 573 w 573"/>
                  <a:gd name="T5" fmla="*/ 93 h 93"/>
                  <a:gd name="T6" fmla="*/ 0 w 573"/>
                  <a:gd name="T7" fmla="*/ 93 h 93"/>
                  <a:gd name="T8" fmla="*/ 0 w 573"/>
                  <a:gd name="T9" fmla="*/ 0 h 93"/>
                  <a:gd name="T10" fmla="*/ 0 w 573"/>
                  <a:gd name="T11" fmla="*/ 0 h 93"/>
                </a:gdLst>
                <a:ahLst/>
                <a:cxnLst>
                  <a:cxn ang="0">
                    <a:pos x="T0" y="T1"/>
                  </a:cxn>
                  <a:cxn ang="0">
                    <a:pos x="T2" y="T3"/>
                  </a:cxn>
                  <a:cxn ang="0">
                    <a:pos x="T4" y="T5"/>
                  </a:cxn>
                  <a:cxn ang="0">
                    <a:pos x="T6" y="T7"/>
                  </a:cxn>
                  <a:cxn ang="0">
                    <a:pos x="T8" y="T9"/>
                  </a:cxn>
                  <a:cxn ang="0">
                    <a:pos x="T10" y="T11"/>
                  </a:cxn>
                </a:cxnLst>
                <a:rect l="0" t="0" r="r" b="b"/>
                <a:pathLst>
                  <a:path w="573" h="93">
                    <a:moveTo>
                      <a:pt x="0" y="0"/>
                    </a:moveTo>
                    <a:lnTo>
                      <a:pt x="573" y="0"/>
                    </a:lnTo>
                    <a:lnTo>
                      <a:pt x="573" y="93"/>
                    </a:lnTo>
                    <a:lnTo>
                      <a:pt x="0" y="93"/>
                    </a:lnTo>
                    <a:lnTo>
                      <a:pt x="0" y="0"/>
                    </a:lnTo>
                    <a:lnTo>
                      <a:pt x="0" y="0"/>
                    </a:lnTo>
                    <a:close/>
                  </a:path>
                </a:pathLst>
              </a:custGeom>
              <a:solidFill>
                <a:schemeClr val="bg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nvGrpSpPr>
            <p:cNvPr id="162" name="Group 161"/>
            <p:cNvGrpSpPr/>
            <p:nvPr/>
          </p:nvGrpSpPr>
          <p:grpSpPr>
            <a:xfrm>
              <a:off x="1045218" y="2635739"/>
              <a:ext cx="1988447" cy="2637901"/>
              <a:chOff x="1717222" y="3129132"/>
              <a:chExt cx="1616528" cy="2144508"/>
            </a:xfrm>
          </p:grpSpPr>
          <p:grpSp>
            <p:nvGrpSpPr>
              <p:cNvPr id="163" name="Group 99"/>
              <p:cNvGrpSpPr>
                <a:grpSpLocks noChangeAspect="1"/>
              </p:cNvGrpSpPr>
              <p:nvPr/>
            </p:nvGrpSpPr>
            <p:grpSpPr bwMode="auto">
              <a:xfrm>
                <a:off x="1717222" y="3129132"/>
                <a:ext cx="1616528" cy="2144508"/>
                <a:chOff x="1879" y="2606"/>
                <a:chExt cx="248" cy="329"/>
              </a:xfrm>
            </p:grpSpPr>
            <p:sp>
              <p:nvSpPr>
                <p:cNvPr id="167" name="Freeform 100"/>
                <p:cNvSpPr>
                  <a:spLocks/>
                </p:cNvSpPr>
                <p:nvPr/>
              </p:nvSpPr>
              <p:spPr bwMode="auto">
                <a:xfrm>
                  <a:off x="1879" y="2606"/>
                  <a:ext cx="248" cy="329"/>
                </a:xfrm>
                <a:custGeom>
                  <a:avLst/>
                  <a:gdLst>
                    <a:gd name="T0" fmla="*/ 51 w 102"/>
                    <a:gd name="T1" fmla="*/ 0 h 136"/>
                    <a:gd name="T2" fmla="*/ 0 w 102"/>
                    <a:gd name="T3" fmla="*/ 20 h 136"/>
                    <a:gd name="T4" fmla="*/ 0 w 102"/>
                    <a:gd name="T5" fmla="*/ 115 h 136"/>
                    <a:gd name="T6" fmla="*/ 51 w 102"/>
                    <a:gd name="T7" fmla="*/ 136 h 136"/>
                    <a:gd name="T8" fmla="*/ 102 w 102"/>
                    <a:gd name="T9" fmla="*/ 116 h 136"/>
                    <a:gd name="T10" fmla="*/ 102 w 102"/>
                    <a:gd name="T11" fmla="*/ 21 h 136"/>
                    <a:gd name="T12" fmla="*/ 51 w 102"/>
                    <a:gd name="T13" fmla="*/ 0 h 136"/>
                  </a:gdLst>
                  <a:ahLst/>
                  <a:cxnLst>
                    <a:cxn ang="0">
                      <a:pos x="T0" y="T1"/>
                    </a:cxn>
                    <a:cxn ang="0">
                      <a:pos x="T2" y="T3"/>
                    </a:cxn>
                    <a:cxn ang="0">
                      <a:pos x="T4" y="T5"/>
                    </a:cxn>
                    <a:cxn ang="0">
                      <a:pos x="T6" y="T7"/>
                    </a:cxn>
                    <a:cxn ang="0">
                      <a:pos x="T8" y="T9"/>
                    </a:cxn>
                    <a:cxn ang="0">
                      <a:pos x="T10" y="T11"/>
                    </a:cxn>
                    <a:cxn ang="0">
                      <a:pos x="T12" y="T13"/>
                    </a:cxn>
                  </a:cxnLst>
                  <a:rect l="0" t="0" r="r" b="b"/>
                  <a:pathLst>
                    <a:path w="102" h="136">
                      <a:moveTo>
                        <a:pt x="51" y="0"/>
                      </a:moveTo>
                      <a:cubicBezTo>
                        <a:pt x="23" y="0"/>
                        <a:pt x="0" y="9"/>
                        <a:pt x="0" y="20"/>
                      </a:cubicBezTo>
                      <a:cubicBezTo>
                        <a:pt x="0" y="115"/>
                        <a:pt x="0" y="115"/>
                        <a:pt x="0" y="115"/>
                      </a:cubicBezTo>
                      <a:cubicBezTo>
                        <a:pt x="0" y="126"/>
                        <a:pt x="23" y="136"/>
                        <a:pt x="51" y="136"/>
                      </a:cubicBezTo>
                      <a:cubicBezTo>
                        <a:pt x="79" y="136"/>
                        <a:pt x="102" y="126"/>
                        <a:pt x="102" y="116"/>
                      </a:cubicBezTo>
                      <a:cubicBezTo>
                        <a:pt x="102" y="21"/>
                        <a:pt x="102" y="21"/>
                        <a:pt x="102" y="21"/>
                      </a:cubicBezTo>
                      <a:cubicBezTo>
                        <a:pt x="102" y="10"/>
                        <a:pt x="79" y="0"/>
                        <a:pt x="51" y="0"/>
                      </a:cubicBezTo>
                      <a:close/>
                    </a:path>
                  </a:pathLst>
                </a:custGeom>
                <a:solidFill>
                  <a:schemeClr val="bg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8" name="Oval 101"/>
                <p:cNvSpPr>
                  <a:spLocks noChangeArrowheads="1"/>
                </p:cNvSpPr>
                <p:nvPr/>
              </p:nvSpPr>
              <p:spPr bwMode="auto">
                <a:xfrm>
                  <a:off x="1915" y="2623"/>
                  <a:ext cx="175" cy="5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0" rIns="0" bIns="0" numCol="1" anchor="ctr" anchorCtr="0" compatLnSpc="1">
                  <a:prstTxWarp prst="textNoShape">
                    <a:avLst/>
                  </a:prstTxWarp>
                </a:bodyPr>
                <a:lstStyle/>
                <a:p>
                  <a:pPr algn="ctr"/>
                  <a:r>
                    <a:rPr lang="en-US" sz="1100" dirty="0" smtClean="0">
                      <a:solidFill>
                        <a:srgbClr val="505050"/>
                      </a:solidFill>
                    </a:rPr>
                    <a:t>Local</a:t>
                  </a:r>
                </a:p>
                <a:p>
                  <a:pPr algn="ctr"/>
                  <a:r>
                    <a:rPr lang="en-US" sz="1100" dirty="0" smtClean="0">
                      <a:solidFill>
                        <a:srgbClr val="505050"/>
                      </a:solidFill>
                    </a:rPr>
                    <a:t>Database</a:t>
                  </a:r>
                  <a:endParaRPr lang="en-US" sz="1100" dirty="0">
                    <a:solidFill>
                      <a:srgbClr val="505050"/>
                    </a:solidFill>
                  </a:endParaRPr>
                </a:p>
              </p:txBody>
            </p:sp>
          </p:grpSp>
          <p:grpSp>
            <p:nvGrpSpPr>
              <p:cNvPr id="164" name="Group 163"/>
              <p:cNvGrpSpPr/>
              <p:nvPr/>
            </p:nvGrpSpPr>
            <p:grpSpPr>
              <a:xfrm>
                <a:off x="1940331" y="3841072"/>
                <a:ext cx="1150481" cy="1078263"/>
                <a:chOff x="1940331" y="3803149"/>
                <a:chExt cx="1150481" cy="1078263"/>
              </a:xfrm>
            </p:grpSpPr>
            <p:sp>
              <p:nvSpPr>
                <p:cNvPr id="165" name="Rectangle 164"/>
                <p:cNvSpPr/>
                <p:nvPr/>
              </p:nvSpPr>
              <p:spPr bwMode="auto">
                <a:xfrm>
                  <a:off x="1940331" y="4360668"/>
                  <a:ext cx="1150481" cy="5207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a:lnSpc>
                      <a:spcPct val="90000"/>
                    </a:lnSpc>
                  </a:pPr>
                  <a:r>
                    <a:rPr lang="en-US" sz="1600" dirty="0" smtClean="0">
                      <a:solidFill>
                        <a:srgbClr val="505050"/>
                      </a:solidFill>
                      <a:ea typeface="Segoe UI" panose="020B0502040204020203" pitchFamily="34" charset="0"/>
                      <a:cs typeface="Segoe UI" panose="020B0502040204020203" pitchFamily="34" charset="0"/>
                    </a:rPr>
                    <a:t>Eligible </a:t>
                  </a:r>
                  <a:r>
                    <a:rPr lang="en-US" sz="1600" dirty="0">
                      <a:solidFill>
                        <a:srgbClr val="505050"/>
                      </a:solidFill>
                      <a:ea typeface="Segoe UI" panose="020B0502040204020203" pitchFamily="34" charset="0"/>
                      <a:cs typeface="Segoe UI" panose="020B0502040204020203" pitchFamily="34" charset="0"/>
                    </a:rPr>
                    <a:t>Data</a:t>
                  </a:r>
                </a:p>
              </p:txBody>
            </p:sp>
            <p:sp>
              <p:nvSpPr>
                <p:cNvPr id="166" name="Rectangle 165"/>
                <p:cNvSpPr/>
                <p:nvPr/>
              </p:nvSpPr>
              <p:spPr bwMode="auto">
                <a:xfrm>
                  <a:off x="1940331" y="3803149"/>
                  <a:ext cx="1150481" cy="520744"/>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51028">
                    <a:lnSpc>
                      <a:spcPct val="90000"/>
                    </a:lnSpc>
                  </a:pPr>
                  <a:r>
                    <a:rPr lang="en-US" sz="1600" dirty="0">
                      <a:solidFill>
                        <a:srgbClr val="505050"/>
                      </a:solidFill>
                      <a:ea typeface="Segoe UI" panose="020B0502040204020203" pitchFamily="34" charset="0"/>
                      <a:cs typeface="Segoe UI" panose="020B0502040204020203" pitchFamily="34" charset="0"/>
                    </a:rPr>
                    <a:t>Local Data</a:t>
                  </a:r>
                </a:p>
              </p:txBody>
            </p:sp>
          </p:grpSp>
        </p:grpSp>
      </p:grpSp>
      <p:sp>
        <p:nvSpPr>
          <p:cNvPr id="182" name="Title 1"/>
          <p:cNvSpPr txBox="1">
            <a:spLocks/>
          </p:cNvSpPr>
          <p:nvPr/>
        </p:nvSpPr>
        <p:spPr>
          <a:xfrm>
            <a:off x="274320" y="296897"/>
            <a:ext cx="11889564"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5400" b="0" kern="1200" cap="none" spc="-102" baseline="0" dirty="0" smtClean="0">
                <a:ln w="3175">
                  <a:noFill/>
                </a:ln>
                <a:gradFill>
                  <a:gsLst>
                    <a:gs pos="7080">
                      <a:schemeClr val="tx1"/>
                    </a:gs>
                    <a:gs pos="26000">
                      <a:schemeClr val="tx1"/>
                    </a:gs>
                  </a:gsLst>
                  <a:lin ang="5400000" scaled="0"/>
                </a:gradFill>
                <a:effectLst/>
                <a:latin typeface="+mj-lt"/>
                <a:ea typeface="+mn-ea"/>
                <a:cs typeface="Segoe UI" pitchFamily="34" charset="0"/>
              </a:defRPr>
            </a:lvl1pPr>
          </a:lstStyle>
          <a:p>
            <a:r>
              <a:rPr sz="4800">
                <a:solidFill>
                  <a:srgbClr val="505050"/>
                </a:solidFill>
              </a:rPr>
              <a:t>How Stretch Database works</a:t>
            </a:r>
          </a:p>
        </p:txBody>
      </p:sp>
    </p:spTree>
    <p:extLst>
      <p:ext uri="{BB962C8B-B14F-4D97-AF65-F5344CB8AC3E}">
        <p14:creationId xmlns:p14="http://schemas.microsoft.com/office/powerpoint/2010/main" val="1833452978"/>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5rEXt8STxUy5UIXINzsJ5Q"/>
</p:tagLst>
</file>

<file path=ppt/theme/theme1.xml><?xml version="1.0" encoding="utf-8"?>
<a:theme xmlns:a="http://schemas.openxmlformats.org/drawingml/2006/main" name="Server and Cloud 2013">
  <a:themeElements>
    <a:clrScheme name="STB Templat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10.xml><?xml version="1.0" encoding="utf-8"?>
<a:theme xmlns:a="http://schemas.openxmlformats.org/drawingml/2006/main" name="Windows Intune">
  <a:themeElements>
    <a:clrScheme name="Windows Intune">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7EB87D1B-C947-45A2-98AE-C4283D3B7F61}"/>
    </a:ext>
  </a:extLst>
</a:theme>
</file>

<file path=ppt/theme/theme11.xml><?xml version="1.0" encoding="utf-8"?>
<a:theme xmlns:a="http://schemas.openxmlformats.org/drawingml/2006/main" name="System Center">
  <a:themeElements>
    <a:clrScheme name="System Center">
      <a:dk1>
        <a:srgbClr val="505050"/>
      </a:dk1>
      <a:lt1>
        <a:srgbClr val="FFFFFF"/>
      </a:lt1>
      <a:dk2>
        <a:srgbClr val="002050"/>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C3B11EF6-C027-4BA7-B6A2-190EEB857CD9}"/>
    </a:ext>
  </a:extLst>
</a:theme>
</file>

<file path=ppt/theme/theme12.xml><?xml version="1.0" encoding="utf-8"?>
<a:theme xmlns:a="http://schemas.openxmlformats.org/drawingml/2006/main" name="BizTalk Server">
  <a:themeElements>
    <a:clrScheme name="BizTalk Server">
      <a:dk1>
        <a:srgbClr val="505050"/>
      </a:dk1>
      <a:lt1>
        <a:srgbClr val="FFFFFF"/>
      </a:lt1>
      <a:dk2>
        <a:srgbClr val="4668C5"/>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01A7AE01-E756-4437-94F0-606DE6D7553A}"/>
    </a:ext>
  </a:extLst>
</a:theme>
</file>

<file path=ppt/theme/theme13.xml><?xml version="1.0" encoding="utf-8"?>
<a:theme xmlns:a="http://schemas.openxmlformats.org/drawingml/2006/main" name="2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4.xml><?xml version="1.0" encoding="utf-8"?>
<a:theme xmlns:a="http://schemas.openxmlformats.org/drawingml/2006/main" name="3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5.xml><?xml version="1.0" encoding="utf-8"?>
<a:theme xmlns:a="http://schemas.openxmlformats.org/drawingml/2006/main" name="4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6.xml><?xml version="1.0" encoding="utf-8"?>
<a:theme xmlns:a="http://schemas.openxmlformats.org/drawingml/2006/main" name="5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7.xml><?xml version="1.0" encoding="utf-8"?>
<a:theme xmlns:a="http://schemas.openxmlformats.org/drawingml/2006/main" name="6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BA141A"/>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8.xml><?xml version="1.0" encoding="utf-8"?>
<a:theme xmlns:a="http://schemas.openxmlformats.org/drawingml/2006/main" name="7_Windows Server">
  <a:themeElements>
    <a:clrScheme name="Custom 3">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BA141A"/>
      </a:hlink>
      <a:folHlink>
        <a:srgbClr val="BA141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19.xml><?xml version="1.0" encoding="utf-8"?>
<a:theme xmlns:a="http://schemas.openxmlformats.org/drawingml/2006/main" name="8_Windows Server">
  <a:themeElements>
    <a:clrScheme name="SQL Server">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2.xml><?xml version="1.0" encoding="utf-8"?>
<a:theme xmlns:a="http://schemas.openxmlformats.org/drawingml/2006/main" name="Transform the Datacenter">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469EE65-A5BE-40EC-8EF5-1BBAFC029094}"/>
    </a:ext>
  </a:extLst>
</a:theme>
</file>

<file path=ppt/theme/theme20.xml><?xml version="1.0" encoding="utf-8"?>
<a:theme xmlns:a="http://schemas.openxmlformats.org/drawingml/2006/main" name="9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21.xml><?xml version="1.0" encoding="utf-8"?>
<a:theme xmlns:a="http://schemas.openxmlformats.org/drawingml/2006/main" name="10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68217A"/>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loudOS">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1192D97-C069-469D-919F-BDBFA53A12D0}"/>
    </a:ext>
  </a:extLst>
</a:theme>
</file>

<file path=ppt/theme/theme4.xml><?xml version="1.0" encoding="utf-8"?>
<a:theme xmlns:a="http://schemas.openxmlformats.org/drawingml/2006/main" name="Data Insights">
  <a:themeElements>
    <a:clrScheme name="STB Template Orange">
      <a:dk1>
        <a:srgbClr val="505050"/>
      </a:dk1>
      <a:lt1>
        <a:srgbClr val="FFFFFF"/>
      </a:lt1>
      <a:dk2>
        <a:srgbClr val="DC3C00"/>
      </a:dk2>
      <a:lt2>
        <a:srgbClr val="D2D2D2"/>
      </a:lt2>
      <a:accent1>
        <a:srgbClr val="0072C6"/>
      </a:accent1>
      <a:accent2>
        <a:srgbClr val="DC3C00"/>
      </a:accent2>
      <a:accent3>
        <a:srgbClr val="008272"/>
      </a:accent3>
      <a:accent4>
        <a:srgbClr val="68217A"/>
      </a:accent4>
      <a:accent5>
        <a:srgbClr val="002050"/>
      </a:accent5>
      <a:accent6>
        <a:srgbClr val="442359"/>
      </a:accent6>
      <a:hlink>
        <a:srgbClr val="6E1D0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A37DF81B-A8DE-4273-9585-060E06BBA8DD}"/>
    </a:ext>
  </a:extLst>
</a:theme>
</file>

<file path=ppt/theme/theme5.xml><?xml version="1.0" encoding="utf-8"?>
<a:theme xmlns:a="http://schemas.openxmlformats.org/drawingml/2006/main" name="People-Centric IT">
  <a:themeElements>
    <a:clrScheme name="STB Template Teal">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221E"/>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9A8E657C-465A-4BBD-9062-958AEFC89CEA}"/>
    </a:ext>
  </a:extLst>
</a:theme>
</file>

<file path=ppt/theme/theme6.xml><?xml version="1.0" encoding="utf-8"?>
<a:theme xmlns:a="http://schemas.openxmlformats.org/drawingml/2006/main" name="Modern Apps">
  <a:themeElements>
    <a:clrScheme name="STB Template Purple">
      <a:dk1>
        <a:srgbClr val="505050"/>
      </a:dk1>
      <a:lt1>
        <a:srgbClr val="FFFFFF"/>
      </a:lt1>
      <a:dk2>
        <a:srgbClr val="68217A"/>
      </a:dk2>
      <a:lt2>
        <a:srgbClr val="D2D2D2"/>
      </a:lt2>
      <a:accent1>
        <a:srgbClr val="0072C6"/>
      </a:accent1>
      <a:accent2>
        <a:srgbClr val="DC3C00"/>
      </a:accent2>
      <a:accent3>
        <a:srgbClr val="008272"/>
      </a:accent3>
      <a:accent4>
        <a:srgbClr val="68217A"/>
      </a:accent4>
      <a:accent5>
        <a:srgbClr val="002050"/>
      </a:accent5>
      <a:accent6>
        <a:srgbClr val="442359"/>
      </a:accent6>
      <a:hlink>
        <a:srgbClr val="22112C"/>
      </a:hlink>
      <a:folHlink>
        <a:srgbClr val="34103D"/>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1B7DDCC-E639-4039-8EB9-CF4020A25295}"/>
    </a:ext>
  </a:extLst>
</a:theme>
</file>

<file path=ppt/theme/theme7.xml><?xml version="1.0" encoding="utf-8"?>
<a:theme xmlns:a="http://schemas.openxmlformats.org/drawingml/2006/main" name="Windows Azure">
  <a:themeElements>
    <a:clrScheme name="STB Template Blue">
      <a:dk1>
        <a:srgbClr val="505050"/>
      </a:dk1>
      <a:lt1>
        <a:srgbClr val="FFFFFF"/>
      </a:lt1>
      <a:dk2>
        <a:srgbClr val="0072C6"/>
      </a:dk2>
      <a:lt2>
        <a:srgbClr val="D2D2D2"/>
      </a:lt2>
      <a:accent1>
        <a:srgbClr val="0072C6"/>
      </a:accent1>
      <a:accent2>
        <a:srgbClr val="DC3C00"/>
      </a:accent2>
      <a:accent3>
        <a:srgbClr val="008272"/>
      </a:accent3>
      <a:accent4>
        <a:srgbClr val="68217A"/>
      </a:accent4>
      <a:accent5>
        <a:srgbClr val="002050"/>
      </a:accent5>
      <a:accent6>
        <a:srgbClr val="442359"/>
      </a:accent6>
      <a:hlink>
        <a:srgbClr val="002050"/>
      </a:hlink>
      <a:folHlink>
        <a:srgbClr val="002050"/>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739722A-6731-46C8-BB8E-F4F2AFD803E9}"/>
    </a:ext>
  </a:extLst>
</a:theme>
</file>

<file path=ppt/theme/theme8.xml><?xml version="1.0" encoding="utf-8"?>
<a:theme xmlns:a="http://schemas.openxmlformats.org/drawingml/2006/main" name="Windows Server">
  <a:themeElements>
    <a:clrScheme name="Windows Server">
      <a:dk1>
        <a:srgbClr val="505050"/>
      </a:dk1>
      <a:lt1>
        <a:srgbClr val="FFFFFF"/>
      </a:lt1>
      <a:dk2>
        <a:srgbClr val="00188F"/>
      </a:dk2>
      <a:lt2>
        <a:srgbClr val="D2D2D2"/>
      </a:lt2>
      <a:accent1>
        <a:srgbClr val="0072C6"/>
      </a:accent1>
      <a:accent2>
        <a:srgbClr val="DC3C00"/>
      </a:accent2>
      <a:accent3>
        <a:srgbClr val="008272"/>
      </a:accent3>
      <a:accent4>
        <a:srgbClr val="68217A"/>
      </a:accent4>
      <a:accent5>
        <a:srgbClr val="002050"/>
      </a:accent5>
      <a:accent6>
        <a:srgbClr val="442359"/>
      </a:accent6>
      <a:hlink>
        <a:srgbClr val="F2F2F2"/>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8DA195EE-1D94-42C0-BFF1-0DE4AAF76066}"/>
    </a:ext>
  </a:extLst>
</a:theme>
</file>

<file path=ppt/theme/theme9.xml><?xml version="1.0" encoding="utf-8"?>
<a:theme xmlns:a="http://schemas.openxmlformats.org/drawingml/2006/main" name="1_Windows Server">
  <a:themeElements>
    <a:clrScheme name="Custom 1">
      <a:dk1>
        <a:srgbClr val="505050"/>
      </a:dk1>
      <a:lt1>
        <a:srgbClr val="FFFFFF"/>
      </a:lt1>
      <a:dk2>
        <a:srgbClr val="BA141A"/>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F2F2F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FC80AC6-014F-43DA-AA47-AE26B0C097B8}"/>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39B7D4FC6671F4D91F7773764C6F554" ma:contentTypeVersion="5" ma:contentTypeDescription="Create a new document." ma:contentTypeScope="" ma:versionID="0719af56bee95ec12f784da371d4fdb9">
  <xsd:schema xmlns:xsd="http://www.w3.org/2001/XMLSchema" xmlns:xs="http://www.w3.org/2001/XMLSchema" xmlns:p="http://schemas.microsoft.com/office/2006/metadata/properties" xmlns:ns1="http://schemas.microsoft.com/sharepoint/v3" xmlns:ns2="63a6115b-20ca-44dd-8c64-5d31364cd456" targetNamespace="http://schemas.microsoft.com/office/2006/metadata/properties" ma:root="true" ma:fieldsID="ca4e15bd6fbe983dd371e99b04096ad1" ns1:_="" ns2:_="">
    <xsd:import namespace="http://schemas.microsoft.com/sharepoint/v3"/>
    <xsd:import namespace="63a6115b-20ca-44dd-8c64-5d31364cd456"/>
    <xsd:element name="properties">
      <xsd:complexType>
        <xsd:sequence>
          <xsd:element name="documentManagement">
            <xsd:complexType>
              <xsd:all>
                <xsd:element ref="ns2:SharedWithUsers" minOccurs="0"/>
                <xsd:element ref="ns2:SharingHintHash" minOccurs="0"/>
                <xsd:element ref="ns2:SharedWithDetails"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3a6115b-20ca-44dd-8c64-5d31364cd456"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3AFA4C9-F26D-4E3E-9B21-545FDA14F53D}"/>
</file>

<file path=customXml/itemProps2.xml><?xml version="1.0" encoding="utf-8"?>
<ds:datastoreItem xmlns:ds="http://schemas.openxmlformats.org/officeDocument/2006/customXml" ds:itemID="{758FDAC0-319D-4A54-8D8E-1D42CB1F8004}"/>
</file>

<file path=customXml/itemProps3.xml><?xml version="1.0" encoding="utf-8"?>
<ds:datastoreItem xmlns:ds="http://schemas.openxmlformats.org/officeDocument/2006/customXml" ds:itemID="{F990F116-B58F-4255-B05B-DA3808E0E5C6}"/>
</file>

<file path=docProps/app.xml><?xml version="1.0" encoding="utf-8"?>
<Properties xmlns="http://schemas.openxmlformats.org/officeDocument/2006/extended-properties" xmlns:vt="http://schemas.openxmlformats.org/officeDocument/2006/docPropsVTypes">
  <Template>STB_Template_16-9_Sept2013_v12</Template>
  <TotalTime>2322</TotalTime>
  <Words>19077</Words>
  <Application>Microsoft Office PowerPoint</Application>
  <PresentationFormat>Custom</PresentationFormat>
  <Paragraphs>1796</Paragraphs>
  <Slides>132</Slides>
  <Notes>127</Notes>
  <HiddenSlides>5</HiddenSlides>
  <MMClips>0</MMClips>
  <ScaleCrop>false</ScaleCrop>
  <HeadingPairs>
    <vt:vector size="8" baseType="variant">
      <vt:variant>
        <vt:lpstr>Fonts Used</vt:lpstr>
      </vt:variant>
      <vt:variant>
        <vt:i4>18</vt:i4>
      </vt:variant>
      <vt:variant>
        <vt:lpstr>Theme</vt:lpstr>
      </vt:variant>
      <vt:variant>
        <vt:i4>21</vt:i4>
      </vt:variant>
      <vt:variant>
        <vt:lpstr>Embedded OLE Servers</vt:lpstr>
      </vt:variant>
      <vt:variant>
        <vt:i4>1</vt:i4>
      </vt:variant>
      <vt:variant>
        <vt:lpstr>Slide Titles</vt:lpstr>
      </vt:variant>
      <vt:variant>
        <vt:i4>132</vt:i4>
      </vt:variant>
    </vt:vector>
  </HeadingPairs>
  <TitlesOfParts>
    <vt:vector size="172" baseType="lpstr">
      <vt:lpstr>Segoe Pro Light</vt:lpstr>
      <vt:lpstr>Segoe UI</vt:lpstr>
      <vt:lpstr>Segoe Pro</vt:lpstr>
      <vt:lpstr>MS PGothic</vt:lpstr>
      <vt:lpstr>Times New Roman</vt:lpstr>
      <vt:lpstr>MS PGothic</vt:lpstr>
      <vt:lpstr>Arial Black</vt:lpstr>
      <vt:lpstr>Calibri Light</vt:lpstr>
      <vt:lpstr>Segoe UI Light</vt:lpstr>
      <vt:lpstr>Segoe UI Semibold</vt:lpstr>
      <vt:lpstr>Arial</vt:lpstr>
      <vt:lpstr>Segoe Pro SemiLight</vt:lpstr>
      <vt:lpstr>Wingdings 3</vt:lpstr>
      <vt:lpstr>Segoe UI Semilight</vt:lpstr>
      <vt:lpstr>Segoe Light</vt:lpstr>
      <vt:lpstr>Wingdings</vt:lpstr>
      <vt:lpstr>Consolas</vt:lpstr>
      <vt:lpstr>Calibri</vt:lpstr>
      <vt:lpstr>Server and Cloud 2013</vt:lpstr>
      <vt:lpstr>Transform the Datacenter</vt:lpstr>
      <vt:lpstr>CloudOS</vt:lpstr>
      <vt:lpstr>Data Insights</vt:lpstr>
      <vt:lpstr>People-Centric IT</vt:lpstr>
      <vt:lpstr>Modern Apps</vt:lpstr>
      <vt:lpstr>Windows Azure</vt:lpstr>
      <vt:lpstr>Windows Server</vt:lpstr>
      <vt:lpstr>1_Windows Server</vt:lpstr>
      <vt:lpstr>Windows Intune</vt:lpstr>
      <vt:lpstr>System Center</vt:lpstr>
      <vt:lpstr>BizTalk Server</vt:lpstr>
      <vt:lpstr>2_Windows Server</vt:lpstr>
      <vt:lpstr>3_Windows Server</vt:lpstr>
      <vt:lpstr>4_Windows Server</vt:lpstr>
      <vt:lpstr>5_Windows Server</vt:lpstr>
      <vt:lpstr>6_Windows Server</vt:lpstr>
      <vt:lpstr>7_Windows Server</vt:lpstr>
      <vt:lpstr>8_Windows Server</vt:lpstr>
      <vt:lpstr>9_Windows Server</vt:lpstr>
      <vt:lpstr>10_Windows Server</vt:lpstr>
      <vt:lpstr>think-cell Slide</vt:lpstr>
      <vt:lpstr>PowerPoint Presentation</vt:lpstr>
      <vt:lpstr>Summary of  Day 1</vt:lpstr>
      <vt:lpstr>Summary of  Day 2</vt:lpstr>
      <vt:lpstr>PowerPoint Presentation</vt:lpstr>
      <vt:lpstr>Enabling real-time analytics</vt:lpstr>
      <vt:lpstr>Non-clustered columnstore index</vt:lpstr>
      <vt:lpstr>Using columnstore on in-memory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does Always Encrypted work? </vt:lpstr>
      <vt:lpstr>Key provisioning</vt:lpstr>
      <vt:lpstr>PowerPoint Presentation</vt:lpstr>
      <vt:lpstr>How Query Store works</vt:lpstr>
      <vt:lpstr>Live Query Statistics Collect actual metrics about query while running</vt:lpstr>
      <vt:lpstr>PowerPoint Presentation</vt:lpstr>
      <vt:lpstr>Why PolyBase?</vt:lpstr>
      <vt:lpstr>How it works</vt:lpstr>
      <vt:lpstr>PolyBase benefits</vt:lpstr>
      <vt:lpstr>PolyBase view in SQL Server 2016</vt:lpstr>
      <vt:lpstr>Capabilities and functions</vt:lpstr>
      <vt:lpstr>Need for Row-Level Security (RLS) Collect actual metrics about query while running</vt:lpstr>
      <vt:lpstr>PowerPoint Presentation</vt:lpstr>
      <vt:lpstr>PowerPoint Presentation</vt:lpstr>
      <vt:lpstr>Dynamic Data Masking Prevent abuse of sensitive data by hiding it from users</vt:lpstr>
      <vt:lpstr>PowerPoint Presentation</vt:lpstr>
      <vt:lpstr>SQL Server on-premises with cloud resources </vt:lpstr>
      <vt:lpstr>Benefits of Azure Backup </vt:lpstr>
      <vt:lpstr>PowerPoint Presentation</vt:lpstr>
      <vt:lpstr>PowerPoint Presentation</vt:lpstr>
      <vt:lpstr>Traditional operational analytics architecture</vt:lpstr>
      <vt:lpstr>PowerPoint Presentation</vt:lpstr>
      <vt:lpstr>Enabling real-time analytics</vt:lpstr>
      <vt:lpstr>Real-Time Operational Analytics goals</vt:lpstr>
      <vt:lpstr>Real-Time Operational Analytics with disk-based tables</vt:lpstr>
      <vt:lpstr>Non-clustered columnstore index</vt:lpstr>
      <vt:lpstr>PowerPoint Presentation</vt:lpstr>
      <vt:lpstr>Minimizing columnstore index overhead: Filtered Index</vt:lpstr>
      <vt:lpstr>Real-Time Operational Analytics with In-Memory OLTP</vt:lpstr>
      <vt:lpstr>Using columnstore on in-memory tables</vt:lpstr>
      <vt:lpstr>Real-time Analytics: Minimizing Columnstore overhead</vt:lpstr>
      <vt:lpstr>Summary of improvements</vt:lpstr>
      <vt:lpstr>Improvements summary</vt:lpstr>
      <vt:lpstr>PowerPoint Presentation</vt:lpstr>
      <vt:lpstr>Getting started</vt:lpstr>
      <vt:lpstr>PowerPoint Presentation</vt:lpstr>
      <vt:lpstr>Example 1: Add columnstore index to existing OLTP table</vt:lpstr>
      <vt:lpstr>Example 2: Add columnstore index to in-memory table</vt:lpstr>
      <vt:lpstr>Offloading analytics to AlwaysOn readable secondary</vt:lpstr>
      <vt:lpstr>Offloading analytics to AlwaysOn readable secondary</vt:lpstr>
      <vt:lpstr>PowerPoint Presentation</vt:lpstr>
      <vt:lpstr>Real-Time Operational Analytics use cases</vt:lpstr>
      <vt:lpstr>PowerPoint Presentation</vt:lpstr>
      <vt:lpstr>PowerPoint Presentation</vt:lpstr>
      <vt:lpstr>Appendix</vt:lpstr>
      <vt:lpstr>Terms</vt:lpstr>
      <vt:lpstr>Terms (continued)</vt:lpstr>
      <vt:lpstr>PowerPoint Presentation</vt:lpstr>
      <vt:lpstr>Learning objectives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Learning objectives</vt:lpstr>
      <vt:lpstr>Always Encrypted overview</vt:lpstr>
      <vt:lpstr>PowerPoint Presentation</vt:lpstr>
      <vt:lpstr>PowerPoint Presentation</vt:lpstr>
      <vt:lpstr>PowerPoint Presentation</vt:lpstr>
      <vt:lpstr>Users</vt:lpstr>
      <vt:lpstr>Capabilities and functions</vt:lpstr>
      <vt:lpstr>Data migration scenarios</vt:lpstr>
      <vt:lpstr>Where can Always Encrypted be used?</vt:lpstr>
      <vt:lpstr>How does Always Encrypted work? </vt:lpstr>
      <vt:lpstr>Key provisioning and  feature details</vt:lpstr>
      <vt:lpstr>Key provisioning</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vt:lpstr>
      <vt:lpstr>Terms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 Server 2016 PPE All Up Instructor Deck</dc:title>
  <dc:subject/>
  <dc:creator>Microsoft</dc:creator>
  <cp:keywords>Servers &amp; Tools Business</cp:keywords>
  <cp:lastModifiedBy>Jessica Tjhin Southworth</cp:lastModifiedBy>
  <cp:revision>242</cp:revision>
  <dcterms:created xsi:type="dcterms:W3CDTF">2013-10-14T18:44:32Z</dcterms:created>
  <dcterms:modified xsi:type="dcterms:W3CDTF">2015-12-27T03:56:20Z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0x010100839B7D4FC6671F4D91F7773764C6F554</vt:lpwstr>
  </property>
  <property fmtid="{D5CDD505-2E9C-101B-9397-08002B2CF9AE}" pid="3" name="Product">
    <vt:lpwstr/>
  </property>
  <property fmtid="{D5CDD505-2E9C-101B-9397-08002B2CF9AE}" pid="4" name="Event1">
    <vt:lpwstr>217;#Unassigned|e51362f4-782c-41a8-bb7b-e0cfc8669933</vt:lpwstr>
  </property>
  <property fmtid="{D5CDD505-2E9C-101B-9397-08002B2CF9AE}" pid="5" name="Audience">
    <vt:lpwstr/>
  </property>
</Properties>
</file>